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gif" ContentType="image/gi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</p:sldMasterIdLst>
  <p:sldIdLst>
    <p:sldId id="257" r:id="rId7"/>
    <p:sldId id="276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71" r:id="rId16"/>
    <p:sldId id="265" r:id="rId17"/>
    <p:sldId id="266" r:id="rId18"/>
    <p:sldId id="289" r:id="rId19"/>
    <p:sldId id="292" r:id="rId20"/>
    <p:sldId id="267" r:id="rId21"/>
    <p:sldId id="269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7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69" d="100"/>
          <a:sy n="69" d="100"/>
        </p:scale>
        <p:origin x="-138" y="-102"/>
      </p:cViewPr>
      <p:guideLst>
        <p:guide orient="horz" pos="2115"/>
        <p:guide pos="290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folHlink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sz="5400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099" name="副标题 4098"/>
          <p:cNvSpPr>
            <a:spLocks noGrp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100" name="日期占位符 4099"/>
          <p:cNvSpPr>
            <a:spLocks noGrp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pPr>
              <a:buClrTx/>
            </a:pPr>
            <a:endParaRPr lang="zh-CN" altLang="en-US"/>
          </a:p>
        </p:txBody>
      </p:sp>
      <p:sp>
        <p:nvSpPr>
          <p:cNvPr id="4101" name="页脚占位符 4100"/>
          <p:cNvSpPr>
            <a:spLocks noGrp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pPr>
              <a:buClrTx/>
            </a:pPr>
            <a:endParaRPr lang="zh-CN" altLang="en-US"/>
          </a:p>
        </p:txBody>
      </p:sp>
      <p:sp>
        <p:nvSpPr>
          <p:cNvPr id="4102" name="灯片编号占位符 4101"/>
          <p:cNvSpPr>
            <a:spLocks noGrp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  <p:sp>
        <p:nvSpPr>
          <p:cNvPr id="4103" name="直接连接符 4102"/>
          <p:cNvSpPr/>
          <p:nvPr/>
        </p:nvSpPr>
        <p:spPr>
          <a:xfrm>
            <a:off x="1905000" y="1219200"/>
            <a:ext cx="0" cy="2057400"/>
          </a:xfrm>
          <a:prstGeom prst="line">
            <a:avLst/>
          </a:prstGeom>
          <a:ln w="34925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4" name="椭圆 4103"/>
          <p:cNvSpPr/>
          <p:nvPr/>
        </p:nvSpPr>
        <p:spPr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txBody>
          <a:bodyPr wrap="none" anchor="ctr"/>
          <a:p>
            <a:pPr lvl="0" algn="ctr"/>
            <a:endParaRPr>
              <a:latin typeface="Arial" panose="020B0604020202020204" pitchFamily="34" charset="0"/>
            </a:endParaRPr>
          </a:p>
        </p:txBody>
      </p:sp>
      <p:sp>
        <p:nvSpPr>
          <p:cNvPr id="4105" name="椭圆 4104"/>
          <p:cNvSpPr/>
          <p:nvPr/>
        </p:nvSpPr>
        <p:spPr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/>
          <a:p>
            <a:pPr lvl="0" algn="ctr"/>
            <a:endParaRPr>
              <a:latin typeface="Arial" panose="020B0604020202020204" pitchFamily="34" charset="0"/>
            </a:endParaRPr>
          </a:p>
        </p:txBody>
      </p:sp>
      <p:sp>
        <p:nvSpPr>
          <p:cNvPr id="4106" name="椭圆 4105"/>
          <p:cNvSpPr/>
          <p:nvPr/>
        </p:nvSpPr>
        <p:spPr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p>
            <a:pPr lvl="0" algn="ctr"/>
            <a:endParaRPr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3509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99304" y="1905000"/>
            <a:ext cx="343509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56200" cy="58293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folHlink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副标题 6145"/>
          <p:cNvSpPr>
            <a:spLocks noGrp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/>
            </a:lvl1pPr>
            <a:lvl2pPr marL="449580" lvl="1" indent="0" algn="ctr">
              <a:buNone/>
              <a:defRPr/>
            </a:lvl2pPr>
            <a:lvl3pPr marL="890905" lvl="2" indent="0" algn="ctr">
              <a:buNone/>
              <a:defRPr/>
            </a:lvl3pPr>
            <a:lvl4pPr marL="1295400" lvl="3" indent="0" algn="ctr">
              <a:buNone/>
              <a:defRPr/>
            </a:lvl4pPr>
            <a:lvl5pPr marL="168275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6147" name="日期占位符 6146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000">
                <a:latin typeface="Arial" panose="020B0604020202020204" pitchFamily="34" charset="0"/>
              </a:defRPr>
            </a:lvl1pPr>
          </a:lstStyle>
          <a:p>
            <a:pPr>
              <a:buClrTx/>
            </a:pPr>
            <a:endParaRPr lang="zh-CN" altLang="en-US"/>
          </a:p>
        </p:txBody>
      </p:sp>
      <p:sp>
        <p:nvSpPr>
          <p:cNvPr id="6148" name="页脚占位符 614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pPr>
              <a:buClrTx/>
            </a:pPr>
            <a:endParaRPr lang="zh-CN" altLang="en-US"/>
          </a:p>
        </p:txBody>
      </p:sp>
      <p:sp>
        <p:nvSpPr>
          <p:cNvPr id="6149" name="灯片编号占位符 6148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pPr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  <p:grpSp>
        <p:nvGrpSpPr>
          <p:cNvPr id="6150" name="组合 6149"/>
          <p:cNvGrpSpPr/>
          <p:nvPr/>
        </p:nvGrpSpPr>
        <p:grpSpPr>
          <a:xfrm>
            <a:off x="0" y="914400"/>
            <a:ext cx="8686800" cy="2514600"/>
            <a:chOff x="0" y="0"/>
            <a:chExt cx="5472" cy="1584"/>
          </a:xfrm>
        </p:grpSpPr>
        <p:sp>
          <p:nvSpPr>
            <p:cNvPr id="6151" name="椭圆 6150"/>
            <p:cNvSpPr/>
            <p:nvPr/>
          </p:nvSpPr>
          <p:spPr>
            <a:xfrm>
              <a:off x="144" y="0"/>
              <a:ext cx="1584" cy="1584"/>
            </a:xfrm>
            <a:prstGeom prst="ellipse">
              <a:avLst/>
            </a:prstGeom>
            <a:noFill/>
            <a:ln w="127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lvl="0" algn="ctr">
                <a:buClrTx/>
              </a:pPr>
              <a:endParaRPr sz="1800">
                <a:latin typeface="Arial" panose="020B0604020202020204" pitchFamily="34" charset="0"/>
              </a:endParaRPr>
            </a:p>
          </p:txBody>
        </p:sp>
        <p:sp>
          <p:nvSpPr>
            <p:cNvPr id="6152" name="矩形 6151"/>
            <p:cNvSpPr/>
            <p:nvPr/>
          </p:nvSpPr>
          <p:spPr>
            <a:xfrm>
              <a:off x="0" y="480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/>
            <a:p>
              <a:pPr lvl="0" algn="ctr"/>
              <a:endParaRPr>
                <a:latin typeface="Arial" panose="020B0604020202020204" pitchFamily="34" charset="0"/>
              </a:endParaRPr>
            </a:p>
          </p:txBody>
        </p:sp>
        <p:sp>
          <p:nvSpPr>
            <p:cNvPr id="6153" name="矩形 6152"/>
            <p:cNvSpPr/>
            <p:nvPr/>
          </p:nvSpPr>
          <p:spPr>
            <a:xfrm>
              <a:off x="2496" y="480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p>
              <a:pPr lvl="0" algn="ctr"/>
              <a:endParaRPr>
                <a:latin typeface="Arial" panose="020B0604020202020204" pitchFamily="34" charset="0"/>
              </a:endParaRPr>
            </a:p>
          </p:txBody>
        </p:sp>
        <p:sp>
          <p:nvSpPr>
            <p:cNvPr id="6154" name="未知"/>
            <p:cNvSpPr/>
            <p:nvPr/>
          </p:nvSpPr>
          <p:spPr>
            <a:xfrm>
              <a:off x="384" y="384"/>
              <a:ext cx="144" cy="913"/>
            </a:xfrm>
            <a:custGeom>
              <a:avLst/>
              <a:gdLst/>
              <a:ahLst/>
              <a:cxnLst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5" name="未知"/>
            <p:cNvSpPr/>
            <p:nvPr/>
          </p:nvSpPr>
          <p:spPr>
            <a:xfrm>
              <a:off x="4944" y="186"/>
              <a:ext cx="165" cy="864"/>
            </a:xfrm>
            <a:custGeom>
              <a:avLst/>
              <a:gdLst/>
              <a:ahLst/>
              <a:cxnLst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6156" name="标题 6155"/>
          <p:cNvSpPr>
            <a:spLocks noGrp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025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56575" y="1981200"/>
            <a:ext cx="3754025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0916" y="96838"/>
            <a:ext cx="1919684" cy="59991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47767" cy="59991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solidFill>
          <a:schemeClr val="folHlink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 noRot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8195" name="副标题 8194"/>
          <p:cNvSpPr>
            <a:spLocks noGrp="1" noRot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8196" name="日期占位符 8195"/>
          <p:cNvSpPr>
            <a:spLocks noGrp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buClrTx/>
            </a:pPr>
            <a:endParaRPr lang="zh-CN" altLang="en-US"/>
          </a:p>
        </p:txBody>
      </p:sp>
      <p:sp>
        <p:nvSpPr>
          <p:cNvPr id="8197" name="页脚占位符 8196"/>
          <p:cNvSpPr>
            <a:spLocks noGrp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>
              <a:buClrTx/>
            </a:pPr>
            <a:endParaRPr lang="zh-CN" altLang="en-US"/>
          </a:p>
        </p:txBody>
      </p:sp>
      <p:sp>
        <p:nvSpPr>
          <p:cNvPr id="8198" name="灯片编号占位符 8197"/>
          <p:cNvSpPr>
            <a:spLocks noGrp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84968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0583" y="1981200"/>
            <a:ext cx="4184968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9569" y="685800"/>
            <a:ext cx="2135981" cy="5181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84119" cy="5181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205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endParaRPr lang="zh-CN" altLang="en-US"/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endParaRPr lang="zh-CN" altLang="en-US"/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文本占位符 3074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6" name="日期占位符 3075"/>
          <p:cNvSpPr>
            <a:spLocks noGrp="1"/>
          </p:cNvSpPr>
          <p:nvPr>
            <p:ph type="dt" sz="half" idx="2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endParaRPr lang="zh-CN" altLang="en-US"/>
          </a:p>
        </p:txBody>
      </p:sp>
      <p:sp>
        <p:nvSpPr>
          <p:cNvPr id="3077" name="页脚占位符 3076"/>
          <p:cNvSpPr>
            <a:spLocks noGrp="1"/>
          </p:cNvSpPr>
          <p:nvPr>
            <p:ph type="ftr" sz="quarter" idx="3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endParaRPr lang="zh-CN" altLang="en-US"/>
          </a:p>
        </p:txBody>
      </p:sp>
      <p:sp>
        <p:nvSpPr>
          <p:cNvPr id="3078" name="灯片编号占位符 3077"/>
          <p:cNvSpPr>
            <a:spLocks noGrp="1"/>
          </p:cNvSpPr>
          <p:nvPr>
            <p:ph type="sldNum" sz="quarter" idx="4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  <p:sp>
        <p:nvSpPr>
          <p:cNvPr id="3079" name="直接连接符 3078"/>
          <p:cNvSpPr/>
          <p:nvPr/>
        </p:nvSpPr>
        <p:spPr>
          <a:xfrm flipV="1">
            <a:off x="1371600" y="304800"/>
            <a:ext cx="0" cy="1295400"/>
          </a:xfrm>
          <a:prstGeom prst="line">
            <a:avLst/>
          </a:prstGeom>
          <a:ln w="381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80" name="椭圆 3079"/>
          <p:cNvSpPr/>
          <p:nvPr/>
        </p:nvSpPr>
        <p:spPr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txBody>
          <a:bodyPr wrap="none" anchor="ctr"/>
          <a:p>
            <a:pPr lvl="0" algn="ctr"/>
            <a:endParaRPr>
              <a:latin typeface="Arial" panose="020B0604020202020204" pitchFamily="34" charset="0"/>
            </a:endParaRPr>
          </a:p>
        </p:txBody>
      </p:sp>
      <p:sp>
        <p:nvSpPr>
          <p:cNvPr id="3081" name="椭圆 3080"/>
          <p:cNvSpPr/>
          <p:nvPr/>
        </p:nvSpPr>
        <p:spPr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/>
          <a:p>
            <a:pPr lvl="0" algn="ctr"/>
            <a:endParaRPr>
              <a:latin typeface="Arial" panose="020B0604020202020204" pitchFamily="34" charset="0"/>
            </a:endParaRPr>
          </a:p>
        </p:txBody>
      </p:sp>
      <p:sp>
        <p:nvSpPr>
          <p:cNvPr id="3082" name="椭圆 3081"/>
          <p:cNvSpPr/>
          <p:nvPr/>
        </p:nvSpPr>
        <p:spPr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p>
            <a:pPr lvl="0" algn="ctr"/>
            <a:endParaRPr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2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anose="05000000000000000000" pitchFamily="2" charset="2"/>
        <a:buChar char="¢"/>
        <a:defRPr sz="30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l"/>
        <a:defRPr sz="2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•"/>
        <a:defRPr sz="24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•"/>
        <a:defRPr sz="20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•"/>
        <a:defRPr sz="20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•"/>
        <a:defRPr sz="20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•"/>
        <a:defRPr sz="20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•"/>
        <a:defRPr sz="20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矩形 5121"/>
          <p:cNvSpPr/>
          <p:nvPr/>
        </p:nvSpPr>
        <p:spPr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p>
            <a:pPr lvl="0" algn="ctr"/>
            <a:endParaRPr>
              <a:latin typeface="Arial" panose="020B0604020202020204" pitchFamily="34" charset="0"/>
            </a:endParaRPr>
          </a:p>
        </p:txBody>
      </p:sp>
      <p:sp>
        <p:nvSpPr>
          <p:cNvPr id="5123" name="矩形 5122"/>
          <p:cNvSpPr/>
          <p:nvPr/>
        </p:nvSpPr>
        <p:spPr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>
              <a:latin typeface="Arial" panose="020B0604020202020204" pitchFamily="34" charset="0"/>
            </a:endParaRPr>
          </a:p>
        </p:txBody>
      </p:sp>
      <p:sp>
        <p:nvSpPr>
          <p:cNvPr id="5124" name="标题 5123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5125" name="文本占位符 5124"/>
          <p:cNvSpPr>
            <a:spLocks noGrp="1"/>
          </p:cNvSpPr>
          <p:nvPr>
            <p:ph type="body" idx="1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126" name="日期占位符 5125"/>
          <p:cNvSpPr>
            <a:spLocks noGrp="1"/>
          </p:cNvSpPr>
          <p:nvPr>
            <p:ph type="dt" sz="half" idx="2"/>
          </p:nvPr>
        </p:nvSpPr>
        <p:spPr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endParaRPr lang="zh-CN" altLang="en-US"/>
          </a:p>
        </p:txBody>
      </p:sp>
      <p:sp>
        <p:nvSpPr>
          <p:cNvPr id="5127" name="页脚占位符 5126"/>
          <p:cNvSpPr>
            <a:spLocks noGrp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endParaRPr lang="zh-CN" altLang="en-US"/>
          </a:p>
        </p:txBody>
      </p:sp>
      <p:sp>
        <p:nvSpPr>
          <p:cNvPr id="5128" name="灯片编号占位符 5127"/>
          <p:cNvSpPr>
            <a:spLocks noGrp="1"/>
          </p:cNvSpPr>
          <p:nvPr>
            <p:ph type="sldNum" sz="quarter" idx="4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  <p:sp>
        <p:nvSpPr>
          <p:cNvPr id="5129" name="未知"/>
          <p:cNvSpPr/>
          <p:nvPr/>
        </p:nvSpPr>
        <p:spPr>
          <a:xfrm>
            <a:off x="838200" y="561975"/>
            <a:ext cx="152400" cy="1066800"/>
          </a:xfrm>
          <a:custGeom>
            <a:avLst/>
            <a:gdLst/>
            <a:ahLst/>
            <a:cxnLst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0" name="未知"/>
          <p:cNvSpPr/>
          <p:nvPr/>
        </p:nvSpPr>
        <p:spPr>
          <a:xfrm>
            <a:off x="8262938" y="269875"/>
            <a:ext cx="152400" cy="1073150"/>
          </a:xfrm>
          <a:custGeom>
            <a:avLst/>
            <a:gdLst/>
            <a:ahLst/>
            <a:cxnLst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0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47675" lvl="0" indent="-44767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89000" lvl="1" indent="-43942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294130" lvl="2" indent="-40322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81480" lvl="3" indent="-38608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70100" lvl="4" indent="-3873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 noRot="1"/>
          </p:cNvSpPr>
          <p:nvPr>
            <p:ph type="title"/>
          </p:nvPr>
        </p:nvSpPr>
        <p:spPr>
          <a:xfrm>
            <a:off x="301625" y="6858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7171" name="文本占位符 7170"/>
          <p:cNvSpPr>
            <a:spLocks noGrp="1" noRot="1"/>
          </p:cNvSpPr>
          <p:nvPr>
            <p:ph type="body" idx="1"/>
          </p:nvPr>
        </p:nvSpPr>
        <p:spPr>
          <a:xfrm>
            <a:off x="304800" y="1981200"/>
            <a:ext cx="854075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172" name="日期占位符 7171"/>
          <p:cNvSpPr>
            <a:spLocks noGrp="1"/>
          </p:cNvSpPr>
          <p:nvPr>
            <p:ph type="dt" sz="half" idx="2"/>
          </p:nvPr>
        </p:nvSpPr>
        <p:spPr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endParaRPr lang="zh-CN" altLang="en-US"/>
          </a:p>
        </p:txBody>
      </p:sp>
      <p:sp>
        <p:nvSpPr>
          <p:cNvPr id="7173" name="页脚占位符 7172"/>
          <p:cNvSpPr>
            <a:spLocks noGrp="1"/>
          </p:cNvSpPr>
          <p:nvPr>
            <p:ph type="ftr" sz="quarter" idx="3"/>
          </p:nvPr>
        </p:nvSpPr>
        <p:spPr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endParaRPr lang="zh-CN" altLang="en-US"/>
          </a:p>
        </p:txBody>
      </p:sp>
      <p:sp>
        <p:nvSpPr>
          <p:cNvPr id="7174" name="灯片编号占位符 7173"/>
          <p:cNvSpPr>
            <a:spLocks noGrp="1"/>
          </p:cNvSpPr>
          <p:nvPr>
            <p:ph type="sldNum" sz="quarter" idx="4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audio" Target="../media/audio2.wav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audio" Target="../media/audio1.wav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GIF"/><Relationship Id="rId3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image" Target="../media/image3.pn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3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文本框 10241"/>
          <p:cNvSpPr txBox="1"/>
          <p:nvPr/>
        </p:nvSpPr>
        <p:spPr>
          <a:xfrm>
            <a:off x="0" y="1052513"/>
            <a:ext cx="9467850" cy="14335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solidFill>
                  <a:srgbClr val="663300"/>
                </a:solidFill>
                <a:latin typeface="Arial" panose="020B0604020202020204" pitchFamily="34" charset="0"/>
                <a:ea typeface="隶书" panose="02010509060101010101" pitchFamily="1" charset="-122"/>
              </a:rPr>
              <a:t>　</a:t>
            </a:r>
            <a:r>
              <a:rPr lang="zh-CN" altLang="en-US" sz="8800" b="1" dirty="0">
                <a:solidFill>
                  <a:srgbClr val="6633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　</a:t>
            </a:r>
            <a:r>
              <a:rPr lang="zh-CN" altLang="en-US" sz="4800" b="1" dirty="0">
                <a:solidFill>
                  <a:srgbClr val="6633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24</a:t>
            </a:r>
            <a:r>
              <a:rPr lang="zh-CN" altLang="en-US" sz="4800" b="1" dirty="0">
                <a:solidFill>
                  <a:srgbClr val="CC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渔夫</a:t>
            </a:r>
            <a:r>
              <a:rPr lang="zh-CN" altLang="en-US" sz="4800" b="1" dirty="0">
                <a:solidFill>
                  <a:srgbClr val="6633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和</a:t>
            </a:r>
            <a:r>
              <a:rPr lang="zh-CN" altLang="en-US" sz="4800" b="1" dirty="0">
                <a:solidFill>
                  <a:srgbClr val="CC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金鱼的故事</a:t>
            </a:r>
            <a:endParaRPr lang="zh-CN" altLang="en-US" sz="4800" b="1" dirty="0">
              <a:solidFill>
                <a:srgbClr val="CC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pic>
        <p:nvPicPr>
          <p:cNvPr id="10243" name="图片 10242" descr="1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95513" y="2486025"/>
            <a:ext cx="4522787" cy="3032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文本框 10243"/>
          <p:cNvSpPr txBox="1"/>
          <p:nvPr/>
        </p:nvSpPr>
        <p:spPr>
          <a:xfrm>
            <a:off x="769938" y="5619750"/>
            <a:ext cx="3586162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dirty="0">
                <a:latin typeface="Arial" panose="020B0604020202020204" pitchFamily="34" charset="0"/>
                <a:ea typeface="楷体_GB2312" panose="02010609030101010101" charset="-122"/>
              </a:rPr>
              <a:t>虎岗实验小学</a:t>
            </a:r>
            <a:endParaRPr lang="zh-CN" altLang="en-US" sz="2400" dirty="0">
              <a:latin typeface="Arial" panose="020B0604020202020204" pitchFamily="34" charset="0"/>
              <a:ea typeface="楷体_GB2312" panose="02010609030101010101" charset="-122"/>
            </a:endParaRPr>
          </a:p>
          <a:p>
            <a:r>
              <a:rPr lang="zh-CN" altLang="en-US" sz="2400" dirty="0">
                <a:latin typeface="Arial" panose="020B0604020202020204" pitchFamily="34" charset="0"/>
                <a:ea typeface="楷体_GB2312" panose="02010609030101010101" charset="-122"/>
              </a:rPr>
              <a:t>执教：王廷启</a:t>
            </a:r>
            <a:endParaRPr lang="zh-CN" altLang="en-US" sz="2400" dirty="0">
              <a:latin typeface="Arial" panose="020B0604020202020204" pitchFamily="34" charset="0"/>
              <a:ea typeface="楷体_GB2312" panose="0201060903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ldLvl="0"/>
      <p:bldP spid="10242" grpId="1" bldLvl="0"/>
      <p:bldP spid="10244" grpId="0" bldLvl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图片 19457" descr="FR_0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CCFF"/>
          </a:solidFill>
          <a:ln w="9525">
            <a:noFill/>
          </a:ln>
        </p:spPr>
      </p:pic>
      <p:sp>
        <p:nvSpPr>
          <p:cNvPr id="19459" name="文本框 19458"/>
          <p:cNvSpPr txBox="1"/>
          <p:nvPr/>
        </p:nvSpPr>
        <p:spPr>
          <a:xfrm>
            <a:off x="3352800" y="4802188"/>
            <a:ext cx="23764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087B92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我会思考</a:t>
            </a:r>
            <a:endParaRPr lang="zh-CN" altLang="en-US" sz="4000" b="1">
              <a:solidFill>
                <a:srgbClr val="087B92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9460" name="文本框 19459"/>
          <p:cNvSpPr txBox="1"/>
          <p:nvPr/>
        </p:nvSpPr>
        <p:spPr>
          <a:xfrm>
            <a:off x="2203450" y="1731963"/>
            <a:ext cx="5176838" cy="1919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1B0793"/>
                </a:solidFill>
                <a:latin typeface="Arial" panose="020B0604020202020204" pitchFamily="34" charset="0"/>
              </a:rPr>
              <a:t>你想对诗歌中的人物说些什么？你想对谁说呢？</a:t>
            </a:r>
            <a:endParaRPr lang="zh-CN" altLang="en-US" sz="4000" dirty="0">
              <a:solidFill>
                <a:srgbClr val="1B0793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5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图片 20481" descr="FR_0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0"/>
            <a:ext cx="8893175" cy="6994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文本框 20482"/>
          <p:cNvSpPr txBox="1"/>
          <p:nvPr/>
        </p:nvSpPr>
        <p:spPr>
          <a:xfrm>
            <a:off x="1835150" y="981075"/>
            <a:ext cx="5767388" cy="2105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600" b="1">
                <a:solidFill>
                  <a:srgbClr val="0066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这个故事告诉我们了什么？</a:t>
            </a:r>
            <a:endParaRPr lang="zh-CN" altLang="en-US" sz="6600" b="1">
              <a:solidFill>
                <a:srgbClr val="0066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506" name="图片 21505" descr="FR_0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523875"/>
            <a:ext cx="9144000" cy="8143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7" name="文本框 21506"/>
          <p:cNvSpPr txBox="1"/>
          <p:nvPr/>
        </p:nvSpPr>
        <p:spPr>
          <a:xfrm>
            <a:off x="1981200" y="1268413"/>
            <a:ext cx="4876800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sz="4800" b="1">
              <a:solidFill>
                <a:srgbClr val="0000FF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1508" name="文本框 21507"/>
          <p:cNvSpPr txBox="1"/>
          <p:nvPr/>
        </p:nvSpPr>
        <p:spPr>
          <a:xfrm>
            <a:off x="1981200" y="1268413"/>
            <a:ext cx="4679950" cy="2528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200">
                <a:solidFill>
                  <a:srgbClr val="9933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这篇文章鞭挞了那些凶狠贪婪企图不劳而获的人。启示我们：美好的生活只靠辛勤的劳动获取，不能依赖别人的恩赐。</a:t>
            </a:r>
            <a:endParaRPr lang="zh-CN" altLang="en-US" sz="3200">
              <a:solidFill>
                <a:srgbClr val="9933FF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30" name="图片 22529" descr="PM_0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38150" y="-61912"/>
            <a:ext cx="9582150" cy="6848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1" name="文本框 22530"/>
          <p:cNvSpPr txBox="1"/>
          <p:nvPr/>
        </p:nvSpPr>
        <p:spPr>
          <a:xfrm>
            <a:off x="2627313" y="0"/>
            <a:ext cx="42418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solidFill>
                  <a:srgbClr val="663300"/>
                </a:solidFill>
                <a:latin typeface="Arial" panose="020B0604020202020204" pitchFamily="34" charset="0"/>
              </a:rPr>
              <a:t>达标测试</a:t>
            </a:r>
            <a:endParaRPr lang="zh-CN" altLang="en-US" sz="6000" b="1" dirty="0">
              <a:solidFill>
                <a:srgbClr val="663300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文本框 22531"/>
          <p:cNvSpPr txBox="1"/>
          <p:nvPr/>
        </p:nvSpPr>
        <p:spPr>
          <a:xfrm>
            <a:off x="1360488" y="2924175"/>
            <a:ext cx="6488112" cy="3749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Arial" panose="020B0604020202020204" pitchFamily="34" charset="0"/>
              </a:rPr>
              <a:t>    （    ）</a:t>
            </a:r>
            <a:r>
              <a:rPr lang="zh-CN" altLang="en-US" sz="4000" b="1" dirty="0">
                <a:latin typeface="黑体" panose="02010600030101010101" pitchFamily="2" charset="-122"/>
                <a:ea typeface="黑体" panose="02010600030101010101" pitchFamily="2" charset="-122"/>
              </a:rPr>
              <a:t>地哀求（    ）地漫游</a:t>
            </a:r>
            <a:endParaRPr lang="zh-CN" altLang="en-US" sz="4000" b="1" dirty="0"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000" dirty="0">
                <a:latin typeface="黑体" panose="02010600030101010101" pitchFamily="2" charset="-122"/>
                <a:ea typeface="黑体" panose="02010600030101010101" pitchFamily="2" charset="-122"/>
              </a:rPr>
              <a:t>  </a:t>
            </a:r>
            <a:r>
              <a:rPr lang="zh-CN" altLang="en-US" sz="4000" b="1" dirty="0">
                <a:latin typeface="Arial" panose="020B0604020202020204" pitchFamily="34" charset="0"/>
              </a:rPr>
              <a:t>（    ）的大海（       ）的报酬</a:t>
            </a:r>
            <a:endParaRPr lang="zh-CN" altLang="en-US" sz="40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Arial" panose="020B0604020202020204" pitchFamily="34" charset="0"/>
              </a:rPr>
              <a:t>   （     ）得更厉害</a:t>
            </a:r>
            <a:endParaRPr lang="zh-CN" altLang="en-US" sz="4000" b="1" dirty="0">
              <a:latin typeface="Arial" panose="020B0604020202020204" pitchFamily="34" charset="0"/>
            </a:endParaRPr>
          </a:p>
        </p:txBody>
      </p:sp>
      <p:sp>
        <p:nvSpPr>
          <p:cNvPr id="22533" name="文本框 22532"/>
          <p:cNvSpPr txBox="1"/>
          <p:nvPr/>
        </p:nvSpPr>
        <p:spPr>
          <a:xfrm>
            <a:off x="1360488" y="1417638"/>
            <a:ext cx="64881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黑体" panose="02010600030101010101" pitchFamily="2" charset="-122"/>
                <a:ea typeface="黑体" panose="02010600030101010101" pitchFamily="2" charset="-122"/>
              </a:rPr>
              <a:t>1.在括号里填上合适的词。</a:t>
            </a:r>
            <a:endParaRPr lang="zh-CN" altLang="en-US" sz="4000" dirty="0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22534" name="文本框 22533"/>
          <p:cNvSpPr txBox="1"/>
          <p:nvPr/>
        </p:nvSpPr>
        <p:spPr>
          <a:xfrm>
            <a:off x="2346325" y="3028950"/>
            <a:ext cx="887413" cy="457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dirty="0">
                <a:latin typeface="Arial" panose="020B0604020202020204" pitchFamily="34" charset="0"/>
              </a:rPr>
              <a:t>苦苦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22535" name="文本框 22534"/>
          <p:cNvSpPr txBox="1"/>
          <p:nvPr/>
        </p:nvSpPr>
        <p:spPr>
          <a:xfrm>
            <a:off x="5410200" y="3028950"/>
            <a:ext cx="1431925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400" dirty="0">
                <a:latin typeface="Arial" panose="020B0604020202020204" pitchFamily="34" charset="0"/>
              </a:rPr>
              <a:t>自由自在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22536" name="文本框 22535"/>
          <p:cNvSpPr txBox="1"/>
          <p:nvPr/>
        </p:nvSpPr>
        <p:spPr>
          <a:xfrm>
            <a:off x="2346325" y="4537075"/>
            <a:ext cx="887413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400" dirty="0">
                <a:latin typeface="Arial" panose="020B0604020202020204" pitchFamily="34" charset="0"/>
              </a:rPr>
              <a:t>蔚蓝</a:t>
            </a:r>
            <a:endParaRPr lang="zh-CN" altLang="en-US" sz="2400" dirty="0">
              <a:latin typeface="Arial" panose="020B0604020202020204" pitchFamily="34" charset="0"/>
            </a:endParaRPr>
          </a:p>
        </p:txBody>
      </p:sp>
      <p:sp>
        <p:nvSpPr>
          <p:cNvPr id="22537" name="文本框 22536"/>
          <p:cNvSpPr txBox="1"/>
          <p:nvPr/>
        </p:nvSpPr>
        <p:spPr>
          <a:xfrm>
            <a:off x="5381625" y="4503738"/>
            <a:ext cx="1433513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400" dirty="0">
                <a:latin typeface="Arial" panose="020B0604020202020204" pitchFamily="34" charset="0"/>
              </a:rPr>
              <a:t>  贵  重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2538" name="文本框 22537"/>
          <p:cNvSpPr txBox="1"/>
          <p:nvPr/>
        </p:nvSpPr>
        <p:spPr>
          <a:xfrm>
            <a:off x="2346325" y="6042025"/>
            <a:ext cx="887413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r>
              <a:rPr lang="zh-CN" altLang="en-US" sz="2400" dirty="0">
                <a:latin typeface="Arial" panose="020B0604020202020204" pitchFamily="34" charset="0"/>
              </a:rPr>
              <a:t>  骂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/>
      <p:bldP spid="22533" grpId="0"/>
      <p:bldP spid="22534" grpId="0" bldLvl="0"/>
      <p:bldP spid="22535" grpId="0" bldLvl="0"/>
      <p:bldP spid="22536" grpId="0" bldLvl="0"/>
      <p:bldP spid="22537" grpId="0" bldLvl="0"/>
      <p:bldP spid="22538" grpId="0" bldLvl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4" name="图片 23553" descr="PM_0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38150" y="-61912"/>
            <a:ext cx="9582150" cy="6848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5" name="文本框 23554"/>
          <p:cNvSpPr txBox="1"/>
          <p:nvPr/>
        </p:nvSpPr>
        <p:spPr>
          <a:xfrm>
            <a:off x="2627313" y="0"/>
            <a:ext cx="42418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solidFill>
                  <a:srgbClr val="663300"/>
                </a:solidFill>
                <a:latin typeface="Arial" panose="020B0604020202020204" pitchFamily="34" charset="0"/>
              </a:rPr>
              <a:t>达标测试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3556" name="文本框 23555"/>
          <p:cNvSpPr txBox="1"/>
          <p:nvPr/>
        </p:nvSpPr>
        <p:spPr>
          <a:xfrm>
            <a:off x="1360488" y="2924175"/>
            <a:ext cx="64881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Arial" panose="020B0604020202020204" pitchFamily="34" charset="0"/>
              </a:rPr>
              <a:t>  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3557" name="文本框 23556"/>
          <p:cNvSpPr txBox="1"/>
          <p:nvPr/>
        </p:nvSpPr>
        <p:spPr>
          <a:xfrm>
            <a:off x="1068388" y="1112838"/>
            <a:ext cx="7424737" cy="15557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6633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老太婆一次次要老头儿向小金鱼提出的要求是：</a:t>
            </a:r>
            <a:endParaRPr lang="zh-CN" altLang="en-US" sz="4800" b="1">
              <a:solidFill>
                <a:srgbClr val="663300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23558" name="文本框 23557"/>
          <p:cNvSpPr txBox="1"/>
          <p:nvPr/>
        </p:nvSpPr>
        <p:spPr>
          <a:xfrm>
            <a:off x="679450" y="3200400"/>
            <a:ext cx="2736850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要只木盆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3559" name="右箭头 23558"/>
          <p:cNvSpPr/>
          <p:nvPr/>
        </p:nvSpPr>
        <p:spPr>
          <a:xfrm>
            <a:off x="3009900" y="35814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CC99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3560" name="直接连接符 23559"/>
          <p:cNvSpPr/>
          <p:nvPr/>
        </p:nvSpPr>
        <p:spPr>
          <a:xfrm>
            <a:off x="4191000" y="3998913"/>
            <a:ext cx="2438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1" name="右箭头 23560"/>
          <p:cNvSpPr/>
          <p:nvPr/>
        </p:nvSpPr>
        <p:spPr>
          <a:xfrm>
            <a:off x="7019925" y="3733800"/>
            <a:ext cx="990600" cy="138113"/>
          </a:xfrm>
          <a:prstGeom prst="rightArrow">
            <a:avLst>
              <a:gd name="adj1" fmla="val 50000"/>
              <a:gd name="adj2" fmla="val 179309"/>
            </a:avLst>
          </a:prstGeom>
          <a:solidFill>
            <a:srgbClr val="FFCC99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3562" name="右箭头 23561"/>
          <p:cNvSpPr/>
          <p:nvPr/>
        </p:nvSpPr>
        <p:spPr>
          <a:xfrm>
            <a:off x="3276600" y="5227638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CC99">
              <a:alpha val="100000"/>
            </a:srgb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3563" name="直接连接符 23562"/>
          <p:cNvSpPr/>
          <p:nvPr/>
        </p:nvSpPr>
        <p:spPr>
          <a:xfrm>
            <a:off x="1023938" y="5589588"/>
            <a:ext cx="19859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4" name="直接连接符 23563"/>
          <p:cNvSpPr/>
          <p:nvPr/>
        </p:nvSpPr>
        <p:spPr>
          <a:xfrm>
            <a:off x="4419600" y="5589588"/>
            <a:ext cx="35909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565" name="文本框 23564"/>
          <p:cNvSpPr txBox="1"/>
          <p:nvPr/>
        </p:nvSpPr>
        <p:spPr>
          <a:xfrm>
            <a:off x="3995738" y="3236913"/>
            <a:ext cx="3024187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00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要座木房子</a:t>
            </a:r>
            <a:endParaRPr lang="zh-CN" altLang="en-US" sz="4400" b="1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3566" name="文本框 23565"/>
          <p:cNvSpPr txBox="1"/>
          <p:nvPr/>
        </p:nvSpPr>
        <p:spPr>
          <a:xfrm>
            <a:off x="792163" y="4800600"/>
            <a:ext cx="2484437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00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做贵妇人</a:t>
            </a:r>
            <a:endParaRPr lang="zh-CN" altLang="en-US" sz="4400" b="1">
              <a:solidFill>
                <a:schemeClr val="accent2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23567" name="文本框 23566"/>
          <p:cNvSpPr txBox="1"/>
          <p:nvPr/>
        </p:nvSpPr>
        <p:spPr>
          <a:xfrm>
            <a:off x="4191000" y="4754563"/>
            <a:ext cx="4413250" cy="7620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00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当海上的女霸王</a:t>
            </a:r>
            <a:endParaRPr lang="zh-CN" altLang="en-US" sz="4400">
              <a:solidFill>
                <a:srgbClr val="CC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/>
      <p:bldP spid="23557" grpId="0"/>
      <p:bldP spid="23558" grpId="0"/>
      <p:bldP spid="23565" grpId="0"/>
      <p:bldP spid="23566" grpId="0"/>
      <p:bldP spid="235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文本占位符 24577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b="1"/>
              <a:t>        </a:t>
            </a:r>
            <a:r>
              <a:rPr lang="zh-CN" altLang="en-US" b="1"/>
              <a:t>拓展延伸 </a:t>
            </a:r>
            <a:endParaRPr lang="zh-CN" altLang="en-US" b="1"/>
          </a:p>
          <a:p>
            <a:pPr>
              <a:buNone/>
            </a:pPr>
            <a:endParaRPr lang="zh-CN" altLang="en-US" sz="1000"/>
          </a:p>
          <a:p>
            <a:r>
              <a:rPr lang="en-US" altLang="zh-CN">
                <a:latin typeface="方正楷体_GBK" panose="03000509000000000000" pitchFamily="1" charset="-122"/>
                <a:ea typeface="方正楷体_GBK" panose="03000509000000000000" pitchFamily="1" charset="-122"/>
              </a:rPr>
              <a:t>1. </a:t>
            </a:r>
            <a:r>
              <a:rPr lang="zh-CN" altLang="en-US">
                <a:latin typeface="方正楷体_GBK" panose="03000509000000000000" pitchFamily="1" charset="-122"/>
                <a:ea typeface="方正楷体_GBK" panose="03000509000000000000" pitchFamily="1" charset="-122"/>
              </a:rPr>
              <a:t>分小组或自由组合剧组，表演课文内容。（在尊重原作基础上，可增加细节，创造情节。） </a:t>
            </a:r>
            <a:endParaRPr lang="zh-CN" altLang="en-US">
              <a:latin typeface="方正楷体_GBK" panose="03000509000000000000" pitchFamily="1" charset="-122"/>
              <a:ea typeface="方正楷体_GBK" panose="03000509000000000000" pitchFamily="1" charset="-122"/>
            </a:endParaRPr>
          </a:p>
          <a:p>
            <a:r>
              <a:rPr lang="en-US" altLang="zh-CN">
                <a:latin typeface="方正楷体_GBK" panose="03000509000000000000" pitchFamily="1" charset="-122"/>
                <a:ea typeface="方正楷体_GBK" panose="03000509000000000000" pitchFamily="1" charset="-122"/>
              </a:rPr>
              <a:t>2. </a:t>
            </a:r>
            <a:r>
              <a:rPr lang="zh-CN" altLang="en-US">
                <a:latin typeface="方正楷体_GBK" panose="03000509000000000000" pitchFamily="1" charset="-122"/>
                <a:ea typeface="方正楷体_GBK" panose="03000509000000000000" pitchFamily="1" charset="-122"/>
              </a:rPr>
              <a:t>课外阅读古典诗歌名著，制作读书卡片，为本单元综合性学习作准备。 </a:t>
            </a:r>
            <a:endParaRPr lang="zh-CN" altLang="en-US">
              <a:latin typeface="方正楷体_GBK" panose="03000509000000000000" pitchFamily="1" charset="-122"/>
              <a:ea typeface="方正楷体_GBK" panose="03000509000000000000" pitchFamily="1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602" name="图片 25601" descr="一个美女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536575"/>
            <a:ext cx="7696200" cy="5772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3" name="椭圆 25602"/>
          <p:cNvSpPr/>
          <p:nvPr/>
        </p:nvSpPr>
        <p:spPr>
          <a:xfrm>
            <a:off x="5218113" y="549275"/>
            <a:ext cx="217487" cy="2159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04" name="直接连接符 25603"/>
          <p:cNvSpPr/>
          <p:nvPr/>
        </p:nvSpPr>
        <p:spPr>
          <a:xfrm>
            <a:off x="5435600" y="692150"/>
            <a:ext cx="20161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aphicFrame>
        <p:nvGraphicFramePr>
          <p:cNvPr id="25605" name="对象 25604"/>
          <p:cNvGraphicFramePr>
            <a:graphicFrameLocks noChangeAspect="1"/>
          </p:cNvGraphicFramePr>
          <p:nvPr/>
        </p:nvGraphicFramePr>
        <p:xfrm>
          <a:off x="7092950" y="258763"/>
          <a:ext cx="247650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248285" imgH="295910" progId="Flash.Movie">
                  <p:embed/>
                </p:oleObj>
              </mc:Choice>
              <mc:Fallback>
                <p:oleObj name="" r:id="rId2" imgW="248285" imgH="295910" progId="Flash.Movi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092950" y="258763"/>
                        <a:ext cx="247650" cy="293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606" name="图片 25605" descr="stars0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213" y="5094288"/>
            <a:ext cx="1143000" cy="1143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5607" name="组合 25606"/>
          <p:cNvGrpSpPr>
            <a:grpSpLocks noChangeAspect="1"/>
          </p:cNvGrpSpPr>
          <p:nvPr/>
        </p:nvGrpSpPr>
        <p:grpSpPr>
          <a:xfrm>
            <a:off x="2484438" y="-1820862"/>
            <a:ext cx="4894262" cy="5878512"/>
            <a:chOff x="0" y="0"/>
            <a:chExt cx="3083" cy="3707"/>
          </a:xfrm>
        </p:grpSpPr>
        <p:pic>
          <p:nvPicPr>
            <p:cNvPr id="25608" name="图片 25607" descr="ce18bba1da0dea9e4710642d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01" y="2215"/>
              <a:ext cx="1682" cy="127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5609" name="图片 25608" descr="2007717153723858_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1744" cy="3707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25610" name="组合 25609"/>
          <p:cNvGrpSpPr>
            <a:grpSpLocks noChangeAspect="1"/>
          </p:cNvGrpSpPr>
          <p:nvPr/>
        </p:nvGrpSpPr>
        <p:grpSpPr>
          <a:xfrm>
            <a:off x="2484438" y="5857875"/>
            <a:ext cx="4894262" cy="5884863"/>
            <a:chOff x="0" y="0"/>
            <a:chExt cx="3083" cy="3707"/>
          </a:xfrm>
        </p:grpSpPr>
        <p:pic>
          <p:nvPicPr>
            <p:cNvPr id="25611" name="图片 25610" descr="ce18bba1da0dea9e4710642d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01" y="2215"/>
              <a:ext cx="1682" cy="127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5612" name="图片 25611" descr="2007717153723858_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1744" cy="3707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8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pPr algn="l"/>
            <a:r>
              <a:rPr lang="zh-CN" altLang="en-US" sz="4000" dirty="0">
                <a:ea typeface="楷体_GB2312" panose="02010609030101010101" charset="-122"/>
              </a:rPr>
              <a:t>《渔夫和金鱼的故事》是用叙事诗写成的童话故事</a:t>
            </a:r>
            <a:endParaRPr lang="zh-CN" altLang="en-US" sz="4000" dirty="0">
              <a:ea typeface="楷体_GB2312" panose="02010609030101010101" charset="-122"/>
            </a:endParaRPr>
          </a:p>
        </p:txBody>
      </p:sp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zh-CN" altLang="en-US" sz="3600" dirty="0">
                <a:ea typeface="楷体_GB2312" panose="02010609030101010101" charset="-122"/>
              </a:rPr>
              <a:t>   作者：普希金（1799</a:t>
            </a:r>
            <a:r>
              <a:rPr lang="zh-CN" altLang="en-US" sz="3600" dirty="0">
                <a:latin typeface="Arial" panose="020B0604020202020204" pitchFamily="34" charset="0"/>
                <a:ea typeface="楷体_GB2312" panose="02010609030101010101" charset="-122"/>
              </a:rPr>
              <a:t>——</a:t>
            </a:r>
            <a:r>
              <a:rPr lang="zh-CN" altLang="en-US" sz="3600" dirty="0">
                <a:ea typeface="楷体_GB2312" panose="02010609030101010101" charset="-122"/>
              </a:rPr>
              <a:t>1837）是俄罗斯伟大的民族诗人，是俄罗斯现实主义文学的奠基人，是俄罗斯文学语言的创造者，更是19世纪世界诗坛的一座高峰。</a:t>
            </a:r>
            <a:endParaRPr lang="zh-CN" altLang="en-US" sz="3600" dirty="0">
              <a:ea typeface="楷体_GB2312" panose="02010609030101010101" charset="-122"/>
            </a:endParaRPr>
          </a:p>
        </p:txBody>
      </p:sp>
      <p:sp>
        <p:nvSpPr>
          <p:cNvPr id="11268" name="菱形 11267"/>
          <p:cNvSpPr/>
          <p:nvPr/>
        </p:nvSpPr>
        <p:spPr>
          <a:xfrm>
            <a:off x="457200" y="274638"/>
            <a:ext cx="298450" cy="490537"/>
          </a:xfrm>
          <a:prstGeom prst="diamond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1269" name="菱形 11268"/>
          <p:cNvSpPr/>
          <p:nvPr/>
        </p:nvSpPr>
        <p:spPr>
          <a:xfrm>
            <a:off x="395288" y="1628775"/>
            <a:ext cx="298450" cy="490538"/>
          </a:xfrm>
          <a:prstGeom prst="diamond">
            <a:avLst/>
          </a:prstGeom>
          <a:solidFill>
            <a:schemeClr val="accent1">
              <a:alpha val="100000"/>
            </a:schemeClr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charRg st="0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charRg st="0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ldLvl="0"/>
      <p:bldP spid="112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占位符 1228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939213" cy="3773488"/>
          </a:xfrm>
          <a:ln/>
        </p:spPr>
        <p:txBody>
          <a:bodyPr/>
          <a:p>
            <a:pPr marL="609600" indent="-609600">
              <a:buNone/>
            </a:pPr>
            <a:r>
              <a:rPr lang="en-US" altLang="zh-CN" sz="3600" b="1"/>
              <a:t>   </a:t>
            </a:r>
            <a:r>
              <a:rPr lang="zh-CN" altLang="en-US" sz="3600" b="1"/>
              <a:t>学习目标 </a:t>
            </a:r>
            <a:endParaRPr lang="zh-CN" altLang="en-US" sz="3600" b="1"/>
          </a:p>
          <a:p>
            <a:pPr marL="609600" indent="-609600">
              <a:buNone/>
            </a:pPr>
            <a:endParaRPr lang="zh-CN" altLang="en-US" sz="1600"/>
          </a:p>
          <a:p>
            <a:pPr marL="609600" indent="-609600">
              <a:buNone/>
            </a:pPr>
            <a:r>
              <a:rPr lang="en-US" altLang="zh-CN" sz="4000" b="1">
                <a:latin typeface="方正楷体_GBK" panose="03000509000000000000" pitchFamily="1" charset="-122"/>
                <a:ea typeface="方正楷体_GBK" panose="03000509000000000000" pitchFamily="1" charset="-122"/>
              </a:rPr>
              <a:t>1.</a:t>
            </a:r>
            <a:r>
              <a:rPr lang="zh-CN" altLang="en-US" sz="4000" b="1">
                <a:latin typeface="方正楷体_GBK" panose="03000509000000000000" pitchFamily="1" charset="-122"/>
                <a:ea typeface="方正楷体_GBK" panose="03000509000000000000" pitchFamily="1" charset="-122"/>
              </a:rPr>
              <a:t>把握故事内容，体会作者表达的思想感情。 </a:t>
            </a:r>
            <a:endParaRPr lang="zh-CN" altLang="en-US" sz="4000" b="1">
              <a:latin typeface="方正楷体_GBK" panose="03000509000000000000" pitchFamily="1" charset="-122"/>
              <a:ea typeface="方正楷体_GBK" panose="03000509000000000000" pitchFamily="1" charset="-122"/>
            </a:endParaRPr>
          </a:p>
          <a:p>
            <a:pPr marL="609600" indent="-609600">
              <a:buNone/>
            </a:pPr>
            <a:endParaRPr lang="zh-CN" altLang="en-US" sz="3600" b="1">
              <a:latin typeface="方正楷体_GBK" panose="03000509000000000000" pitchFamily="1" charset="-122"/>
              <a:ea typeface="方正楷体_GBK" panose="03000509000000000000" pitchFamily="1" charset="-122"/>
            </a:endParaRPr>
          </a:p>
          <a:p>
            <a:pPr marL="609600" indent="-609600">
              <a:buNone/>
            </a:pPr>
            <a:r>
              <a:rPr lang="en-US" altLang="zh-CN" sz="4000" b="1">
                <a:latin typeface="方正楷体_GBK" panose="03000509000000000000" pitchFamily="1" charset="-122"/>
                <a:ea typeface="方正楷体_GBK" panose="03000509000000000000" pitchFamily="1" charset="-122"/>
              </a:rPr>
              <a:t>2. </a:t>
            </a:r>
            <a:r>
              <a:rPr lang="zh-CN" altLang="en-US" sz="4000" b="1">
                <a:latin typeface="方正楷体_GBK" panose="03000509000000000000" pitchFamily="1" charset="-122"/>
                <a:ea typeface="方正楷体_GBK" panose="03000509000000000000" pitchFamily="1" charset="-122"/>
              </a:rPr>
              <a:t>能对故事中的主人公发表自己的看法。 </a:t>
            </a:r>
            <a:endParaRPr lang="zh-CN" altLang="en-US" sz="4000" b="1">
              <a:latin typeface="方正楷体_GBK" panose="03000509000000000000" pitchFamily="1" charset="-122"/>
              <a:ea typeface="方正楷体_GBK" panose="03000509000000000000" pitchFamily="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1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charRg st="1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34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charRg st="34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图片 13313" descr="PM_0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38150" y="-61912"/>
            <a:ext cx="9582150" cy="6848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文本框 13314"/>
          <p:cNvSpPr txBox="1"/>
          <p:nvPr/>
        </p:nvSpPr>
        <p:spPr>
          <a:xfrm>
            <a:off x="2627313" y="0"/>
            <a:ext cx="42418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solidFill>
                  <a:srgbClr val="663300"/>
                </a:solidFill>
                <a:latin typeface="Arial" panose="020B0604020202020204" pitchFamily="34" charset="0"/>
              </a:rPr>
              <a:t>学习提纲</a:t>
            </a:r>
            <a:endParaRPr lang="zh-CN" altLang="en-US" sz="6000" b="1" dirty="0">
              <a:solidFill>
                <a:srgbClr val="663300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文本框 13315"/>
          <p:cNvSpPr txBox="1"/>
          <p:nvPr/>
        </p:nvSpPr>
        <p:spPr>
          <a:xfrm>
            <a:off x="1360488" y="2924175"/>
            <a:ext cx="6488112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>
                <a:latin typeface="黑体" panose="02010600030101010101" pitchFamily="2" charset="-122"/>
                <a:ea typeface="黑体" panose="02010600030101010101" pitchFamily="2" charset="-122"/>
              </a:rPr>
              <a:t>2.</a:t>
            </a:r>
            <a:r>
              <a:rPr lang="zh-CN" altLang="en-US" sz="4000" b="1">
                <a:latin typeface="黑体" panose="02010600030101010101" pitchFamily="2" charset="-122"/>
                <a:ea typeface="黑体" panose="02010600030101010101" pitchFamily="2" charset="-122"/>
              </a:rPr>
              <a:t>用“～～”划出大海变化的句子。</a:t>
            </a:r>
            <a:r>
              <a:rPr lang="zh-CN" altLang="en-US" sz="4000">
                <a:latin typeface="黑体" panose="02010600030101010101" pitchFamily="2" charset="-122"/>
                <a:ea typeface="黑体" panose="02010600030101010101" pitchFamily="2" charset="-122"/>
              </a:rPr>
              <a:t> </a:t>
            </a:r>
            <a:endParaRPr lang="zh-CN" altLang="en-US" sz="4000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3317" name="文本框 13316"/>
          <p:cNvSpPr txBox="1"/>
          <p:nvPr/>
        </p:nvSpPr>
        <p:spPr>
          <a:xfrm>
            <a:off x="1360488" y="1417638"/>
            <a:ext cx="6488112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>
                <a:latin typeface="黑体" panose="02010600030101010101" pitchFamily="2" charset="-122"/>
                <a:ea typeface="黑体" panose="02010600030101010101" pitchFamily="2" charset="-122"/>
              </a:rPr>
              <a:t>1.</a:t>
            </a:r>
            <a:r>
              <a:rPr lang="zh-CN" altLang="en-US" sz="4000" b="1">
                <a:latin typeface="黑体" panose="02010600030101010101" pitchFamily="2" charset="-122"/>
                <a:ea typeface="黑体" panose="02010600030101010101" pitchFamily="2" charset="-122"/>
              </a:rPr>
              <a:t>用“</a:t>
            </a:r>
            <a:r>
              <a:rPr lang="en-US" altLang="zh-CN" sz="4000" b="1">
                <a:latin typeface="Arial" panose="020B0604020202020204" pitchFamily="34" charset="0"/>
                <a:ea typeface="黑体" panose="02010600030101010101" pitchFamily="2" charset="-122"/>
              </a:rPr>
              <a:t>——</a:t>
            </a:r>
            <a:r>
              <a:rPr lang="en-US" altLang="zh-CN" sz="4000" b="1">
                <a:latin typeface="黑体" panose="02010600030101010101" pitchFamily="2" charset="-122"/>
                <a:ea typeface="黑体" panose="02010600030101010101" pitchFamily="2" charset="-122"/>
              </a:rPr>
              <a:t>”</a:t>
            </a:r>
            <a:r>
              <a:rPr lang="zh-CN" altLang="en-US" sz="4000" b="1">
                <a:latin typeface="黑体" panose="02010600030101010101" pitchFamily="2" charset="-122"/>
                <a:ea typeface="黑体" panose="02010600030101010101" pitchFamily="2" charset="-122"/>
              </a:rPr>
              <a:t>标出老太婆提出要求的句子</a:t>
            </a:r>
            <a:r>
              <a:rPr lang="zh-CN" altLang="en-US" sz="4000">
                <a:latin typeface="黑体" panose="02010600030101010101" pitchFamily="2" charset="-122"/>
                <a:ea typeface="黑体" panose="02010600030101010101" pitchFamily="2" charset="-122"/>
              </a:rPr>
              <a:t>。</a:t>
            </a:r>
            <a:endParaRPr lang="zh-CN" altLang="en-US" sz="4000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1360488" y="4365625"/>
            <a:ext cx="6488112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>
                <a:latin typeface="黑体" panose="02010600030101010101" pitchFamily="2" charset="-122"/>
                <a:ea typeface="黑体" panose="02010600030101010101" pitchFamily="2" charset="-122"/>
              </a:rPr>
              <a:t>3.</a:t>
            </a:r>
            <a:r>
              <a:rPr lang="zh-CN" altLang="en-US" sz="4000" b="1">
                <a:latin typeface="Arial" panose="020B0604020202020204" pitchFamily="34" charset="0"/>
                <a:ea typeface="黑体" panose="02010600030101010101" pitchFamily="2" charset="-122"/>
              </a:rPr>
              <a:t>用“</a:t>
            </a:r>
            <a:r>
              <a:rPr lang="en-US" altLang="zh-CN" sz="4000" b="1">
                <a:latin typeface="Arial" panose="020B0604020202020204" pitchFamily="34" charset="0"/>
                <a:ea typeface="黑体" panose="02010600030101010101" pitchFamily="2" charset="-122"/>
              </a:rPr>
              <a:t>…”</a:t>
            </a:r>
            <a:r>
              <a:rPr lang="zh-CN" altLang="en-US" sz="4000" b="1">
                <a:latin typeface="Arial" panose="020B0604020202020204" pitchFamily="34" charset="0"/>
                <a:ea typeface="黑体" panose="02010600030101010101" pitchFamily="2" charset="-122"/>
              </a:rPr>
              <a:t>标出老太婆态度变化的词语。</a:t>
            </a:r>
            <a:endParaRPr lang="zh-CN" altLang="en-US" sz="4000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  <p:bldP spid="133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14337"/>
          <p:cNvSpPr txBox="1"/>
          <p:nvPr/>
        </p:nvSpPr>
        <p:spPr>
          <a:xfrm>
            <a:off x="1900238" y="981075"/>
            <a:ext cx="7424737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6633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老太婆一次次要老头儿向小金鱼提出的要求是：</a:t>
            </a:r>
            <a:endParaRPr lang="zh-CN" altLang="en-US" sz="4800" b="1">
              <a:solidFill>
                <a:srgbClr val="663300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4339" name="文本框 14338"/>
          <p:cNvSpPr txBox="1"/>
          <p:nvPr/>
        </p:nvSpPr>
        <p:spPr>
          <a:xfrm>
            <a:off x="679450" y="3200400"/>
            <a:ext cx="273526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要只木盆</a:t>
            </a:r>
            <a:endParaRPr lang="zh-CN" altLang="en-US" sz="4400">
              <a:solidFill>
                <a:srgbClr val="FF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4340" name="右箭头 14339"/>
          <p:cNvSpPr/>
          <p:nvPr/>
        </p:nvSpPr>
        <p:spPr>
          <a:xfrm>
            <a:off x="3009900" y="3581400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41" name="直接连接符 14340"/>
          <p:cNvSpPr/>
          <p:nvPr/>
        </p:nvSpPr>
        <p:spPr>
          <a:xfrm>
            <a:off x="4191000" y="3998913"/>
            <a:ext cx="2438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2" name="右箭头 14341"/>
          <p:cNvSpPr/>
          <p:nvPr/>
        </p:nvSpPr>
        <p:spPr>
          <a:xfrm>
            <a:off x="7019925" y="3733800"/>
            <a:ext cx="990600" cy="138113"/>
          </a:xfrm>
          <a:prstGeom prst="rightArrow">
            <a:avLst>
              <a:gd name="adj1" fmla="val 50000"/>
              <a:gd name="adj2" fmla="val 179309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43" name="右箭头 14342"/>
          <p:cNvSpPr/>
          <p:nvPr/>
        </p:nvSpPr>
        <p:spPr>
          <a:xfrm>
            <a:off x="3276600" y="5227638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44" name="直接连接符 14343"/>
          <p:cNvSpPr/>
          <p:nvPr/>
        </p:nvSpPr>
        <p:spPr>
          <a:xfrm>
            <a:off x="1023938" y="5589588"/>
            <a:ext cx="19859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5" name="直接连接符 14344"/>
          <p:cNvSpPr/>
          <p:nvPr/>
        </p:nvSpPr>
        <p:spPr>
          <a:xfrm>
            <a:off x="4419600" y="5589588"/>
            <a:ext cx="35909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6" name="文本框 14345"/>
          <p:cNvSpPr txBox="1"/>
          <p:nvPr/>
        </p:nvSpPr>
        <p:spPr>
          <a:xfrm>
            <a:off x="3995738" y="3236913"/>
            <a:ext cx="30241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00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要座木房子</a:t>
            </a:r>
            <a:endParaRPr lang="zh-CN" altLang="en-US" sz="4400" b="1"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4347" name="文本框 14346"/>
          <p:cNvSpPr txBox="1"/>
          <p:nvPr/>
        </p:nvSpPr>
        <p:spPr>
          <a:xfrm>
            <a:off x="792163" y="4800600"/>
            <a:ext cx="248443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00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做贵妇人</a:t>
            </a:r>
            <a:endParaRPr lang="zh-CN" altLang="en-US" sz="4400" b="1">
              <a:solidFill>
                <a:schemeClr val="accent2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pic>
        <p:nvPicPr>
          <p:cNvPr id="14348" name="图片 14347" descr="N_18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950" y="211138"/>
            <a:ext cx="1939925" cy="18367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9" name="文本框 14348"/>
          <p:cNvSpPr txBox="1"/>
          <p:nvPr/>
        </p:nvSpPr>
        <p:spPr>
          <a:xfrm>
            <a:off x="4191000" y="4754563"/>
            <a:ext cx="441325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0000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当海上的女霸王</a:t>
            </a:r>
            <a:endParaRPr lang="zh-CN" altLang="en-US" sz="4400">
              <a:solidFill>
                <a:srgbClr val="CC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6" grpId="0"/>
      <p:bldP spid="14347" grpId="0"/>
      <p:bldP spid="143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2" name="图片 15361" descr="N_18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8738"/>
            <a:ext cx="1939925" cy="18367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3" name="文本框 15362"/>
          <p:cNvSpPr txBox="1"/>
          <p:nvPr/>
        </p:nvSpPr>
        <p:spPr>
          <a:xfrm>
            <a:off x="1939925" y="288925"/>
            <a:ext cx="6627813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800" b="1">
                <a:solidFill>
                  <a:srgbClr val="6633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老头每次去海边，海水的变化是：</a:t>
            </a:r>
            <a:endParaRPr lang="zh-CN" altLang="en-US" sz="4800" b="1">
              <a:solidFill>
                <a:srgbClr val="6633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2468563" y="1800225"/>
            <a:ext cx="53435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大海在轻微地起着波浪</a:t>
            </a:r>
            <a:endParaRPr lang="zh-CN" altLang="en-US" sz="4000" b="1">
              <a:solidFill>
                <a:srgbClr val="FF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5365" name="右箭头 15364"/>
          <p:cNvSpPr/>
          <p:nvPr/>
        </p:nvSpPr>
        <p:spPr>
          <a:xfrm>
            <a:off x="823913" y="4789488"/>
            <a:ext cx="1116012" cy="152400"/>
          </a:xfrm>
          <a:prstGeom prst="rightArrow">
            <a:avLst>
              <a:gd name="adj1" fmla="val 50000"/>
              <a:gd name="adj2" fmla="val 183072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66" name="右箭头 15365"/>
          <p:cNvSpPr/>
          <p:nvPr/>
        </p:nvSpPr>
        <p:spPr>
          <a:xfrm>
            <a:off x="900113" y="3852863"/>
            <a:ext cx="1022350" cy="152400"/>
          </a:xfrm>
          <a:prstGeom prst="rightArrow">
            <a:avLst>
              <a:gd name="adj1" fmla="val 50000"/>
              <a:gd name="adj2" fmla="val 167708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67" name="直接连接符 15366"/>
          <p:cNvSpPr/>
          <p:nvPr/>
        </p:nvSpPr>
        <p:spPr>
          <a:xfrm>
            <a:off x="2484438" y="4221163"/>
            <a:ext cx="54022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68" name="右箭头 15367"/>
          <p:cNvSpPr/>
          <p:nvPr/>
        </p:nvSpPr>
        <p:spPr>
          <a:xfrm>
            <a:off x="917575" y="2989263"/>
            <a:ext cx="1022350" cy="152400"/>
          </a:xfrm>
          <a:prstGeom prst="rightArrow">
            <a:avLst>
              <a:gd name="adj1" fmla="val 50000"/>
              <a:gd name="adj2" fmla="val 167708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69" name="直接连接符 15368"/>
          <p:cNvSpPr/>
          <p:nvPr/>
        </p:nvSpPr>
        <p:spPr>
          <a:xfrm>
            <a:off x="2555875" y="3357563"/>
            <a:ext cx="453707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0" name="文本框 15369"/>
          <p:cNvSpPr txBox="1"/>
          <p:nvPr/>
        </p:nvSpPr>
        <p:spPr>
          <a:xfrm>
            <a:off x="2484438" y="2655888"/>
            <a:ext cx="51530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3333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蔚蓝的海水发起浑来</a:t>
            </a:r>
            <a:endParaRPr lang="zh-CN" altLang="en-US" sz="4000" b="1">
              <a:solidFill>
                <a:srgbClr val="3333FF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5371" name="文本框 15370"/>
          <p:cNvSpPr txBox="1"/>
          <p:nvPr/>
        </p:nvSpPr>
        <p:spPr>
          <a:xfrm>
            <a:off x="107950" y="5248275"/>
            <a:ext cx="93599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3333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激怒的波涛翻动着，在奔腾，在狂吼。</a:t>
            </a:r>
            <a:endParaRPr lang="zh-CN" altLang="en-US" sz="4000" b="1">
              <a:solidFill>
                <a:srgbClr val="3333FF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5372" name="文本框 15371"/>
          <p:cNvSpPr txBox="1"/>
          <p:nvPr/>
        </p:nvSpPr>
        <p:spPr>
          <a:xfrm>
            <a:off x="2484438" y="3519488"/>
            <a:ext cx="541178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3333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蔚蓝的海水不安静起来</a:t>
            </a:r>
            <a:endParaRPr lang="zh-CN" altLang="en-US" sz="4000" b="1">
              <a:solidFill>
                <a:srgbClr val="3333FF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5373" name="直接连接符 15372"/>
          <p:cNvSpPr/>
          <p:nvPr/>
        </p:nvSpPr>
        <p:spPr>
          <a:xfrm>
            <a:off x="2560638" y="5157788"/>
            <a:ext cx="554037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4" name="直接连接符 15373"/>
          <p:cNvSpPr/>
          <p:nvPr/>
        </p:nvSpPr>
        <p:spPr>
          <a:xfrm>
            <a:off x="252413" y="5949950"/>
            <a:ext cx="813593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5" name="文本框 15374"/>
          <p:cNvSpPr txBox="1"/>
          <p:nvPr/>
        </p:nvSpPr>
        <p:spPr>
          <a:xfrm>
            <a:off x="2408238" y="4456113"/>
            <a:ext cx="655637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3333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海面上起了黑色的大风浪：</a:t>
            </a:r>
            <a:endParaRPr lang="zh-CN" altLang="en-US" sz="4000" b="1">
              <a:solidFill>
                <a:srgbClr val="3333FF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7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7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7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7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7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7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371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371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图片 16385" descr="图片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文本框 16386"/>
          <p:cNvSpPr txBox="1"/>
          <p:nvPr/>
        </p:nvSpPr>
        <p:spPr>
          <a:xfrm>
            <a:off x="3635375" y="2276475"/>
            <a:ext cx="4249738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endParaRPr>
              <a:latin typeface="Arial" panose="020B0604020202020204" pitchFamily="34" charset="0"/>
            </a:endParaRPr>
          </a:p>
        </p:txBody>
      </p:sp>
      <p:pic>
        <p:nvPicPr>
          <p:cNvPr id="16388" name="图片 16387" descr="N_18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8" y="1916113"/>
            <a:ext cx="1939925" cy="18367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9" name="文本框 16388"/>
          <p:cNvSpPr txBox="1"/>
          <p:nvPr/>
        </p:nvSpPr>
        <p:spPr>
          <a:xfrm>
            <a:off x="3276600" y="2276475"/>
            <a:ext cx="46085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endParaRPr>
              <a:latin typeface="Arial" panose="020B0604020202020204" pitchFamily="34" charset="0"/>
            </a:endParaRPr>
          </a:p>
        </p:txBody>
      </p:sp>
      <p:sp>
        <p:nvSpPr>
          <p:cNvPr id="16390" name="文本框 16389"/>
          <p:cNvSpPr txBox="1"/>
          <p:nvPr/>
        </p:nvSpPr>
        <p:spPr>
          <a:xfrm>
            <a:off x="2771775" y="2460625"/>
            <a:ext cx="5903913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800" b="1">
                <a:solidFill>
                  <a:srgbClr val="6633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老太婆态度的变化：</a:t>
            </a:r>
            <a:endParaRPr lang="zh-CN" altLang="en-US" sz="4800" b="1">
              <a:solidFill>
                <a:srgbClr val="6633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6391" name="文本框 16390"/>
          <p:cNvSpPr txBox="1"/>
          <p:nvPr/>
        </p:nvSpPr>
        <p:spPr>
          <a:xfrm>
            <a:off x="2735263" y="3654425"/>
            <a:ext cx="18002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指着骂</a:t>
            </a:r>
            <a:endParaRPr lang="zh-CN" altLang="en-US" sz="4000" b="1">
              <a:solidFill>
                <a:srgbClr val="FF0000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6392" name="右箭头 16391"/>
          <p:cNvSpPr/>
          <p:nvPr/>
        </p:nvSpPr>
        <p:spPr>
          <a:xfrm>
            <a:off x="2541588" y="4949825"/>
            <a:ext cx="1022350" cy="152400"/>
          </a:xfrm>
          <a:prstGeom prst="rightArrow">
            <a:avLst>
              <a:gd name="adj1" fmla="val 50000"/>
              <a:gd name="adj2" fmla="val 167708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6393" name="右箭头 16392"/>
          <p:cNvSpPr/>
          <p:nvPr/>
        </p:nvSpPr>
        <p:spPr>
          <a:xfrm>
            <a:off x="5437188" y="4949825"/>
            <a:ext cx="1022350" cy="152400"/>
          </a:xfrm>
          <a:prstGeom prst="rightArrow">
            <a:avLst>
              <a:gd name="adj1" fmla="val 50000"/>
              <a:gd name="adj2" fmla="val 167708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6394" name="右箭头 16393"/>
          <p:cNvSpPr/>
          <p:nvPr/>
        </p:nvSpPr>
        <p:spPr>
          <a:xfrm>
            <a:off x="4500563" y="3951288"/>
            <a:ext cx="1022350" cy="152400"/>
          </a:xfrm>
          <a:prstGeom prst="rightArrow">
            <a:avLst>
              <a:gd name="adj1" fmla="val 50000"/>
              <a:gd name="adj2" fmla="val 167708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6395" name="直接连接符 16394"/>
          <p:cNvSpPr/>
          <p:nvPr/>
        </p:nvSpPr>
        <p:spPr>
          <a:xfrm>
            <a:off x="5580063" y="4365625"/>
            <a:ext cx="25209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6" name="文本框 16395"/>
          <p:cNvSpPr txBox="1"/>
          <p:nvPr/>
        </p:nvSpPr>
        <p:spPr>
          <a:xfrm>
            <a:off x="5435600" y="3663950"/>
            <a:ext cx="28797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3333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骂得更厉害</a:t>
            </a:r>
            <a:endParaRPr lang="zh-CN" altLang="en-US" sz="4000" b="1">
              <a:solidFill>
                <a:srgbClr val="3333FF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6397" name="文本框 16396"/>
          <p:cNvSpPr txBox="1"/>
          <p:nvPr/>
        </p:nvSpPr>
        <p:spPr>
          <a:xfrm>
            <a:off x="3568700" y="4581525"/>
            <a:ext cx="19399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3333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破口骂</a:t>
            </a:r>
            <a:endParaRPr lang="zh-CN" altLang="en-US" sz="4000" b="1">
              <a:solidFill>
                <a:srgbClr val="3333FF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  <p:sp>
        <p:nvSpPr>
          <p:cNvPr id="16398" name="直接连接符 16397"/>
          <p:cNvSpPr/>
          <p:nvPr/>
        </p:nvSpPr>
        <p:spPr>
          <a:xfrm>
            <a:off x="3706813" y="5300663"/>
            <a:ext cx="15128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9" name="直接连接符 16398"/>
          <p:cNvSpPr/>
          <p:nvPr/>
        </p:nvSpPr>
        <p:spPr>
          <a:xfrm>
            <a:off x="6580188" y="5300663"/>
            <a:ext cx="1447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400" name="文本框 16399"/>
          <p:cNvSpPr txBox="1"/>
          <p:nvPr/>
        </p:nvSpPr>
        <p:spPr>
          <a:xfrm>
            <a:off x="6459538" y="4598988"/>
            <a:ext cx="19431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3333FF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发脾气</a:t>
            </a:r>
            <a:endParaRPr lang="zh-CN" altLang="en-US" sz="4000" b="1">
              <a:solidFill>
                <a:srgbClr val="3333FF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9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矩形 17409"/>
          <p:cNvSpPr/>
          <p:nvPr/>
        </p:nvSpPr>
        <p:spPr>
          <a:xfrm>
            <a:off x="466725" y="1484313"/>
            <a:ext cx="792163" cy="3240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5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｛</a:t>
            </a:r>
            <a:endParaRPr lang="zh-CN" altLang="en-US" sz="360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75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411" name="文本框 17410"/>
          <p:cNvSpPr txBox="1"/>
          <p:nvPr/>
        </p:nvSpPr>
        <p:spPr>
          <a:xfrm>
            <a:off x="1258888" y="1268413"/>
            <a:ext cx="63357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b="1">
                <a:solidFill>
                  <a:srgbClr val="3333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要新木盆  指着骂  微起波浪</a:t>
            </a:r>
            <a:endParaRPr lang="zh-CN" altLang="en-US" sz="3600" b="1">
              <a:solidFill>
                <a:srgbClr val="3333FF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7412" name="文本框 17411"/>
          <p:cNvSpPr txBox="1"/>
          <p:nvPr/>
        </p:nvSpPr>
        <p:spPr>
          <a:xfrm>
            <a:off x="1258888" y="2205038"/>
            <a:ext cx="63357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b="1">
                <a:solidFill>
                  <a:srgbClr val="3333FF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要木房子  更厉害  发起浑来</a:t>
            </a:r>
            <a:endParaRPr lang="zh-CN" altLang="en-US" sz="3600" b="1">
              <a:solidFill>
                <a:srgbClr val="3333FF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7413" name="文本框 17412"/>
          <p:cNvSpPr txBox="1"/>
          <p:nvPr/>
        </p:nvSpPr>
        <p:spPr>
          <a:xfrm>
            <a:off x="1258888" y="3213100"/>
            <a:ext cx="64087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b="1">
                <a:latin typeface="黑体" panose="02010600030101010101" pitchFamily="2" charset="-122"/>
                <a:ea typeface="黑体" panose="02010600030101010101" pitchFamily="2" charset="-122"/>
              </a:rPr>
              <a:t>做贵夫人  破口骂  翻动起来</a:t>
            </a:r>
            <a:endParaRPr lang="zh-CN" altLang="en-US" sz="3600" b="1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7414" name="文本框 17413"/>
          <p:cNvSpPr txBox="1"/>
          <p:nvPr/>
        </p:nvSpPr>
        <p:spPr>
          <a:xfrm>
            <a:off x="1258888" y="4221163"/>
            <a:ext cx="6408737" cy="1465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b="1">
                <a:latin typeface="黑体" panose="02010600030101010101" pitchFamily="2" charset="-122"/>
                <a:ea typeface="黑体" panose="02010600030101010101" pitchFamily="2" charset="-122"/>
              </a:rPr>
              <a:t>做海上女王 发脾气 掀黑大浪</a:t>
            </a:r>
            <a:endParaRPr lang="zh-CN" altLang="en-US" sz="3600" b="1"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spcBef>
                <a:spcPct val="50000"/>
              </a:spcBef>
              <a:buClrTx/>
            </a:pPr>
            <a:r>
              <a:rPr lang="zh-CN" altLang="en-US" sz="3600" b="1">
                <a:latin typeface="黑体" panose="02010600030101010101" pitchFamily="2" charset="-122"/>
                <a:ea typeface="黑体" panose="02010600030101010101" pitchFamily="2" charset="-122"/>
              </a:rPr>
              <a:t>                  奔腾狂吼</a:t>
            </a:r>
            <a:endParaRPr lang="zh-CN" altLang="en-US" sz="3600" b="1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7415" name="矩形 17414"/>
          <p:cNvSpPr/>
          <p:nvPr/>
        </p:nvSpPr>
        <p:spPr>
          <a:xfrm>
            <a:off x="7453313" y="1484313"/>
            <a:ext cx="863600" cy="410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5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｝</a:t>
            </a:r>
            <a:endParaRPr lang="zh-CN" altLang="en-US" sz="360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75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34" name="图片 18433" descr="FR_0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CCFF"/>
          </a:solidFill>
          <a:ln w="9525">
            <a:noFill/>
          </a:ln>
        </p:spPr>
      </p:pic>
      <p:pic>
        <p:nvPicPr>
          <p:cNvPr id="18435" name="图片 18434" descr="N_18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2781300"/>
            <a:ext cx="2505075" cy="2371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6" name="云形标注 18435"/>
          <p:cNvSpPr/>
          <p:nvPr/>
        </p:nvSpPr>
        <p:spPr>
          <a:xfrm>
            <a:off x="539750" y="723900"/>
            <a:ext cx="2133600" cy="2057400"/>
          </a:xfrm>
          <a:prstGeom prst="cloudCallout">
            <a:avLst>
              <a:gd name="adj1" fmla="val 85787"/>
              <a:gd name="adj2" fmla="val 84491"/>
            </a:avLst>
          </a:prstGeom>
          <a:solidFill>
            <a:srgbClr val="FF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>
              <a:latin typeface="Arial" panose="020B0604020202020204" pitchFamily="34" charset="0"/>
            </a:endParaRPr>
          </a:p>
        </p:txBody>
      </p:sp>
      <p:sp>
        <p:nvSpPr>
          <p:cNvPr id="18437" name="云形标注 18436"/>
          <p:cNvSpPr/>
          <p:nvPr/>
        </p:nvSpPr>
        <p:spPr>
          <a:xfrm>
            <a:off x="3352800" y="211138"/>
            <a:ext cx="2438400" cy="1676400"/>
          </a:xfrm>
          <a:prstGeom prst="cloudCallout">
            <a:avLst>
              <a:gd name="adj1" fmla="val -12046"/>
              <a:gd name="adj2" fmla="val 123579"/>
            </a:avLst>
          </a:prstGeom>
          <a:solidFill>
            <a:srgbClr val="99FF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>
              <a:latin typeface="Arial" panose="020B0604020202020204" pitchFamily="34" charset="0"/>
            </a:endParaRPr>
          </a:p>
        </p:txBody>
      </p:sp>
      <p:sp>
        <p:nvSpPr>
          <p:cNvPr id="18438" name="云形标注 18437"/>
          <p:cNvSpPr/>
          <p:nvPr/>
        </p:nvSpPr>
        <p:spPr>
          <a:xfrm>
            <a:off x="6089650" y="1125538"/>
            <a:ext cx="2514600" cy="2209800"/>
          </a:xfrm>
          <a:prstGeom prst="cloudCallout">
            <a:avLst>
              <a:gd name="adj1" fmla="val -78727"/>
              <a:gd name="adj2" fmla="val 62069"/>
            </a:avLst>
          </a:prstGeom>
          <a:solidFill>
            <a:srgbClr val="FFCC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>
              <a:latin typeface="Arial" panose="020B0604020202020204" pitchFamily="34" charset="0"/>
            </a:endParaRPr>
          </a:p>
        </p:txBody>
      </p:sp>
      <p:sp>
        <p:nvSpPr>
          <p:cNvPr id="18439" name="文本框 18438"/>
          <p:cNvSpPr txBox="1"/>
          <p:nvPr/>
        </p:nvSpPr>
        <p:spPr>
          <a:xfrm>
            <a:off x="755650" y="1295400"/>
            <a:ext cx="17526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latin typeface="宋体" panose="02010600030101010101" pitchFamily="2" charset="-122"/>
              </a:rPr>
              <a:t>渔 夫</a:t>
            </a:r>
            <a:endParaRPr lang="zh-CN" altLang="en-US" sz="4400">
              <a:latin typeface="宋体" panose="02010600030101010101" pitchFamily="2" charset="-122"/>
            </a:endParaRPr>
          </a:p>
        </p:txBody>
      </p:sp>
      <p:sp>
        <p:nvSpPr>
          <p:cNvPr id="18440" name="文本框 18439"/>
          <p:cNvSpPr txBox="1"/>
          <p:nvPr/>
        </p:nvSpPr>
        <p:spPr>
          <a:xfrm>
            <a:off x="3810000" y="533400"/>
            <a:ext cx="174307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latin typeface="宋体" panose="02010600030101010101" pitchFamily="2" charset="-122"/>
              </a:rPr>
              <a:t>金 鱼</a:t>
            </a:r>
            <a:endParaRPr lang="zh-CN" altLang="en-US" sz="4400">
              <a:latin typeface="宋体" panose="02010600030101010101" pitchFamily="2" charset="-122"/>
            </a:endParaRPr>
          </a:p>
        </p:txBody>
      </p:sp>
      <p:sp>
        <p:nvSpPr>
          <p:cNvPr id="18441" name="文本框 18440"/>
          <p:cNvSpPr txBox="1"/>
          <p:nvPr/>
        </p:nvSpPr>
        <p:spPr>
          <a:xfrm>
            <a:off x="6443663" y="1887538"/>
            <a:ext cx="21605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latin typeface="宋体" panose="02010600030101010101" pitchFamily="2" charset="-122"/>
              </a:rPr>
              <a:t>老太婆</a:t>
            </a:r>
            <a:endParaRPr lang="zh-CN" altLang="en-US" sz="4400" b="1">
              <a:latin typeface="宋体" panose="02010600030101010101" pitchFamily="2" charset="-122"/>
            </a:endParaRPr>
          </a:p>
        </p:txBody>
      </p:sp>
      <p:sp>
        <p:nvSpPr>
          <p:cNvPr id="18442" name="文本框 18441"/>
          <p:cNvSpPr txBox="1"/>
          <p:nvPr/>
        </p:nvSpPr>
        <p:spPr>
          <a:xfrm>
            <a:off x="3352800" y="4802188"/>
            <a:ext cx="23764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 b="1">
                <a:solidFill>
                  <a:srgbClr val="087B92"/>
                </a:solidFill>
                <a:latin typeface="Arial" panose="020B0604020202020204" pitchFamily="34" charset="0"/>
                <a:ea typeface="黑体" panose="02010600030101010101" pitchFamily="2" charset="-122"/>
              </a:rPr>
              <a:t>我会思考</a:t>
            </a:r>
            <a:endParaRPr lang="zh-CN" altLang="en-US" sz="4000" b="1">
              <a:solidFill>
                <a:srgbClr val="087B92"/>
              </a:solidFill>
              <a:latin typeface="Arial" panose="020B0604020202020204" pitchFamily="34" charset="0"/>
              <a:ea typeface="黑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44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4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4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4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  <p:bldP spid="18438" grpId="0" animBg="1"/>
      <p:bldP spid="18439" grpId="0"/>
      <p:bldP spid="18440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_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Echo">
  <a:themeElements>
    <a:clrScheme name="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757"/>
      </a:accent4>
      <a:accent5>
        <a:srgbClr val="CAE2E2"/>
      </a:accent5>
      <a:accent6>
        <a:srgbClr val="B7B7B7"/>
      </a:accent6>
      <a:hlink>
        <a:srgbClr val="006666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9999FF"/>
        </a:dk1>
        <a:lt1>
          <a:srgbClr val="000000"/>
        </a:lt1>
        <a:dk2>
          <a:srgbClr val="FFFFFF"/>
        </a:dk2>
        <a:lt2>
          <a:srgbClr val="25252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383DC"/>
        </a:accent4>
        <a:accent5>
          <a:srgbClr val="ADB9FF"/>
        </a:accent5>
        <a:accent6>
          <a:srgbClr val="002D89"/>
        </a:accent6>
        <a:hlink>
          <a:srgbClr val="0099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B1E45"/>
        </a:lt1>
        <a:dk2>
          <a:srgbClr val="FFFFFF"/>
        </a:dk2>
        <a:lt2>
          <a:srgbClr val="314183"/>
        </a:lt2>
        <a:accent1>
          <a:srgbClr val="6666FF"/>
        </a:accent1>
        <a:accent2>
          <a:srgbClr val="0066FF"/>
        </a:accent2>
        <a:accent3>
          <a:srgbClr val="AAAAB1"/>
        </a:accent3>
        <a:accent4>
          <a:srgbClr val="DCDCDC"/>
        </a:accent4>
        <a:accent5>
          <a:srgbClr val="B9B9FF"/>
        </a:accent5>
        <a:accent6>
          <a:srgbClr val="005BE5"/>
        </a:accent6>
        <a:hlink>
          <a:srgbClr val="00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006666"/>
        </a:lt1>
        <a:dk2>
          <a:srgbClr val="FFFFFF"/>
        </a:dk2>
        <a:lt2>
          <a:srgbClr val="194349"/>
        </a:lt2>
        <a:accent1>
          <a:srgbClr val="99CC00"/>
        </a:accent1>
        <a:accent2>
          <a:srgbClr val="00B6B2"/>
        </a:accent2>
        <a:accent3>
          <a:srgbClr val="AAB9B9"/>
        </a:accent3>
        <a:accent4>
          <a:srgbClr val="DCDCAF"/>
        </a:accent4>
        <a:accent5>
          <a:srgbClr val="CAE2AA"/>
        </a:accent5>
        <a:accent6>
          <a:srgbClr val="00A39F"/>
        </a:accent6>
        <a:hlink>
          <a:srgbClr val="6699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0000FF"/>
        </a:lt1>
        <a:dk2>
          <a:srgbClr val="FFFFFF"/>
        </a:dk2>
        <a:lt2>
          <a:srgbClr val="194349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CDCAF"/>
        </a:accent4>
        <a:accent5>
          <a:srgbClr val="AACAFF"/>
        </a:accent5>
        <a:accent6>
          <a:srgbClr val="2DB72D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72A497"/>
        </a:lt1>
        <a:dk2>
          <a:srgbClr val="000000"/>
        </a:dk2>
        <a:lt2>
          <a:srgbClr val="194349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CDCAF"/>
        </a:accent4>
        <a:accent5>
          <a:srgbClr val="C1B6AD"/>
        </a:accent5>
        <a:accent6>
          <a:srgbClr val="702935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710F0F"/>
        </a:lt1>
        <a:dk2>
          <a:srgbClr val="FFFFFF"/>
        </a:dk2>
        <a:lt2>
          <a:srgbClr val="1C1C1C"/>
        </a:lt2>
        <a:accent1>
          <a:srgbClr val="FF9900"/>
        </a:accent1>
        <a:accent2>
          <a:srgbClr val="FF3300"/>
        </a:accent2>
        <a:accent3>
          <a:srgbClr val="BC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666699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757"/>
        </a:accent4>
        <a:accent5>
          <a:srgbClr val="CAE2E2"/>
        </a:accent5>
        <a:accent6>
          <a:srgbClr val="B7B7B7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5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789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9B9CA"/>
        </a:accent5>
        <a:accent6>
          <a:srgbClr val="8989E5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Axis">
  <a:themeElements>
    <a:clrScheme name="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22222"/>
      </a:accent4>
      <a:accent5>
        <a:srgbClr val="E2CAAA"/>
      </a:accent5>
      <a:accent6>
        <a:srgbClr val="B7B789"/>
      </a:accent6>
      <a:hlink>
        <a:srgbClr val="999933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8F8F8"/>
        </a:dk1>
        <a:lt1>
          <a:srgbClr val="330000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6D6D6"/>
        </a:accent4>
        <a:accent5>
          <a:srgbClr val="FFCAAA"/>
        </a:accent5>
        <a:accent6>
          <a:srgbClr val="B7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800000"/>
        </a:lt1>
        <a:dk2>
          <a:srgbClr val="FFFFFF"/>
        </a:dk2>
        <a:lt2>
          <a:srgbClr val="333333"/>
        </a:lt2>
        <a:accent1>
          <a:srgbClr val="CC9900"/>
        </a:accent1>
        <a:accent2>
          <a:srgbClr val="666666"/>
        </a:accent2>
        <a:accent3>
          <a:srgbClr val="C1AAAA"/>
        </a:accent3>
        <a:accent4>
          <a:srgbClr val="D6D6D6"/>
        </a:accent4>
        <a:accent5>
          <a:srgbClr val="E2CAAA"/>
        </a:accent5>
        <a:accent6>
          <a:srgbClr val="5B5B5B"/>
        </a:accent6>
        <a:hlink>
          <a:srgbClr val="CC6600"/>
        </a:hlink>
        <a:folHlink>
          <a:srgbClr val="95A58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A4BEE0"/>
        </a:dk1>
        <a:lt1>
          <a:srgbClr val="013253"/>
        </a:lt1>
        <a:dk2>
          <a:srgbClr val="FFFFFF"/>
        </a:dk2>
        <a:lt2>
          <a:srgbClr val="5F5F5F"/>
        </a:lt2>
        <a:accent1>
          <a:srgbClr val="588480"/>
        </a:accent1>
        <a:accent2>
          <a:srgbClr val="6600FF"/>
        </a:accent2>
        <a:accent3>
          <a:srgbClr val="AAADB4"/>
        </a:accent3>
        <a:accent4>
          <a:srgbClr val="8DA3C1"/>
        </a:accent4>
        <a:accent5>
          <a:srgbClr val="B5C2C1"/>
        </a:accent5>
        <a:accent6>
          <a:srgbClr val="5B00E5"/>
        </a:accent6>
        <a:hlink>
          <a:srgbClr val="CCCC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3D4A1C"/>
        </a:lt1>
        <a:dk2>
          <a:srgbClr val="FFFFFF"/>
        </a:dk2>
        <a:lt2>
          <a:srgbClr val="003300"/>
        </a:lt2>
        <a:accent1>
          <a:srgbClr val="99CC00"/>
        </a:accent1>
        <a:accent2>
          <a:srgbClr val="669900"/>
        </a:accent2>
        <a:accent3>
          <a:srgbClr val="AFB2AA"/>
        </a:accent3>
        <a:accent4>
          <a:srgbClr val="D6D6D6"/>
        </a:accent4>
        <a:accent5>
          <a:srgbClr val="CAE2AA"/>
        </a:accent5>
        <a:accent6>
          <a:srgbClr val="5B8900"/>
        </a:accent6>
        <a:hlink>
          <a:srgbClr val="CC99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005D8C"/>
        </a:lt1>
        <a:dk2>
          <a:srgbClr val="FFFFFF"/>
        </a:dk2>
        <a:lt2>
          <a:srgbClr val="333333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6D6D6"/>
        </a:accent4>
        <a:accent5>
          <a:srgbClr val="AAE2CA"/>
        </a:accent5>
        <a:accent6>
          <a:srgbClr val="0089B7"/>
        </a:accent6>
        <a:hlink>
          <a:srgbClr val="FFCC00"/>
        </a:hlink>
        <a:folHlink>
          <a:srgbClr val="D8D4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9AA"/>
        </a:accent5>
        <a:accent6>
          <a:srgbClr val="A661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A9A88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790</Words>
  <Application>WPS 演示</Application>
  <PresentationFormat/>
  <Paragraphs>121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5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6" baseType="lpstr">
      <vt:lpstr>Arial</vt:lpstr>
      <vt:lpstr>宋体</vt:lpstr>
      <vt:lpstr>Wingdings</vt:lpstr>
      <vt:lpstr>Times New Roman</vt:lpstr>
      <vt:lpstr>隶书</vt:lpstr>
      <vt:lpstr>黑体</vt:lpstr>
      <vt:lpstr>方正楷体_GBK</vt:lpstr>
      <vt:lpstr>楷体_GB2312</vt:lpstr>
      <vt:lpstr>华文彩云</vt:lpstr>
      <vt:lpstr>华文楷体</vt:lpstr>
      <vt:lpstr>华文琥珀</vt:lpstr>
      <vt:lpstr>微软雅黑</vt:lpstr>
      <vt:lpstr>Arial Unicode MS</vt:lpstr>
      <vt:lpstr>Calibri</vt:lpstr>
      <vt:lpstr>默认设计模板</vt:lpstr>
      <vt:lpstr>默认设计模板_2</vt:lpstr>
      <vt:lpstr>Echo</vt:lpstr>
      <vt:lpstr>Axis</vt:lpstr>
      <vt:lpstr>古瓶荷花</vt:lpstr>
      <vt:lpstr>Flash.Movie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3</cp:revision>
  <dcterms:created xsi:type="dcterms:W3CDTF">2013-05-10T11:03:23Z</dcterms:created>
  <dcterms:modified xsi:type="dcterms:W3CDTF">2017-10-20T09:44:57Z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