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notesMasterIdLst>
    <p:notesMasterId r:id="rId16"/>
  </p:notesMasterIdLst>
  <p:sldIdLst>
    <p:sldId id="276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86" r:id="rId14"/>
    <p:sldId id="287" r:id="rId15"/>
    <p:sldId id="288" r:id="rId17"/>
    <p:sldId id="289" r:id="rId18"/>
    <p:sldId id="290" r:id="rId19"/>
    <p:sldId id="291" r:id="rId20"/>
    <p:sldId id="292" r:id="rId21"/>
    <p:sldId id="293" r:id="rId22"/>
    <p:sldId id="294" r:id="rId23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9513"/>
    <p:restoredTop sz="94660"/>
  </p:normalViewPr>
  <p:slideViewPr>
    <p:cSldViewPr showGuides="1">
      <p:cViewPr varScale="1">
        <p:scale>
          <a:sx n="93" d="100"/>
          <a:sy n="93" d="100"/>
        </p:scale>
        <p:origin x="-11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6" Type="http://schemas.openxmlformats.org/officeDocument/2006/relationships/tableStyles" Target="tableStyles.xml"/><Relationship Id="rId25" Type="http://schemas.openxmlformats.org/officeDocument/2006/relationships/viewProps" Target="viewProps.xml"/><Relationship Id="rId24" Type="http://schemas.openxmlformats.org/officeDocument/2006/relationships/presProps" Target="presProps.xml"/><Relationship Id="rId23" Type="http://schemas.openxmlformats.org/officeDocument/2006/relationships/slide" Target="slides/slide19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0" Type="http://schemas.openxmlformats.org/officeDocument/2006/relationships/slide" Target="slides/slide16.xml"/><Relationship Id="rId2" Type="http://schemas.openxmlformats.org/officeDocument/2006/relationships/theme" Target="theme/theme1.xml"/><Relationship Id="rId19" Type="http://schemas.openxmlformats.org/officeDocument/2006/relationships/slide" Target="slides/slide15.xml"/><Relationship Id="rId18" Type="http://schemas.openxmlformats.org/officeDocument/2006/relationships/slide" Target="slides/slide14.xml"/><Relationship Id="rId17" Type="http://schemas.openxmlformats.org/officeDocument/2006/relationships/slide" Target="slides/slide13.xml"/><Relationship Id="rId16" Type="http://schemas.openxmlformats.org/officeDocument/2006/relationships/notesMaster" Target="notesMasters/notesMaster1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5602" name="页眉占位符 2560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endParaRPr lang="zh-CN" altLang="en-US" sz="1200" dirty="0"/>
          </a:p>
        </p:txBody>
      </p:sp>
      <p:sp>
        <p:nvSpPr>
          <p:cNvPr id="25603" name="日期占位符 2560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algn="r"/>
            <a:endParaRPr lang="zh-CN" altLang="en-US" sz="1200" dirty="0"/>
          </a:p>
        </p:txBody>
      </p:sp>
      <p:sp>
        <p:nvSpPr>
          <p:cNvPr id="25604" name="幻灯片图像占位符 25603"/>
          <p:cNvSpPr>
            <a:spLocks noRo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25605" name="文本占位符 2560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25606" name="页脚占位符 2560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/>
            <a:endParaRPr lang="zh-CN" altLang="en-US" sz="1200" dirty="0"/>
          </a:p>
        </p:txBody>
      </p:sp>
      <p:sp>
        <p:nvSpPr>
          <p:cNvPr id="25607" name="灯片编号占位符 2560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lvl="0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1378" name="幻灯片图像占位符 101377"/>
          <p:cNvSpPr>
            <a:spLocks noRot="1" noTextEdit="1"/>
          </p:cNvSpPr>
          <p:nvPr>
            <p:ph type="sldImg"/>
          </p:nvPr>
        </p:nvSpPr>
        <p:spPr>
          <a:ln/>
        </p:spPr>
      </p:sp>
      <p:sp>
        <p:nvSpPr>
          <p:cNvPr id="101379" name="文本占位符 101378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>
            <a:pPr lvl="0"/>
            <a:r>
              <a:rPr lang="zh-CN" altLang="en-US" dirty="0"/>
              <a:t>什</a:t>
            </a:r>
            <a:endParaRPr lang="zh-CN" altLang="en-US" dirty="0"/>
          </a:p>
        </p:txBody>
      </p:sp>
      <p:sp>
        <p:nvSpPr>
          <p:cNvPr id="2" name="灯片编号占位符 1"/>
          <p:cNvSpPr/>
          <p:nvPr>
            <p:ph type="sldNum" sz="quarter" idx="2"/>
          </p:nvPr>
        </p:nvSpPr>
        <p:spPr/>
        <p:txBody>
          <a:bodyPr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 showMasterSp="0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4098" name="标题 4097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lvl="0">
              <a:defRPr/>
            </a:lvl1pPr>
          </a:lstStyle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4099" name="副标题 4098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marL="0" lvl="0" indent="0" algn="ctr">
              <a:buNone/>
              <a:defRPr/>
            </a:lvl1pPr>
            <a:lvl2pPr marL="457200" lvl="1" indent="0" algn="ctr">
              <a:buNone/>
              <a:defRPr/>
            </a:lvl2pPr>
            <a:lvl3pPr marL="914400" lvl="2" indent="0" algn="ctr">
              <a:buNone/>
              <a:defRPr/>
            </a:lvl3pPr>
            <a:lvl4pPr marL="1371600" lvl="3" indent="0" algn="ctr">
              <a:buNone/>
              <a:defRPr/>
            </a:lvl4pPr>
            <a:lvl5pPr marL="1828800" lvl="4" indent="0" algn="ctr">
              <a:buNone/>
              <a:defRPr/>
            </a:lvl5pPr>
          </a:lstStyle>
          <a:p>
            <a:pPr lvl="0"/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pic>
        <p:nvPicPr>
          <p:cNvPr id="4100" name="图片 4099" descr="校徽"/>
          <p:cNvPicPr>
            <a:picLocks noChangeAspect="1"/>
          </p:cNvPicPr>
          <p:nvPr/>
        </p:nvPicPr>
        <p:blipFill>
          <a:blip r:embed="rId2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 l="3964" t="5424" r="1563" b="14906"/>
          <a:stretch>
            <a:fillRect/>
          </a:stretch>
        </p:blipFill>
        <p:spPr>
          <a:xfrm>
            <a:off x="2843213" y="6311900"/>
            <a:ext cx="576262" cy="5461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101" name="直接连接符 4100"/>
          <p:cNvSpPr/>
          <p:nvPr/>
        </p:nvSpPr>
        <p:spPr>
          <a:xfrm flipV="1">
            <a:off x="468313" y="6237288"/>
            <a:ext cx="8207375" cy="0"/>
          </a:xfrm>
          <a:prstGeom prst="line">
            <a:avLst/>
          </a:prstGeom>
          <a:ln w="57150" cap="flat" cmpd="thinThick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102" name="文本框 4101"/>
          <p:cNvSpPr txBox="1"/>
          <p:nvPr/>
        </p:nvSpPr>
        <p:spPr>
          <a:xfrm>
            <a:off x="3708400" y="6278563"/>
            <a:ext cx="4967288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>
              <a:spcBef>
                <a:spcPct val="50000"/>
              </a:spcBef>
            </a:pPr>
            <a:r>
              <a:rPr lang="zh-CN" altLang="en-US" sz="3200" dirty="0">
                <a:latin typeface="方正行楷简体" panose="02010601030101010101" pitchFamily="2" charset="-122"/>
                <a:ea typeface="方正行楷简体" panose="02010601030101010101" pitchFamily="2" charset="-122"/>
              </a:rPr>
              <a:t>新   湖   镇   中   学</a:t>
            </a:r>
            <a:endParaRPr lang="zh-CN" altLang="en-US" sz="3200" dirty="0">
              <a:latin typeface="方正行楷简体" panose="02010601030101010101" pitchFamily="2" charset="-122"/>
              <a:ea typeface="方正行楷简体" panose="02010601030101010101" pitchFamily="2" charset="-122"/>
            </a:endParaRPr>
          </a:p>
        </p:txBody>
      </p:sp>
    </p:spTree>
  </p:cSld>
  <p:clrMapOvr>
    <a:masterClrMapping/>
  </p:clrMapOvr>
  <p:hf sldNum="0"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466725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466725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ipe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ipe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ipe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ipe dir="r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ipe dir="r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ipe dir="r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ipe dir="r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33416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33416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3" Type="http://schemas.openxmlformats.org/officeDocument/2006/relationships/theme" Target="../theme/theme2.xml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3341688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pic>
        <p:nvPicPr>
          <p:cNvPr id="1031" name="图片 1030" descr="校徽"/>
          <p:cNvPicPr>
            <a:picLocks noChangeAspect="1"/>
          </p:cNvPicPr>
          <p:nvPr/>
        </p:nvPicPr>
        <p:blipFill>
          <a:blip r:embed="rId12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 l="3964" t="5424" r="1563" b="14906"/>
          <a:stretch>
            <a:fillRect/>
          </a:stretch>
        </p:blipFill>
        <p:spPr>
          <a:xfrm>
            <a:off x="2843213" y="6311900"/>
            <a:ext cx="576262" cy="5461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34" name="直接连接符 1033"/>
          <p:cNvSpPr/>
          <p:nvPr/>
        </p:nvSpPr>
        <p:spPr>
          <a:xfrm flipV="1">
            <a:off x="468313" y="6237288"/>
            <a:ext cx="8207375" cy="0"/>
          </a:xfrm>
          <a:prstGeom prst="line">
            <a:avLst/>
          </a:prstGeom>
          <a:ln w="57150" cap="flat" cmpd="thinThick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035" name="文本框 1034"/>
          <p:cNvSpPr txBox="1"/>
          <p:nvPr/>
        </p:nvSpPr>
        <p:spPr>
          <a:xfrm>
            <a:off x="3708400" y="6278563"/>
            <a:ext cx="5040313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>
              <a:spcBef>
                <a:spcPct val="50000"/>
              </a:spcBef>
            </a:pPr>
            <a:r>
              <a:rPr lang="zh-CN" altLang="en-US" sz="3200" dirty="0">
                <a:latin typeface="方正行楷简体" panose="02010601030101010101" pitchFamily="2" charset="-122"/>
                <a:ea typeface="方正行楷简体" panose="02010601030101010101" pitchFamily="2" charset="-122"/>
              </a:rPr>
              <a:t>新   湖   镇   中   学</a:t>
            </a:r>
            <a:endParaRPr lang="zh-CN" altLang="en-US" sz="3200" dirty="0">
              <a:latin typeface="方正行楷简体" panose="02010601030101010101" pitchFamily="2" charset="-122"/>
              <a:ea typeface="方正行楷简体" panose="0201060103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5122" name="标题 51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5123" name="文本占位符 512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124" name="日期占位符 5123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125" name="页脚占位符 5124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126" name="灯片编号占位符 5125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ipe dir="r"/>
  </p:transition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1.xml"/><Relationship Id="rId1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89090" name="图片 89089" descr="u=2427658032,1537391140&amp;fm=0&amp;gp=14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6000"/>
          </a:blip>
          <a:stretch>
            <a:fillRect/>
          </a:stretch>
        </p:blipFill>
        <p:spPr>
          <a:xfrm>
            <a:off x="0" y="-4762"/>
            <a:ext cx="9144000" cy="6862762"/>
          </a:xfrm>
          <a:prstGeom prst="rect">
            <a:avLst/>
          </a:prstGeom>
          <a:gradFill rotWithShape="1">
            <a:gsLst>
              <a:gs pos="0">
                <a:schemeClr val="bg2"/>
              </a:gs>
              <a:gs pos="100000">
                <a:srgbClr val="FF5050"/>
              </a:gs>
            </a:gsLst>
            <a:lin ang="2700000" scaled="1"/>
            <a:tileRect/>
          </a:gradFill>
          <a:ln w="9525">
            <a:noFill/>
          </a:ln>
        </p:spPr>
      </p:pic>
      <p:sp>
        <p:nvSpPr>
          <p:cNvPr id="89091" name="标题 89090"/>
          <p:cNvSpPr>
            <a:spLocks noGrp="1"/>
          </p:cNvSpPr>
          <p:nvPr>
            <p:ph type="ctrTitle"/>
          </p:nvPr>
        </p:nvSpPr>
        <p:spPr>
          <a:xfrm>
            <a:off x="179388" y="2130425"/>
            <a:ext cx="8964612" cy="1470025"/>
          </a:xfrm>
          <a:ln/>
        </p:spPr>
        <p:txBody>
          <a:bodyPr anchor="ctr"/>
          <a:p>
            <a:pPr defTabSz="914400">
              <a:buSzPct val="100000"/>
            </a:pPr>
            <a:r>
              <a:rPr lang="zh-CN" altLang="en-US" sz="8000" b="1" kern="1200" baseline="0" dirty="0">
                <a:solidFill>
                  <a:srgbClr val="000066"/>
                </a:solidFill>
                <a:latin typeface="Arial" panose="020B0604020202020204" pitchFamily="34" charset="0"/>
                <a:ea typeface="华文中宋" panose="02010600040101010101" pitchFamily="2" charset="-122"/>
              </a:rPr>
              <a:t>我用</a:t>
            </a:r>
            <a:r>
              <a:rPr lang="zh-CN" altLang="en-US" sz="8000" b="1" i="1" kern="1200" baseline="0" dirty="0">
                <a:solidFill>
                  <a:srgbClr val="000066"/>
                </a:solidFill>
                <a:latin typeface="Arial" panose="020B0604020202020204" pitchFamily="34" charset="0"/>
                <a:ea typeface="华文中宋" panose="02010600040101010101" pitchFamily="2" charset="-122"/>
              </a:rPr>
              <a:t>残损</a:t>
            </a:r>
            <a:r>
              <a:rPr lang="zh-CN" altLang="en-US" sz="8000" b="1" kern="1200" baseline="0" dirty="0">
                <a:solidFill>
                  <a:srgbClr val="000066"/>
                </a:solidFill>
                <a:latin typeface="Arial" panose="020B0604020202020204" pitchFamily="34" charset="0"/>
                <a:ea typeface="华文中宋" panose="02010600040101010101" pitchFamily="2" charset="-122"/>
              </a:rPr>
              <a:t>的手掌</a:t>
            </a:r>
            <a:endParaRPr lang="zh-CN" altLang="en-US" sz="8000" b="1" kern="1200" baseline="0" dirty="0">
              <a:solidFill>
                <a:srgbClr val="000066"/>
              </a:solidFill>
              <a:latin typeface="Arial" panose="020B0604020202020204" pitchFamily="34" charset="0"/>
              <a:ea typeface="华文中宋" panose="02010600040101010101" pitchFamily="2" charset="-122"/>
            </a:endParaRPr>
          </a:p>
        </p:txBody>
      </p:sp>
      <p:sp>
        <p:nvSpPr>
          <p:cNvPr id="89092" name="副标题 89091"/>
          <p:cNvSpPr>
            <a:spLocks noGrp="1"/>
          </p:cNvSpPr>
          <p:nvPr>
            <p:ph type="subTitle" idx="1"/>
          </p:nvPr>
        </p:nvSpPr>
        <p:spPr>
          <a:ln/>
        </p:spPr>
        <p:txBody>
          <a:bodyPr anchor="t"/>
          <a:p>
            <a:pPr defTabSz="914400">
              <a:buSzPct val="100000"/>
            </a:pPr>
            <a:r>
              <a:rPr lang="zh-CN" altLang="en-US" sz="7200" b="1" kern="1200" baseline="0" dirty="0">
                <a:latin typeface="Arial" panose="020B0604020202020204" pitchFamily="34" charset="0"/>
                <a:ea typeface="楷体_GB2312" panose="02010609030101010101" pitchFamily="49" charset="-122"/>
              </a:rPr>
              <a:t>戴望舒</a:t>
            </a:r>
            <a:endParaRPr lang="zh-CN" altLang="en-US" sz="7200" b="1" kern="1200" baseline="0" dirty="0">
              <a:latin typeface="Arial" panose="020B0604020202020204" pitchFamily="34" charset="0"/>
              <a:ea typeface="楷体_GB2312" panose="02010609030101010101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890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890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>
                                            <p:txEl>
                                              <p:charRg st="0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9092">
                                            <p:txEl>
                                              <p:charRg st="0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9092">
                                            <p:txEl>
                                              <p:charRg st="0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1" grpId="0"/>
      <p:bldP spid="89092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8306" name="矩形 98305"/>
          <p:cNvSpPr/>
          <p:nvPr/>
        </p:nvSpPr>
        <p:spPr>
          <a:xfrm>
            <a:off x="0" y="260350"/>
            <a:ext cx="11772900" cy="6477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20000"/>
              </a:lnSpc>
              <a:spcBef>
                <a:spcPct val="50000"/>
              </a:spcBef>
              <a:buClr>
                <a:schemeClr val="bg1"/>
              </a:buClr>
            </a:pPr>
            <a:r>
              <a:rPr lang="zh-CN" altLang="en-US" sz="3200" dirty="0">
                <a:latin typeface="Arial" panose="020B0604020202020204" pitchFamily="34" charset="0"/>
              </a:rPr>
              <a:t>第一部分表现对祖国命运的深切关注：虽然自己的</a:t>
            </a:r>
            <a:endParaRPr lang="zh-CN" altLang="en-US" sz="3200" dirty="0"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ct val="50000"/>
              </a:spcBef>
              <a:buClr>
                <a:schemeClr val="bg1"/>
              </a:buClr>
            </a:pPr>
            <a:r>
              <a:rPr lang="zh-CN" altLang="en-US" sz="3200" dirty="0">
                <a:latin typeface="Arial" panose="020B0604020202020204" pitchFamily="34" charset="0"/>
              </a:rPr>
              <a:t>手掌已经“残损”，却仍要摸索祖国“广大的土地”，</a:t>
            </a:r>
            <a:endParaRPr lang="zh-CN" altLang="en-US" sz="3200" dirty="0"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ct val="50000"/>
              </a:spcBef>
              <a:buClr>
                <a:schemeClr val="bg1"/>
              </a:buClr>
            </a:pPr>
            <a:r>
              <a:rPr lang="zh-CN" altLang="en-US" sz="3200" dirty="0">
                <a:latin typeface="Arial" panose="020B0604020202020204" pitchFamily="34" charset="0"/>
              </a:rPr>
              <a:t>触到的只是“血和灰”，从而感觉到祖国笼罩在苦难</a:t>
            </a:r>
            <a:endParaRPr lang="zh-CN" altLang="en-US" sz="3200" dirty="0"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ct val="50000"/>
              </a:spcBef>
              <a:buClr>
                <a:schemeClr val="bg1"/>
              </a:buClr>
            </a:pPr>
            <a:r>
              <a:rPr lang="zh-CN" altLang="en-US" sz="3200" dirty="0">
                <a:latin typeface="Arial" panose="020B0604020202020204" pitchFamily="34" charset="0"/>
              </a:rPr>
              <a:t>深重的“阴暗”之中。         </a:t>
            </a:r>
            <a:endParaRPr lang="zh-CN" altLang="en-US" sz="3200" dirty="0"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ct val="50000"/>
              </a:spcBef>
              <a:buClr>
                <a:schemeClr val="bg1"/>
              </a:buClr>
            </a:pPr>
            <a:r>
              <a:rPr lang="zh-CN" altLang="en-US" sz="3200" dirty="0">
                <a:latin typeface="Arial" panose="020B0604020202020204" pitchFamily="34" charset="0"/>
              </a:rPr>
              <a:t>第二部分写诗人的手终于摸到了“那辽远的一角”，</a:t>
            </a:r>
            <a:endParaRPr lang="zh-CN" altLang="en-US" sz="3200" dirty="0"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ct val="50000"/>
              </a:spcBef>
              <a:buClr>
                <a:schemeClr val="bg1"/>
              </a:buClr>
            </a:pPr>
            <a:r>
              <a:rPr lang="zh-CN" altLang="en-US" sz="3200" dirty="0">
                <a:latin typeface="Arial" panose="020B0604020202020204" pitchFamily="34" charset="0"/>
              </a:rPr>
              <a:t>即“依然完整”，没有为侵略者所蹂躏的解放区，</a:t>
            </a:r>
            <a:endParaRPr lang="zh-CN" altLang="en-US" sz="3200" dirty="0"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ct val="50000"/>
              </a:spcBef>
              <a:buClr>
                <a:schemeClr val="bg1"/>
              </a:buClr>
            </a:pPr>
            <a:r>
              <a:rPr lang="zh-CN" altLang="en-US" sz="3200" dirty="0">
                <a:latin typeface="Arial" panose="020B0604020202020204" pitchFamily="34" charset="0"/>
              </a:rPr>
              <a:t>诗人对这块象征着“永恒的中国”的土地，</a:t>
            </a:r>
            <a:endParaRPr lang="zh-CN" altLang="en-US" sz="3200" dirty="0"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ct val="50000"/>
              </a:spcBef>
              <a:buClr>
                <a:schemeClr val="bg1"/>
              </a:buClr>
            </a:pPr>
            <a:r>
              <a:rPr lang="zh-CN" altLang="en-US" sz="3200" dirty="0">
                <a:latin typeface="Arial" panose="020B0604020202020204" pitchFamily="34" charset="0"/>
              </a:rPr>
              <a:t>发出了深情的赞美。</a:t>
            </a:r>
            <a:endParaRPr lang="zh-CN" altLang="en-US" sz="32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9330" name="文本框 99329"/>
          <p:cNvSpPr txBox="1"/>
          <p:nvPr/>
        </p:nvSpPr>
        <p:spPr>
          <a:xfrm>
            <a:off x="381000" y="1219200"/>
            <a:ext cx="8305800" cy="3933825"/>
          </a:xfrm>
          <a:prstGeom prst="rect">
            <a:avLst/>
          </a:prstGeom>
          <a:noFill/>
          <a:ln w="12700">
            <a:noFill/>
          </a:ln>
        </p:spPr>
        <p:txBody>
          <a:bodyPr>
            <a:spAutoFit/>
          </a:bodyPr>
          <a:p>
            <a:pPr>
              <a:lnSpc>
                <a:spcPct val="140000"/>
              </a:lnSpc>
              <a:spcBef>
                <a:spcPct val="50000"/>
              </a:spcBef>
              <a:buClr>
                <a:schemeClr val="bg1"/>
              </a:buClr>
            </a:pPr>
            <a:r>
              <a:rPr lang="en-US" altLang="zh-CN" sz="3600" dirty="0">
                <a:latin typeface="Times New Roman" panose="02020603050405020304" pitchFamily="18" charset="0"/>
                <a:ea typeface="仿宋_GB2312" panose="02010609030101010101" pitchFamily="49" charset="-122"/>
              </a:rPr>
              <a:t>        </a:t>
            </a:r>
            <a:r>
              <a:rPr lang="zh-CN" altLang="en-US" sz="3600" dirty="0">
                <a:latin typeface="Times New Roman" panose="02020603050405020304" pitchFamily="18" charset="0"/>
                <a:ea typeface="仿宋_GB2312" panose="02010609030101010101" pitchFamily="49" charset="-122"/>
              </a:rPr>
              <a:t>诗人先是凄楚忧愤，转而热切期盼，对解放区寄予了民族复兴的希望。消极的、冷色调的前半部分与积极的、暖色调的后半部分形成了明显的对比，使作者的感情倾向更加鲜明。</a:t>
            </a:r>
            <a:endParaRPr lang="zh-CN" altLang="en-US" sz="3600">
              <a:latin typeface="Times New Roman" panose="02020603050405020304" pitchFamily="18" charset="0"/>
              <a:ea typeface="仿宋_GB2312" panose="02010609030101010101" pitchFamily="49" charset="-122"/>
            </a:endParaRP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354" name="标题 100353"/>
          <p:cNvSpPr>
            <a:spLocks noGrp="1"/>
          </p:cNvSpPr>
          <p:nvPr>
            <p:ph type="title"/>
          </p:nvPr>
        </p:nvSpPr>
        <p:spPr>
          <a:xfrm>
            <a:off x="395288" y="0"/>
            <a:ext cx="8229600" cy="1354138"/>
          </a:xfrm>
          <a:ln/>
        </p:spPr>
        <p:txBody>
          <a:bodyPr anchor="ctr"/>
          <a:p>
            <a:r>
              <a:rPr lang="zh-CN" altLang="en-US" sz="6800" b="1" dirty="0">
                <a:solidFill>
                  <a:schemeClr val="hlink"/>
                </a:solidFill>
                <a:ea typeface="华文彩云" panose="02010800040101010101" pitchFamily="2" charset="-122"/>
              </a:rPr>
              <a:t>探究研讨</a:t>
            </a:r>
            <a:endParaRPr lang="zh-CN" altLang="en-US" sz="6800" dirty="0">
              <a:solidFill>
                <a:schemeClr val="hlink"/>
              </a:solidFill>
              <a:ea typeface="华文彩云" panose="02010800040101010101" pitchFamily="2" charset="-122"/>
            </a:endParaRPr>
          </a:p>
        </p:txBody>
      </p:sp>
      <p:sp>
        <p:nvSpPr>
          <p:cNvPr id="100355" name="文本占位符 100354"/>
          <p:cNvSpPr>
            <a:spLocks noGrp="1"/>
          </p:cNvSpPr>
          <p:nvPr>
            <p:ph type="body" idx="1"/>
          </p:nvPr>
        </p:nvSpPr>
        <p:spPr>
          <a:xfrm>
            <a:off x="0" y="1268413"/>
            <a:ext cx="8893175" cy="5157787"/>
          </a:xfrm>
          <a:ln/>
        </p:spPr>
        <p:txBody>
          <a:bodyPr/>
          <a:p>
            <a:r>
              <a:rPr lang="en-US" altLang="zh-CN" sz="4000" b="1" dirty="0">
                <a:solidFill>
                  <a:schemeClr val="folHlink"/>
                </a:solidFill>
              </a:rPr>
              <a:t>1</a:t>
            </a:r>
            <a:r>
              <a:rPr lang="zh-CN" altLang="en-US" sz="4000" b="1" dirty="0">
                <a:solidFill>
                  <a:schemeClr val="folHlink"/>
                </a:solidFill>
              </a:rPr>
              <a:t>、这首诗前后两部分的感情色彩明显不同，请找出感情色彩鲜明的词语，体会其表达效果。</a:t>
            </a:r>
            <a:endParaRPr lang="zh-CN" altLang="en-US" sz="4000" b="1" dirty="0">
              <a:solidFill>
                <a:schemeClr val="folHlink"/>
              </a:solidFill>
            </a:endParaRPr>
          </a:p>
          <a:p>
            <a:r>
              <a:rPr lang="en-US" altLang="zh-CN" sz="4000" b="1" dirty="0">
                <a:solidFill>
                  <a:schemeClr val="folHlink"/>
                </a:solidFill>
              </a:rPr>
              <a:t>2</a:t>
            </a:r>
            <a:r>
              <a:rPr lang="zh-CN" altLang="en-US" sz="4000" b="1" dirty="0">
                <a:solidFill>
                  <a:schemeClr val="folHlink"/>
                </a:solidFill>
              </a:rPr>
              <a:t>、这首诗描写的对象很多，而我们读起来却不觉芜杂，这是为什么？</a:t>
            </a:r>
            <a:endParaRPr lang="zh-CN" altLang="en-US" sz="4000" b="1" dirty="0">
              <a:solidFill>
                <a:schemeClr val="folHlink"/>
              </a:solidFill>
            </a:endParaRPr>
          </a:p>
          <a:p>
            <a:r>
              <a:rPr lang="en-US" altLang="zh-CN" sz="4000" b="1" dirty="0">
                <a:solidFill>
                  <a:schemeClr val="folHlink"/>
                </a:solidFill>
              </a:rPr>
              <a:t>3</a:t>
            </a:r>
            <a:r>
              <a:rPr lang="zh-CN" altLang="en-US" sz="4000" b="1" dirty="0">
                <a:solidFill>
                  <a:schemeClr val="folHlink"/>
                </a:solidFill>
              </a:rPr>
              <a:t>、</a:t>
            </a:r>
            <a:r>
              <a:rPr lang="zh-CN" altLang="en-US" sz="4000" b="1" dirty="0">
                <a:solidFill>
                  <a:schemeClr val="tx2"/>
                </a:solidFill>
              </a:rPr>
              <a:t>诗歌两部分的写法各异，试作简要分析。</a:t>
            </a:r>
            <a:endParaRPr lang="zh-CN" altLang="en-US" sz="4000" b="1" dirty="0">
              <a:solidFill>
                <a:schemeClr val="tx2"/>
              </a:solidFill>
            </a:endParaRPr>
          </a:p>
          <a:p>
            <a:pPr>
              <a:buNone/>
            </a:pPr>
            <a:endParaRPr lang="zh-CN" altLang="en-US" sz="40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99" decel="100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99" decel="100000" fill="hold"/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99" decel="100000" fill="hold"/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99" decel="100000" fill="hold"/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99" accel="100000" fill="hold">
                                          <p:stCondLst>
                                            <p:cond delay="799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99" accel="100000" fill="hold">
                                          <p:stCondLst>
                                            <p:cond delay="799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charRg st="0" end="4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0355">
                                            <p:txEl>
                                              <p:charRg st="0" end="4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0355">
                                            <p:txEl>
                                              <p:charRg st="0" end="4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0355">
                                            <p:txEl>
                                              <p:charRg st="0" end="4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charRg st="42" end="7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0355">
                                            <p:txEl>
                                              <p:charRg st="42" end="7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0355">
                                            <p:txEl>
                                              <p:charRg st="42" end="7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0355">
                                            <p:txEl>
                                              <p:charRg st="42" end="7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charRg st="74" end="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0355">
                                            <p:txEl>
                                              <p:charRg st="74" end="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0355">
                                            <p:txEl>
                                              <p:charRg st="74" end="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0355">
                                            <p:txEl>
                                              <p:charRg st="74" end="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  <p:bldP spid="10035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02" name="文本框 102401"/>
          <p:cNvSpPr txBox="1"/>
          <p:nvPr/>
        </p:nvSpPr>
        <p:spPr>
          <a:xfrm>
            <a:off x="0" y="188913"/>
            <a:ext cx="8915400" cy="5802312"/>
          </a:xfrm>
          <a:prstGeom prst="rect">
            <a:avLst/>
          </a:prstGeom>
          <a:noFill/>
          <a:ln w="12700">
            <a:noFill/>
          </a:ln>
        </p:spPr>
        <p:txBody>
          <a:bodyPr>
            <a:spAutoFit/>
          </a:bodyPr>
          <a:p>
            <a:pPr>
              <a:lnSpc>
                <a:spcPct val="120000"/>
              </a:lnSpc>
              <a:spcBef>
                <a:spcPct val="50000"/>
              </a:spcBef>
              <a:buClr>
                <a:schemeClr val="bg1"/>
              </a:buClr>
            </a:pPr>
            <a:r>
              <a:rPr lang="zh-CN" altLang="en-US" sz="3600" dirty="0">
                <a:latin typeface="Times New Roman" panose="02020603050405020304" pitchFamily="18" charset="0"/>
              </a:rPr>
              <a:t>积极的、暖色调的词语如：</a:t>
            </a:r>
            <a:endParaRPr lang="zh-CN" altLang="en-US" sz="3600" dirty="0">
              <a:latin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ct val="50000"/>
              </a:spcBef>
              <a:buClr>
                <a:schemeClr val="bg1"/>
              </a:buClr>
            </a:pPr>
            <a:r>
              <a:rPr lang="zh-CN" altLang="en-US" sz="3600" dirty="0">
                <a:solidFill>
                  <a:srgbClr val="FFFF00"/>
                </a:solidFill>
                <a:latin typeface="Times New Roman" panose="02020603050405020304" pitchFamily="18" charset="0"/>
              </a:rPr>
              <a:t>新生、辽远、温暖、明亮、坚固、蓬勃、永恒</a:t>
            </a:r>
            <a:r>
              <a:rPr lang="en-US" altLang="zh-CN" sz="3600" dirty="0">
                <a:solidFill>
                  <a:srgbClr val="FFFF00"/>
                </a:solidFill>
                <a:latin typeface="Times New Roman" panose="02020603050405020304" pitchFamily="18" charset="0"/>
              </a:rPr>
              <a:t>……</a:t>
            </a:r>
            <a:endParaRPr lang="en-US" altLang="zh-CN" sz="3600" dirty="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ct val="50000"/>
              </a:spcBef>
              <a:buClr>
                <a:schemeClr val="bg1"/>
              </a:buClr>
            </a:pPr>
            <a:r>
              <a:rPr lang="zh-CN" altLang="en-US" sz="3600" dirty="0">
                <a:latin typeface="Times New Roman" panose="02020603050405020304" pitchFamily="18" charset="0"/>
              </a:rPr>
              <a:t>消极的、冷色调的词语如：</a:t>
            </a:r>
            <a:endParaRPr lang="zh-CN" altLang="en-US" sz="3600" dirty="0">
              <a:latin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ct val="50000"/>
              </a:spcBef>
              <a:buClr>
                <a:schemeClr val="bg1"/>
              </a:buClr>
            </a:pPr>
            <a:r>
              <a:rPr lang="zh-CN" altLang="en-US" sz="3600" dirty="0">
                <a:solidFill>
                  <a:srgbClr val="99FF99"/>
                </a:solidFill>
                <a:latin typeface="Times New Roman" panose="02020603050405020304" pitchFamily="18" charset="0"/>
              </a:rPr>
              <a:t>残损、冷、彻骨、寂寞、憔悴、阴暗</a:t>
            </a:r>
            <a:r>
              <a:rPr lang="en-US" altLang="zh-CN" sz="3600" dirty="0">
                <a:solidFill>
                  <a:srgbClr val="99FF99"/>
                </a:solidFill>
                <a:latin typeface="Times New Roman" panose="02020603050405020304" pitchFamily="18" charset="0"/>
              </a:rPr>
              <a:t>……</a:t>
            </a:r>
            <a:endParaRPr lang="en-US" altLang="zh-CN" sz="3600" dirty="0">
              <a:solidFill>
                <a:srgbClr val="99FF99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ct val="50000"/>
              </a:spcBef>
              <a:buClr>
                <a:schemeClr val="bg1"/>
              </a:buClr>
            </a:pPr>
            <a:r>
              <a:rPr lang="en-US" altLang="zh-CN" sz="3600" dirty="0">
                <a:latin typeface="Times New Roman" panose="02020603050405020304" pitchFamily="18" charset="0"/>
              </a:rPr>
              <a:t>        </a:t>
            </a:r>
            <a:r>
              <a:rPr lang="zh-CN" altLang="en-US" sz="3600" dirty="0">
                <a:latin typeface="Times New Roman" panose="02020603050405020304" pitchFamily="18" charset="0"/>
              </a:rPr>
              <a:t>诗人之所以这样用这些词语，是为了更好的表达内心深处的爱与恨。</a:t>
            </a:r>
            <a:endParaRPr lang="zh-CN" altLang="en-US" sz="36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3426" name="文本框 103425"/>
          <p:cNvSpPr txBox="1"/>
          <p:nvPr/>
        </p:nvSpPr>
        <p:spPr>
          <a:xfrm>
            <a:off x="0" y="476250"/>
            <a:ext cx="8915400" cy="5584825"/>
          </a:xfrm>
          <a:prstGeom prst="rect">
            <a:avLst/>
          </a:prstGeom>
          <a:noFill/>
          <a:ln w="12700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en-US" altLang="zh-CN" sz="3600" dirty="0">
                <a:latin typeface="Times New Roman" panose="02020603050405020304" pitchFamily="18" charset="0"/>
              </a:rPr>
              <a:t>        </a:t>
            </a:r>
            <a:r>
              <a:rPr lang="zh-CN" altLang="en-US" sz="3600" dirty="0">
                <a:latin typeface="Times New Roman" panose="02020603050405020304" pitchFamily="18" charset="0"/>
              </a:rPr>
              <a:t>全诗在想象中展开内容，在想象中，诗人的手掌抚过了广大的国土。先是沦陷区的家乡，继而从祖国疆域的北部一直到最南端，最终停留在解放区。对祖国大地上的每一处特征性景物的概括，作者突出的是“手掌”的触觉作用（同时也有视觉、嗅觉、味觉等感觉器官的作用），这样，就把较为广泛的描写对象相对集中起来，使之贯穿在“手掌的感觉”这一线索上，因而读起来不觉芜杂。</a:t>
            </a:r>
            <a:endParaRPr lang="zh-CN" altLang="en-US" sz="36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4450" name="文本框 104449"/>
          <p:cNvSpPr txBox="1"/>
          <p:nvPr/>
        </p:nvSpPr>
        <p:spPr>
          <a:xfrm>
            <a:off x="381000" y="1219200"/>
            <a:ext cx="8382000" cy="5037138"/>
          </a:xfrm>
          <a:prstGeom prst="rect">
            <a:avLst/>
          </a:prstGeom>
          <a:noFill/>
          <a:ln w="12700">
            <a:noFill/>
          </a:ln>
        </p:spPr>
        <p:txBody>
          <a:bodyPr>
            <a:spAutoFit/>
          </a:bodyPr>
          <a:p>
            <a:pPr>
              <a:lnSpc>
                <a:spcPct val="180000"/>
              </a:lnSpc>
              <a:spcBef>
                <a:spcPct val="50000"/>
              </a:spcBef>
              <a:buClr>
                <a:schemeClr val="bg1"/>
              </a:buClr>
            </a:pPr>
            <a:r>
              <a:rPr lang="en-US" altLang="zh-CN" sz="3600" dirty="0">
                <a:latin typeface="Times New Roman" panose="02020603050405020304" pitchFamily="18" charset="0"/>
              </a:rPr>
              <a:t>        </a:t>
            </a:r>
            <a:r>
              <a:rPr lang="zh-CN" altLang="en-US" sz="3600" dirty="0">
                <a:latin typeface="Times New Roman" panose="02020603050405020304" pitchFamily="18" charset="0"/>
              </a:rPr>
              <a:t>描写沦陷区，从实处落笔，用一幅幅富有特征的小画缀连；描写解放区，侧重写意，用挚爱和柔情抚摸，加之一连串亲切温馨气息的比喻，凸现和煦明媚的色彩。</a:t>
            </a:r>
            <a:endParaRPr lang="zh-CN" altLang="en-US" sz="36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05474" name="图片 105473" descr="bg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5475" name="文本框 105474"/>
          <p:cNvSpPr txBox="1"/>
          <p:nvPr/>
        </p:nvSpPr>
        <p:spPr>
          <a:xfrm>
            <a:off x="323850" y="333375"/>
            <a:ext cx="828040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dirty="0">
              <a:latin typeface="Arial" panose="020B0604020202020204" pitchFamily="34" charset="0"/>
            </a:endParaRPr>
          </a:p>
        </p:txBody>
      </p:sp>
      <p:sp>
        <p:nvSpPr>
          <p:cNvPr id="105476" name="文本框 105475"/>
          <p:cNvSpPr txBox="1"/>
          <p:nvPr/>
        </p:nvSpPr>
        <p:spPr>
          <a:xfrm>
            <a:off x="107950" y="115888"/>
            <a:ext cx="4643438" cy="6664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400" b="1" dirty="0">
                <a:solidFill>
                  <a:srgbClr val="000000"/>
                </a:solidFill>
                <a:latin typeface="Arial" panose="020B0604020202020204" pitchFamily="34" charset="0"/>
              </a:rPr>
              <a:t>我／用残损的手掌 </a:t>
            </a:r>
            <a:br>
              <a:rPr lang="zh-CN" altLang="en-US" sz="2400" b="1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zh-CN" altLang="en-US" sz="2400" b="1" dirty="0">
                <a:solidFill>
                  <a:srgbClr val="000000"/>
                </a:solidFill>
                <a:latin typeface="Arial" panose="020B0604020202020204" pitchFamily="34" charset="0"/>
              </a:rPr>
              <a:t>摸索／这广大的土地： </a:t>
            </a:r>
            <a:br>
              <a:rPr lang="zh-CN" altLang="en-US" sz="2400" b="1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zh-CN" altLang="en-US" sz="2400" b="1" dirty="0">
                <a:solidFill>
                  <a:srgbClr val="000000"/>
                </a:solidFill>
                <a:latin typeface="Arial" panose="020B0604020202020204" pitchFamily="34" charset="0"/>
              </a:rPr>
              <a:t>这一角／已变成灰烬， </a:t>
            </a:r>
            <a:br>
              <a:rPr lang="zh-CN" altLang="en-US" sz="2400" b="1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zh-CN" altLang="en-US" sz="2400" b="1" dirty="0">
                <a:solidFill>
                  <a:srgbClr val="000000"/>
                </a:solidFill>
                <a:latin typeface="Arial" panose="020B0604020202020204" pitchFamily="34" charset="0"/>
              </a:rPr>
              <a:t>那一角／只是血和泥； </a:t>
            </a:r>
            <a:br>
              <a:rPr lang="zh-CN" altLang="en-US" sz="2400" b="1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zh-CN" altLang="en-US" sz="2400" b="1" dirty="0">
                <a:solidFill>
                  <a:srgbClr val="000000"/>
                </a:solidFill>
                <a:latin typeface="Arial" panose="020B0604020202020204" pitchFamily="34" charset="0"/>
              </a:rPr>
              <a:t>这一片湖／该是我的家乡， </a:t>
            </a:r>
            <a:br>
              <a:rPr lang="zh-CN" altLang="en-US" sz="2400" b="1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zh-CN" altLang="en-US" sz="2400" b="1" dirty="0">
                <a:solidFill>
                  <a:srgbClr val="000000"/>
                </a:solidFill>
                <a:latin typeface="Arial" panose="020B0604020202020204" pitchFamily="34" charset="0"/>
              </a:rPr>
              <a:t>（春天，堤上／繁花如锦幛， </a:t>
            </a:r>
            <a:br>
              <a:rPr lang="zh-CN" altLang="en-US" sz="2400" b="1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zh-CN" altLang="en-US" sz="2400" b="1" dirty="0">
                <a:solidFill>
                  <a:srgbClr val="000000"/>
                </a:solidFill>
                <a:latin typeface="Arial" panose="020B0604020202020204" pitchFamily="34" charset="0"/>
              </a:rPr>
              <a:t>嫩柳枝折断／有奇异的芬芳） </a:t>
            </a:r>
            <a:br>
              <a:rPr lang="zh-CN" altLang="en-US" sz="2400" b="1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zh-CN" altLang="en-US" sz="2400" b="1" dirty="0">
                <a:solidFill>
                  <a:srgbClr val="000000"/>
                </a:solidFill>
                <a:latin typeface="Arial" panose="020B0604020202020204" pitchFamily="34" charset="0"/>
              </a:rPr>
              <a:t>我触到／荇藻和水的微凉； </a:t>
            </a:r>
            <a:br>
              <a:rPr lang="zh-CN" altLang="en-US" sz="2400" b="1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zh-CN" altLang="en-US" sz="2400" b="1" dirty="0">
                <a:solidFill>
                  <a:srgbClr val="000000"/>
                </a:solidFill>
                <a:latin typeface="Arial" panose="020B0604020202020204" pitchFamily="34" charset="0"/>
              </a:rPr>
              <a:t>这长白山的雪峰／冷到彻骨， </a:t>
            </a:r>
            <a:br>
              <a:rPr lang="zh-CN" altLang="en-US" sz="2400" b="1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zh-CN" altLang="en-US" sz="2400" b="1" dirty="0">
                <a:solidFill>
                  <a:srgbClr val="000000"/>
                </a:solidFill>
                <a:latin typeface="Arial" panose="020B0604020202020204" pitchFamily="34" charset="0"/>
              </a:rPr>
              <a:t>这黄河的水夹泥沙／在指间滑出； </a:t>
            </a:r>
            <a:br>
              <a:rPr lang="zh-CN" altLang="en-US" sz="2400" b="1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zh-CN" altLang="en-US" sz="2400" b="1" dirty="0">
                <a:solidFill>
                  <a:srgbClr val="000000"/>
                </a:solidFill>
                <a:latin typeface="Arial" panose="020B0604020202020204" pitchFamily="34" charset="0"/>
              </a:rPr>
              <a:t>江南的水田，你当年／新生的禾草 </a:t>
            </a:r>
            <a:br>
              <a:rPr lang="zh-CN" altLang="en-US" sz="2400" b="1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zh-CN" altLang="en-US" sz="2400" b="1" dirty="0">
                <a:solidFill>
                  <a:srgbClr val="000000"/>
                </a:solidFill>
                <a:latin typeface="Arial" panose="020B0604020202020204" pitchFamily="34" charset="0"/>
              </a:rPr>
              <a:t>是那么细，那么软</a:t>
            </a:r>
            <a:r>
              <a:rPr lang="en-US" altLang="zh-CN" sz="2400" b="1">
                <a:solidFill>
                  <a:srgbClr val="000000"/>
                </a:solidFill>
                <a:latin typeface="Arial" panose="020B0604020202020204" pitchFamily="34" charset="0"/>
              </a:rPr>
              <a:t>……</a:t>
            </a:r>
            <a:r>
              <a:rPr lang="zh-CN" altLang="en-US" sz="2400" b="1" dirty="0">
                <a:solidFill>
                  <a:srgbClr val="000000"/>
                </a:solidFill>
                <a:latin typeface="Arial" panose="020B0604020202020204" pitchFamily="34" charset="0"/>
              </a:rPr>
              <a:t>现在／只有蓬蒿； </a:t>
            </a:r>
            <a:br>
              <a:rPr lang="zh-CN" altLang="en-US" sz="2400" b="1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zh-CN" altLang="en-US" sz="2400" b="1" dirty="0">
                <a:solidFill>
                  <a:srgbClr val="000000"/>
                </a:solidFill>
                <a:latin typeface="Arial" panose="020B0604020202020204" pitchFamily="34" charset="0"/>
              </a:rPr>
              <a:t>岭南的荔枝花／寂寞地憔悴，尽那边，我蘸着南海／没有渔船的苦水</a:t>
            </a:r>
            <a:r>
              <a:rPr lang="en-US" altLang="zh-CN" sz="2400" b="1">
                <a:solidFill>
                  <a:srgbClr val="000000"/>
                </a:solidFill>
                <a:latin typeface="Arial" panose="020B0604020202020204" pitchFamily="34" charset="0"/>
              </a:rPr>
              <a:t>……</a:t>
            </a:r>
            <a:r>
              <a:rPr lang="en-US" altLang="zh-CN" sz="24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en-US" altLang="zh-CN" sz="24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05477" name="文本框 105476"/>
          <p:cNvSpPr txBox="1"/>
          <p:nvPr/>
        </p:nvSpPr>
        <p:spPr>
          <a:xfrm>
            <a:off x="4608513" y="33338"/>
            <a:ext cx="4500562" cy="6299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400" b="1" dirty="0">
                <a:solidFill>
                  <a:srgbClr val="FF6600"/>
                </a:solidFill>
                <a:latin typeface="Arial" panose="020B0604020202020204" pitchFamily="34" charset="0"/>
              </a:rPr>
              <a:t>无形的手掌／掠过无限的江山， </a:t>
            </a:r>
            <a:br>
              <a:rPr lang="zh-CN" altLang="en-US" sz="2400" b="1" dirty="0">
                <a:solidFill>
                  <a:srgbClr val="FF6600"/>
                </a:solidFill>
                <a:latin typeface="Arial" panose="020B0604020202020204" pitchFamily="34" charset="0"/>
              </a:rPr>
            </a:br>
            <a:r>
              <a:rPr lang="zh-CN" altLang="en-US" sz="2400" b="1" dirty="0">
                <a:solidFill>
                  <a:srgbClr val="FF6600"/>
                </a:solidFill>
                <a:latin typeface="Arial" panose="020B0604020202020204" pitchFamily="34" charset="0"/>
              </a:rPr>
              <a:t>手指／沾了血和灰，手掌／沾了阴暗， </a:t>
            </a:r>
            <a:br>
              <a:rPr lang="zh-CN" altLang="en-US" sz="2400" b="1" dirty="0">
                <a:solidFill>
                  <a:srgbClr val="FF6600"/>
                </a:solidFill>
                <a:latin typeface="Arial" panose="020B0604020202020204" pitchFamily="34" charset="0"/>
              </a:rPr>
            </a:br>
            <a:r>
              <a:rPr lang="zh-CN" altLang="en-US" sz="2400" b="1" dirty="0">
                <a:solidFill>
                  <a:srgbClr val="FF6600"/>
                </a:solidFill>
                <a:latin typeface="Arial" panose="020B0604020202020204" pitchFamily="34" charset="0"/>
              </a:rPr>
              <a:t>只有那辽远的一角／依然完整， </a:t>
            </a:r>
            <a:br>
              <a:rPr lang="zh-CN" altLang="en-US" sz="2400" b="1" dirty="0">
                <a:solidFill>
                  <a:srgbClr val="FF6600"/>
                </a:solidFill>
                <a:latin typeface="Arial" panose="020B0604020202020204" pitchFamily="34" charset="0"/>
              </a:rPr>
            </a:br>
            <a:r>
              <a:rPr lang="zh-CN" altLang="en-US" sz="2400" b="1" dirty="0">
                <a:solidFill>
                  <a:srgbClr val="FF6600"/>
                </a:solidFill>
                <a:latin typeface="Arial" panose="020B0604020202020204" pitchFamily="34" charset="0"/>
              </a:rPr>
              <a:t>温暖，明朗，坚固／而蓬勃生春。</a:t>
            </a:r>
            <a:endParaRPr lang="zh-CN" altLang="en-US" sz="2400" dirty="0">
              <a:solidFill>
                <a:srgbClr val="FF6600"/>
              </a:solidFill>
              <a:latin typeface="Arial" panose="020B0604020202020204" pitchFamily="34" charset="0"/>
            </a:endParaRPr>
          </a:p>
          <a:p>
            <a:r>
              <a:rPr lang="zh-CN" altLang="en-US" sz="2400" b="1" dirty="0">
                <a:solidFill>
                  <a:srgbClr val="FF6600"/>
                </a:solidFill>
                <a:latin typeface="Arial" panose="020B0604020202020204" pitchFamily="34" charset="0"/>
              </a:rPr>
              <a:t>在那上面，我／用残损的手掌／轻抚，</a:t>
            </a:r>
            <a:endParaRPr lang="zh-CN" altLang="en-US" sz="2400" b="1" dirty="0">
              <a:solidFill>
                <a:srgbClr val="FF6600"/>
              </a:solidFill>
              <a:latin typeface="Arial" panose="020B0604020202020204" pitchFamily="34" charset="0"/>
            </a:endParaRPr>
          </a:p>
          <a:p>
            <a:r>
              <a:rPr lang="zh-CN" altLang="en-US" sz="2400" b="1" dirty="0">
                <a:solidFill>
                  <a:srgbClr val="FF6600"/>
                </a:solidFill>
                <a:latin typeface="Arial" panose="020B0604020202020204" pitchFamily="34" charset="0"/>
              </a:rPr>
              <a:t>像／恋人的柔发，婴孩手中乳。 </a:t>
            </a:r>
            <a:br>
              <a:rPr lang="zh-CN" altLang="en-US" sz="2400" b="1" dirty="0">
                <a:solidFill>
                  <a:srgbClr val="FF6600"/>
                </a:solidFill>
                <a:latin typeface="Arial" panose="020B0604020202020204" pitchFamily="34" charset="0"/>
              </a:rPr>
            </a:br>
            <a:r>
              <a:rPr lang="zh-CN" altLang="en-US" sz="2400" b="1" dirty="0">
                <a:solidFill>
                  <a:srgbClr val="FF6600"/>
                </a:solidFill>
                <a:latin typeface="Arial" panose="020B0604020202020204" pitchFamily="34" charset="0"/>
              </a:rPr>
              <a:t>我把全部的力量／运在手掌 </a:t>
            </a:r>
            <a:br>
              <a:rPr lang="zh-CN" altLang="en-US" sz="2400" b="1" dirty="0">
                <a:solidFill>
                  <a:srgbClr val="FF6600"/>
                </a:solidFill>
                <a:latin typeface="Arial" panose="020B0604020202020204" pitchFamily="34" charset="0"/>
              </a:rPr>
            </a:br>
            <a:r>
              <a:rPr lang="zh-CN" altLang="en-US" sz="2400" b="1" dirty="0">
                <a:solidFill>
                  <a:srgbClr val="FF6600"/>
                </a:solidFill>
                <a:latin typeface="Arial" panose="020B0604020202020204" pitchFamily="34" charset="0"/>
              </a:rPr>
              <a:t>贴在上面，寄与／爱和一切希望， </a:t>
            </a:r>
            <a:br>
              <a:rPr lang="zh-CN" altLang="en-US" sz="2400" b="1" dirty="0">
                <a:solidFill>
                  <a:srgbClr val="FF6600"/>
                </a:solidFill>
                <a:latin typeface="Arial" panose="020B0604020202020204" pitchFamily="34" charset="0"/>
              </a:rPr>
            </a:br>
            <a:r>
              <a:rPr lang="zh-CN" altLang="en-US" sz="2400" b="1" dirty="0">
                <a:solidFill>
                  <a:srgbClr val="FF6600"/>
                </a:solidFill>
                <a:latin typeface="Arial" panose="020B0604020202020204" pitchFamily="34" charset="0"/>
              </a:rPr>
              <a:t>因为只有那里／是太阳，是春， </a:t>
            </a:r>
            <a:br>
              <a:rPr lang="zh-CN" altLang="en-US" sz="2400" b="1" dirty="0">
                <a:solidFill>
                  <a:srgbClr val="FF6600"/>
                </a:solidFill>
                <a:latin typeface="Arial" panose="020B0604020202020204" pitchFamily="34" charset="0"/>
              </a:rPr>
            </a:br>
            <a:r>
              <a:rPr lang="zh-CN" altLang="en-US" sz="2400" b="1" dirty="0">
                <a:solidFill>
                  <a:srgbClr val="FF6600"/>
                </a:solidFill>
                <a:latin typeface="Arial" panose="020B0604020202020204" pitchFamily="34" charset="0"/>
              </a:rPr>
              <a:t>将／驱逐阴暗，带来苏生， </a:t>
            </a:r>
            <a:br>
              <a:rPr lang="zh-CN" altLang="en-US" sz="2400" b="1" dirty="0">
                <a:solidFill>
                  <a:srgbClr val="FF6600"/>
                </a:solidFill>
                <a:latin typeface="Arial" panose="020B0604020202020204" pitchFamily="34" charset="0"/>
              </a:rPr>
            </a:br>
            <a:r>
              <a:rPr lang="zh-CN" altLang="en-US" sz="2400" b="1" dirty="0">
                <a:solidFill>
                  <a:srgbClr val="FF6600"/>
                </a:solidFill>
                <a:latin typeface="Arial" panose="020B0604020202020204" pitchFamily="34" charset="0"/>
              </a:rPr>
              <a:t>因为只有那里／我们不像牲口一样活， </a:t>
            </a:r>
            <a:br>
              <a:rPr lang="zh-CN" altLang="en-US" sz="2400" b="1" dirty="0">
                <a:solidFill>
                  <a:srgbClr val="FF6600"/>
                </a:solidFill>
                <a:latin typeface="Arial" panose="020B0604020202020204" pitchFamily="34" charset="0"/>
              </a:rPr>
            </a:br>
            <a:r>
              <a:rPr lang="zh-CN" altLang="en-US" sz="2400" b="1" dirty="0">
                <a:solidFill>
                  <a:srgbClr val="FF6600"/>
                </a:solidFill>
                <a:latin typeface="Arial" panose="020B0604020202020204" pitchFamily="34" charset="0"/>
              </a:rPr>
              <a:t>蝼蚁一样死</a:t>
            </a:r>
            <a:r>
              <a:rPr lang="en-US" altLang="zh-CN" sz="2400" b="1">
                <a:solidFill>
                  <a:srgbClr val="FF6600"/>
                </a:solidFill>
                <a:latin typeface="Arial" panose="020B0604020202020204" pitchFamily="34" charset="0"/>
              </a:rPr>
              <a:t>……</a:t>
            </a:r>
            <a:r>
              <a:rPr lang="zh-CN" altLang="en-US" sz="2400" b="1" dirty="0">
                <a:solidFill>
                  <a:srgbClr val="FF6600"/>
                </a:solidFill>
                <a:latin typeface="Arial" panose="020B0604020202020204" pitchFamily="34" charset="0"/>
              </a:rPr>
              <a:t>那里，永恒的／中国！ </a:t>
            </a:r>
            <a:endParaRPr lang="zh-CN" altLang="en-US" sz="2400" dirty="0">
              <a:solidFill>
                <a:srgbClr val="FF66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6498" name="标题 106497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413"/>
          </a:xfrm>
          <a:ln/>
        </p:spPr>
        <p:txBody>
          <a:bodyPr anchor="ctr"/>
          <a:p>
            <a:r>
              <a:rPr lang="zh-CN" altLang="en-US" sz="5400" i="1" dirty="0">
                <a:solidFill>
                  <a:schemeClr val="accent1"/>
                </a:solidFill>
              </a:rPr>
              <a:t>我用</a:t>
            </a:r>
            <a:r>
              <a:rPr lang="zh-CN" altLang="en-US" sz="6000" i="1" dirty="0">
                <a:solidFill>
                  <a:schemeClr val="accent1"/>
                </a:solidFill>
                <a:ea typeface="华文彩云" panose="02010800040101010101" pitchFamily="2" charset="-122"/>
              </a:rPr>
              <a:t>残损</a:t>
            </a:r>
            <a:r>
              <a:rPr lang="zh-CN" altLang="en-US" sz="5400" i="1" dirty="0">
                <a:solidFill>
                  <a:schemeClr val="accent1"/>
                </a:solidFill>
              </a:rPr>
              <a:t>的手掌</a:t>
            </a:r>
            <a:r>
              <a:rPr lang="zh-CN" altLang="en-US" sz="5400" i="1" dirty="0"/>
              <a:t>   </a:t>
            </a:r>
            <a:r>
              <a:rPr lang="zh-CN" altLang="en-US" sz="4000" i="1" dirty="0">
                <a:solidFill>
                  <a:srgbClr val="62DAD7"/>
                </a:solidFill>
                <a:ea typeface="楷体_GB2312" panose="02010609030101010101" pitchFamily="49" charset="-122"/>
              </a:rPr>
              <a:t>戴望舒</a:t>
            </a:r>
            <a:endParaRPr lang="zh-CN" altLang="en-US" sz="4000" i="1" dirty="0">
              <a:solidFill>
                <a:srgbClr val="62DAD7"/>
              </a:solidFill>
              <a:ea typeface="楷体_GB2312" panose="02010609030101010101" pitchFamily="49" charset="-122"/>
            </a:endParaRPr>
          </a:p>
        </p:txBody>
      </p:sp>
      <p:sp>
        <p:nvSpPr>
          <p:cNvPr id="106499" name="文本占位符 106498"/>
          <p:cNvSpPr>
            <a:spLocks noGrp="1"/>
          </p:cNvSpPr>
          <p:nvPr>
            <p:ph type="body" idx="1"/>
          </p:nvPr>
        </p:nvSpPr>
        <p:spPr>
          <a:xfrm>
            <a:off x="457200" y="1268413"/>
            <a:ext cx="8229600" cy="5589587"/>
          </a:xfrm>
          <a:ln/>
        </p:spPr>
        <p:txBody>
          <a:bodyPr/>
          <a:p>
            <a:pPr algn="ctr">
              <a:buNone/>
            </a:pPr>
            <a:r>
              <a:rPr lang="zh-CN" altLang="en-US" sz="3600" b="1" dirty="0">
                <a:solidFill>
                  <a:srgbClr val="FF0000"/>
                </a:solidFill>
                <a:ea typeface="楷体_GB2312" panose="02010609030101010101" pitchFamily="49" charset="-122"/>
              </a:rPr>
              <a:t>在日寇铁窗下向苦难祖国的抒怀之作</a:t>
            </a:r>
            <a:endParaRPr lang="zh-CN" altLang="en-US" sz="3600" b="1" dirty="0">
              <a:solidFill>
                <a:srgbClr val="FF0000"/>
              </a:solidFill>
              <a:ea typeface="楷体_GB2312" panose="02010609030101010101" pitchFamily="49" charset="-122"/>
            </a:endParaRPr>
          </a:p>
          <a:p>
            <a:pPr algn="ctr">
              <a:buNone/>
            </a:pPr>
            <a:endParaRPr lang="zh-CN" altLang="en-US" sz="3600" b="1" dirty="0">
              <a:solidFill>
                <a:srgbClr val="FF0000"/>
              </a:solidFill>
              <a:ea typeface="楷体_GB2312" panose="02010609030101010101" pitchFamily="49" charset="-122"/>
            </a:endParaRPr>
          </a:p>
          <a:p>
            <a:pPr algn="ctr">
              <a:buNone/>
            </a:pPr>
            <a:r>
              <a:rPr lang="zh-CN" altLang="en-US" b="1" dirty="0"/>
              <a:t>         </a:t>
            </a:r>
            <a:r>
              <a:rPr lang="zh-CN" altLang="en-US" b="1" dirty="0">
                <a:solidFill>
                  <a:srgbClr val="FFFF66"/>
                </a:solidFill>
              </a:rPr>
              <a:t>忧郁阴暗</a:t>
            </a:r>
            <a:r>
              <a:rPr lang="en-US" altLang="zh-CN" b="1">
                <a:solidFill>
                  <a:srgbClr val="FFFF66"/>
                </a:solidFill>
                <a:latin typeface="Arial" panose="020B0604020202020204" pitchFamily="34" charset="0"/>
              </a:rPr>
              <a:t>——</a:t>
            </a:r>
            <a:r>
              <a:rPr lang="zh-CN" altLang="en-US" b="1" dirty="0">
                <a:solidFill>
                  <a:srgbClr val="FFFF66"/>
                </a:solidFill>
              </a:rPr>
              <a:t>凄楚忧愤     </a:t>
            </a:r>
            <a:endParaRPr lang="zh-CN" altLang="en-US" b="1" dirty="0">
              <a:solidFill>
                <a:srgbClr val="FFFF66"/>
              </a:solidFill>
            </a:endParaRPr>
          </a:p>
          <a:p>
            <a:pPr>
              <a:buNone/>
            </a:pPr>
            <a:r>
              <a:rPr lang="zh-CN" altLang="en-US" b="1" dirty="0">
                <a:solidFill>
                  <a:srgbClr val="FFFF66"/>
                </a:solidFill>
              </a:rPr>
              <a:t>                </a:t>
            </a:r>
            <a:endParaRPr lang="zh-CN" altLang="en-US" b="1" dirty="0">
              <a:solidFill>
                <a:srgbClr val="FFFF66"/>
              </a:solidFill>
            </a:endParaRPr>
          </a:p>
          <a:p>
            <a:pPr>
              <a:buNone/>
            </a:pPr>
            <a:r>
              <a:rPr lang="zh-CN" altLang="en-US" b="1" dirty="0">
                <a:solidFill>
                  <a:srgbClr val="FFFF66"/>
                </a:solidFill>
              </a:rPr>
              <a:t>                            </a:t>
            </a:r>
            <a:r>
              <a:rPr lang="zh-CN" altLang="en-US" b="1" dirty="0">
                <a:solidFill>
                  <a:srgbClr val="FF9900"/>
                </a:solidFill>
              </a:rPr>
              <a:t>对比</a:t>
            </a:r>
            <a:r>
              <a:rPr lang="zh-CN" altLang="en-US" b="1" dirty="0">
                <a:solidFill>
                  <a:srgbClr val="DA7734"/>
                </a:solidFill>
              </a:rPr>
              <a:t>            </a:t>
            </a:r>
            <a:r>
              <a:rPr lang="zh-CN" altLang="en-US" b="1" dirty="0">
                <a:solidFill>
                  <a:srgbClr val="FF9900"/>
                </a:solidFill>
              </a:rPr>
              <a:t>祖国光明未来</a:t>
            </a:r>
            <a:endParaRPr lang="zh-CN" altLang="en-US" b="1" dirty="0">
              <a:solidFill>
                <a:srgbClr val="FF9900"/>
              </a:solidFill>
            </a:endParaRPr>
          </a:p>
          <a:p>
            <a:pPr>
              <a:buNone/>
            </a:pPr>
            <a:endParaRPr lang="zh-CN" altLang="en-US" b="1" dirty="0">
              <a:solidFill>
                <a:srgbClr val="FF9900"/>
              </a:solidFill>
            </a:endParaRPr>
          </a:p>
          <a:p>
            <a:pPr>
              <a:buNone/>
            </a:pPr>
            <a:r>
              <a:rPr lang="zh-CN" altLang="en-US" b="1" dirty="0">
                <a:solidFill>
                  <a:srgbClr val="FFFF66"/>
                </a:solidFill>
              </a:rPr>
              <a:t>                        温暖明朗</a:t>
            </a:r>
            <a:r>
              <a:rPr lang="en-US" altLang="zh-CN" b="1">
                <a:solidFill>
                  <a:srgbClr val="FFFF66"/>
                </a:solidFill>
                <a:latin typeface="Arial" panose="020B0604020202020204" pitchFamily="34" charset="0"/>
              </a:rPr>
              <a:t>——</a:t>
            </a:r>
            <a:r>
              <a:rPr lang="zh-CN" altLang="en-US" b="1" dirty="0">
                <a:solidFill>
                  <a:srgbClr val="FFFF66"/>
                </a:solidFill>
              </a:rPr>
              <a:t>热切期盼</a:t>
            </a:r>
            <a:endParaRPr lang="zh-CN" altLang="en-US" b="1" dirty="0">
              <a:solidFill>
                <a:srgbClr val="FFFF66"/>
              </a:solidFill>
            </a:endParaRPr>
          </a:p>
        </p:txBody>
      </p:sp>
      <p:sp>
        <p:nvSpPr>
          <p:cNvPr id="106500" name="右箭头 106499"/>
          <p:cNvSpPr/>
          <p:nvPr/>
        </p:nvSpPr>
        <p:spPr>
          <a:xfrm>
            <a:off x="4427538" y="4005263"/>
            <a:ext cx="863600" cy="71437"/>
          </a:xfrm>
          <a:prstGeom prst="rightArrow">
            <a:avLst>
              <a:gd name="adj1" fmla="val 50000"/>
              <a:gd name="adj2" fmla="val 302224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06501" name="上箭头 106500"/>
          <p:cNvSpPr/>
          <p:nvPr/>
        </p:nvSpPr>
        <p:spPr>
          <a:xfrm>
            <a:off x="6300788" y="4292600"/>
            <a:ext cx="71437" cy="649288"/>
          </a:xfrm>
          <a:prstGeom prst="upArrow">
            <a:avLst>
              <a:gd name="adj1" fmla="val 50000"/>
              <a:gd name="adj2" fmla="val 227223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vert="eaVert" wrap="none" anchor="ctr"/>
          <a:p>
            <a:pPr algn="ctr"/>
            <a:endParaRPr sz="3200" b="1" dirty="0">
              <a:solidFill>
                <a:srgbClr val="DA7734"/>
              </a:solidFill>
              <a:latin typeface="Arial" panose="020B0604020202020204" pitchFamily="34" charset="0"/>
            </a:endParaRPr>
          </a:p>
        </p:txBody>
      </p:sp>
      <p:sp>
        <p:nvSpPr>
          <p:cNvPr id="106502" name="直接连接符 106501"/>
          <p:cNvSpPr/>
          <p:nvPr/>
        </p:nvSpPr>
        <p:spPr>
          <a:xfrm>
            <a:off x="3779838" y="3141663"/>
            <a:ext cx="0" cy="647700"/>
          </a:xfrm>
          <a:prstGeom prst="line">
            <a:avLst/>
          </a:prstGeom>
          <a:ln w="9525" cap="flat" cmpd="sng">
            <a:solidFill>
              <a:srgbClr val="F3D85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06503" name="直接连接符 106502"/>
          <p:cNvSpPr/>
          <p:nvPr/>
        </p:nvSpPr>
        <p:spPr>
          <a:xfrm>
            <a:off x="3779838" y="4292600"/>
            <a:ext cx="0" cy="647700"/>
          </a:xfrm>
          <a:prstGeom prst="line">
            <a:avLst/>
          </a:prstGeom>
          <a:ln w="9525" cap="flat" cmpd="sng">
            <a:pattFill prst="horz">
              <a:fgClr>
                <a:srgbClr val="F3D851"/>
              </a:fgClr>
              <a:bgClr>
                <a:srgbClr val="FFFFFF"/>
              </a:bgClr>
            </a:pattFill>
            <a:prstDash val="solid"/>
            <a:headEnd type="none" w="med" len="med"/>
            <a:tailEnd type="none" w="med" len="med"/>
          </a:ln>
        </p:spPr>
      </p:sp>
      <p:sp>
        <p:nvSpPr>
          <p:cNvPr id="106504" name="文本框 106503"/>
          <p:cNvSpPr txBox="1"/>
          <p:nvPr/>
        </p:nvSpPr>
        <p:spPr>
          <a:xfrm>
            <a:off x="-225425" y="2349500"/>
            <a:ext cx="2133600" cy="3671888"/>
          </a:xfrm>
          <a:prstGeom prst="rect">
            <a:avLst/>
          </a:prstGeom>
          <a:noFill/>
          <a:ln w="9525">
            <a:noFill/>
          </a:ln>
        </p:spPr>
        <p:txBody>
          <a:bodyPr vert="eaVert">
            <a:spAutoFit/>
          </a:bodyPr>
          <a:p>
            <a:pPr algn="ctr"/>
            <a:r>
              <a:rPr lang="zh-CN" altLang="en-US" sz="3200" b="1" dirty="0">
                <a:solidFill>
                  <a:srgbClr val="FFCC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（统摄全诗）</a:t>
            </a:r>
            <a:endParaRPr lang="zh-CN" altLang="en-US" sz="3200" b="1" dirty="0">
              <a:solidFill>
                <a:srgbClr val="FFCC00"/>
              </a:solidFill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</a:endParaRPr>
          </a:p>
          <a:p>
            <a:pPr algn="ctr"/>
            <a:r>
              <a:rPr lang="zh-CN" altLang="en-US" sz="3200" b="1" dirty="0">
                <a:solidFill>
                  <a:srgbClr val="FFCC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摸索这广大的土地我用残损的手掌</a:t>
            </a:r>
            <a:endParaRPr lang="zh-CN" altLang="en-US" sz="3200" b="1">
              <a:solidFill>
                <a:srgbClr val="FFCC00"/>
              </a:solidFill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</a:endParaRPr>
          </a:p>
          <a:p>
            <a:endParaRPr lang="zh-CN" altLang="en-US" sz="3200" b="1" dirty="0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106505" name="右箭头 106504"/>
          <p:cNvSpPr/>
          <p:nvPr/>
        </p:nvSpPr>
        <p:spPr>
          <a:xfrm rot="-3480842" flipV="1">
            <a:off x="1968500" y="3367088"/>
            <a:ext cx="1258888" cy="85725"/>
          </a:xfrm>
          <a:prstGeom prst="rightArrow">
            <a:avLst>
              <a:gd name="adj1" fmla="val 50000"/>
              <a:gd name="adj2" fmla="val 367129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06506" name="下箭头 106505"/>
          <p:cNvSpPr/>
          <p:nvPr/>
        </p:nvSpPr>
        <p:spPr>
          <a:xfrm rot="-1800991">
            <a:off x="2555875" y="4076700"/>
            <a:ext cx="73025" cy="1296988"/>
          </a:xfrm>
          <a:prstGeom prst="downArrow">
            <a:avLst>
              <a:gd name="adj1" fmla="val 50000"/>
              <a:gd name="adj2" fmla="val 444021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7" decel="100000"/>
                                        <p:tgtEl>
                                          <p:spTgt spid="10649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7" decel="100000"/>
                                        <p:tgtEl>
                                          <p:spTgt spid="10649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28" accel="100000" fill="hold">
                                          <p:stCondLst>
                                            <p:cond delay="767"/>
                                          </p:stCondLst>
                                        </p:cTn>
                                        <p:tgtEl>
                                          <p:spTgt spid="10649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7" fill="hold"/>
                                        <p:tgtEl>
                                          <p:spTgt spid="1064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28" accel="100000" fill="hold">
                                          <p:stCondLst>
                                            <p:cond delay="767"/>
                                          </p:stCondLst>
                                        </p:cTn>
                                        <p:tgtEl>
                                          <p:spTgt spid="1064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7" fill="hold"/>
                                        <p:tgtEl>
                                          <p:spTgt spid="1064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28" accel="100000" fill="hold">
                                          <p:stCondLst>
                                            <p:cond delay="767"/>
                                          </p:stCondLst>
                                        </p:cTn>
                                        <p:tgtEl>
                                          <p:spTgt spid="1064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charRg st="0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6499">
                                            <p:txEl>
                                              <p:charRg st="0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6499">
                                            <p:txEl>
                                              <p:charRg st="0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6499">
                                            <p:txEl>
                                              <p:charRg st="0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charRg st="18" end="4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6499">
                                            <p:txEl>
                                              <p:charRg st="18" end="4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6499">
                                            <p:txEl>
                                              <p:charRg st="18" end="4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6499">
                                            <p:txEl>
                                              <p:charRg st="18" end="4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charRg st="43" end="6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6499">
                                            <p:txEl>
                                              <p:charRg st="43" end="6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6499">
                                            <p:txEl>
                                              <p:charRg st="43" end="6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6499">
                                            <p:txEl>
                                              <p:charRg st="43" end="6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charRg st="110" end="14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6499">
                                            <p:txEl>
                                              <p:charRg st="110" end="14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6499">
                                            <p:txEl>
                                              <p:charRg st="110" end="14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6499">
                                            <p:txEl>
                                              <p:charRg st="110" end="14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65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65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06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06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065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065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charRg st="60" end="10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06499">
                                            <p:txEl>
                                              <p:charRg st="60" end="10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06499">
                                            <p:txEl>
                                              <p:charRg st="60" end="10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065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065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065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065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065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065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065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065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498" grpId="0"/>
      <p:bldP spid="106499" grpId="0" build="p"/>
      <p:bldP spid="106501" grpId="0" animBg="1"/>
      <p:bldP spid="10650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7522" name="标题 107521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/>
          <a:p>
            <a:r>
              <a:rPr lang="zh-CN" altLang="en-US" sz="6600" dirty="0">
                <a:solidFill>
                  <a:schemeClr val="hlink"/>
                </a:solidFill>
                <a:ea typeface="华文彩云" panose="02010800040101010101" pitchFamily="2" charset="-122"/>
              </a:rPr>
              <a:t>延伸拓展</a:t>
            </a:r>
            <a:endParaRPr lang="zh-CN" altLang="en-US" sz="6600" dirty="0">
              <a:solidFill>
                <a:schemeClr val="hlink"/>
              </a:solidFill>
              <a:ea typeface="华文彩云" panose="02010800040101010101" pitchFamily="2" charset="-122"/>
            </a:endParaRPr>
          </a:p>
        </p:txBody>
      </p:sp>
      <p:sp>
        <p:nvSpPr>
          <p:cNvPr id="107523" name="文本占位符 107522"/>
          <p:cNvSpPr>
            <a:spLocks noGrp="1"/>
          </p:cNvSpPr>
          <p:nvPr>
            <p:ph type="body" idx="1"/>
          </p:nvPr>
        </p:nvSpPr>
        <p:spPr>
          <a:xfrm>
            <a:off x="179388" y="1600200"/>
            <a:ext cx="8785225" cy="4495800"/>
          </a:xfrm>
          <a:ln/>
        </p:spPr>
        <p:txBody>
          <a:bodyPr/>
          <a:p>
            <a:pPr>
              <a:buNone/>
            </a:pPr>
            <a:r>
              <a:rPr lang="en-US" altLang="zh-CN" dirty="0"/>
              <a:t>         </a:t>
            </a:r>
            <a:r>
              <a:rPr lang="zh-CN" altLang="en-US" sz="4400" b="1" dirty="0">
                <a:solidFill>
                  <a:schemeClr val="accent2"/>
                </a:solidFill>
              </a:rPr>
              <a:t>借鉴诗人把情感寄寓在具体形象上，使抽象的心绪具有可感性的写法，联系你的生活体验，写几句富有诗意的话，抒写自己的一种感情（如“思念”“悲伤”“欢欣”等）。</a:t>
            </a:r>
            <a:endParaRPr lang="zh-CN" altLang="en-US" sz="4400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charRg st="0" end="8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charRg st="0" end="8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2" grpId="0"/>
      <p:bldP spid="10752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8546" name="矩形 108545"/>
          <p:cNvSpPr/>
          <p:nvPr/>
        </p:nvSpPr>
        <p:spPr>
          <a:xfrm>
            <a:off x="1403350" y="981075"/>
            <a:ext cx="6337300" cy="1439863"/>
          </a:xfrm>
          <a:prstGeom prst="rect">
            <a:avLst/>
          </a:prstGeom>
        </p:spPr>
        <p:txBody>
          <a:bodyPr wrap="none" fromWordArt="1">
            <a:prstTxWarp prst="textArchDown">
              <a:avLst>
                <a:gd name="adj" fmla="val 0"/>
              </a:avLst>
            </a:prstTxWarp>
            <a:normAutofit/>
          </a:bodyPr>
          <a:p>
            <a:pPr algn="ctr"/>
            <a:r>
              <a:rPr lang="zh-CN" altLang="en-US" sz="5400" b="1">
                <a:ln w="12700" cap="flat" cmpd="sng">
                  <a:solidFill>
                    <a:srgbClr val="EAEAEA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A603AB">
                        <a:alpha val="100000"/>
                      </a:srgbClr>
                    </a:gs>
                    <a:gs pos="12000">
                      <a:srgbClr val="E81766">
                        <a:alpha val="100000"/>
                      </a:srgbClr>
                    </a:gs>
                    <a:gs pos="27000">
                      <a:srgbClr val="EE3F17">
                        <a:alpha val="100000"/>
                      </a:srgbClr>
                    </a:gs>
                    <a:gs pos="48000">
                      <a:srgbClr val="FFFF00">
                        <a:alpha val="100000"/>
                      </a:srgbClr>
                    </a:gs>
                    <a:gs pos="64999">
                      <a:srgbClr val="1A8D48">
                        <a:alpha val="100000"/>
                      </a:srgbClr>
                    </a:gs>
                    <a:gs pos="78999">
                      <a:srgbClr val="0819FB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0" scaled="1"/>
                  <a:tileRect/>
                </a:gradFill>
                <a:effectLst>
                  <a:outerShdw dist="35921" dir="2699999" sy="50000" kx="2115830" algn="bl" rotWithShape="0">
                    <a:srgbClr val="C0C0C0">
                      <a:alpha val="80000"/>
                    </a:srgbClr>
                  </a:outerShdw>
                </a:effectLst>
                <a:latin typeface="华文彩云" panose="02010800040101010101" pitchFamily="2" charset="-122"/>
                <a:ea typeface="华文彩云" panose="02010800040101010101" pitchFamily="2" charset="-122"/>
              </a:rPr>
              <a:t>祝同学们学习愉快</a:t>
            </a:r>
            <a:endParaRPr lang="zh-CN" altLang="en-US" sz="5400" b="1">
              <a:ln w="12700" cap="flat" cmpd="sng">
                <a:solidFill>
                  <a:srgbClr val="EAEAEA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A603AB">
                      <a:alpha val="100000"/>
                    </a:srgbClr>
                  </a:gs>
                  <a:gs pos="12000">
                    <a:srgbClr val="E81766">
                      <a:alpha val="100000"/>
                    </a:srgbClr>
                  </a:gs>
                  <a:gs pos="27000">
                    <a:srgbClr val="EE3F17">
                      <a:alpha val="100000"/>
                    </a:srgbClr>
                  </a:gs>
                  <a:gs pos="48000">
                    <a:srgbClr val="FFFF00">
                      <a:alpha val="100000"/>
                    </a:srgbClr>
                  </a:gs>
                  <a:gs pos="64999">
                    <a:srgbClr val="1A8D48">
                      <a:alpha val="100000"/>
                    </a:srgbClr>
                  </a:gs>
                  <a:gs pos="78999">
                    <a:srgbClr val="0819FB">
                      <a:alpha val="100000"/>
                    </a:srgbClr>
                  </a:gs>
                  <a:gs pos="100000">
                    <a:srgbClr val="A603AB">
                      <a:alpha val="100000"/>
                    </a:srgbClr>
                  </a:gs>
                </a:gsLst>
                <a:lin ang="0" scaled="1"/>
                <a:tileRect/>
              </a:gradFill>
              <a:effectLst>
                <a:outerShdw dist="35921" dir="2699999" sy="50000" kx="2115830" algn="bl" rotWithShape="0">
                  <a:srgbClr val="C0C0C0">
                    <a:alpha val="80000"/>
                  </a:srgbClr>
                </a:outerShdw>
              </a:effectLst>
              <a:latin typeface="华文彩云" panose="02010800040101010101" pitchFamily="2" charset="-122"/>
              <a:ea typeface="华文彩云" panose="02010800040101010101" pitchFamily="2" charset="-122"/>
            </a:endParaRPr>
          </a:p>
        </p:txBody>
      </p:sp>
      <p:sp>
        <p:nvSpPr>
          <p:cNvPr id="108547" name="矩形 108546"/>
          <p:cNvSpPr/>
          <p:nvPr/>
        </p:nvSpPr>
        <p:spPr>
          <a:xfrm>
            <a:off x="3851275" y="3716338"/>
            <a:ext cx="1800225" cy="1296987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  <a:normAutofit/>
          </a:bodyPr>
          <a:p>
            <a:pPr algn="ctr"/>
            <a:r>
              <a:rPr lang="zh-CN" altLang="en-US" sz="3600" b="1">
                <a:ln w="9525" cap="flat" cmpd="sng">
                  <a:solidFill>
                    <a:srgbClr val="FF99CC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CC0000"/>
                </a:solidFill>
                <a:effectLst>
                  <a:outerShdw dist="53882" dir="2699999" algn="ctr" rotWithShape="0">
                    <a:srgbClr val="C0C0C0">
                      <a:alpha val="80000"/>
                    </a:srgbClr>
                  </a:outerShdw>
                </a:effectLst>
                <a:latin typeface="华文彩云" panose="02010800040101010101" pitchFamily="2" charset="-122"/>
                <a:ea typeface="华文彩云" panose="02010800040101010101" pitchFamily="2" charset="-122"/>
              </a:rPr>
              <a:t>谢谢</a:t>
            </a:r>
            <a:endParaRPr lang="zh-CN" altLang="en-US" sz="3600" b="1">
              <a:ln w="9525" cap="flat" cmpd="sng">
                <a:solidFill>
                  <a:srgbClr val="FF99CC"/>
                </a:solidFill>
                <a:prstDash val="solid"/>
                <a:headEnd type="none" w="med" len="med"/>
                <a:tailEnd type="none" w="med" len="med"/>
              </a:ln>
              <a:solidFill>
                <a:srgbClr val="CC0000"/>
              </a:solidFill>
              <a:effectLst>
                <a:outerShdw dist="53882" dir="2699999" algn="ctr" rotWithShape="0">
                  <a:srgbClr val="C0C0C0">
                    <a:alpha val="80000"/>
                  </a:srgbClr>
                </a:outerShdw>
              </a:effectLst>
              <a:latin typeface="华文彩云" panose="02010800040101010101" pitchFamily="2" charset="-122"/>
              <a:ea typeface="华文彩云" panose="02010800040101010101" pitchFamily="2" charset="-122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85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085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85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0" fill="hold"/>
                                        <p:tgtEl>
                                          <p:spTgt spid="1085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0" fill="hold"/>
                                        <p:tgtEl>
                                          <p:spTgt spid="1085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90114" name="图片 90113" descr="戴望舒全家照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80772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0115" name="文本框 90114"/>
          <p:cNvSpPr txBox="1"/>
          <p:nvPr/>
        </p:nvSpPr>
        <p:spPr>
          <a:xfrm>
            <a:off x="8289925" y="990600"/>
            <a:ext cx="854075" cy="4419600"/>
          </a:xfrm>
          <a:prstGeom prst="rect">
            <a:avLst/>
          </a:prstGeom>
          <a:noFill/>
          <a:ln w="9525">
            <a:noFill/>
          </a:ln>
        </p:spPr>
        <p:txBody>
          <a:bodyPr vert="eaVert">
            <a:spAutoFit/>
          </a:bodyPr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en-US" altLang="zh-CN" sz="4400" dirty="0">
                <a:latin typeface="Times New Roman" panose="02020603050405020304" pitchFamily="18" charset="0"/>
              </a:rPr>
              <a:t>   </a:t>
            </a:r>
            <a:r>
              <a:rPr lang="zh-CN" altLang="en-US" sz="44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戴望舒全家照</a:t>
            </a:r>
            <a:endParaRPr lang="zh-CN" altLang="en-US" sz="4400" b="1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1138" name="标题 91137"/>
          <p:cNvSpPr>
            <a:spLocks noGrp="1"/>
          </p:cNvSpPr>
          <p:nvPr>
            <p:ph type="title"/>
          </p:nvPr>
        </p:nvSpPr>
        <p:spPr>
          <a:xfrm>
            <a:off x="468313" y="333375"/>
            <a:ext cx="8229600" cy="1143000"/>
          </a:xfrm>
          <a:ln/>
        </p:spPr>
        <p:txBody>
          <a:bodyPr anchor="ctr"/>
          <a:p>
            <a:r>
              <a:rPr lang="zh-CN" altLang="en-US" sz="6000" dirty="0">
                <a:solidFill>
                  <a:srgbClr val="CC0000"/>
                </a:solidFill>
                <a:ea typeface="华文彩云" panose="02010800040101010101" pitchFamily="2" charset="-122"/>
              </a:rPr>
              <a:t>学习目标</a:t>
            </a:r>
            <a:endParaRPr lang="zh-CN" altLang="en-US" sz="6000" dirty="0">
              <a:solidFill>
                <a:srgbClr val="CC0000"/>
              </a:solidFill>
              <a:ea typeface="华文彩云" panose="02010800040101010101" pitchFamily="2" charset="-122"/>
            </a:endParaRPr>
          </a:p>
        </p:txBody>
      </p:sp>
      <p:sp>
        <p:nvSpPr>
          <p:cNvPr id="91139" name="文本占位符 91138"/>
          <p:cNvSpPr>
            <a:spLocks noGrp="1"/>
          </p:cNvSpPr>
          <p:nvPr>
            <p:ph type="body" idx="1"/>
          </p:nvPr>
        </p:nvSpPr>
        <p:spPr>
          <a:xfrm>
            <a:off x="0" y="1557338"/>
            <a:ext cx="9144000" cy="5040312"/>
          </a:xfrm>
          <a:ln/>
        </p:spPr>
        <p:txBody>
          <a:bodyPr/>
          <a:p>
            <a:pPr marL="609600" indent="-609600"/>
            <a:r>
              <a:rPr lang="en-US" altLang="zh-CN" sz="4000" b="1" dirty="0">
                <a:solidFill>
                  <a:srgbClr val="83473B"/>
                </a:solidFill>
              </a:rPr>
              <a:t>1</a:t>
            </a:r>
            <a:r>
              <a:rPr lang="zh-CN" altLang="en-US" sz="4000" b="1" dirty="0">
                <a:solidFill>
                  <a:srgbClr val="83473B"/>
                </a:solidFill>
              </a:rPr>
              <a:t>、富有感情的朗读诗歌</a:t>
            </a:r>
            <a:endParaRPr lang="zh-CN" altLang="en-US" sz="4000" b="1" dirty="0">
              <a:solidFill>
                <a:srgbClr val="83473B"/>
              </a:solidFill>
            </a:endParaRPr>
          </a:p>
          <a:p>
            <a:pPr marL="609600" indent="-609600"/>
            <a:r>
              <a:rPr lang="en-US" altLang="zh-CN" sz="4000" b="1" dirty="0">
                <a:solidFill>
                  <a:srgbClr val="83473B"/>
                </a:solidFill>
              </a:rPr>
              <a:t>2</a:t>
            </a:r>
            <a:r>
              <a:rPr lang="zh-CN" altLang="en-US" sz="4000" b="1" dirty="0">
                <a:solidFill>
                  <a:srgbClr val="83473B"/>
                </a:solidFill>
              </a:rPr>
              <a:t>、理解诗歌形象化的语言</a:t>
            </a:r>
            <a:endParaRPr lang="zh-CN" altLang="en-US" sz="4000" b="1" dirty="0">
              <a:solidFill>
                <a:srgbClr val="83473B"/>
              </a:solidFill>
            </a:endParaRPr>
          </a:p>
          <a:p>
            <a:pPr marL="609600" indent="-609600"/>
            <a:r>
              <a:rPr lang="en-US" altLang="zh-CN" sz="4000" b="1" dirty="0">
                <a:solidFill>
                  <a:srgbClr val="83473B"/>
                </a:solidFill>
              </a:rPr>
              <a:t>3</a:t>
            </a:r>
            <a:r>
              <a:rPr lang="zh-CN" altLang="en-US" sz="4000" b="1" dirty="0">
                <a:solidFill>
                  <a:srgbClr val="83473B"/>
                </a:solidFill>
              </a:rPr>
              <a:t>、感受作者高尚的民族气节</a:t>
            </a:r>
            <a:endParaRPr lang="zh-CN" altLang="en-US" sz="4000" b="1" dirty="0">
              <a:solidFill>
                <a:srgbClr val="83473B"/>
              </a:solidFill>
            </a:endParaRPr>
          </a:p>
          <a:p>
            <a:pPr marL="609600" indent="-609600"/>
            <a:r>
              <a:rPr lang="en-US" altLang="zh-CN" sz="4000" b="1" dirty="0">
                <a:solidFill>
                  <a:srgbClr val="83473B"/>
                </a:solidFill>
              </a:rPr>
              <a:t>4</a:t>
            </a:r>
            <a:r>
              <a:rPr lang="zh-CN" altLang="en-US" sz="4000" b="1" dirty="0">
                <a:solidFill>
                  <a:srgbClr val="83473B"/>
                </a:solidFill>
              </a:rPr>
              <a:t>、有感情背诵这首诗</a:t>
            </a:r>
            <a:endParaRPr lang="zh-CN" altLang="en-US" sz="4000" b="1" dirty="0">
              <a:solidFill>
                <a:srgbClr val="83473B"/>
              </a:solidFill>
            </a:endParaRPr>
          </a:p>
          <a:p>
            <a:pPr marL="609600" indent="-609600">
              <a:buNone/>
            </a:pPr>
            <a:r>
              <a:rPr lang="zh-CN" altLang="en-US" sz="4000" dirty="0"/>
              <a:t>                               </a:t>
            </a:r>
            <a:endParaRPr lang="zh-CN" altLang="en-US" sz="4000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-.5"/>
                                          </p:val>
                                        </p:tav>
                                        <p:tav tm="50000">
                                          <p:val>
                                            <p:strVal val="#ppt_w-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charRg st="0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1139">
                                            <p:txEl>
                                              <p:charRg st="0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1139">
                                            <p:txEl>
                                              <p:charRg st="0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1139">
                                            <p:txEl>
                                              <p:charRg st="0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1139">
                                            <p:txEl>
                                              <p:charRg st="0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1139">
                                            <p:txEl>
                                              <p:charRg st="0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charRg st="12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1139">
                                            <p:txEl>
                                              <p:charRg st="12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1139">
                                            <p:txEl>
                                              <p:charRg st="12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1139">
                                            <p:txEl>
                                              <p:charRg st="12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1139">
                                            <p:txEl>
                                              <p:charRg st="12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1139">
                                            <p:txEl>
                                              <p:charRg st="12" end="2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charRg st="25" end="3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1139">
                                            <p:txEl>
                                              <p:charRg st="25" end="3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1139">
                                            <p:txEl>
                                              <p:charRg st="25" end="3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1139">
                                            <p:txEl>
                                              <p:charRg st="25" end="3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1139">
                                            <p:txEl>
                                              <p:charRg st="25" end="3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1139">
                                            <p:txEl>
                                              <p:charRg st="25" end="3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charRg st="39" end="5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1139">
                                            <p:txEl>
                                              <p:charRg st="39" end="5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1139">
                                            <p:txEl>
                                              <p:charRg st="39" end="5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1139">
                                            <p:txEl>
                                              <p:charRg st="39" end="5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1139">
                                            <p:txEl>
                                              <p:charRg st="39" end="5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1139">
                                            <p:txEl>
                                              <p:charRg st="39" end="5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charRg st="50" end="8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91139">
                                            <p:txEl>
                                              <p:charRg st="50" end="8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91139">
                                            <p:txEl>
                                              <p:charRg st="50" end="8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91139">
                                            <p:txEl>
                                              <p:charRg st="50" end="8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91139">
                                            <p:txEl>
                                              <p:charRg st="50" end="8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91139">
                                            <p:txEl>
                                              <p:charRg st="50" end="8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911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-9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91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-.5"/>
                                          </p:val>
                                        </p:tav>
                                        <p:tav tm="100000">
                                          <p:val>
                                            <p:strVal val="ppt_w-.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91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91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91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0">
                                          <p:val>
                                            <p:strVal val="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fill="hold">
                                          <p:stCondLst>
                                            <p:cond delay="1996"/>
                                          </p:stCondLst>
                                        </p:cTn>
                                        <p:tgtEl>
                                          <p:spTgt spid="91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2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7" dur="500"/>
                                        <p:tgtEl>
                                          <p:spTgt spid="91139">
                                            <p:txEl>
                                              <p:charRg st="0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fill="hold">
                                          <p:stCondLst>
                                            <p:cond delay="497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charRg st="0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2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70" dur="500"/>
                                        <p:tgtEl>
                                          <p:spTgt spid="91139">
                                            <p:txEl>
                                              <p:charRg st="12" end="2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fill="hold">
                                          <p:stCondLst>
                                            <p:cond delay="497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charRg st="12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2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73" dur="500"/>
                                        <p:tgtEl>
                                          <p:spTgt spid="91139">
                                            <p:txEl>
                                              <p:charRg st="25" end="3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fill="hold">
                                          <p:stCondLst>
                                            <p:cond delay="497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charRg st="25" end="3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2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76" dur="500"/>
                                        <p:tgtEl>
                                          <p:spTgt spid="91139">
                                            <p:txEl>
                                              <p:charRg st="39" end="5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fill="hold">
                                          <p:stCondLst>
                                            <p:cond delay="497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charRg st="39" end="5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2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79" dur="500"/>
                                        <p:tgtEl>
                                          <p:spTgt spid="91139">
                                            <p:txEl>
                                              <p:charRg st="50" end="8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fill="hold">
                                          <p:stCondLst>
                                            <p:cond delay="497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charRg st="50" end="8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8" grpId="0"/>
      <p:bldP spid="91138" grpId="1"/>
      <p:bldP spid="91139" grpId="0" build="p"/>
      <p:bldP spid="91139" grpId="1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62" name="文本框 92161"/>
          <p:cNvSpPr txBox="1"/>
          <p:nvPr/>
        </p:nvSpPr>
        <p:spPr>
          <a:xfrm>
            <a:off x="0" y="549275"/>
            <a:ext cx="9144000" cy="58864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4000" b="1" dirty="0">
                <a:solidFill>
                  <a:srgbClr val="000000"/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作者简介与写作背景</a:t>
            </a:r>
            <a:r>
              <a:rPr lang="en-US" altLang="zh-CN" sz="4000" b="1">
                <a:solidFill>
                  <a:srgbClr val="000000"/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:</a:t>
            </a:r>
            <a:r>
              <a:rPr lang="en-US" altLang="zh-CN" sz="3200" b="1">
                <a:solidFill>
                  <a:srgbClr val="00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  </a:t>
            </a:r>
            <a:endParaRPr lang="en-US" altLang="zh-CN" sz="3200" b="1">
              <a:solidFill>
                <a:srgbClr val="00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r>
              <a:rPr lang="en-US" altLang="zh-CN" sz="3200" b="1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      </a:t>
            </a:r>
            <a:r>
              <a:rPr lang="zh-CN" altLang="en-US" sz="2800" b="1" dirty="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戴望舒</a:t>
            </a:r>
            <a:r>
              <a:rPr lang="en-US" altLang="zh-CN" sz="2800" b="1" dirty="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(1905-1950)</a:t>
            </a:r>
            <a:r>
              <a:rPr lang="zh-CN" altLang="en-US" sz="2800" b="1" dirty="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，原名戴</a:t>
            </a:r>
            <a:endParaRPr lang="zh-CN" altLang="en-US" sz="2800" b="1" dirty="0">
              <a:solidFill>
                <a:srgbClr val="000000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r>
              <a:rPr lang="zh-CN" altLang="en-US" sz="2800" b="1" dirty="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梦鸥。生于杭州。</a:t>
            </a:r>
            <a:r>
              <a:rPr lang="en-US" altLang="zh-CN" sz="2800" b="1" dirty="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1923</a:t>
            </a:r>
            <a:r>
              <a:rPr lang="zh-CN" altLang="en-US" sz="2800" b="1" dirty="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年秋入上</a:t>
            </a:r>
            <a:endParaRPr lang="zh-CN" altLang="en-US" sz="2800" b="1" dirty="0">
              <a:solidFill>
                <a:srgbClr val="000000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r>
              <a:rPr lang="zh-CN" altLang="en-US" sz="2800" b="1" dirty="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海大学中文系。</a:t>
            </a:r>
            <a:r>
              <a:rPr lang="en-US" altLang="zh-CN" sz="2800" b="1" dirty="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1925</a:t>
            </a:r>
            <a:r>
              <a:rPr lang="zh-CN" altLang="en-US" sz="2800" b="1" dirty="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年加入共产</a:t>
            </a:r>
            <a:endParaRPr lang="zh-CN" altLang="en-US" sz="2800" b="1" dirty="0">
              <a:solidFill>
                <a:srgbClr val="000000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r>
              <a:rPr lang="zh-CN" altLang="en-US" sz="2800" b="1" dirty="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主义青年团，做宣传工作。</a:t>
            </a:r>
            <a:r>
              <a:rPr lang="en-US" altLang="zh-CN" sz="2800" b="1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1931</a:t>
            </a:r>
            <a:endParaRPr lang="en-US" altLang="zh-CN" sz="2800" b="1">
              <a:solidFill>
                <a:srgbClr val="000000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r>
              <a:rPr lang="zh-CN" altLang="en-US" sz="2800" b="1" dirty="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年加入中国左联。</a:t>
            </a:r>
            <a:r>
              <a:rPr lang="en-US" altLang="zh-CN" sz="2800" b="1" i="1" u="sng" dirty="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1942</a:t>
            </a:r>
            <a:r>
              <a:rPr lang="zh-CN" altLang="en-US" sz="2800" b="1" i="1" u="sng" dirty="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年，因在</a:t>
            </a:r>
            <a:endParaRPr lang="zh-CN" altLang="en-US" sz="2800" b="1" i="1" u="sng" dirty="0">
              <a:solidFill>
                <a:srgbClr val="000000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r>
              <a:rPr lang="zh-CN" altLang="en-US" sz="2800" b="1" i="1" u="sng" dirty="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报纸上编发宣传抗战的诗歌，被日</a:t>
            </a:r>
            <a:endParaRPr lang="zh-CN" altLang="en-US" sz="2800" b="1" i="1" u="sng" dirty="0">
              <a:solidFill>
                <a:srgbClr val="000000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r>
              <a:rPr lang="zh-CN" altLang="en-US" sz="2800" b="1" i="1" u="sng" dirty="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本宪兵逮捕。在狱中，他受尽折磨，但始终没有屈服。</a:t>
            </a:r>
            <a:r>
              <a:rPr lang="en-US" altLang="zh-CN" sz="2800" b="1" i="1" u="sng" dirty="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《</a:t>
            </a:r>
            <a:r>
              <a:rPr lang="zh-CN" altLang="en-US" sz="2800" b="1" i="1" u="sng" dirty="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我用残损的手掌</a:t>
            </a:r>
            <a:r>
              <a:rPr lang="en-US" altLang="zh-CN" sz="2800" b="1" i="1" u="sng" dirty="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》</a:t>
            </a:r>
            <a:r>
              <a:rPr lang="zh-CN" altLang="en-US" sz="2800" b="1" i="1" u="sng" dirty="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就作于那个时候。这首诗，是诗人在侵略者的铁窗下献给祖国母亲的歌。</a:t>
            </a:r>
            <a:r>
              <a:rPr lang="zh-CN" altLang="en-US" sz="2800" b="1" dirty="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其代表诗作还有</a:t>
            </a:r>
            <a:r>
              <a:rPr lang="en-US" altLang="zh-CN" sz="2800" b="1" dirty="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《</a:t>
            </a:r>
            <a:r>
              <a:rPr lang="zh-CN" altLang="en-US" sz="2800" b="1" dirty="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雨巷</a:t>
            </a:r>
            <a:r>
              <a:rPr lang="en-US" altLang="zh-CN" sz="2800" b="1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》</a:t>
            </a:r>
            <a:r>
              <a:rPr lang="zh-CN" altLang="en-US" sz="2800" b="1" dirty="0">
                <a:solidFill>
                  <a:srgbClr val="000000"/>
                </a:solidFill>
                <a:latin typeface="Arial" panose="020B0604020202020204" pitchFamily="34" charset="0"/>
              </a:rPr>
              <a:t>、</a:t>
            </a:r>
            <a:r>
              <a:rPr lang="en-US" altLang="zh-CN" sz="2800" b="1" dirty="0">
                <a:solidFill>
                  <a:srgbClr val="000000"/>
                </a:solidFill>
                <a:latin typeface="Arial" panose="020B0604020202020204" pitchFamily="34" charset="0"/>
                <a:ea typeface="华文中宋" panose="02010600040101010101" pitchFamily="2" charset="-122"/>
              </a:rPr>
              <a:t>《</a:t>
            </a:r>
            <a:r>
              <a:rPr lang="zh-CN" altLang="en-US" sz="2800" b="1" dirty="0">
                <a:solidFill>
                  <a:srgbClr val="000000"/>
                </a:solidFill>
                <a:latin typeface="Arial" panose="020B0604020202020204" pitchFamily="34" charset="0"/>
                <a:ea typeface="华文中宋" panose="02010600040101010101" pitchFamily="2" charset="-122"/>
              </a:rPr>
              <a:t>我的记忆</a:t>
            </a:r>
            <a:r>
              <a:rPr lang="en-US" altLang="zh-CN" sz="2800" b="1" dirty="0">
                <a:solidFill>
                  <a:srgbClr val="000000"/>
                </a:solidFill>
                <a:latin typeface="Arial" panose="020B0604020202020204" pitchFamily="34" charset="0"/>
                <a:ea typeface="华文中宋" panose="02010600040101010101" pitchFamily="2" charset="-122"/>
              </a:rPr>
              <a:t>》</a:t>
            </a:r>
            <a:r>
              <a:rPr lang="zh-CN" altLang="en-US" sz="2800" b="1" dirty="0">
                <a:solidFill>
                  <a:srgbClr val="000000"/>
                </a:solidFill>
                <a:latin typeface="Arial" panose="020B0604020202020204" pitchFamily="34" charset="0"/>
                <a:ea typeface="华文中宋" panose="02010600040101010101" pitchFamily="2" charset="-122"/>
              </a:rPr>
              <a:t>，其中</a:t>
            </a:r>
            <a:r>
              <a:rPr lang="en-US" altLang="zh-CN" sz="2800" b="1" dirty="0">
                <a:solidFill>
                  <a:srgbClr val="000000"/>
                </a:solidFill>
                <a:latin typeface="Arial" panose="020B0604020202020204" pitchFamily="34" charset="0"/>
                <a:ea typeface="华文中宋" panose="02010600040101010101" pitchFamily="2" charset="-122"/>
              </a:rPr>
              <a:t>《</a:t>
            </a:r>
            <a:r>
              <a:rPr lang="zh-CN" altLang="en-US" sz="2800" b="1" dirty="0">
                <a:solidFill>
                  <a:srgbClr val="000000"/>
                </a:solidFill>
                <a:latin typeface="Arial" panose="020B0604020202020204" pitchFamily="34" charset="0"/>
                <a:ea typeface="华文中宋" panose="02010600040101010101" pitchFamily="2" charset="-122"/>
              </a:rPr>
              <a:t>雨巷</a:t>
            </a:r>
            <a:r>
              <a:rPr lang="en-US" altLang="zh-CN" sz="2800" b="1" dirty="0">
                <a:solidFill>
                  <a:srgbClr val="000000"/>
                </a:solidFill>
                <a:latin typeface="Arial" panose="020B0604020202020204" pitchFamily="34" charset="0"/>
                <a:ea typeface="华文中宋" panose="02010600040101010101" pitchFamily="2" charset="-122"/>
              </a:rPr>
              <a:t>》</a:t>
            </a:r>
            <a:r>
              <a:rPr lang="zh-CN" altLang="en-US" sz="2800" b="1" dirty="0">
                <a:solidFill>
                  <a:srgbClr val="000000"/>
                </a:solidFill>
                <a:latin typeface="Arial" panose="020B0604020202020204" pitchFamily="34" charset="0"/>
                <a:ea typeface="华文中宋" panose="02010600040101010101" pitchFamily="2" charset="-122"/>
              </a:rPr>
              <a:t>一诗脍炙人口，诗人也因此获得了“雨巷诗人”的桂冠。他是新诗的探索者之一，是象征派现代诗人。</a:t>
            </a:r>
            <a:endParaRPr lang="zh-CN" altLang="en-US" sz="2800" b="1" dirty="0">
              <a:solidFill>
                <a:srgbClr val="000000"/>
              </a:solidFill>
              <a:latin typeface="Arial" panose="020B0604020202020204" pitchFamily="34" charset="0"/>
              <a:ea typeface="华文中宋" panose="02010600040101010101" pitchFamily="2" charset="-122"/>
            </a:endParaRPr>
          </a:p>
        </p:txBody>
      </p:sp>
      <p:pic>
        <p:nvPicPr>
          <p:cNvPr id="92163" name="图片 92162" descr="戴望舒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300788" y="0"/>
            <a:ext cx="2843212" cy="3716338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3186" name="文本占位符 93185"/>
          <p:cNvSpPr>
            <a:spLocks noGrp="1"/>
          </p:cNvSpPr>
          <p:nvPr>
            <p:ph type="body" idx="1"/>
          </p:nvPr>
        </p:nvSpPr>
        <p:spPr>
          <a:xfrm>
            <a:off x="457200" y="274638"/>
            <a:ext cx="6019800" cy="4667250"/>
          </a:xfrm>
          <a:ln/>
        </p:spPr>
        <p:txBody>
          <a:bodyPr/>
          <a:p>
            <a:endParaRPr dirty="0"/>
          </a:p>
        </p:txBody>
      </p:sp>
      <p:pic>
        <p:nvPicPr>
          <p:cNvPr id="93187" name="内容占位符 93186" descr="shilin9c64ff47a98725fd"/>
          <p:cNvPicPr>
            <a:picLocks noGrp="1" noChangeAspect="1"/>
          </p:cNvPicPr>
          <p:nvPr>
            <p:ph sz="half" idx="1"/>
          </p:nvPr>
        </p:nvPicPr>
        <p:blipFill>
          <a:blip r:embed="rId1"/>
          <a:stretch>
            <a:fillRect/>
          </a:stretch>
        </p:blipFill>
        <p:spPr>
          <a:xfrm>
            <a:off x="0" y="0"/>
            <a:ext cx="6877050" cy="7605713"/>
          </a:xfrm>
          <a:ln/>
        </p:spPr>
      </p:pic>
      <p:sp>
        <p:nvSpPr>
          <p:cNvPr id="93188" name="文本框 93187"/>
          <p:cNvSpPr txBox="1"/>
          <p:nvPr/>
        </p:nvSpPr>
        <p:spPr>
          <a:xfrm>
            <a:off x="6443663" y="0"/>
            <a:ext cx="2700337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93189" name="文本框 93188"/>
          <p:cNvSpPr txBox="1"/>
          <p:nvPr/>
        </p:nvSpPr>
        <p:spPr>
          <a:xfrm>
            <a:off x="6915150" y="0"/>
            <a:ext cx="2228850" cy="7045325"/>
          </a:xfrm>
          <a:prstGeom prst="rect">
            <a:avLst/>
          </a:prstGeom>
          <a:solidFill>
            <a:srgbClr val="FFCC00"/>
          </a:solidFill>
          <a:ln w="9525">
            <a:noFill/>
          </a:ln>
        </p:spPr>
        <p:txBody>
          <a:bodyPr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</a:rPr>
              <a:t>1942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年</a:t>
            </a: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</a:rPr>
              <a:t>,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日军侵华的炮火弥漫在中华大地</a:t>
            </a: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</a:rPr>
              <a:t>,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大片国土沦陷在日本帝国主义的铁蹄下，抗日战争进入最艰难的时期，这是黎明前最黑暗的时候，中华民族危在旦夕</a:t>
            </a:r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</a:rPr>
              <a:t>……	</a:t>
            </a:r>
            <a:r>
              <a:rPr lang="en-US" altLang="zh-CN" sz="3200" b="1">
                <a:solidFill>
                  <a:srgbClr val="FF0000"/>
                </a:solidFill>
                <a:latin typeface="Arial" panose="020B0604020202020204" pitchFamily="34" charset="0"/>
              </a:rPr>
              <a:t>	</a:t>
            </a:r>
            <a:endParaRPr lang="en-US" altLang="zh-CN" sz="3200" b="1">
              <a:solidFill>
                <a:srgbClr val="FF0000"/>
              </a:solidFill>
              <a:latin typeface="Arial" panose="020B0604020202020204" pitchFamily="34" charset="0"/>
            </a:endParaRPr>
          </a:p>
          <a:p>
            <a:endParaRPr lang="en-US" altLang="zh-CN" sz="32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93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93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4210" name="文本框 94209"/>
          <p:cNvSpPr txBox="1"/>
          <p:nvPr/>
        </p:nvSpPr>
        <p:spPr>
          <a:xfrm>
            <a:off x="0" y="0"/>
            <a:ext cx="8604250" cy="69453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4400" b="1" dirty="0">
                <a:latin typeface="Arial" panose="020B0604020202020204" pitchFamily="34" charset="0"/>
                <a:ea typeface="华文隶书" panose="02010800040101010101" pitchFamily="2" charset="-122"/>
              </a:rPr>
              <a:t>读准下列字音：</a:t>
            </a:r>
            <a:endParaRPr lang="zh-CN" altLang="en-US" sz="4400" b="1" dirty="0">
              <a:latin typeface="Arial" panose="020B0604020202020204" pitchFamily="34" charset="0"/>
              <a:ea typeface="华文隶书" panose="02010800040101010101" pitchFamily="2" charset="-122"/>
            </a:endParaRPr>
          </a:p>
          <a:p>
            <a:r>
              <a:rPr lang="zh-CN" altLang="en-US" sz="2800" b="1">
                <a:solidFill>
                  <a:srgbClr val="FF0066"/>
                </a:solidFill>
                <a:latin typeface="Arial" panose="020B0604020202020204" pitchFamily="34" charset="0"/>
              </a:rPr>
              <a:t> </a:t>
            </a:r>
            <a:endParaRPr lang="zh-CN" altLang="en-US" sz="2800" b="1">
              <a:solidFill>
                <a:srgbClr val="FF0066"/>
              </a:solidFill>
              <a:latin typeface="Arial" panose="020B0604020202020204" pitchFamily="34" charset="0"/>
              <a:ea typeface="华文隶书" panose="02010800040101010101" pitchFamily="2" charset="-122"/>
            </a:endParaRPr>
          </a:p>
          <a:p>
            <a:r>
              <a:rPr lang="zh-CN" altLang="en-US" sz="5400" b="1" dirty="0">
                <a:latin typeface="Arial" panose="020B0604020202020204" pitchFamily="34" charset="0"/>
                <a:ea typeface="华文隶书" panose="02010800040101010101" pitchFamily="2" charset="-122"/>
              </a:rPr>
              <a:t>锦   幛            荇  藻</a:t>
            </a:r>
            <a:endParaRPr lang="zh-CN" altLang="en-US" sz="5400" b="1" dirty="0">
              <a:latin typeface="Arial" panose="020B0604020202020204" pitchFamily="34" charset="0"/>
              <a:ea typeface="华文隶书" panose="02010800040101010101" pitchFamily="2" charset="-122"/>
            </a:endParaRPr>
          </a:p>
          <a:p>
            <a:endParaRPr lang="zh-CN" altLang="en-US" sz="5400" b="1" dirty="0">
              <a:latin typeface="Arial" panose="020B0604020202020204" pitchFamily="34" charset="0"/>
              <a:ea typeface="华文隶书" panose="02010800040101010101" pitchFamily="2" charset="-122"/>
            </a:endParaRPr>
          </a:p>
          <a:p>
            <a:r>
              <a:rPr lang="zh-CN" altLang="en-US" b="1">
                <a:latin typeface="Arial" panose="020B0604020202020204" pitchFamily="34" charset="0"/>
              </a:rPr>
              <a:t>  </a:t>
            </a:r>
            <a:r>
              <a:rPr lang="zh-CN" altLang="en-US" sz="5400" b="1" dirty="0">
                <a:latin typeface="Arial" panose="020B0604020202020204" pitchFamily="34" charset="0"/>
                <a:ea typeface="华文隶书" panose="02010800040101010101" pitchFamily="2" charset="-122"/>
              </a:rPr>
              <a:t>蓬   蒿            蝼蚁</a:t>
            </a:r>
            <a:endParaRPr lang="zh-CN" altLang="en-US" sz="5400" b="1" dirty="0">
              <a:latin typeface="Arial" panose="020B0604020202020204" pitchFamily="34" charset="0"/>
              <a:ea typeface="华文隶书" panose="02010800040101010101" pitchFamily="2" charset="-122"/>
            </a:endParaRPr>
          </a:p>
          <a:p>
            <a:endParaRPr lang="zh-CN" altLang="en-US" sz="5400" b="1" dirty="0">
              <a:latin typeface="Arial" panose="020B0604020202020204" pitchFamily="34" charset="0"/>
              <a:ea typeface="华文隶书" panose="02010800040101010101" pitchFamily="2" charset="-122"/>
            </a:endParaRPr>
          </a:p>
          <a:p>
            <a:r>
              <a:rPr lang="zh-CN" altLang="en-US" b="1">
                <a:latin typeface="Arial" panose="020B0604020202020204" pitchFamily="34" charset="0"/>
              </a:rPr>
              <a:t> </a:t>
            </a:r>
            <a:r>
              <a:rPr lang="zh-CN" altLang="en-US" sz="5400" b="1" dirty="0">
                <a:latin typeface="Arial" panose="020B0604020202020204" pitchFamily="34" charset="0"/>
                <a:ea typeface="华文隶书" panose="02010800040101010101" pitchFamily="2" charset="-122"/>
              </a:rPr>
              <a:t>憔   悴            蘸着</a:t>
            </a:r>
            <a:endParaRPr lang="zh-CN" altLang="en-US" sz="5400" b="1" dirty="0">
              <a:latin typeface="Arial" panose="020B0604020202020204" pitchFamily="34" charset="0"/>
              <a:ea typeface="华文隶书" panose="02010800040101010101" pitchFamily="2" charset="-122"/>
            </a:endParaRPr>
          </a:p>
          <a:p>
            <a:r>
              <a:rPr lang="zh-CN" altLang="en-US" sz="5400" b="1" dirty="0">
                <a:latin typeface="Arial" panose="020B0604020202020204" pitchFamily="34" charset="0"/>
                <a:ea typeface="华文隶书" panose="02010800040101010101" pitchFamily="2" charset="-122"/>
              </a:rPr>
              <a:t>   </a:t>
            </a:r>
            <a:r>
              <a:rPr lang="zh-CN" altLang="en-US" b="1" dirty="0">
                <a:latin typeface="Arial" panose="020B0604020202020204" pitchFamily="34" charset="0"/>
              </a:rPr>
              <a:t>              </a:t>
            </a:r>
            <a:endParaRPr lang="zh-CN" altLang="en-US" b="1" dirty="0">
              <a:latin typeface="Arial" panose="020B0604020202020204" pitchFamily="34" charset="0"/>
            </a:endParaRPr>
          </a:p>
          <a:p>
            <a:r>
              <a:rPr lang="zh-CN" altLang="en-US" sz="5400" b="1" dirty="0">
                <a:latin typeface="Arial" panose="020B0604020202020204" pitchFamily="34" charset="0"/>
                <a:ea typeface="华文隶书" panose="02010800040101010101" pitchFamily="2" charset="-122"/>
              </a:rPr>
              <a:t>灰烬</a:t>
            </a:r>
            <a:endParaRPr lang="zh-CN" altLang="en-US" sz="5400" b="1" dirty="0">
              <a:latin typeface="Arial" panose="020B0604020202020204" pitchFamily="34" charset="0"/>
              <a:ea typeface="华文隶书" panose="02010800040101010101" pitchFamily="2" charset="-122"/>
            </a:endParaRPr>
          </a:p>
        </p:txBody>
      </p:sp>
      <p:sp>
        <p:nvSpPr>
          <p:cNvPr id="94211" name="矩形 94210"/>
          <p:cNvSpPr/>
          <p:nvPr/>
        </p:nvSpPr>
        <p:spPr>
          <a:xfrm>
            <a:off x="250825" y="798513"/>
            <a:ext cx="936625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800" b="1" err="1">
                <a:latin typeface="Arial" panose="020B0604020202020204" pitchFamily="34" charset="0"/>
              </a:rPr>
              <a:t>jǐn</a:t>
            </a:r>
            <a:endParaRPr lang="en-US" altLang="zh-CN" sz="2800" b="1">
              <a:latin typeface="Arial" panose="020B0604020202020204" pitchFamily="34" charset="0"/>
            </a:endParaRPr>
          </a:p>
        </p:txBody>
      </p:sp>
      <p:sp>
        <p:nvSpPr>
          <p:cNvPr id="94212" name="矩形 94211"/>
          <p:cNvSpPr/>
          <p:nvPr/>
        </p:nvSpPr>
        <p:spPr>
          <a:xfrm>
            <a:off x="1331913" y="784225"/>
            <a:ext cx="1212850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800" b="1" err="1">
                <a:latin typeface="Arial" panose="020B0604020202020204" pitchFamily="34" charset="0"/>
              </a:rPr>
              <a:t>zhàng</a:t>
            </a:r>
            <a:endParaRPr lang="en-US" altLang="zh-CN" sz="2800" b="1">
              <a:latin typeface="Arial" panose="020B0604020202020204" pitchFamily="34" charset="0"/>
            </a:endParaRPr>
          </a:p>
        </p:txBody>
      </p:sp>
      <p:sp>
        <p:nvSpPr>
          <p:cNvPr id="94213" name="矩形 94212"/>
          <p:cNvSpPr/>
          <p:nvPr/>
        </p:nvSpPr>
        <p:spPr>
          <a:xfrm>
            <a:off x="4284663" y="836613"/>
            <a:ext cx="1008062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800" b="1" err="1">
                <a:latin typeface="Arial" panose="020B0604020202020204" pitchFamily="34" charset="0"/>
              </a:rPr>
              <a:t>xìng</a:t>
            </a:r>
            <a:endParaRPr lang="en-US" altLang="zh-CN" sz="2800" b="1">
              <a:latin typeface="Arial" panose="020B0604020202020204" pitchFamily="34" charset="0"/>
            </a:endParaRPr>
          </a:p>
        </p:txBody>
      </p:sp>
      <p:sp>
        <p:nvSpPr>
          <p:cNvPr id="94214" name="矩形 94213"/>
          <p:cNvSpPr/>
          <p:nvPr/>
        </p:nvSpPr>
        <p:spPr>
          <a:xfrm>
            <a:off x="5435600" y="836613"/>
            <a:ext cx="1008063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800" b="1" err="1">
                <a:latin typeface="Arial" panose="020B0604020202020204" pitchFamily="34" charset="0"/>
              </a:rPr>
              <a:t>zǎo</a:t>
            </a:r>
            <a:endParaRPr lang="en-US" altLang="zh-CN" sz="2800" b="1">
              <a:latin typeface="Arial" panose="020B0604020202020204" pitchFamily="34" charset="0"/>
            </a:endParaRPr>
          </a:p>
        </p:txBody>
      </p:sp>
      <p:sp>
        <p:nvSpPr>
          <p:cNvPr id="94215" name="矩形 94214"/>
          <p:cNvSpPr/>
          <p:nvPr/>
        </p:nvSpPr>
        <p:spPr>
          <a:xfrm>
            <a:off x="0" y="2349500"/>
            <a:ext cx="1035050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800" b="1" err="1">
                <a:latin typeface="Arial" panose="020B0604020202020204" pitchFamily="34" charset="0"/>
              </a:rPr>
              <a:t>péng</a:t>
            </a:r>
            <a:endParaRPr lang="en-US" altLang="zh-CN" sz="2800" b="1">
              <a:latin typeface="Arial" panose="020B0604020202020204" pitchFamily="34" charset="0"/>
            </a:endParaRPr>
          </a:p>
        </p:txBody>
      </p:sp>
      <p:sp>
        <p:nvSpPr>
          <p:cNvPr id="94216" name="矩形 94215"/>
          <p:cNvSpPr/>
          <p:nvPr/>
        </p:nvSpPr>
        <p:spPr>
          <a:xfrm>
            <a:off x="1476375" y="2420938"/>
            <a:ext cx="1655763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800" b="1" err="1">
                <a:latin typeface="Arial" panose="020B0604020202020204" pitchFamily="34" charset="0"/>
              </a:rPr>
              <a:t>hāo</a:t>
            </a:r>
            <a:endParaRPr lang="en-US" altLang="zh-CN" sz="2800" b="1">
              <a:latin typeface="Arial" panose="020B0604020202020204" pitchFamily="34" charset="0"/>
            </a:endParaRPr>
          </a:p>
        </p:txBody>
      </p:sp>
      <p:sp>
        <p:nvSpPr>
          <p:cNvPr id="94217" name="矩形 94216"/>
          <p:cNvSpPr/>
          <p:nvPr/>
        </p:nvSpPr>
        <p:spPr>
          <a:xfrm>
            <a:off x="4356100" y="2420938"/>
            <a:ext cx="717550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800" b="1" err="1">
                <a:latin typeface="Arial" panose="020B0604020202020204" pitchFamily="34" charset="0"/>
              </a:rPr>
              <a:t>lóu</a:t>
            </a:r>
            <a:endParaRPr lang="en-US" altLang="zh-CN" sz="2800" b="1">
              <a:latin typeface="Arial" panose="020B0604020202020204" pitchFamily="34" charset="0"/>
            </a:endParaRPr>
          </a:p>
        </p:txBody>
      </p:sp>
      <p:sp>
        <p:nvSpPr>
          <p:cNvPr id="94218" name="矩形 94217"/>
          <p:cNvSpPr/>
          <p:nvPr/>
        </p:nvSpPr>
        <p:spPr>
          <a:xfrm>
            <a:off x="5219700" y="2420938"/>
            <a:ext cx="1223963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800" b="1" err="1">
                <a:latin typeface="Arial" panose="020B0604020202020204" pitchFamily="34" charset="0"/>
              </a:rPr>
              <a:t>yǐ</a:t>
            </a:r>
            <a:endParaRPr lang="en-US" altLang="zh-CN" sz="2800" b="1">
              <a:latin typeface="Arial" panose="020B0604020202020204" pitchFamily="34" charset="0"/>
            </a:endParaRPr>
          </a:p>
        </p:txBody>
      </p:sp>
      <p:sp>
        <p:nvSpPr>
          <p:cNvPr id="94219" name="矩形 94218"/>
          <p:cNvSpPr/>
          <p:nvPr/>
        </p:nvSpPr>
        <p:spPr>
          <a:xfrm>
            <a:off x="0" y="3933825"/>
            <a:ext cx="915988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800" b="1" err="1">
                <a:latin typeface="Arial" panose="020B0604020202020204" pitchFamily="34" charset="0"/>
              </a:rPr>
              <a:t>qiáo</a:t>
            </a:r>
            <a:endParaRPr lang="en-US" altLang="zh-CN" sz="2800" b="1">
              <a:latin typeface="Arial" panose="020B0604020202020204" pitchFamily="34" charset="0"/>
            </a:endParaRPr>
          </a:p>
        </p:txBody>
      </p:sp>
      <p:sp>
        <p:nvSpPr>
          <p:cNvPr id="94220" name="矩形 94219"/>
          <p:cNvSpPr/>
          <p:nvPr/>
        </p:nvSpPr>
        <p:spPr>
          <a:xfrm>
            <a:off x="1403350" y="3933825"/>
            <a:ext cx="698500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800" b="1" err="1">
                <a:latin typeface="Arial" panose="020B0604020202020204" pitchFamily="34" charset="0"/>
              </a:rPr>
              <a:t>cuì</a:t>
            </a:r>
            <a:endParaRPr lang="en-US" altLang="zh-CN" sz="2800" b="1">
              <a:latin typeface="Arial" panose="020B0604020202020204" pitchFamily="34" charset="0"/>
            </a:endParaRPr>
          </a:p>
        </p:txBody>
      </p:sp>
      <p:sp>
        <p:nvSpPr>
          <p:cNvPr id="94221" name="矩形 94220"/>
          <p:cNvSpPr/>
          <p:nvPr/>
        </p:nvSpPr>
        <p:spPr>
          <a:xfrm>
            <a:off x="4140200" y="3933825"/>
            <a:ext cx="995363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800" b="1" err="1">
                <a:latin typeface="Arial" panose="020B0604020202020204" pitchFamily="34" charset="0"/>
              </a:rPr>
              <a:t>zhàn</a:t>
            </a:r>
            <a:endParaRPr lang="en-US" altLang="zh-CN" sz="2800" b="1">
              <a:latin typeface="Arial" panose="020B0604020202020204" pitchFamily="34" charset="0"/>
            </a:endParaRPr>
          </a:p>
        </p:txBody>
      </p:sp>
      <p:sp>
        <p:nvSpPr>
          <p:cNvPr id="94222" name="矩形 94221"/>
          <p:cNvSpPr/>
          <p:nvPr/>
        </p:nvSpPr>
        <p:spPr>
          <a:xfrm>
            <a:off x="900113" y="5516563"/>
            <a:ext cx="598487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800" b="1" err="1">
                <a:latin typeface="Arial" panose="020B0604020202020204" pitchFamily="34" charset="0"/>
              </a:rPr>
              <a:t>jìn</a:t>
            </a:r>
            <a:endParaRPr lang="en-US" altLang="zh-CN" sz="2800" b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4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4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4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94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94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94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94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94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94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94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94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94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1" grpId="0"/>
      <p:bldP spid="94212" grpId="0"/>
      <p:bldP spid="94213" grpId="0"/>
      <p:bldP spid="94214" grpId="0"/>
      <p:bldP spid="94215" grpId="0"/>
      <p:bldP spid="94216" grpId="0"/>
      <p:bldP spid="94217" grpId="0"/>
      <p:bldP spid="94218" grpId="0"/>
      <p:bldP spid="94219" grpId="0"/>
      <p:bldP spid="94220" grpId="0"/>
      <p:bldP spid="94221" grpId="0"/>
      <p:bldP spid="942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5234" name="标题 95233"/>
          <p:cNvSpPr>
            <a:spLocks noGrp="1"/>
          </p:cNvSpPr>
          <p:nvPr>
            <p:ph type="title"/>
          </p:nvPr>
        </p:nvSpPr>
        <p:spPr>
          <a:xfrm>
            <a:off x="250825" y="-242887"/>
            <a:ext cx="1008063" cy="7100887"/>
          </a:xfrm>
          <a:ln/>
        </p:spPr>
        <p:txBody>
          <a:bodyPr anchor="ctr"/>
          <a:p>
            <a:r>
              <a:rPr lang="zh-CN" altLang="en-US" b="1" i="1" dirty="0">
                <a:solidFill>
                  <a:srgbClr val="006600"/>
                </a:solidFill>
                <a:ea typeface="华文彩云" panose="02010800040101010101" pitchFamily="2" charset="-122"/>
              </a:rPr>
              <a:t>我用残损的手掌</a:t>
            </a:r>
            <a:endParaRPr lang="zh-CN" altLang="en-US" sz="3200" b="1" i="1" dirty="0">
              <a:solidFill>
                <a:srgbClr val="006600"/>
              </a:solidFill>
            </a:endParaRPr>
          </a:p>
        </p:txBody>
      </p:sp>
      <p:sp>
        <p:nvSpPr>
          <p:cNvPr id="95235" name="文本占位符 95234"/>
          <p:cNvSpPr>
            <a:spLocks noGrp="1"/>
          </p:cNvSpPr>
          <p:nvPr>
            <p:ph type="body" idx="1"/>
          </p:nvPr>
        </p:nvSpPr>
        <p:spPr>
          <a:xfrm>
            <a:off x="1476375" y="188913"/>
            <a:ext cx="8135938" cy="6288087"/>
          </a:xfrm>
          <a:ln/>
        </p:spPr>
        <p:txBody>
          <a:bodyPr/>
          <a:p>
            <a:r>
              <a:rPr lang="zh-CN" altLang="en-US" sz="3600" b="1" i="1" dirty="0">
                <a:solidFill>
                  <a:srgbClr val="5F5F5F"/>
                </a:solidFill>
              </a:rPr>
              <a:t>这一角／变成灰烬，</a:t>
            </a:r>
            <a:endParaRPr lang="zh-CN" altLang="en-US" sz="3600" b="1" i="1" dirty="0">
              <a:solidFill>
                <a:srgbClr val="5F5F5F"/>
              </a:solidFill>
            </a:endParaRPr>
          </a:p>
          <a:p>
            <a:r>
              <a:rPr lang="zh-CN" altLang="en-US" sz="3600" b="1" i="1" dirty="0">
                <a:solidFill>
                  <a:srgbClr val="5F5F5F"/>
                </a:solidFill>
              </a:rPr>
              <a:t>那一角／是血和泥；</a:t>
            </a:r>
            <a:endParaRPr lang="zh-CN" altLang="en-US" sz="3600" b="1" i="1" dirty="0">
              <a:solidFill>
                <a:srgbClr val="5F5F5F"/>
              </a:solidFill>
            </a:endParaRPr>
          </a:p>
          <a:p>
            <a:r>
              <a:rPr lang="zh-CN" altLang="en-US" sz="3600" b="1" i="1" dirty="0">
                <a:solidFill>
                  <a:srgbClr val="5F5F5F"/>
                </a:solidFill>
              </a:rPr>
              <a:t>这一片湖／是我的家乡，</a:t>
            </a:r>
            <a:endParaRPr lang="zh-CN" altLang="en-US" sz="3600" b="1" i="1" dirty="0">
              <a:solidFill>
                <a:srgbClr val="5F5F5F"/>
              </a:solidFill>
            </a:endParaRPr>
          </a:p>
          <a:p>
            <a:r>
              <a:rPr lang="zh-CN" altLang="en-US" sz="3600" b="1" i="1" dirty="0">
                <a:solidFill>
                  <a:srgbClr val="5F5F5F"/>
                </a:solidFill>
              </a:rPr>
              <a:t>春天，堤上／繁花如锦幛，</a:t>
            </a:r>
            <a:endParaRPr lang="zh-CN" altLang="en-US" sz="3600" b="1" i="1" dirty="0">
              <a:solidFill>
                <a:srgbClr val="5F5F5F"/>
              </a:solidFill>
            </a:endParaRPr>
          </a:p>
          <a:p>
            <a:r>
              <a:rPr lang="zh-CN" altLang="en-US" sz="3600" b="1" i="1" dirty="0">
                <a:solidFill>
                  <a:srgbClr val="5F5F5F"/>
                </a:solidFill>
              </a:rPr>
              <a:t>嫩柳枝折断／有奇异的芬芳</a:t>
            </a:r>
            <a:endParaRPr lang="zh-CN" altLang="en-US" sz="3600" b="1" i="1" dirty="0">
              <a:solidFill>
                <a:srgbClr val="5F5F5F"/>
              </a:solidFill>
            </a:endParaRPr>
          </a:p>
          <a:p>
            <a:r>
              <a:rPr lang="zh-CN" altLang="en-US" sz="3600" b="1" i="1" dirty="0">
                <a:solidFill>
                  <a:srgbClr val="5F5F5F"/>
                </a:solidFill>
              </a:rPr>
              <a:t>我触到／荇藻和水的微凉；</a:t>
            </a:r>
            <a:endParaRPr lang="zh-CN" altLang="en-US" sz="3600" b="1" i="1" dirty="0">
              <a:solidFill>
                <a:srgbClr val="5F5F5F"/>
              </a:solidFill>
            </a:endParaRPr>
          </a:p>
          <a:p>
            <a:r>
              <a:rPr lang="zh-CN" altLang="en-US" sz="3600" b="1" i="1" dirty="0">
                <a:solidFill>
                  <a:srgbClr val="5F5F5F"/>
                </a:solidFill>
              </a:rPr>
              <a:t>这长白山的雪峰／冷到彻骨，</a:t>
            </a:r>
            <a:endParaRPr lang="zh-CN" altLang="en-US" sz="3600" b="1" i="1" dirty="0">
              <a:solidFill>
                <a:srgbClr val="5F5F5F"/>
              </a:solidFill>
            </a:endParaRPr>
          </a:p>
          <a:p>
            <a:r>
              <a:rPr lang="zh-CN" altLang="en-US" sz="3600" b="1" i="1" dirty="0">
                <a:solidFill>
                  <a:srgbClr val="5F5F5F"/>
                </a:solidFill>
              </a:rPr>
              <a:t>这黄河的水夹泥沙／在指间滑出；</a:t>
            </a:r>
            <a:endParaRPr lang="zh-CN" altLang="en-US" sz="3600" b="1" i="1" dirty="0">
              <a:solidFill>
                <a:srgbClr val="5F5F5F"/>
              </a:solidFill>
            </a:endParaRP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52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52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5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charRg st="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5235">
                                            <p:txEl>
                                              <p:charRg st="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5235">
                                            <p:txEl>
                                              <p:charRg st="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5235">
                                            <p:txEl>
                                              <p:charRg st="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charRg st="1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5235">
                                            <p:txEl>
                                              <p:charRg st="1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5235">
                                            <p:txEl>
                                              <p:charRg st="1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5235">
                                            <p:txEl>
                                              <p:charRg st="1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charRg st="20" end="3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5235">
                                            <p:txEl>
                                              <p:charRg st="20" end="3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5235">
                                            <p:txEl>
                                              <p:charRg st="20" end="3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95235">
                                            <p:txEl>
                                              <p:charRg st="20" end="3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charRg st="32" end="4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5235">
                                            <p:txEl>
                                              <p:charRg st="32" end="4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5235">
                                            <p:txEl>
                                              <p:charRg st="32" end="4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95235">
                                            <p:txEl>
                                              <p:charRg st="32" end="4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charRg st="45" end="5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5235">
                                            <p:txEl>
                                              <p:charRg st="45" end="5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5235">
                                            <p:txEl>
                                              <p:charRg st="45" end="5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95235">
                                            <p:txEl>
                                              <p:charRg st="45" end="5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charRg st="58" end="7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5235">
                                            <p:txEl>
                                              <p:charRg st="58" end="7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5235">
                                            <p:txEl>
                                              <p:charRg st="58" end="7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95235">
                                            <p:txEl>
                                              <p:charRg st="58" end="7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charRg st="71" end="8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95235">
                                            <p:txEl>
                                              <p:charRg st="71" end="8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95235">
                                            <p:txEl>
                                              <p:charRg st="71" end="8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95235">
                                            <p:txEl>
                                              <p:charRg st="71" end="8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charRg st="85" end="10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95235">
                                            <p:txEl>
                                              <p:charRg st="85" end="10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95235">
                                            <p:txEl>
                                              <p:charRg st="85" end="10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95235">
                                            <p:txEl>
                                              <p:charRg st="85" end="10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4" grpId="0"/>
      <p:bldP spid="9523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6258" name="文本占位符 96257"/>
          <p:cNvSpPr>
            <a:spLocks noGrp="1"/>
          </p:cNvSpPr>
          <p:nvPr>
            <p:ph type="body" idx="1"/>
          </p:nvPr>
        </p:nvSpPr>
        <p:spPr>
          <a:xfrm>
            <a:off x="0" y="1700213"/>
            <a:ext cx="9612313" cy="5761037"/>
          </a:xfrm>
          <a:ln/>
        </p:spPr>
        <p:txBody>
          <a:bodyPr/>
          <a:p>
            <a:pPr>
              <a:lnSpc>
                <a:spcPct val="80000"/>
              </a:lnSpc>
              <a:buNone/>
            </a:pPr>
            <a:endParaRPr lang="en-US" altLang="zh-CN" sz="1600" b="1" i="1" dirty="0">
              <a:solidFill>
                <a:srgbClr val="660066"/>
              </a:solidFill>
            </a:endParaRPr>
          </a:p>
          <a:p>
            <a:pPr>
              <a:lnSpc>
                <a:spcPct val="80000"/>
              </a:lnSpc>
              <a:buNone/>
            </a:pPr>
            <a:endParaRPr lang="en-US" altLang="zh-CN" sz="2000" b="1" i="1" dirty="0">
              <a:solidFill>
                <a:srgbClr val="660066"/>
              </a:solidFill>
            </a:endParaRPr>
          </a:p>
          <a:p>
            <a:pPr>
              <a:lnSpc>
                <a:spcPct val="80000"/>
              </a:lnSpc>
            </a:pPr>
            <a:r>
              <a:rPr lang="zh-CN" altLang="en-US" sz="3600" b="1" i="1" dirty="0">
                <a:solidFill>
                  <a:srgbClr val="7F5613"/>
                </a:solidFill>
              </a:rPr>
              <a:t>江南的水田，你当年／新生的禾草</a:t>
            </a:r>
            <a:endParaRPr lang="zh-CN" altLang="en-US" sz="3600" b="1" i="1" dirty="0">
              <a:solidFill>
                <a:srgbClr val="7F5613"/>
              </a:solidFill>
            </a:endParaRPr>
          </a:p>
          <a:p>
            <a:pPr>
              <a:lnSpc>
                <a:spcPct val="80000"/>
              </a:lnSpc>
            </a:pPr>
            <a:r>
              <a:rPr lang="zh-CN" altLang="en-US" sz="3600" b="1" i="1" dirty="0">
                <a:solidFill>
                  <a:srgbClr val="7F5613"/>
                </a:solidFill>
              </a:rPr>
              <a:t>是那么细，那么软</a:t>
            </a:r>
            <a:r>
              <a:rPr lang="en-US" altLang="zh-CN" sz="2400" b="1" i="1">
                <a:solidFill>
                  <a:srgbClr val="7F5613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••••••</a:t>
            </a:r>
            <a:r>
              <a:rPr lang="zh-CN" altLang="en-US" sz="3600" b="1" i="1" dirty="0">
                <a:solidFill>
                  <a:srgbClr val="7F5613"/>
                </a:solidFill>
              </a:rPr>
              <a:t>现在／只有蓬蒿；</a:t>
            </a:r>
            <a:endParaRPr lang="zh-CN" altLang="en-US" sz="3600" b="1" i="1" dirty="0">
              <a:solidFill>
                <a:srgbClr val="7F5613"/>
              </a:solidFill>
            </a:endParaRPr>
          </a:p>
          <a:p>
            <a:pPr>
              <a:lnSpc>
                <a:spcPct val="80000"/>
              </a:lnSpc>
            </a:pPr>
            <a:r>
              <a:rPr lang="zh-CN" altLang="en-US" sz="3600" b="1" i="1" dirty="0">
                <a:solidFill>
                  <a:srgbClr val="7F5613"/>
                </a:solidFill>
              </a:rPr>
              <a:t>岭南的荔枝花／寂寞地憔悴，</a:t>
            </a:r>
            <a:endParaRPr lang="zh-CN" altLang="en-US" sz="3600" b="1" i="1" dirty="0">
              <a:solidFill>
                <a:srgbClr val="7F5613"/>
              </a:solidFill>
            </a:endParaRPr>
          </a:p>
          <a:p>
            <a:pPr>
              <a:lnSpc>
                <a:spcPct val="80000"/>
              </a:lnSpc>
            </a:pPr>
            <a:r>
              <a:rPr lang="zh-CN" altLang="en-US" sz="3600" b="1" i="1" dirty="0">
                <a:solidFill>
                  <a:srgbClr val="7F5613"/>
                </a:solidFill>
              </a:rPr>
              <a:t>尽那边，我蘸着南海／没有渔船的苦水</a:t>
            </a:r>
            <a:r>
              <a:rPr lang="en-US" altLang="zh-CN" sz="2400" b="1" i="1">
                <a:solidFill>
                  <a:srgbClr val="7F5613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••••••</a:t>
            </a:r>
            <a:endParaRPr lang="en-US" altLang="zh-CN" sz="3600" b="1" i="1">
              <a:solidFill>
                <a:srgbClr val="7F5613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8">
                                            <p:txEl>
                                              <p:charRg st="2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8">
                                            <p:txEl>
                                              <p:charRg st="2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8">
                                            <p:txEl>
                                              <p:charRg st="18" end="4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8">
                                            <p:txEl>
                                              <p:charRg st="18" end="4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8">
                                            <p:txEl>
                                              <p:charRg st="41" end="5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8">
                                            <p:txEl>
                                              <p:charRg st="41" end="5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8">
                                            <p:txEl>
                                              <p:charRg st="55" end="7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8">
                                            <p:txEl>
                                              <p:charRg st="55" end="7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58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7282" name="标题 9728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413"/>
          </a:xfrm>
          <a:ln/>
        </p:spPr>
        <p:txBody>
          <a:bodyPr anchor="ctr"/>
          <a:p>
            <a:r>
              <a:rPr lang="zh-CN" altLang="en-US" sz="6000" dirty="0">
                <a:solidFill>
                  <a:schemeClr val="accent1"/>
                </a:solidFill>
                <a:ea typeface="华文彩云" panose="02010800040101010101" pitchFamily="2" charset="-122"/>
              </a:rPr>
              <a:t>阅读思考</a:t>
            </a:r>
            <a:endParaRPr lang="zh-CN" altLang="en-US" sz="6000" dirty="0">
              <a:solidFill>
                <a:schemeClr val="accent1"/>
              </a:solidFill>
              <a:ea typeface="华文彩云" panose="02010800040101010101" pitchFamily="2" charset="-122"/>
            </a:endParaRPr>
          </a:p>
        </p:txBody>
      </p:sp>
      <p:sp>
        <p:nvSpPr>
          <p:cNvPr id="97283" name="文本占位符 97282"/>
          <p:cNvSpPr>
            <a:spLocks noGrp="1"/>
          </p:cNvSpPr>
          <p:nvPr>
            <p:ph type="body" idx="1"/>
          </p:nvPr>
        </p:nvSpPr>
        <p:spPr>
          <a:xfrm>
            <a:off x="179388" y="1268413"/>
            <a:ext cx="8785225" cy="5589587"/>
          </a:xfrm>
          <a:ln/>
        </p:spPr>
        <p:txBody>
          <a:bodyPr/>
          <a:p>
            <a:r>
              <a:rPr lang="en-US" altLang="zh-CN" sz="4000" b="1" dirty="0">
                <a:solidFill>
                  <a:schemeClr val="hlink"/>
                </a:solidFill>
              </a:rPr>
              <a:t>1</a:t>
            </a:r>
            <a:r>
              <a:rPr lang="zh-CN" altLang="en-US" sz="4000" b="1" dirty="0">
                <a:solidFill>
                  <a:schemeClr val="hlink"/>
                </a:solidFill>
              </a:rPr>
              <a:t>、这首诗从内容上可分为两部分。每部分抒发了诗人怎样的情感？</a:t>
            </a:r>
            <a:endParaRPr lang="zh-CN" altLang="en-US" sz="4000" b="1">
              <a:solidFill>
                <a:schemeClr val="hlink"/>
              </a:solidFill>
            </a:endParaRPr>
          </a:p>
          <a:p>
            <a:r>
              <a:rPr lang="en-US" altLang="zh-CN" sz="4000" b="1" dirty="0">
                <a:solidFill>
                  <a:schemeClr val="hlink"/>
                </a:solidFill>
              </a:rPr>
              <a:t>2</a:t>
            </a:r>
            <a:r>
              <a:rPr lang="zh-CN" altLang="en-US" sz="4000" b="1" dirty="0">
                <a:solidFill>
                  <a:schemeClr val="hlink"/>
                </a:solidFill>
              </a:rPr>
              <a:t>、体会诗人用“残损的手掌”“摸索”祖国土地时的种种感受，说说诗人内心深处情感的变化起伏。</a:t>
            </a:r>
            <a:endParaRPr lang="zh-CN" altLang="en-US" sz="4000" b="1" dirty="0">
              <a:solidFill>
                <a:schemeClr val="hlink"/>
              </a:solidFill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-.5"/>
                                          </p:val>
                                        </p:tav>
                                        <p:tav tm="50000">
                                          <p:val>
                                            <p:strVal val="#ppt_w-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charRg st="0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7283">
                                            <p:txEl>
                                              <p:charRg st="0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7283">
                                            <p:txEl>
                                              <p:charRg st="0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7283">
                                            <p:txEl>
                                              <p:charRg st="0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7283">
                                            <p:txEl>
                                              <p:charRg st="0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7283">
                                            <p:txEl>
                                              <p:charRg st="0" end="3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charRg st="31" end="7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7283">
                                            <p:txEl>
                                              <p:charRg st="31" end="7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7283">
                                            <p:txEl>
                                              <p:charRg st="31" end="7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7283">
                                            <p:txEl>
                                              <p:charRg st="31" end="7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7283">
                                            <p:txEl>
                                              <p:charRg st="31" end="7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7283">
                                            <p:txEl>
                                              <p:charRg st="31" end="7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972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-9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972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-.5"/>
                                          </p:val>
                                        </p:tav>
                                        <p:tav tm="100000">
                                          <p:val>
                                            <p:strVal val="ppt_w-.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972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972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97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0">
                                          <p:val>
                                            <p:strVal val="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fill="hold">
                                          <p:stCondLst>
                                            <p:cond delay="1996"/>
                                          </p:stCondLst>
                                        </p:cTn>
                                        <p:tgtEl>
                                          <p:spTgt spid="97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40" dur="500"/>
                                        <p:tgtEl>
                                          <p:spTgt spid="97283">
                                            <p:txEl>
                                              <p:charRg st="0" end="3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fill="hold">
                                          <p:stCondLst>
                                            <p:cond delay="497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charRg st="0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2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43" dur="500"/>
                                        <p:tgtEl>
                                          <p:spTgt spid="97283">
                                            <p:txEl>
                                              <p:charRg st="31" end="7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fill="hold">
                                          <p:stCondLst>
                                            <p:cond delay="497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charRg st="31" end="7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2" grpId="0"/>
      <p:bldP spid="97282" grpId="1"/>
      <p:bldP spid="97283" grpId="0" build="p"/>
      <p:bldP spid="97283" grpId="1" build="allAtOnce"/>
    </p:bldLst>
  </p:timing>
</p:sld>
</file>

<file path=ppt/theme/theme1.xml><?xml version="1.0" encoding="utf-8"?>
<a:theme xmlns:a="http://schemas.openxmlformats.org/drawingml/2006/main" name="新湖中学研说教材内容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新湖中学研说教材内容模板</Template>
  <TotalTime>0</TotalTime>
  <Words>2186</Words>
  <Application>WPS 演示</Application>
  <PresentationFormat>在屏幕上显示</PresentationFormat>
  <Paragraphs>138</Paragraphs>
  <Slides>19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19</vt:i4>
      </vt:variant>
    </vt:vector>
  </HeadingPairs>
  <TitlesOfParts>
    <vt:vector size="36" baseType="lpstr">
      <vt:lpstr>Arial</vt:lpstr>
      <vt:lpstr>宋体</vt:lpstr>
      <vt:lpstr>Wingdings</vt:lpstr>
      <vt:lpstr>方正行楷简体</vt:lpstr>
      <vt:lpstr>华文中宋</vt:lpstr>
      <vt:lpstr>Garamond</vt:lpstr>
      <vt:lpstr>楷体_GB2312</vt:lpstr>
      <vt:lpstr>Times New Roman</vt:lpstr>
      <vt:lpstr>华文彩云</vt:lpstr>
      <vt:lpstr>华文琥珀</vt:lpstr>
      <vt:lpstr>华文行楷</vt:lpstr>
      <vt:lpstr>华文隶书</vt:lpstr>
      <vt:lpstr>仿宋_GB2312</vt:lpstr>
      <vt:lpstr>微软雅黑</vt:lpstr>
      <vt:lpstr>Arial Unicode MS</vt:lpstr>
      <vt:lpstr>新湖中学研说教材内容模板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微软中国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微软用户</dc:creator>
  <cp:lastModifiedBy>Administrator</cp:lastModifiedBy>
  <cp:revision>8</cp:revision>
  <dcterms:created xsi:type="dcterms:W3CDTF">2012-12-12T06:22:56Z</dcterms:created>
  <dcterms:modified xsi:type="dcterms:W3CDTF">2017-10-20T09:41:29Z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2052-10.1.0.6875</vt:lpwstr>
  </property>
</Properties>
</file>