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1" r:id="rId3"/>
    <p:sldId id="259" r:id="rId5"/>
    <p:sldId id="272" r:id="rId6"/>
    <p:sldId id="262" r:id="rId7"/>
    <p:sldId id="273" r:id="rId8"/>
    <p:sldId id="274" r:id="rId9"/>
    <p:sldId id="275" r:id="rId10"/>
    <p:sldId id="260" r:id="rId11"/>
    <p:sldId id="276" r:id="rId12"/>
    <p:sldId id="265" r:id="rId13"/>
    <p:sldId id="266" r:id="rId14"/>
    <p:sldId id="277" r:id="rId15"/>
    <p:sldId id="278" r:id="rId1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82C6"/>
    <a:srgbClr val="F20000"/>
    <a:srgbClr val="3537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17"/>
    <p:restoredTop sz="94660"/>
  </p:normalViewPr>
  <p:slideViewPr>
    <p:cSldViewPr showGuides="1">
      <p:cViewPr varScale="1">
        <p:scale>
          <a:sx n="66" d="100"/>
          <a:sy n="66" d="100"/>
        </p:scale>
        <p:origin x="-146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58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58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506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608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710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813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686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789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789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891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994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6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198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301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403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slide" Target="../slides/slide2.xml"/><Relationship Id="rId3" Type="http://schemas.openxmlformats.org/officeDocument/2006/relationships/slide" Target="../slides/slide8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两栏内容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>
            <a:hlinkClick r:id="rId3" action="ppaction://hlinksldjump"/>
          </p:cNvPr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两栏内容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>
            <a:hlinkClick r:id="rId3" action="ppaction://hlinksldjump"/>
          </p:cNvPr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两栏内容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>
            <a:hlinkClick r:id="rId3" action="ppaction://hlinksldjump"/>
          </p:cNvPr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两栏内容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>
            <a:hlinkClick r:id="rId3" action="ppaction://hlinksldjump"/>
          </p:cNvPr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比较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/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>
            <a:hlinkClick r:id="rId3" action="ppaction://hlinksldjump"/>
          </p:cNvPr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比较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/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>
            <a:hlinkClick r:id="rId3" action="ppaction://hlinksldjump"/>
          </p:cNvPr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比较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/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>
            <a:hlinkClick r:id="rId3" action="ppaction://hlinksldjump"/>
          </p:cNvPr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比较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/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>
            <a:hlinkClick r:id="rId3" action="ppaction://hlinksldjump"/>
          </p:cNvPr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比较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/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>
            <a:hlinkClick r:id="rId3" action="ppaction://hlinksldjump"/>
          </p:cNvPr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比较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/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>
            <a:hlinkClick r:id="rId3" action="ppaction://hlinksldjump"/>
          </p:cNvPr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节标题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>
            <a:hlinkClick r:id="rId3" action="ppaction://hlinksldjump"/>
          </p:cNvPr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>
            <a:hlinkClick r:id="rId4" action="ppaction://hlinksldjump"/>
          </p:cNvPr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>
            <a:hlinkClick r:id="rId3" action="ppaction://hlinksldjump"/>
          </p:cNvPr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两栏内容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6">
            <a:hlinkClick r:id="rId3" action="ppaction://hlinksldjump"/>
          </p:cNvPr>
          <p:cNvSpPr/>
          <p:nvPr/>
        </p:nvSpPr>
        <p:spPr>
          <a:xfrm>
            <a:off x="7137400" y="282575"/>
            <a:ext cx="1368425" cy="312738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合作探究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5964238" y="282575"/>
            <a:ext cx="1368425" cy="31273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自主预习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0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075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1" Type="http://schemas.openxmlformats.org/officeDocument/2006/relationships/package" Target="../embeddings/Document1.docx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6.xml"/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7.xml"/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8.xml"/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19.xml"/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8.xml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9.xml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0.xml"/><Relationship Id="rId4" Type="http://schemas.openxmlformats.org/officeDocument/2006/relationships/slide" Target="slide4.xml"/><Relationship Id="rId3" Type="http://schemas.openxmlformats.org/officeDocument/2006/relationships/slide" Target="slide2.xml"/><Relationship Id="rId2" Type="http://schemas.openxmlformats.org/officeDocument/2006/relationships/image" Target="../media/image3.emf"/><Relationship Id="rId1" Type="http://schemas.openxmlformats.org/officeDocument/2006/relationships/package" Target="../embeddings/Document2.docx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1.xml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2.xml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3.xml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4.xml"/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5.xml"/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08000" y="3224213"/>
          <a:ext cx="812800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3844925" imgH="315595" progId="Word.Document.12">
                  <p:embed/>
                </p:oleObj>
              </mc:Choice>
              <mc:Fallback>
                <p:oleObj name="" r:id="rId1" imgW="3844925" imgH="315595" progId="Word.Document.12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8000" y="3224213"/>
                        <a:ext cx="8128000" cy="663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句段点评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497013" y="692150"/>
            <a:ext cx="1008063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自主探究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>
            <a:hlinkClick r:id="rId3" action="ppaction://hlinksldjump"/>
          </p:cNvPr>
          <p:cNvSpPr/>
          <p:nvPr/>
        </p:nvSpPr>
        <p:spPr>
          <a:xfrm>
            <a:off x="2627313" y="692150"/>
            <a:ext cx="1152525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素材积累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98600"/>
            <a:ext cx="8128000" cy="41148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标题是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论趣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文章第四段才提到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趣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前面的部分是否偏离题意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提示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引用传说转入议论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道出对人生的看法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名、利、权、色是人生中的普遍现象。再说到自己对人生境界和艺术境界的追求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回归到话题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人生乐趣莫如趣。过渡自然、巧妙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并无偏题。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《论趣》中林语堂的文字富有趣味性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作者是如何做到这样有趣的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提示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《论趣》这篇散文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本身就很有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趣味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通俗晓畅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娓娓道来。作者以丰富的知识、敏捷的思维和行文中不时冒出的思想火花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给人以美的享受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在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闲适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中透出一股健康向上的气息。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5288" y="2349500"/>
            <a:ext cx="8240713" cy="12239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95288" y="4365625"/>
            <a:ext cx="8240713" cy="1366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句段点评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矩形 10">
            <a:hlinkClick r:id="rId2" action="ppaction://hlinksldjump"/>
          </p:cNvPr>
          <p:cNvSpPr/>
          <p:nvPr/>
        </p:nvSpPr>
        <p:spPr>
          <a:xfrm>
            <a:off x="1497013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自主探究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2627313" y="692150"/>
            <a:ext cx="1152525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素材积累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749" name="矩形 2"/>
          <p:cNvSpPr>
            <a:spLocks noChangeAspect="1"/>
          </p:cNvSpPr>
          <p:nvPr/>
        </p:nvSpPr>
        <p:spPr>
          <a:xfrm>
            <a:off x="508000" y="1092200"/>
            <a:ext cx="8128000" cy="4927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 defTabSz="0" eaLnBrk="0" hangingPunct="0">
              <a:lnSpc>
                <a:spcPct val="120000"/>
              </a:lnSpc>
              <a:tabLst>
                <a:tab pos="1028700" algn="l"/>
                <a:tab pos="1851025" algn="l"/>
                <a:tab pos="2538730" algn="l"/>
                <a:tab pos="322262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林语堂先生的《论趣》一文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生动有趣地写出了</a:t>
            </a:r>
            <a:r>
              <a:rPr lang="zh-CN" altLang="en-US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zh-CN" altLang="en-US" sz="2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趣</a:t>
            </a:r>
            <a:r>
              <a:rPr lang="zh-CN" altLang="en-US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”</a:t>
            </a:r>
            <a:r>
              <a:rPr lang="zh-CN" altLang="en-US" sz="2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在生活中无处不在、无时不有。可以说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有了真正的兴趣之后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人就会产生巨大的内驱力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就会创造出许许多多的成绩。请以</a:t>
            </a:r>
            <a:r>
              <a:rPr lang="zh-CN" altLang="en-US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zh-CN" altLang="en-US" sz="2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兴趣是最好的老师</a:t>
            </a:r>
            <a:r>
              <a:rPr lang="zh-CN" altLang="en-US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”</a:t>
            </a:r>
            <a:r>
              <a:rPr lang="zh-CN" altLang="en-US" sz="22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为中心组织写作材料。</a:t>
            </a:r>
            <a:endParaRPr lang="zh-CN" altLang="en-US" sz="2200" dirty="0">
              <a:latin typeface="Arial" panose="020B0604020202020204" pitchFamily="34" charset="0"/>
            </a:endParaRPr>
          </a:p>
          <a:p>
            <a:pPr indent="266700" defTabSz="0" eaLnBrk="0" hangingPunct="0">
              <a:lnSpc>
                <a:spcPct val="120000"/>
              </a:lnSpc>
              <a:tabLst>
                <a:tab pos="1028700" algn="l"/>
                <a:tab pos="1851025" algn="l"/>
                <a:tab pos="2538730" algn="l"/>
                <a:tab pos="3222625" algn="l"/>
              </a:tabLst>
            </a:pPr>
            <a:r>
              <a:rPr lang="zh-CN" altLang="en-US" sz="2200" dirty="0">
                <a:solidFill>
                  <a:srgbClr val="000000"/>
                </a:solidFill>
                <a:latin typeface="Arial" panose="020B0604020202020204" pitchFamily="34" charset="0"/>
                <a:ea typeface="NEU-BZ-S92"/>
              </a:rPr>
              <a:t>●</a:t>
            </a:r>
            <a:r>
              <a:rPr lang="zh-CN" altLang="en-US" sz="2200" dirty="0">
                <a:solidFill>
                  <a:srgbClr val="00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名人名言</a:t>
            </a:r>
            <a:endParaRPr lang="zh-CN" altLang="en-US" sz="2200" dirty="0">
              <a:latin typeface="Arial" panose="020B0604020202020204" pitchFamily="34" charset="0"/>
            </a:endParaRPr>
          </a:p>
          <a:p>
            <a:pPr indent="266700" defTabSz="0" eaLnBrk="0" hangingPunct="0">
              <a:lnSpc>
                <a:spcPct val="120000"/>
              </a:lnSpc>
              <a:tabLst>
                <a:tab pos="1028700" algn="l"/>
                <a:tab pos="1851025" algn="l"/>
                <a:tab pos="2538730" algn="l"/>
                <a:tab pos="3222625" algn="l"/>
              </a:tabLst>
            </a:pP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知之者不如好之者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好之者不如乐之者。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——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孔子</a:t>
            </a:r>
            <a:endParaRPr lang="zh-CN" altLang="en-US" sz="2200" dirty="0">
              <a:latin typeface="Arial" panose="020B0604020202020204" pitchFamily="34" charset="0"/>
            </a:endParaRPr>
          </a:p>
          <a:p>
            <a:pPr indent="266700" defTabSz="0" eaLnBrk="0" hangingPunct="0">
              <a:lnSpc>
                <a:spcPct val="120000"/>
              </a:lnSpc>
              <a:tabLst>
                <a:tab pos="1028700" algn="l"/>
                <a:tab pos="1851025" algn="l"/>
                <a:tab pos="2538730" algn="l"/>
                <a:tab pos="3222625" algn="l"/>
              </a:tabLst>
            </a:pP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人若志趣不远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心不在焉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虽学无成。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——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张载</a:t>
            </a:r>
            <a:endParaRPr lang="zh-CN" altLang="en-US" sz="2200" dirty="0">
              <a:latin typeface="Arial" panose="020B0604020202020204" pitchFamily="34" charset="0"/>
            </a:endParaRPr>
          </a:p>
          <a:p>
            <a:pPr indent="266700" defTabSz="0" eaLnBrk="0" hangingPunct="0">
              <a:lnSpc>
                <a:spcPct val="120000"/>
              </a:lnSpc>
              <a:tabLst>
                <a:tab pos="1028700" algn="l"/>
                <a:tab pos="1851025" algn="l"/>
                <a:tab pos="2538730" algn="l"/>
                <a:tab pos="3222625" algn="l"/>
              </a:tabLst>
            </a:pP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天才就是强烈的兴趣和顽强的入迷。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——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童第周</a:t>
            </a:r>
            <a:endParaRPr lang="zh-CN" altLang="en-US" sz="2200" dirty="0">
              <a:latin typeface="Arial" panose="020B0604020202020204" pitchFamily="34" charset="0"/>
            </a:endParaRPr>
          </a:p>
          <a:p>
            <a:pPr indent="266700" defTabSz="0" eaLnBrk="0" hangingPunct="0">
              <a:lnSpc>
                <a:spcPct val="120000"/>
              </a:lnSpc>
              <a:tabLst>
                <a:tab pos="1028700" algn="l"/>
                <a:tab pos="1851025" algn="l"/>
                <a:tab pos="2538730" algn="l"/>
                <a:tab pos="3222625" algn="l"/>
              </a:tabLst>
            </a:pP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成功的秘诀在于兴趣。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——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杨振宁</a:t>
            </a:r>
            <a:endParaRPr lang="zh-CN" altLang="en-US" sz="2200" dirty="0">
              <a:latin typeface="Arial" panose="020B0604020202020204" pitchFamily="34" charset="0"/>
            </a:endParaRPr>
          </a:p>
          <a:p>
            <a:pPr indent="266700" defTabSz="0" eaLnBrk="0" hangingPunct="0">
              <a:lnSpc>
                <a:spcPct val="120000"/>
              </a:lnSpc>
              <a:tabLst>
                <a:tab pos="1028700" algn="l"/>
                <a:tab pos="1851025" algn="l"/>
                <a:tab pos="2538730" algn="l"/>
                <a:tab pos="3222625" algn="l"/>
              </a:tabLst>
            </a:pP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学问必须合乎自己的兴趣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方才可以得益。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——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莎士比亚</a:t>
            </a:r>
            <a:endParaRPr lang="zh-CN" altLang="en-US" sz="2200" dirty="0">
              <a:latin typeface="Arial" panose="020B0604020202020204" pitchFamily="34" charset="0"/>
            </a:endParaRPr>
          </a:p>
          <a:p>
            <a:pPr indent="266700" defTabSz="0" eaLnBrk="0" hangingPunct="0">
              <a:lnSpc>
                <a:spcPct val="120000"/>
              </a:lnSpc>
              <a:tabLst>
                <a:tab pos="1028700" algn="l"/>
                <a:tab pos="1851025" algn="l"/>
                <a:tab pos="2538730" algn="l"/>
                <a:tab pos="3222625" algn="l"/>
              </a:tabLst>
            </a:pP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我认为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对一切来说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只有热爱才是最好的教师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它远远超过责任感。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——</a:t>
            </a:r>
            <a:r>
              <a:rPr lang="zh-CN" altLang="en-US" sz="220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爱因斯坦</a:t>
            </a:r>
            <a:endParaRPr lang="zh-CN" altLang="en-US" sz="2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blind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句段点评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矩形 10">
            <a:hlinkClick r:id="rId2" action="ppaction://hlinksldjump"/>
          </p:cNvPr>
          <p:cNvSpPr/>
          <p:nvPr/>
        </p:nvSpPr>
        <p:spPr>
          <a:xfrm>
            <a:off x="1497013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自主探究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2627313" y="692150"/>
            <a:ext cx="1152525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素材积累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317750"/>
            <a:ext cx="8128000" cy="24765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</a:rPr>
              <a:t>●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典型事例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科学家达尔文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因一次考察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对某岛上动物外型的异样产生了兴趣。也许我们会奇怪一阵子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就逐渐淡忘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但达尔文却不罢休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进行了更深一层的研究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用了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22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年时间写成了《物种起源》一书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并提出进化论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推翻了多年以来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世界上的一切生物都是上帝创造的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说法。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blind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句段点评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矩形 10">
            <a:hlinkClick r:id="rId2" action="ppaction://hlinksldjump"/>
          </p:cNvPr>
          <p:cNvSpPr/>
          <p:nvPr/>
        </p:nvSpPr>
        <p:spPr>
          <a:xfrm>
            <a:off x="1497013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自主探究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>
            <a:hlinkClick r:id="rId3" action="ppaction://hlinksldjump"/>
          </p:cNvPr>
          <p:cNvSpPr/>
          <p:nvPr/>
        </p:nvSpPr>
        <p:spPr>
          <a:xfrm>
            <a:off x="2627313" y="692150"/>
            <a:ext cx="1152525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素材积累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092200"/>
            <a:ext cx="8128000" cy="4927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姚明小时候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父母并没有刻意鼓励他把篮球当作自己将来的事业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他们只是让姚明做自己喜欢的事情。他们希望小姚明和普通的孩子一样读书、上大学、找工作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以自己的生活方式生活。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在学习上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姚明的父母从来不逼迫姚明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而是以启发为主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重视培养他的兴趣。这种方式让姚明享受到了学习的乐趣。长大之后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每当有人问起他的童年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他都会说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我是玩过来的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没人逼迫我学习。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其实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他所谓的玩就是读自己喜欢的书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研究所有自己好奇的东西。由于乐在其中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就好像在玩一样。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直到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岁的时候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姚明才开始对篮球有点兴趣。到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岁时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他已经非常喜欢篮球这项运动了。父母把他送到上海体育学院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他在那里每天都要打几个小时的篮球。由于姚明住校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离家的路途比较遥远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这使得他有更多的时间打篮球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也对篮球运动越发专注了。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走进作品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49383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基础练习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317750"/>
            <a:ext cx="8128000" cy="24765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连线作者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林语堂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(1895—1976),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福建龙海人。原名林和乐、林玉堂。中国现代散文家。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1935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年创办《宇宙风》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提倡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以自我为中心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以闲适为格调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的小品文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成为小品文论语派主要人物。著有《剪拂集》《大荒集》《我的话》《生活的艺术》《吾国与吾民》《无所不谈》《京华烟云》《风声鹤唳》《语堂文存》等。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走进作品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49383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基础练习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92200"/>
            <a:ext cx="8128000" cy="4927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写作背景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林语堂的散文创作经历了三个阶段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其中《语丝》时期最为激进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处在时代进步文化阵营的前列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《论语》《人间世》时期转向回归传统文化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以闲适的小品文为主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文白相间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向以后他提倡的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雅健自然的国语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方向迈出了具有探索意义的一步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晚年散文清顺自然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平淡不流于鄙俗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平中有奇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幽默气质时见笔端。本文完成于林语堂的创作中期。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这是一篇很有趣味性的小品文。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趣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字或可说是林语堂人生与艺术的一种追求。《论趣》是散文集《无所不谈合集》中的精品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这篇文章本身写得就很有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趣味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通俗晓畅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娓娓道来。作者以丰富的知识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敏捷的思维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和行文中不时冒出的思想火花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给人以美的享受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闲适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中透出一股健康向上的气息。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508000" y="1000125"/>
          <a:ext cx="8128000" cy="552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844925" imgH="2614930" progId="Word.Document.12">
                  <p:embed/>
                </p:oleObj>
              </mc:Choice>
              <mc:Fallback>
                <p:oleObj name="" r:id="rId1" imgW="3844925" imgH="2614930" progId="Word.Document.12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08000" y="1000125"/>
                        <a:ext cx="8128000" cy="5526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>
            <a:hlinkClick r:id="rId3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走进作品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493838" y="692150"/>
            <a:ext cx="1008063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基础练习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87513" y="1390650"/>
            <a:ext cx="576263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73625" y="1390650"/>
            <a:ext cx="10668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32025" y="1849438"/>
            <a:ext cx="10668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580063" y="1844675"/>
            <a:ext cx="10668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676400" y="2308225"/>
            <a:ext cx="544513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98825" y="2297113"/>
            <a:ext cx="1065213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201863" y="2770188"/>
            <a:ext cx="473075" cy="28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832225" y="2755900"/>
            <a:ext cx="1065213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224088" y="3225800"/>
            <a:ext cx="10668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730375" y="3738563"/>
            <a:ext cx="10668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730375" y="4206875"/>
            <a:ext cx="1066800" cy="28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697413" y="3738563"/>
            <a:ext cx="10668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697413" y="4206875"/>
            <a:ext cx="1066800" cy="28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059113" y="4941888"/>
            <a:ext cx="1066800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943100" y="5478463"/>
            <a:ext cx="320675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943100" y="5997575"/>
            <a:ext cx="320675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397500" y="4935538"/>
            <a:ext cx="320675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364163" y="5467350"/>
            <a:ext cx="320675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005388" y="6022975"/>
            <a:ext cx="309563" cy="43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走进作品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493838" y="692150"/>
            <a:ext cx="1008063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基础练习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604" name="矩形 1"/>
          <p:cNvSpPr>
            <a:spLocks noChangeAspect="1"/>
          </p:cNvSpPr>
          <p:nvPr/>
        </p:nvSpPr>
        <p:spPr>
          <a:xfrm>
            <a:off x="508000" y="1295400"/>
            <a:ext cx="8128000" cy="4521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解词义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charset="-122"/>
              </a:rPr>
              <a:t>癖嗜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charset="-122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charset="-122"/>
              </a:rPr>
              <a:t>癖好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charset="-122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charset="-122"/>
              </a:rPr>
              <a:t>特别喜爱。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举一反三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比喻从一件事情类推而知道许多事情。反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类推。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摩顶放踵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从头顶到脚跟都磨伤了。形容不辞劳苦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不顾身体。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通脱自喜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通达脱俗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自己高兴。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手足胼胝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手掌足底生满老茧。形容经常地辛勤劳动。胼胝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手掌或脚掌上因摩擦而生成的硬皮。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熙熙攘攘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形容人来人往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非常热闹。熙熙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和乐的样子。攘攘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纷乱的样子。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蒙昧无知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没有知识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不明事理。指糊涂不懂事理。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索然寡味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毫无意味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没有兴趣的样子。寡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缺少。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走进作品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493838" y="692150"/>
            <a:ext cx="1008063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基础练习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628" name="矩形 1"/>
          <p:cNvSpPr>
            <a:spLocks noChangeAspect="1"/>
          </p:cNvSpPr>
          <p:nvPr/>
        </p:nvSpPr>
        <p:spPr>
          <a:xfrm>
            <a:off x="508000" y="1708150"/>
            <a:ext cx="8128000" cy="3695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辨用法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方正宋黑_GBK" panose="03000509000000000000" charset="-122"/>
              </a:rPr>
              <a:t>阻挠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方正书宋_GBK" panose="03000509000000000000" charset="-122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方正宋黑_GBK" panose="03000509000000000000" charset="-122"/>
              </a:rPr>
              <a:t>阻拦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</a:rPr>
              <a:t>①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有能力或权力做出大事业来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不为任何力量所</a:t>
            </a:r>
            <a:r>
              <a:rPr lang="zh-CN" altLang="zh-CN" sz="2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阻挠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为事业成功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也可成为人生宗旨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鞠躬尽瘁做去。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</a:rPr>
              <a:t>②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他要去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谁也</a:t>
            </a:r>
            <a:r>
              <a:rPr lang="zh-CN" altLang="zh-CN" sz="2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阻拦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不住。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提示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二者都有不让顺利之意。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阻挠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指阻止或暗中破坏使不能发展或成功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对象常是正面的、积极的重大行动或事物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如独立、进步、革命、改革等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阻拦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着重指阻止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不让顺利通过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对象多是人或动物的行动。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16688" y="2593975"/>
            <a:ext cx="576263" cy="28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606675" y="3400425"/>
            <a:ext cx="574675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5288" y="3778250"/>
            <a:ext cx="8240713" cy="1738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走进作品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493838" y="692150"/>
            <a:ext cx="1008063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基础练习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652" name="矩形 1"/>
          <p:cNvSpPr>
            <a:spLocks noChangeAspect="1"/>
          </p:cNvSpPr>
          <p:nvPr/>
        </p:nvSpPr>
        <p:spPr>
          <a:xfrm>
            <a:off x="508000" y="2106613"/>
            <a:ext cx="8128000" cy="2898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方正宋黑_GBK" panose="03000509000000000000" charset="-122"/>
              </a:rPr>
              <a:t>索然寡味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方正宋黑_GBK" panose="03000509000000000000" charset="-122"/>
              </a:rPr>
              <a:t>意兴索然</a:t>
            </a:r>
            <a:endParaRPr lang="zh-CN" altLang="zh-CN" sz="2200" dirty="0">
              <a:solidFill>
                <a:srgbClr val="000000"/>
              </a:solidFill>
              <a:latin typeface="NEU-BZ-S92"/>
              <a:ea typeface="楷体" panose="02010609060101010101" pitchFamily="49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</a:rPr>
              <a:t>①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人生必有痴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必有偏好癖嗜。没有癖嗜的人大半靠不住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而且就变为</a:t>
            </a:r>
            <a:r>
              <a:rPr lang="zh-CN" altLang="zh-CN" sz="2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索然寡味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的无知趣的一个人了。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</a:rPr>
              <a:t>②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这个黄金周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由于股票被套损失惨重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有的股民</a:t>
            </a:r>
            <a:r>
              <a:rPr lang="zh-CN" altLang="zh-CN" sz="2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意兴索然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干脆躲在家不出去应酬。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  <a:p>
            <a:pPr indent="266700" defTabSz="0">
              <a:lnSpc>
                <a:spcPct val="120000"/>
              </a:lnSpc>
              <a:tabLst>
                <a:tab pos="1028700" algn="l"/>
                <a:tab pos="1849755" algn="l"/>
                <a:tab pos="2536825" algn="l"/>
                <a:tab pos="3221355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提示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二者都有没有意味、没有兴趣之意。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索然寡味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形容枯燥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没有趣味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多指人、物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意兴索然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是没有兴致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多指事。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6688" y="2997200"/>
            <a:ext cx="1130300" cy="287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88125" y="3400425"/>
            <a:ext cx="11303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5288" y="4149725"/>
            <a:ext cx="8240713" cy="874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矩形 1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句段点评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矩形 2">
            <a:hlinkClick r:id="rId2" action="ppaction://hlinksldjump"/>
          </p:cNvPr>
          <p:cNvSpPr/>
          <p:nvPr/>
        </p:nvSpPr>
        <p:spPr>
          <a:xfrm>
            <a:off x="1497013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自主探究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2627313" y="692150"/>
            <a:ext cx="1152525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素材积累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981075"/>
            <a:ext cx="8128000" cy="53197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乾隆问左右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那几百条船到哪里去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有一位扈从随口答道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我看见只有两条船。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怎样说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皇帝问。那位随行的说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老天爷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实在只有两条船。一条叫名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一条叫利。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乾隆点首称善。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点评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乾隆皇帝与其扈从的对话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富有知识性、哲理性和趣味性。作者由此转入议论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道出自己对人生的看法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名、利、色、权是人所追求的普遍现象。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能够通脱自喜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做到适可而止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便是贤人。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点评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大度乐观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在物质待遇上知足常乐。这是一种积极、洒脱、无功利的心态。这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通脱自喜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适可而止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便是林语堂人生境界与艺术境界的追求。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就是靠一只烟斗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一直向你冒烟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冒到把你的灵魂冒出火来。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点评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幽默的语言、调侃的语气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让我们在会心的微笑中体会到剑桥教育导师制的独特而重要的影响。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5288" y="2195513"/>
            <a:ext cx="8240713" cy="1233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5288" y="3811588"/>
            <a:ext cx="8240713" cy="1201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5288" y="5416550"/>
            <a:ext cx="8240713" cy="9064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矩形 1">
            <a:hlinkClick r:id="rId1" action="ppaction://hlinksldjump"/>
          </p:cNvPr>
          <p:cNvSpPr/>
          <p:nvPr/>
        </p:nvSpPr>
        <p:spPr>
          <a:xfrm>
            <a:off x="395288" y="692150"/>
            <a:ext cx="1008063" cy="2889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句段点评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矩形 2">
            <a:hlinkClick r:id="rId2" action="ppaction://hlinksldjump"/>
          </p:cNvPr>
          <p:cNvSpPr/>
          <p:nvPr/>
        </p:nvSpPr>
        <p:spPr>
          <a:xfrm>
            <a:off x="1497013" y="692150"/>
            <a:ext cx="1008063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自主探究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2627313" y="692150"/>
            <a:ext cx="1152525" cy="288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素材积累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1911350"/>
            <a:ext cx="8128000" cy="3289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26797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en-US" altLang="zh-CN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顾千里裸体读经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是真知读书之趣的。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但是这六小时添上去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这位就会变为学人了吗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所以读书而论钟点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计时治学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永远必不成器。今日国文好的人都是于书无所不窥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或违背校规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被中偷看《水浒》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偷看《三国》而来的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何尝计时治学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必也废寝忘餐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而后有成。要废寝忘餐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就单靠这趣字。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  <a:p>
            <a:pPr marL="0" marR="0" lvl="0" indent="2667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029335" algn="l"/>
                <a:tab pos="1850390" algn="l"/>
                <a:tab pos="2538095" algn="l"/>
                <a:tab pos="3221990" algn="l"/>
              </a:tabLst>
              <a:defRPr/>
            </a:pP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0030101010101" pitchFamily="49" charset="-122"/>
                <a:cs typeface="Times New Roman" panose="02020603050405020304" pitchFamily="18" charset="0"/>
              </a:rPr>
              <a:t>点评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运用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永远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必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以及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单靠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中的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单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这样极端的限制性词语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结合一个反问句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强调了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趣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在读书治学中的重要作用</a:t>
            </a:r>
            <a:r>
              <a:rPr kumimoji="0" lang="en-US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kumimoji="0" lang="zh-CN" altLang="zh-CN" sz="2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也批判了机械教育的危害。</a:t>
            </a:r>
            <a:endParaRPr kumimoji="0" lang="zh-CN" altLang="zh-CN" sz="2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U-BZ-S92"/>
              <a:ea typeface="方正书宋_GBK" panose="03000509000000000000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5288" y="3933825"/>
            <a:ext cx="8240713" cy="1655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高考学习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高考学习网</Template>
  <TotalTime>0</TotalTime>
  <Words>2562</Words>
  <Application>WPS 演示</Application>
  <PresentationFormat>全屏显示(4:3)</PresentationFormat>
  <Paragraphs>119</Paragraphs>
  <Slides>13</Slides>
  <Notes>13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Times New Roman</vt:lpstr>
      <vt:lpstr>黑体</vt:lpstr>
      <vt:lpstr>NEU-BZ-S92</vt:lpstr>
      <vt:lpstr>方正书宋_GBK</vt:lpstr>
      <vt:lpstr>方正宋黑_GBK</vt:lpstr>
      <vt:lpstr>楷体</vt:lpstr>
      <vt:lpstr>仿宋</vt:lpstr>
      <vt:lpstr>Segoe Print</vt:lpstr>
      <vt:lpstr>微软雅黑</vt:lpstr>
      <vt:lpstr>Arial Unicode MS</vt:lpstr>
      <vt:lpstr>高考学习网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语文备课大师 www.xiexingcun.com【全免费】</Company>
  <LinksUpToDate>false</LinksUpToDate>
  <SharedDoc>false</SharedDoc>
  <HyperlinksChanged>false</HyperlinksChanged>
  <AppVersion>14.0000</AppVersion>
  <Manager>语文备课大师 www.xiexingcun.com【全免费】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语文备课大师 www.xiexingcun.com【全免费】</dc:title>
  <dc:creator>语文备课大师 www.xiexingcun.com【全免费】</dc:creator>
  <cp:keywords>语文备课大师 www.xiexingcun.com【全免费】</cp:keywords>
  <dc:description>语文备课大师 www.xiexingcun.com【全免费】</dc:description>
  <dc:subject>语文备课大师 www.xiexingcun.com【全免费】</dc:subject>
  <cp:category>语文备课大师 www.xiexingcun.com【全免费】</cp:category>
  <cp:lastModifiedBy>Administrator</cp:lastModifiedBy>
  <cp:revision>19</cp:revision>
  <dcterms:created xsi:type="dcterms:W3CDTF">2014-12-27T00:55:35Z</dcterms:created>
  <dcterms:modified xsi:type="dcterms:W3CDTF">2017-10-20T09:33:13Z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