
<file path=[Content_Types].xml><?xml version="1.0" encoding="utf-8"?>
<Types xmlns="http://schemas.openxmlformats.org/package/2006/content-types">
  <Default Extension="jpeg" ContentType="image/jpeg"/>
  <Default Extension="wav" ContentType="audio/x-wav"/>
  <Default Extension="gif" ContentType="image/gi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2" r:id="rId3"/>
    <p:sldId id="285" r:id="rId4"/>
    <p:sldId id="257" r:id="rId5"/>
    <p:sldId id="258" r:id="rId6"/>
    <p:sldId id="286" r:id="rId7"/>
    <p:sldId id="270" r:id="rId8"/>
    <p:sldId id="274" r:id="rId9"/>
    <p:sldId id="275" r:id="rId10"/>
    <p:sldId id="293" r:id="rId11"/>
    <p:sldId id="271" r:id="rId12"/>
    <p:sldId id="276" r:id="rId13"/>
    <p:sldId id="289" r:id="rId14"/>
    <p:sldId id="290" r:id="rId15"/>
    <p:sldId id="291" r:id="rId16"/>
    <p:sldId id="273" r:id="rId17"/>
    <p:sldId id="282" r:id="rId18"/>
    <p:sldId id="283" r:id="rId19"/>
    <p:sldId id="288" r:id="rId20"/>
    <p:sldId id="262" r:id="rId21"/>
    <p:sldId id="263" r:id="rId22"/>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9900"/>
    <a:srgbClr val="003300"/>
    <a:srgbClr val="FF9900"/>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94" d="100"/>
          <a:sy n="94" d="100"/>
        </p:scale>
        <p:origin x="-88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p:cSld name="标题幻灯片">
    <p:bg>
      <p:bgPr>
        <a:blipFill rotWithShape="0">
          <a:blip r:embed="rId2"/>
          <a:stretch>
            <a:fillRect/>
          </a:stretch>
        </a:blipFill>
        <a:effectLst/>
      </p:bgPr>
    </p:bg>
    <p:spTree>
      <p:nvGrpSpPr>
        <p:cNvPr id="1" name=""/>
        <p:cNvGrpSpPr/>
        <p:nvPr/>
      </p:nvGrpSpPr>
      <p:grpSpPr/>
      <p:sp>
        <p:nvSpPr>
          <p:cNvPr id="2050" name="标题 2049"/>
          <p:cNvSpPr>
            <a:spLocks noGrp="1" noRot="1"/>
          </p:cNvSpPr>
          <p:nvPr>
            <p:ph type="ctrTitle"/>
          </p:nvPr>
        </p:nvSpPr>
        <p:spPr>
          <a:xfrm>
            <a:off x="3962400" y="1066800"/>
            <a:ext cx="4648200" cy="1981200"/>
          </a:xfrm>
          <a:prstGeom prst="rect">
            <a:avLst/>
          </a:prstGeom>
          <a:noFill/>
          <a:ln w="9525">
            <a:noFill/>
          </a:ln>
        </p:spPr>
        <p:txBody>
          <a:bodyPr anchor="ctr"/>
          <a:lstStyle>
            <a:lvl1pPr lvl="0">
              <a:defRPr/>
            </a:lvl1pPr>
          </a:lstStyle>
          <a:p>
            <a:pPr lvl="0"/>
            <a:r>
              <a:rPr lang="zh-CN" altLang="en-US"/>
              <a:t>单击此处编辑母版标题样式</a:t>
            </a:r>
            <a:endParaRPr lang="zh-CN" altLang="en-US"/>
          </a:p>
        </p:txBody>
      </p:sp>
      <p:sp>
        <p:nvSpPr>
          <p:cNvPr id="2051" name="副标题 2050"/>
          <p:cNvSpPr>
            <a:spLocks noGrp="1" noRot="1"/>
          </p:cNvSpPr>
          <p:nvPr>
            <p:ph type="subTitle" idx="1"/>
          </p:nvPr>
        </p:nvSpPr>
        <p:spPr>
          <a:xfrm>
            <a:off x="3962400" y="3657600"/>
            <a:ext cx="4572000" cy="1676400"/>
          </a:xfrm>
          <a:prstGeom prst="rect">
            <a:avLst/>
          </a:prstGeom>
          <a:noFill/>
          <a:ln w="9525">
            <a:noFill/>
          </a:ln>
        </p:spPr>
        <p:txBody>
          <a:bodyPr anchor="t"/>
          <a:lstStyle>
            <a:lvl1pPr marL="0" lvl="0" indent="0" algn="ct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a:r>
              <a:rPr lang="zh-CN" altLang="en-US"/>
              <a:t>单击此处编辑母版副标题样式</a:t>
            </a:r>
            <a:endParaRPr lang="zh-CN" altLang="en-US"/>
          </a:p>
        </p:txBody>
      </p:sp>
      <p:sp>
        <p:nvSpPr>
          <p:cNvPr id="2052" name="日期占位符 2051"/>
          <p:cNvSpPr>
            <a:spLocks noGrp="1"/>
          </p:cNvSpPr>
          <p:nvPr>
            <p:ph type="dt" sz="half" idx="2"/>
          </p:nvPr>
        </p:nvSpPr>
        <p:spPr>
          <a:xfrm>
            <a:off x="301625" y="6076950"/>
            <a:ext cx="2289175" cy="476250"/>
          </a:xfrm>
          <a:prstGeom prst="rect">
            <a:avLst/>
          </a:prstGeom>
          <a:noFill/>
          <a:ln w="9525">
            <a:noFill/>
          </a:ln>
        </p:spPr>
        <p:txBody>
          <a:bodyPr anchor="t"/>
          <a:lstStyle>
            <a:lvl1pPr>
              <a:defRPr sz="1400" b="0"/>
            </a:lvl1pPr>
          </a:lstStyle>
          <a:p>
            <a:endParaRPr lang="zh-CN" altLang="en-US" dirty="0">
              <a:latin typeface="Arial" panose="020B0604020202020204" pitchFamily="34" charset="0"/>
            </a:endParaRPr>
          </a:p>
        </p:txBody>
      </p:sp>
      <p:sp>
        <p:nvSpPr>
          <p:cNvPr id="2053" name="页脚占位符 2052"/>
          <p:cNvSpPr>
            <a:spLocks noGrp="1"/>
          </p:cNvSpPr>
          <p:nvPr>
            <p:ph type="ftr" sz="quarter" idx="3"/>
          </p:nvPr>
        </p:nvSpPr>
        <p:spPr>
          <a:xfrm>
            <a:off x="3124200" y="6076950"/>
            <a:ext cx="2895600" cy="476250"/>
          </a:xfrm>
          <a:prstGeom prst="rect">
            <a:avLst/>
          </a:prstGeom>
          <a:noFill/>
          <a:ln w="9525">
            <a:noFill/>
          </a:ln>
        </p:spPr>
        <p:txBody>
          <a:bodyPr anchor="t"/>
          <a:lstStyle>
            <a:lvl1pPr algn="ctr">
              <a:defRPr sz="1400" b="0"/>
            </a:lvl1pPr>
          </a:lstStyle>
          <a:p>
            <a:endParaRPr lang="zh-CN" altLang="en-US" dirty="0">
              <a:latin typeface="Arial" panose="020B0604020202020204" pitchFamily="34" charset="0"/>
            </a:endParaRPr>
          </a:p>
        </p:txBody>
      </p:sp>
      <p:sp>
        <p:nvSpPr>
          <p:cNvPr id="2054" name="灯片编号占位符 2053"/>
          <p:cNvSpPr>
            <a:spLocks noGrp="1"/>
          </p:cNvSpPr>
          <p:nvPr>
            <p:ph type="sldNum" sz="quarter" idx="4"/>
          </p:nvPr>
        </p:nvSpPr>
        <p:spPr>
          <a:xfrm>
            <a:off x="6553200" y="6076950"/>
            <a:ext cx="2289175" cy="476250"/>
          </a:xfrm>
          <a:prstGeom prst="rect">
            <a:avLst/>
          </a:prstGeom>
          <a:noFill/>
          <a:ln w="9525">
            <a:noFill/>
          </a:ln>
        </p:spPr>
        <p:txBody>
          <a:bodyPr anchor="t"/>
          <a:lstStyle>
            <a:lvl1pPr algn="r">
              <a:defRPr sz="1400" b="0"/>
            </a:lvl1pPr>
          </a:lstStyle>
          <a:p>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9569" y="685800"/>
            <a:ext cx="2135981" cy="51816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01625" y="685800"/>
            <a:ext cx="6284119" cy="51816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6286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04800" y="1981200"/>
            <a:ext cx="4184968" cy="3886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60583" y="1981200"/>
            <a:ext cx="4184968" cy="3886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p:sp>
        <p:nvSpPr>
          <p:cNvPr id="1026" name="标题 1025"/>
          <p:cNvSpPr>
            <a:spLocks noGrp="1" noRot="1"/>
          </p:cNvSpPr>
          <p:nvPr>
            <p:ph type="title"/>
          </p:nvPr>
        </p:nvSpPr>
        <p:spPr>
          <a:xfrm>
            <a:off x="301625" y="685800"/>
            <a:ext cx="8540750" cy="1143000"/>
          </a:xfrm>
          <a:prstGeom prst="rect">
            <a:avLst/>
          </a:prstGeom>
          <a:noFill/>
          <a:ln w="9525">
            <a:noFill/>
          </a:ln>
        </p:spPr>
        <p:txBody>
          <a:bodyPr anchor="ctr"/>
          <a:p>
            <a:pPr lvl="0"/>
            <a:r>
              <a:rPr lang="zh-CN" altLang="en-US"/>
              <a:t>单击此处编辑母版标题样式</a:t>
            </a:r>
            <a:endParaRPr lang="zh-CN" altLang="en-US"/>
          </a:p>
        </p:txBody>
      </p:sp>
      <p:sp>
        <p:nvSpPr>
          <p:cNvPr id="1027" name="文本占位符 1026"/>
          <p:cNvSpPr>
            <a:spLocks noGrp="1" noRot="1"/>
          </p:cNvSpPr>
          <p:nvPr>
            <p:ph type="body" idx="1"/>
          </p:nvPr>
        </p:nvSpPr>
        <p:spPr>
          <a:xfrm>
            <a:off x="304800" y="1981200"/>
            <a:ext cx="8540750" cy="3886200"/>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301625" y="6019800"/>
            <a:ext cx="2289175" cy="476250"/>
          </a:xfrm>
          <a:prstGeom prst="rect">
            <a:avLst/>
          </a:prstGeom>
          <a:noFill/>
          <a:ln w="9525">
            <a:noFill/>
          </a:ln>
        </p:spPr>
        <p:txBody>
          <a:bodyPr/>
          <a:lstStyle>
            <a:lvl1pPr>
              <a:defRPr sz="1400" b="0"/>
            </a:lvl1pPr>
          </a:lstStyle>
          <a:p>
            <a:pPr lvl="0"/>
            <a:endParaRPr lang="zh-CN" altLang="en-US" dirty="0">
              <a:latin typeface="Arial" panose="020B0604020202020204" pitchFamily="34" charset="0"/>
            </a:endParaRPr>
          </a:p>
        </p:txBody>
      </p:sp>
      <p:sp>
        <p:nvSpPr>
          <p:cNvPr id="1029" name="页脚占位符 1028"/>
          <p:cNvSpPr>
            <a:spLocks noGrp="1"/>
          </p:cNvSpPr>
          <p:nvPr>
            <p:ph type="ftr" sz="quarter" idx="3"/>
          </p:nvPr>
        </p:nvSpPr>
        <p:spPr>
          <a:xfrm>
            <a:off x="3124200" y="6019800"/>
            <a:ext cx="2895600" cy="476250"/>
          </a:xfrm>
          <a:prstGeom prst="rect">
            <a:avLst/>
          </a:prstGeom>
          <a:noFill/>
          <a:ln w="9525">
            <a:noFill/>
          </a:ln>
        </p:spPr>
        <p:txBody>
          <a:bodyPr/>
          <a:lstStyle>
            <a:lvl1pPr algn="ctr">
              <a:defRPr sz="1400" b="0"/>
            </a:lvl1pPr>
          </a:lstStyle>
          <a:p>
            <a:pPr lvl="0"/>
            <a:endParaRPr lang="zh-CN" altLang="en-US" dirty="0">
              <a:latin typeface="Arial" panose="020B0604020202020204" pitchFamily="34" charset="0"/>
            </a:endParaRPr>
          </a:p>
        </p:txBody>
      </p:sp>
      <p:sp>
        <p:nvSpPr>
          <p:cNvPr id="1030" name="灯片编号占位符 1029"/>
          <p:cNvSpPr>
            <a:spLocks noGrp="1"/>
          </p:cNvSpPr>
          <p:nvPr>
            <p:ph type="sldNum" sz="quarter" idx="4"/>
          </p:nvPr>
        </p:nvSpPr>
        <p:spPr>
          <a:xfrm>
            <a:off x="6553200" y="6019800"/>
            <a:ext cx="2289175" cy="476250"/>
          </a:xfrm>
          <a:prstGeom prst="rect">
            <a:avLst/>
          </a:prstGeom>
          <a:noFill/>
          <a:ln w="9525">
            <a:noFill/>
          </a:ln>
        </p:spPr>
        <p:txBody>
          <a:bodyPr/>
          <a:lstStyle>
            <a:lvl1pPr algn="r">
              <a:defRPr sz="1400" b="0"/>
            </a:lvl1p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v"/>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v"/>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3600" b="1" i="0" u="none" kern="1200" baseline="0">
          <a:solidFill>
            <a:srgbClr val="FF0000"/>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9.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0.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1.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2.GIF"/><Relationship Id="rId1"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3.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2.GI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audio" Target="../media/audio1.wav"/></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GIF"/></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audio" Target="../media/audio1.wav"/><Relationship Id="rId2" Type="http://schemas.openxmlformats.org/officeDocument/2006/relationships/image" Target="../media/image6.jpeg"/><Relationship Id="rId1" Type="http://schemas.openxmlformats.org/officeDocument/2006/relationships/slide" Target="slide20.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10.xml"/><Relationship Id="rId2" Type="http://schemas.openxmlformats.org/officeDocument/2006/relationships/slide" Target="slide3.xml"/><Relationship Id="rId1" Type="http://schemas.openxmlformats.org/officeDocument/2006/relationships/slide" Target="slide7.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7.png"/><Relationship Id="rId1" Type="http://schemas.openxmlformats.org/officeDocument/2006/relationships/slide" Target="sl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6.xml"/></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audio" Target="../media/audio2.wav"/><Relationship Id="rId3" Type="http://schemas.openxmlformats.org/officeDocument/2006/relationships/image" Target="../media/image8.GIF"/><Relationship Id="rId2" Type="http://schemas.openxmlformats.org/officeDocument/2006/relationships/image" Target="../media/image6.jpeg"/><Relationship Id="rId1"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098" name="图片 4097" descr="范进中举1"/>
          <p:cNvPicPr>
            <a:picLocks noChangeAspect="1"/>
          </p:cNvPicPr>
          <p:nvPr/>
        </p:nvPicPr>
        <p:blipFill>
          <a:blip r:embed="rId1"/>
          <a:stretch>
            <a:fillRect/>
          </a:stretch>
        </p:blipFill>
        <p:spPr>
          <a:xfrm>
            <a:off x="0" y="17463"/>
            <a:ext cx="9144000" cy="6840537"/>
          </a:xfrm>
          <a:prstGeom prst="rect">
            <a:avLst/>
          </a:prstGeom>
          <a:noFill/>
          <a:ln w="9525">
            <a:noFill/>
          </a:ln>
        </p:spPr>
      </p:pic>
      <p:sp>
        <p:nvSpPr>
          <p:cNvPr id="4099" name="文本框 4098"/>
          <p:cNvSpPr txBox="1"/>
          <p:nvPr/>
        </p:nvSpPr>
        <p:spPr>
          <a:xfrm>
            <a:off x="6400800" y="1066800"/>
            <a:ext cx="733425" cy="1676400"/>
          </a:xfrm>
          <a:prstGeom prst="rect">
            <a:avLst/>
          </a:prstGeom>
          <a:noFill/>
          <a:ln w="9525">
            <a:noFill/>
          </a:ln>
        </p:spPr>
        <p:txBody>
          <a:bodyPr vert="eaVert">
            <a:spAutoFit/>
          </a:bodyPr>
          <a:p>
            <a:pPr>
              <a:spcBef>
                <a:spcPct val="50000"/>
              </a:spcBef>
            </a:pPr>
            <a:r>
              <a:rPr lang="zh-CN" altLang="en-US">
                <a:solidFill>
                  <a:schemeClr val="tx1"/>
                </a:solidFill>
                <a:latin typeface="Arial" panose="020B0604020202020204" pitchFamily="34" charset="0"/>
              </a:rPr>
              <a:t>吴敬梓</a:t>
            </a:r>
            <a:endParaRPr lang="zh-CN" altLang="en-US">
              <a:solidFill>
                <a:schemeClr val="tx1"/>
              </a:solidFill>
              <a:latin typeface="Arial" panose="020B0604020202020204"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矩形 13313"/>
          <p:cNvSpPr/>
          <p:nvPr/>
        </p:nvSpPr>
        <p:spPr>
          <a:xfrm>
            <a:off x="1143000" y="304800"/>
            <a:ext cx="2514600" cy="1219200"/>
          </a:xfrm>
          <a:prstGeom prst="rect">
            <a:avLst/>
          </a:prstGeom>
        </p:spPr>
        <p:txBody>
          <a:bodyPr wrap="none" fromWordArt="1">
            <a:prstTxWarp prst="textCascadeUp">
              <a:avLst>
                <a:gd name="adj" fmla="val 44444"/>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a:r>
              <a:rPr lang="zh-CN" altLang="en-US" sz="360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rPr>
              <a:t>胡屠户</a:t>
            </a:r>
            <a:endParaRPr lang="zh-CN" altLang="en-US" sz="360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sp>
        <p:nvSpPr>
          <p:cNvPr id="13315" name="矩形 13314"/>
          <p:cNvSpPr/>
          <p:nvPr/>
        </p:nvSpPr>
        <p:spPr>
          <a:xfrm>
            <a:off x="4343400" y="0"/>
            <a:ext cx="2667000" cy="1157288"/>
          </a:xfrm>
          <a:prstGeom prst="rect">
            <a:avLst/>
          </a:prstGeom>
        </p:spPr>
        <p:txBody>
          <a:bodyPr wrap="none" fromWordArt="1">
            <a:prstTxWarp prst="textCascadeUp">
              <a:avLst>
                <a:gd name="adj" fmla="val 44444"/>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a:r>
              <a:rPr lang="zh-CN" altLang="en-US" sz="360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rPr>
              <a:t>形象面面观</a:t>
            </a:r>
            <a:endParaRPr lang="zh-CN" altLang="en-US" sz="360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sp>
        <p:nvSpPr>
          <p:cNvPr id="13316" name="文本框 13315"/>
          <p:cNvSpPr txBox="1"/>
          <p:nvPr/>
        </p:nvSpPr>
        <p:spPr>
          <a:xfrm>
            <a:off x="457200" y="1905000"/>
            <a:ext cx="8153400" cy="3749675"/>
          </a:xfrm>
          <a:prstGeom prst="rect">
            <a:avLst/>
          </a:prstGeom>
          <a:noFill/>
          <a:ln w="9525">
            <a:noFill/>
          </a:ln>
        </p:spPr>
        <p:txBody>
          <a:bodyPr>
            <a:spAutoFit/>
          </a:bodyPr>
          <a:p>
            <a:pPr>
              <a:spcBef>
                <a:spcPct val="50000"/>
              </a:spcBef>
            </a:pPr>
            <a:r>
              <a:rPr lang="zh-CN" altLang="en-US" sz="4000">
                <a:solidFill>
                  <a:srgbClr val="003300"/>
                </a:solidFill>
                <a:latin typeface="楷体_GB2312" panose="02010609030101010101" pitchFamily="1" charset="-122"/>
                <a:ea typeface="楷体_GB2312" panose="02010609030101010101" pitchFamily="1" charset="-122"/>
              </a:rPr>
              <a:t>思考：</a:t>
            </a:r>
            <a:endParaRPr lang="zh-CN" altLang="en-US" sz="4000">
              <a:solidFill>
                <a:srgbClr val="003300"/>
              </a:solidFill>
              <a:latin typeface="楷体_GB2312" panose="02010609030101010101" pitchFamily="1" charset="-122"/>
              <a:ea typeface="楷体_GB2312" panose="02010609030101010101" pitchFamily="1" charset="-122"/>
            </a:endParaRPr>
          </a:p>
          <a:p>
            <a:pPr>
              <a:spcBef>
                <a:spcPct val="50000"/>
              </a:spcBef>
            </a:pPr>
            <a:r>
              <a:rPr lang="en-US" altLang="zh-CN" sz="4000">
                <a:solidFill>
                  <a:srgbClr val="003300"/>
                </a:solidFill>
                <a:latin typeface="楷体_GB2312" panose="02010609030101010101" pitchFamily="1" charset="-122"/>
                <a:ea typeface="楷体_GB2312" panose="02010609030101010101" pitchFamily="1" charset="-122"/>
              </a:rPr>
              <a:t>1</a:t>
            </a:r>
            <a:r>
              <a:rPr lang="zh-CN" altLang="en-US" sz="4000">
                <a:solidFill>
                  <a:srgbClr val="003300"/>
                </a:solidFill>
                <a:latin typeface="楷体_GB2312" panose="02010609030101010101" pitchFamily="1" charset="-122"/>
                <a:ea typeface="楷体_GB2312" panose="02010609030101010101" pitchFamily="1" charset="-122"/>
              </a:rPr>
              <a:t>、胡屠户对范进的态度发生了怎样的变化？</a:t>
            </a:r>
            <a:endParaRPr lang="zh-CN" altLang="en-US" sz="4000">
              <a:solidFill>
                <a:srgbClr val="003300"/>
              </a:solidFill>
              <a:latin typeface="楷体_GB2312" panose="02010609030101010101" pitchFamily="1" charset="-122"/>
              <a:ea typeface="楷体_GB2312" panose="02010609030101010101" pitchFamily="1" charset="-122"/>
            </a:endParaRPr>
          </a:p>
          <a:p>
            <a:pPr>
              <a:spcBef>
                <a:spcPct val="50000"/>
              </a:spcBef>
            </a:pPr>
            <a:r>
              <a:rPr lang="zh-CN" altLang="en-US" sz="4000">
                <a:solidFill>
                  <a:srgbClr val="003300"/>
                </a:solidFill>
                <a:latin typeface="楷体_GB2312" panose="02010609030101010101" pitchFamily="1" charset="-122"/>
                <a:ea typeface="楷体_GB2312" panose="02010609030101010101" pitchFamily="1" charset="-122"/>
              </a:rPr>
              <a:t> </a:t>
            </a:r>
            <a:r>
              <a:rPr lang="en-US" altLang="zh-CN" sz="4000">
                <a:solidFill>
                  <a:srgbClr val="003300"/>
                </a:solidFill>
                <a:latin typeface="楷体_GB2312" panose="02010609030101010101" pitchFamily="1" charset="-122"/>
                <a:ea typeface="楷体_GB2312" panose="02010609030101010101" pitchFamily="1" charset="-122"/>
              </a:rPr>
              <a:t>2</a:t>
            </a:r>
            <a:r>
              <a:rPr lang="zh-CN" altLang="en-US" sz="4000">
                <a:solidFill>
                  <a:srgbClr val="003300"/>
                </a:solidFill>
                <a:latin typeface="楷体_GB2312" panose="02010609030101010101" pitchFamily="1" charset="-122"/>
                <a:ea typeface="楷体_GB2312" panose="02010609030101010101" pitchFamily="1" charset="-122"/>
              </a:rPr>
              <a:t>、语段运用了怎样的描写手法？表现了胡屠户怎样的性格特征？</a:t>
            </a:r>
            <a:endParaRPr lang="zh-CN" altLang="en-US" sz="4000">
              <a:solidFill>
                <a:srgbClr val="003300"/>
              </a:solidFill>
              <a:latin typeface="楷体_GB2312" panose="02010609030101010101" pitchFamily="1" charset="-122"/>
              <a:ea typeface="楷体_GB2312" panose="02010609030101010101" pitchFamily="1" charset="-122"/>
            </a:endParaRPr>
          </a:p>
        </p:txBody>
      </p:sp>
      <p:sp>
        <p:nvSpPr>
          <p:cNvPr id="13317" name="文本框 13316"/>
          <p:cNvSpPr txBox="1"/>
          <p:nvPr/>
        </p:nvSpPr>
        <p:spPr>
          <a:xfrm>
            <a:off x="7924800" y="6019800"/>
            <a:ext cx="1219200" cy="519113"/>
          </a:xfrm>
          <a:prstGeom prst="rect">
            <a:avLst/>
          </a:prstGeom>
          <a:noFill/>
          <a:ln w="9525">
            <a:noFill/>
          </a:ln>
        </p:spPr>
        <p:txBody>
          <a:bodyPr>
            <a:spAutoFit/>
          </a:bodyPr>
          <a:p>
            <a:pPr>
              <a:spcBef>
                <a:spcPct val="50000"/>
              </a:spcBef>
            </a:pPr>
            <a:r>
              <a:rPr lang="zh-CN" altLang="en-US" sz="2800">
                <a:latin typeface="Arial" panose="020B0604020202020204" pitchFamily="34" charset="0"/>
                <a:hlinkClick r:id="rId1" action="ppaction://hlinksldjump"/>
              </a:rPr>
              <a:t>联接</a:t>
            </a:r>
            <a:endParaRPr lang="zh-CN" altLang="en-US" sz="2800">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矩形 14337"/>
          <p:cNvSpPr/>
          <p:nvPr/>
        </p:nvSpPr>
        <p:spPr>
          <a:xfrm>
            <a:off x="1524000" y="304800"/>
            <a:ext cx="2208213" cy="914400"/>
          </a:xfrm>
          <a:prstGeom prst="rect">
            <a:avLst/>
          </a:prstGeom>
          <a:noFill/>
          <a:ln w="9525">
            <a:noFill/>
          </a:ln>
        </p:spPr>
        <p:txBody>
          <a:bodyPr wrap="none" anchor="t">
            <a:spAutoFit/>
          </a:bodyPr>
          <a:p>
            <a:r>
              <a:rPr lang="zh-CN" altLang="en-US" sz="5400">
                <a:latin typeface="Arial" panose="020B0604020202020204" pitchFamily="34" charset="0"/>
                <a:ea typeface="华文新魏" panose="02010800040101010101" pitchFamily="2" charset="-122"/>
              </a:rPr>
              <a:t>中举前</a:t>
            </a:r>
            <a:endParaRPr lang="zh-CN" altLang="en-US" sz="5400">
              <a:latin typeface="Arial" panose="020B0604020202020204" pitchFamily="34" charset="0"/>
              <a:ea typeface="华文新魏" panose="02010800040101010101" pitchFamily="2" charset="-122"/>
            </a:endParaRPr>
          </a:p>
        </p:txBody>
      </p:sp>
      <p:sp>
        <p:nvSpPr>
          <p:cNvPr id="14339" name="文本框 14338"/>
          <p:cNvSpPr txBox="1"/>
          <p:nvPr/>
        </p:nvSpPr>
        <p:spPr>
          <a:xfrm>
            <a:off x="5410200" y="304800"/>
            <a:ext cx="2438400" cy="914400"/>
          </a:xfrm>
          <a:prstGeom prst="rect">
            <a:avLst/>
          </a:prstGeom>
          <a:noFill/>
          <a:ln w="9525">
            <a:noFill/>
          </a:ln>
        </p:spPr>
        <p:txBody>
          <a:bodyPr>
            <a:spAutoFit/>
          </a:bodyPr>
          <a:p>
            <a:pPr>
              <a:spcBef>
                <a:spcPct val="50000"/>
              </a:spcBef>
            </a:pPr>
            <a:r>
              <a:rPr lang="zh-CN" altLang="en-US" sz="5400">
                <a:latin typeface="Arial" panose="020B0604020202020204" pitchFamily="34" charset="0"/>
                <a:ea typeface="华文新魏" panose="02010800040101010101" pitchFamily="2" charset="-122"/>
              </a:rPr>
              <a:t>中举后</a:t>
            </a:r>
            <a:endParaRPr lang="zh-CN" altLang="en-US" sz="5400">
              <a:latin typeface="Arial" panose="020B0604020202020204" pitchFamily="34" charset="0"/>
              <a:ea typeface="华文新魏" panose="02010800040101010101" pitchFamily="2" charset="-122"/>
            </a:endParaRPr>
          </a:p>
        </p:txBody>
      </p:sp>
      <p:sp>
        <p:nvSpPr>
          <p:cNvPr id="14340" name="文本框 14339"/>
          <p:cNvSpPr txBox="1"/>
          <p:nvPr/>
        </p:nvSpPr>
        <p:spPr>
          <a:xfrm>
            <a:off x="304800" y="1295400"/>
            <a:ext cx="35052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称呼：现世宝</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4341" name="文本框 14340"/>
          <p:cNvSpPr txBox="1"/>
          <p:nvPr/>
        </p:nvSpPr>
        <p:spPr>
          <a:xfrm>
            <a:off x="228600" y="1963738"/>
            <a:ext cx="4572000" cy="1068387"/>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骂：</a:t>
            </a:r>
            <a:r>
              <a:rPr lang="zh-CN" altLang="en-US" sz="2800"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烂忠厚没用的， 癞蛤蟆想吃天鹅肉，尖嘴猴腮</a:t>
            </a:r>
            <a:endParaRPr lang="zh-CN" altLang="en-US" sz="2800"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4342" name="文本框 14341"/>
          <p:cNvSpPr txBox="1"/>
          <p:nvPr/>
        </p:nvSpPr>
        <p:spPr>
          <a:xfrm>
            <a:off x="0" y="3200400"/>
            <a:ext cx="4572000" cy="1066800"/>
          </a:xfrm>
          <a:prstGeom prst="rect">
            <a:avLst/>
          </a:prstGeom>
          <a:noFill/>
          <a:ln w="9525">
            <a:noFill/>
          </a:ln>
        </p:spPr>
        <p:txBody>
          <a:bodyPr>
            <a:spAutoFit/>
          </a:bodyPr>
          <a:p>
            <a:pPr>
              <a:spcBef>
                <a:spcPct val="50000"/>
              </a:spcBef>
            </a:pPr>
            <a:r>
              <a:rPr lang="zh-CN" altLang="en-US" sz="3200"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动作：腆着肚子去了              一口啐在脸上</a:t>
            </a:r>
            <a:endParaRPr lang="zh-CN" altLang="en-US" sz="3200"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4343" name="文本框 14342"/>
          <p:cNvSpPr txBox="1"/>
          <p:nvPr/>
        </p:nvSpPr>
        <p:spPr>
          <a:xfrm>
            <a:off x="5029200" y="1219200"/>
            <a:ext cx="35052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称呼：贤婿老爷</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4344" name="矩形 14343"/>
          <p:cNvSpPr/>
          <p:nvPr/>
        </p:nvSpPr>
        <p:spPr>
          <a:xfrm>
            <a:off x="5181600" y="1981200"/>
            <a:ext cx="2759075" cy="1190625"/>
          </a:xfrm>
          <a:prstGeom prst="rect">
            <a:avLst/>
          </a:prstGeom>
          <a:noFill/>
          <a:ln w="9525">
            <a:noFill/>
          </a:ln>
        </p:spPr>
        <p:txBody>
          <a:bodyPr>
            <a:spAutoFit/>
          </a:bodyPr>
          <a:p>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赞：才学高</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a:p>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    品貌好</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4345" name="文本框 14344"/>
          <p:cNvSpPr txBox="1"/>
          <p:nvPr/>
        </p:nvSpPr>
        <p:spPr>
          <a:xfrm>
            <a:off x="4724400" y="3124200"/>
            <a:ext cx="3886200" cy="2378075"/>
          </a:xfrm>
          <a:prstGeom prst="rect">
            <a:avLst/>
          </a:prstGeom>
          <a:noFill/>
          <a:ln w="9525">
            <a:noFill/>
          </a:ln>
        </p:spPr>
        <p:txBody>
          <a:bodyPr>
            <a:spAutoFit/>
          </a:bodyPr>
          <a:p>
            <a:pPr>
              <a:spcBef>
                <a:spcPct val="50000"/>
              </a:spcBef>
            </a:pPr>
            <a:r>
              <a:rPr lang="zh-CN" altLang="en-US" sz="3200"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动作</a:t>
            </a:r>
            <a:r>
              <a:rPr lang="en-US" altLang="zh-CN" sz="3200"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a:t>
            </a:r>
            <a:r>
              <a:rPr lang="zh-CN" altLang="en-US" sz="3200"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那手早颤起来          替他扯了几十回       笑咪咪的去了</a:t>
            </a:r>
            <a:endParaRPr lang="zh-CN" altLang="en-US" sz="3200"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      </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4346" name="燕尾形箭头 14345"/>
          <p:cNvSpPr/>
          <p:nvPr/>
        </p:nvSpPr>
        <p:spPr>
          <a:xfrm>
            <a:off x="1295400" y="5029200"/>
            <a:ext cx="6553200" cy="609600"/>
          </a:xfrm>
          <a:prstGeom prst="notchedRightArrow">
            <a:avLst>
              <a:gd name="adj1" fmla="val 50000"/>
              <a:gd name="adj2" fmla="val 268750"/>
            </a:avLst>
          </a:pr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14347" name="文本框 14346"/>
          <p:cNvSpPr txBox="1"/>
          <p:nvPr/>
        </p:nvSpPr>
        <p:spPr>
          <a:xfrm>
            <a:off x="2286000" y="4495800"/>
            <a:ext cx="4343400" cy="579438"/>
          </a:xfrm>
          <a:prstGeom prst="rect">
            <a:avLst/>
          </a:prstGeom>
          <a:noFill/>
          <a:ln w="9525">
            <a:noFill/>
          </a:ln>
        </p:spPr>
        <p:txBody>
          <a:bodyPr>
            <a:spAutoFit/>
          </a:bodyPr>
          <a:p>
            <a:pPr>
              <a:spcBef>
                <a:spcPct val="50000"/>
              </a:spcBef>
            </a:pPr>
            <a:r>
              <a:rPr lang="zh-CN" altLang="en-US" sz="3200">
                <a:solidFill>
                  <a:srgbClr val="009900"/>
                </a:solidFill>
                <a:latin typeface="Arial" panose="020B0604020202020204" pitchFamily="34" charset="0"/>
              </a:rPr>
              <a:t>语言    动作</a:t>
            </a:r>
            <a:endParaRPr lang="zh-CN" altLang="en-US" sz="3200">
              <a:solidFill>
                <a:srgbClr val="009900"/>
              </a:solidFill>
              <a:latin typeface="Arial" panose="020B0604020202020204" pitchFamily="34" charset="0"/>
            </a:endParaRPr>
          </a:p>
        </p:txBody>
      </p:sp>
      <p:sp>
        <p:nvSpPr>
          <p:cNvPr id="14348" name="文本框 14347"/>
          <p:cNvSpPr txBox="1"/>
          <p:nvPr/>
        </p:nvSpPr>
        <p:spPr>
          <a:xfrm>
            <a:off x="1905000" y="5791200"/>
            <a:ext cx="5334000" cy="701675"/>
          </a:xfrm>
          <a:prstGeom prst="rect">
            <a:avLst/>
          </a:prstGeom>
          <a:noFill/>
          <a:ln w="9525">
            <a:noFill/>
          </a:ln>
        </p:spPr>
        <p:txBody>
          <a:bodyPr>
            <a:spAutoFit/>
          </a:bodyPr>
          <a:p>
            <a:pPr>
              <a:spcBef>
                <a:spcPct val="50000"/>
              </a:spcBef>
            </a:pPr>
            <a:r>
              <a:rPr lang="zh-CN" altLang="en-US" sz="4000">
                <a:latin typeface="Arial" panose="020B0604020202020204" pitchFamily="34" charset="0"/>
              </a:rPr>
              <a:t>欺贫爱富  趋炎附势</a:t>
            </a:r>
            <a:endParaRPr lang="zh-CN" altLang="en-US" sz="4000">
              <a:latin typeface="Arial" panose="020B0604020202020204" pitchFamily="34" charset="0"/>
            </a:endParaRPr>
          </a:p>
        </p:txBody>
      </p:sp>
      <p:sp>
        <p:nvSpPr>
          <p:cNvPr id="14349" name="文本框 14348"/>
          <p:cNvSpPr txBox="1"/>
          <p:nvPr/>
        </p:nvSpPr>
        <p:spPr>
          <a:xfrm>
            <a:off x="3962400" y="0"/>
            <a:ext cx="2286000" cy="579438"/>
          </a:xfrm>
          <a:prstGeom prst="rect">
            <a:avLst/>
          </a:prstGeom>
          <a:noFill/>
          <a:ln w="9525">
            <a:noFill/>
          </a:ln>
        </p:spPr>
        <p:txBody>
          <a:bodyPr>
            <a:spAutoFit/>
          </a:bodyPr>
          <a:p>
            <a:pPr>
              <a:spcBef>
                <a:spcPct val="50000"/>
              </a:spcBef>
            </a:pPr>
            <a:r>
              <a:rPr lang="zh-CN" altLang="en-US" sz="3200">
                <a:solidFill>
                  <a:srgbClr val="FF9900"/>
                </a:solidFill>
                <a:latin typeface="Arial" panose="020B0604020202020204" pitchFamily="34" charset="0"/>
              </a:rPr>
              <a:t>对比</a:t>
            </a:r>
            <a:endParaRPr lang="zh-CN" altLang="en-US" sz="3200">
              <a:solidFill>
                <a:srgbClr val="FF9900"/>
              </a:solidFill>
              <a:latin typeface="Arial" panose="020B0604020202020204" pitchFamily="34" charset="0"/>
            </a:endParaRPr>
          </a:p>
        </p:txBody>
      </p:sp>
      <p:sp>
        <p:nvSpPr>
          <p:cNvPr id="14350" name="动作按钮: 前进或下一项 14349">
            <a:hlinkClick r:id="" action="ppaction://hlinkshowjump?jump=nextslide"/>
          </p:cNvPr>
          <p:cNvSpPr/>
          <p:nvPr/>
        </p:nvSpPr>
        <p:spPr>
          <a:xfrm>
            <a:off x="7772400" y="6248400"/>
            <a:ext cx="762000" cy="152400"/>
          </a:xfrm>
          <a:prstGeom prst="actionButtonForwardNext">
            <a:avLst/>
          </a:prstGeom>
          <a:noFill/>
          <a:ln w="9525">
            <a:noFill/>
          </a:ln>
        </p:spPr>
        <p:txBody>
          <a:bodyPr/>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 fill="hold"/>
                                        <p:tgtEl>
                                          <p:spTgt spid="14338"/>
                                        </p:tgtEl>
                                        <p:attrNameLst>
                                          <p:attrName>ppt_x</p:attrName>
                                        </p:attrNameLst>
                                      </p:cBhvr>
                                      <p:tavLst>
                                        <p:tav tm="0">
                                          <p:val>
                                            <p:strVal val="0-#ppt_w/2"/>
                                          </p:val>
                                        </p:tav>
                                        <p:tav tm="100000">
                                          <p:val>
                                            <p:strVal val="#ppt_x"/>
                                          </p:val>
                                        </p:tav>
                                      </p:tavLst>
                                    </p:anim>
                                    <p:anim calcmode="lin" valueType="num">
                                      <p:cBhvr additive="base">
                                        <p:cTn id="8" dur="500" fill="hold"/>
                                        <p:tgtEl>
                                          <p:spTgt spid="1433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339"/>
                                        </p:tgtEl>
                                        <p:attrNameLst>
                                          <p:attrName>style.visibility</p:attrName>
                                        </p:attrNameLst>
                                      </p:cBhvr>
                                      <p:to>
                                        <p:strVal val="visible"/>
                                      </p:to>
                                    </p:set>
                                    <p:anim calcmode="lin" valueType="num">
                                      <p:cBhvr additive="base">
                                        <p:cTn id="13" dur="500" fill="hold"/>
                                        <p:tgtEl>
                                          <p:spTgt spid="14339"/>
                                        </p:tgtEl>
                                        <p:attrNameLst>
                                          <p:attrName>ppt_x</p:attrName>
                                        </p:attrNameLst>
                                      </p:cBhvr>
                                      <p:tavLst>
                                        <p:tav tm="0">
                                          <p:val>
                                            <p:strVal val="1+#ppt_w/2"/>
                                          </p:val>
                                        </p:tav>
                                        <p:tav tm="100000">
                                          <p:val>
                                            <p:strVal val="#ppt_x"/>
                                          </p:val>
                                        </p:tav>
                                      </p:tavLst>
                                    </p:anim>
                                    <p:anim calcmode="lin" valueType="num">
                                      <p:cBhvr additive="base">
                                        <p:cTn id="14" dur="500" fill="hold"/>
                                        <p:tgtEl>
                                          <p:spTgt spid="1433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40"/>
                                        </p:tgtEl>
                                        <p:attrNameLst>
                                          <p:attrName>style.visibility</p:attrName>
                                        </p:attrNameLst>
                                      </p:cBhvr>
                                      <p:to>
                                        <p:strVal val="visible"/>
                                      </p:to>
                                    </p:set>
                                    <p:anim calcmode="lin" valueType="num">
                                      <p:cBhvr additive="base">
                                        <p:cTn id="19" dur="500" fill="hold"/>
                                        <p:tgtEl>
                                          <p:spTgt spid="14340"/>
                                        </p:tgtEl>
                                        <p:attrNameLst>
                                          <p:attrName>ppt_x</p:attrName>
                                        </p:attrNameLst>
                                      </p:cBhvr>
                                      <p:tavLst>
                                        <p:tav tm="0">
                                          <p:val>
                                            <p:strVal val="0-#ppt_w/2"/>
                                          </p:val>
                                        </p:tav>
                                        <p:tav tm="100000">
                                          <p:val>
                                            <p:strVal val="#ppt_x"/>
                                          </p:val>
                                        </p:tav>
                                      </p:tavLst>
                                    </p:anim>
                                    <p:anim calcmode="lin" valueType="num">
                                      <p:cBhvr additive="base">
                                        <p:cTn id="20" dur="500" fill="hold"/>
                                        <p:tgtEl>
                                          <p:spTgt spid="1434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4343"/>
                                        </p:tgtEl>
                                        <p:attrNameLst>
                                          <p:attrName>style.visibility</p:attrName>
                                        </p:attrNameLst>
                                      </p:cBhvr>
                                      <p:to>
                                        <p:strVal val="visible"/>
                                      </p:to>
                                    </p:set>
                                    <p:anim calcmode="lin" valueType="num">
                                      <p:cBhvr additive="base">
                                        <p:cTn id="25" dur="500" fill="hold"/>
                                        <p:tgtEl>
                                          <p:spTgt spid="14343"/>
                                        </p:tgtEl>
                                        <p:attrNameLst>
                                          <p:attrName>ppt_x</p:attrName>
                                        </p:attrNameLst>
                                      </p:cBhvr>
                                      <p:tavLst>
                                        <p:tav tm="0">
                                          <p:val>
                                            <p:strVal val="1+#ppt_w/2"/>
                                          </p:val>
                                        </p:tav>
                                        <p:tav tm="100000">
                                          <p:val>
                                            <p:strVal val="#ppt_x"/>
                                          </p:val>
                                        </p:tav>
                                      </p:tavLst>
                                    </p:anim>
                                    <p:anim calcmode="lin" valueType="num">
                                      <p:cBhvr additive="base">
                                        <p:cTn id="26" dur="500" fill="hold"/>
                                        <p:tgtEl>
                                          <p:spTgt spid="14343"/>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4341"/>
                                        </p:tgtEl>
                                        <p:attrNameLst>
                                          <p:attrName>style.visibility</p:attrName>
                                        </p:attrNameLst>
                                      </p:cBhvr>
                                      <p:to>
                                        <p:strVal val="visible"/>
                                      </p:to>
                                    </p:set>
                                    <p:anim calcmode="lin" valueType="num">
                                      <p:cBhvr additive="base">
                                        <p:cTn id="31" dur="500" fill="hold"/>
                                        <p:tgtEl>
                                          <p:spTgt spid="14341"/>
                                        </p:tgtEl>
                                        <p:attrNameLst>
                                          <p:attrName>ppt_x</p:attrName>
                                        </p:attrNameLst>
                                      </p:cBhvr>
                                      <p:tavLst>
                                        <p:tav tm="0">
                                          <p:val>
                                            <p:strVal val="0-#ppt_w/2"/>
                                          </p:val>
                                        </p:tav>
                                        <p:tav tm="100000">
                                          <p:val>
                                            <p:strVal val="#ppt_x"/>
                                          </p:val>
                                        </p:tav>
                                      </p:tavLst>
                                    </p:anim>
                                    <p:anim calcmode="lin" valueType="num">
                                      <p:cBhvr additive="base">
                                        <p:cTn id="32" dur="500" fill="hold"/>
                                        <p:tgtEl>
                                          <p:spTgt spid="1434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4344"/>
                                        </p:tgtEl>
                                        <p:attrNameLst>
                                          <p:attrName>style.visibility</p:attrName>
                                        </p:attrNameLst>
                                      </p:cBhvr>
                                      <p:to>
                                        <p:strVal val="visible"/>
                                      </p:to>
                                    </p:set>
                                    <p:anim calcmode="lin" valueType="num">
                                      <p:cBhvr additive="base">
                                        <p:cTn id="37" dur="500" fill="hold"/>
                                        <p:tgtEl>
                                          <p:spTgt spid="14344"/>
                                        </p:tgtEl>
                                        <p:attrNameLst>
                                          <p:attrName>ppt_x</p:attrName>
                                        </p:attrNameLst>
                                      </p:cBhvr>
                                      <p:tavLst>
                                        <p:tav tm="0">
                                          <p:val>
                                            <p:strVal val="1+#ppt_w/2"/>
                                          </p:val>
                                        </p:tav>
                                        <p:tav tm="100000">
                                          <p:val>
                                            <p:strVal val="#ppt_x"/>
                                          </p:val>
                                        </p:tav>
                                      </p:tavLst>
                                    </p:anim>
                                    <p:anim calcmode="lin" valueType="num">
                                      <p:cBhvr additive="base">
                                        <p:cTn id="38" dur="500" fill="hold"/>
                                        <p:tgtEl>
                                          <p:spTgt spid="14344"/>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4342"/>
                                        </p:tgtEl>
                                        <p:attrNameLst>
                                          <p:attrName>style.visibility</p:attrName>
                                        </p:attrNameLst>
                                      </p:cBhvr>
                                      <p:to>
                                        <p:strVal val="visible"/>
                                      </p:to>
                                    </p:set>
                                    <p:anim calcmode="lin" valueType="num">
                                      <p:cBhvr additive="base">
                                        <p:cTn id="43" dur="500" fill="hold"/>
                                        <p:tgtEl>
                                          <p:spTgt spid="14342"/>
                                        </p:tgtEl>
                                        <p:attrNameLst>
                                          <p:attrName>ppt_x</p:attrName>
                                        </p:attrNameLst>
                                      </p:cBhvr>
                                      <p:tavLst>
                                        <p:tav tm="0">
                                          <p:val>
                                            <p:strVal val="0-#ppt_w/2"/>
                                          </p:val>
                                        </p:tav>
                                        <p:tav tm="100000">
                                          <p:val>
                                            <p:strVal val="#ppt_x"/>
                                          </p:val>
                                        </p:tav>
                                      </p:tavLst>
                                    </p:anim>
                                    <p:anim calcmode="lin" valueType="num">
                                      <p:cBhvr additive="base">
                                        <p:cTn id="44" dur="500" fill="hold"/>
                                        <p:tgtEl>
                                          <p:spTgt spid="14342"/>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14345"/>
                                        </p:tgtEl>
                                        <p:attrNameLst>
                                          <p:attrName>style.visibility</p:attrName>
                                        </p:attrNameLst>
                                      </p:cBhvr>
                                      <p:to>
                                        <p:strVal val="visible"/>
                                      </p:to>
                                    </p:set>
                                    <p:anim calcmode="lin" valueType="num">
                                      <p:cBhvr additive="base">
                                        <p:cTn id="49" dur="500" fill="hold"/>
                                        <p:tgtEl>
                                          <p:spTgt spid="14345"/>
                                        </p:tgtEl>
                                        <p:attrNameLst>
                                          <p:attrName>ppt_x</p:attrName>
                                        </p:attrNameLst>
                                      </p:cBhvr>
                                      <p:tavLst>
                                        <p:tav tm="0">
                                          <p:val>
                                            <p:strVal val="1+#ppt_w/2"/>
                                          </p:val>
                                        </p:tav>
                                        <p:tav tm="100000">
                                          <p:val>
                                            <p:strVal val="#ppt_x"/>
                                          </p:val>
                                        </p:tav>
                                      </p:tavLst>
                                    </p:anim>
                                    <p:anim calcmode="lin" valueType="num">
                                      <p:cBhvr additive="base">
                                        <p:cTn id="50" dur="500" fill="hold"/>
                                        <p:tgtEl>
                                          <p:spTgt spid="14345"/>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14346"/>
                                        </p:tgtEl>
                                        <p:attrNameLst>
                                          <p:attrName>style.visibility</p:attrName>
                                        </p:attrNameLst>
                                      </p:cBhvr>
                                      <p:to>
                                        <p:strVal val="visible"/>
                                      </p:to>
                                    </p:set>
                                    <p:anim calcmode="lin" valueType="num">
                                      <p:cBhvr additive="base">
                                        <p:cTn id="55" dur="500" fill="hold"/>
                                        <p:tgtEl>
                                          <p:spTgt spid="14346"/>
                                        </p:tgtEl>
                                        <p:attrNameLst>
                                          <p:attrName>ppt_x</p:attrName>
                                        </p:attrNameLst>
                                      </p:cBhvr>
                                      <p:tavLst>
                                        <p:tav tm="0">
                                          <p:val>
                                            <p:strVal val="0-#ppt_w/2"/>
                                          </p:val>
                                        </p:tav>
                                        <p:tav tm="100000">
                                          <p:val>
                                            <p:strVal val="#ppt_x"/>
                                          </p:val>
                                        </p:tav>
                                      </p:tavLst>
                                    </p:anim>
                                    <p:anim calcmode="lin" valueType="num">
                                      <p:cBhvr additive="base">
                                        <p:cTn id="56" dur="500" fill="hold"/>
                                        <p:tgtEl>
                                          <p:spTgt spid="14346"/>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5" presetClass="entr" presetSubtype="10" fill="hold" grpId="0" nodeType="clickEffect">
                                  <p:stCondLst>
                                    <p:cond delay="0"/>
                                  </p:stCondLst>
                                  <p:childTnLst>
                                    <p:set>
                                      <p:cBhvr>
                                        <p:cTn id="60" dur="1" fill="hold">
                                          <p:stCondLst>
                                            <p:cond delay="0"/>
                                          </p:stCondLst>
                                        </p:cTn>
                                        <p:tgtEl>
                                          <p:spTgt spid="14347"/>
                                        </p:tgtEl>
                                        <p:attrNameLst>
                                          <p:attrName>style.visibility</p:attrName>
                                        </p:attrNameLst>
                                      </p:cBhvr>
                                      <p:to>
                                        <p:strVal val="visible"/>
                                      </p:to>
                                    </p:set>
                                    <p:animEffect transition="in" filter="checkerboard(across)">
                                      <p:cBhvr>
                                        <p:cTn id="61" dur="500"/>
                                        <p:tgtEl>
                                          <p:spTgt spid="14347"/>
                                        </p:tgtEl>
                                      </p:cBhvr>
                                    </p:animEffect>
                                  </p:childTnLst>
                                </p:cTn>
                              </p:par>
                            </p:childTnLst>
                          </p:cTn>
                        </p:par>
                      </p:childTnLst>
                    </p:cTn>
                  </p:par>
                  <p:par>
                    <p:cTn id="62" fill="hold">
                      <p:stCondLst>
                        <p:cond delay="indefinite"/>
                      </p:stCondLst>
                      <p:childTnLst>
                        <p:par>
                          <p:cTn id="63" fill="hold">
                            <p:stCondLst>
                              <p:cond delay="0"/>
                            </p:stCondLst>
                            <p:childTnLst>
                              <p:par>
                                <p:cTn id="64" presetID="18" presetClass="entr" presetSubtype="12" fill="hold" grpId="0" nodeType="clickEffect">
                                  <p:stCondLst>
                                    <p:cond delay="0"/>
                                  </p:stCondLst>
                                  <p:childTnLst>
                                    <p:set>
                                      <p:cBhvr>
                                        <p:cTn id="65" dur="1" fill="hold">
                                          <p:stCondLst>
                                            <p:cond delay="0"/>
                                          </p:stCondLst>
                                        </p:cTn>
                                        <p:tgtEl>
                                          <p:spTgt spid="14348"/>
                                        </p:tgtEl>
                                        <p:attrNameLst>
                                          <p:attrName>style.visibility</p:attrName>
                                        </p:attrNameLst>
                                      </p:cBhvr>
                                      <p:to>
                                        <p:strVal val="visible"/>
                                      </p:to>
                                    </p:set>
                                    <p:animEffect transition="in" filter="strips(downLeft)">
                                      <p:cBhvr>
                                        <p:cTn id="66" dur="500"/>
                                        <p:tgtEl>
                                          <p:spTgt spid="14348"/>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14349"/>
                                        </p:tgtEl>
                                        <p:attrNameLst>
                                          <p:attrName>style.visibility</p:attrName>
                                        </p:attrNameLst>
                                      </p:cBhvr>
                                      <p:to>
                                        <p:strVal val="visible"/>
                                      </p:to>
                                    </p:set>
                                    <p:animEffect transition="in" filter="blinds(horizontal)">
                                      <p:cBhvr>
                                        <p:cTn id="71" dur="500"/>
                                        <p:tgtEl>
                                          <p:spTgt spid="143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p:bldP spid="14340" grpId="0"/>
      <p:bldP spid="14341" grpId="0"/>
      <p:bldP spid="14342" grpId="0"/>
      <p:bldP spid="14343" grpId="0"/>
      <p:bldP spid="14344" grpId="0"/>
      <p:bldP spid="14345" grpId="0"/>
      <p:bldP spid="14347" grpId="0"/>
      <p:bldP spid="14348" grpId="0"/>
      <p:bldP spid="1434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标题 15361"/>
          <p:cNvSpPr>
            <a:spLocks noGrp="1" noRot="1"/>
          </p:cNvSpPr>
          <p:nvPr>
            <p:ph type="title"/>
          </p:nvPr>
        </p:nvSpPr>
        <p:spPr>
          <a:xfrm>
            <a:off x="1219200" y="762000"/>
            <a:ext cx="5832475" cy="1223963"/>
          </a:xfrm>
          <a:ln/>
        </p:spPr>
        <p:txBody>
          <a:bodyPr anchor="ctr"/>
          <a:p>
            <a:pPr algn="l"/>
            <a:r>
              <a:rPr lang="zh-CN" altLang="en-US" sz="3200" b="1">
                <a:solidFill>
                  <a:schemeClr val="tx1"/>
                </a:solidFill>
              </a:rPr>
              <a:t>       仔细阅读文中对张乡绅和众邻居的描写，思考</a:t>
            </a:r>
            <a:r>
              <a:rPr lang="zh-CN" altLang="en-US" sz="3600" b="1">
                <a:solidFill>
                  <a:schemeClr val="tx1"/>
                </a:solidFill>
              </a:rPr>
              <a:t>：</a:t>
            </a:r>
            <a:endParaRPr lang="zh-CN" altLang="en-US" sz="3600" b="1">
              <a:solidFill>
                <a:schemeClr val="tx1"/>
              </a:solidFill>
            </a:endParaRPr>
          </a:p>
        </p:txBody>
      </p:sp>
      <p:sp>
        <p:nvSpPr>
          <p:cNvPr id="15363" name="文本占位符 15362"/>
          <p:cNvSpPr>
            <a:spLocks noGrp="1" noRot="1"/>
          </p:cNvSpPr>
          <p:nvPr>
            <p:ph type="body" sz="half" idx="1"/>
          </p:nvPr>
        </p:nvSpPr>
        <p:spPr>
          <a:xfrm>
            <a:off x="381000" y="1600200"/>
            <a:ext cx="5029200" cy="4527550"/>
          </a:xfrm>
          <a:ln/>
        </p:spPr>
        <p:txBody>
          <a:bodyPr/>
          <a:p>
            <a:pPr>
              <a:buNone/>
            </a:pPr>
            <a:endParaRPr lang="zh-CN" altLang="en-US">
              <a:solidFill>
                <a:srgbClr val="000000"/>
              </a:solidFill>
              <a:latin typeface="华文行楷" panose="02010800040101010101" pitchFamily="2" charset="-122"/>
              <a:ea typeface="华文行楷" panose="02010800040101010101" pitchFamily="2" charset="-122"/>
            </a:endParaRPr>
          </a:p>
          <a:p>
            <a:pPr>
              <a:buNone/>
            </a:pPr>
            <a:r>
              <a:rPr lang="zh-CN" altLang="en-US">
                <a:solidFill>
                  <a:srgbClr val="000000"/>
                </a:solidFill>
                <a:latin typeface="华文行楷" panose="02010800040101010101" pitchFamily="2" charset="-122"/>
                <a:ea typeface="华文行楷" panose="02010800040101010101" pitchFamily="2" charset="-122"/>
              </a:rPr>
              <a:t>   </a:t>
            </a:r>
            <a:r>
              <a:rPr lang="en-US" altLang="zh-CN" sz="2800" b="1">
                <a:solidFill>
                  <a:srgbClr val="000000"/>
                </a:solidFill>
                <a:latin typeface="楷体_GB2312" panose="02010609030101010101" pitchFamily="1" charset="-122"/>
                <a:ea typeface="楷体_GB2312" panose="02010609030101010101" pitchFamily="1" charset="-122"/>
              </a:rPr>
              <a:t>1</a:t>
            </a:r>
            <a:r>
              <a:rPr lang="zh-CN" altLang="en-US" sz="2800" b="1">
                <a:solidFill>
                  <a:srgbClr val="000000"/>
                </a:solidFill>
                <a:latin typeface="楷体_GB2312" panose="02010609030101010101" pitchFamily="1" charset="-122"/>
                <a:ea typeface="楷体_GB2312" panose="02010609030101010101" pitchFamily="1" charset="-122"/>
              </a:rPr>
              <a:t>、张静斋是城中望族，之前 与范进素不相识，为什么会来拜会范进，而且还又送银又送房？</a:t>
            </a:r>
            <a:endParaRPr lang="zh-CN" altLang="en-US" sz="2800" b="1">
              <a:solidFill>
                <a:srgbClr val="000000"/>
              </a:solidFill>
              <a:latin typeface="楷体_GB2312" panose="02010609030101010101" pitchFamily="1" charset="-122"/>
              <a:ea typeface="楷体_GB2312" panose="02010609030101010101" pitchFamily="1" charset="-122"/>
            </a:endParaRPr>
          </a:p>
          <a:p>
            <a:pPr>
              <a:buNone/>
            </a:pPr>
            <a:endParaRPr lang="zh-CN" altLang="en-US" sz="2800" b="1">
              <a:solidFill>
                <a:srgbClr val="000000"/>
              </a:solidFill>
              <a:latin typeface="楷体_GB2312" panose="02010609030101010101" pitchFamily="1" charset="-122"/>
              <a:ea typeface="楷体_GB2312" panose="02010609030101010101" pitchFamily="1" charset="-122"/>
            </a:endParaRPr>
          </a:p>
          <a:p>
            <a:pPr>
              <a:buNone/>
            </a:pPr>
            <a:r>
              <a:rPr lang="zh-CN" altLang="en-US" sz="2800" b="1">
                <a:solidFill>
                  <a:srgbClr val="000000"/>
                </a:solidFill>
                <a:latin typeface="楷体_GB2312" panose="02010609030101010101" pitchFamily="1" charset="-122"/>
                <a:ea typeface="楷体_GB2312" panose="02010609030101010101" pitchFamily="1" charset="-122"/>
              </a:rPr>
              <a:t>  </a:t>
            </a:r>
            <a:r>
              <a:rPr lang="en-US" altLang="zh-CN" sz="2800" b="1">
                <a:solidFill>
                  <a:srgbClr val="000000"/>
                </a:solidFill>
                <a:latin typeface="楷体_GB2312" panose="02010609030101010101" pitchFamily="1" charset="-122"/>
                <a:ea typeface="楷体_GB2312" panose="02010609030101010101" pitchFamily="1" charset="-122"/>
              </a:rPr>
              <a:t>2</a:t>
            </a:r>
            <a:r>
              <a:rPr lang="zh-CN" altLang="en-US" sz="2800" b="1">
                <a:solidFill>
                  <a:srgbClr val="000000"/>
                </a:solidFill>
                <a:latin typeface="楷体_GB2312" panose="02010609030101010101" pitchFamily="1" charset="-122"/>
                <a:ea typeface="楷体_GB2312" panose="02010609030101010101" pitchFamily="1" charset="-122"/>
              </a:rPr>
              <a:t>、众邻居在范进中举前后有什么变化？说明了什么？</a:t>
            </a:r>
            <a:endParaRPr lang="zh-CN" altLang="en-US" sz="2800" b="1">
              <a:solidFill>
                <a:srgbClr val="000000"/>
              </a:solidFill>
              <a:latin typeface="楷体_GB2312" panose="02010609030101010101" pitchFamily="1" charset="-122"/>
              <a:ea typeface="楷体_GB2312" panose="02010609030101010101" pitchFamily="1" charset="-122"/>
            </a:endParaRPr>
          </a:p>
          <a:p>
            <a:pPr>
              <a:buNone/>
            </a:pPr>
            <a:endParaRPr lang="zh-CN" altLang="en-US" sz="2800" b="1">
              <a:latin typeface="楷体_GB2312" panose="02010609030101010101" pitchFamily="1" charset="-122"/>
              <a:ea typeface="楷体_GB2312" panose="02010609030101010101" pitchFamily="1" charset="-122"/>
            </a:endParaRPr>
          </a:p>
        </p:txBody>
      </p:sp>
      <p:pic>
        <p:nvPicPr>
          <p:cNvPr id="15364" name="内容占位符 15363" descr="cxinfo_swf_36-4805_图像151"/>
          <p:cNvPicPr>
            <a:picLocks noChangeAspect="1"/>
          </p:cNvPicPr>
          <p:nvPr>
            <p:ph sz="half" idx="2"/>
          </p:nvPr>
        </p:nvPicPr>
        <p:blipFill>
          <a:blip r:embed="rId1"/>
          <a:stretch>
            <a:fillRect/>
          </a:stretch>
        </p:blipFill>
        <p:spPr>
          <a:xfrm>
            <a:off x="5715000" y="2057400"/>
            <a:ext cx="2979738" cy="4108450"/>
          </a:xfrm>
          <a:ln w="31750">
            <a:solidFill>
              <a:srgbClr val="FF0000"/>
            </a:solidFill>
            <a:miter/>
          </a:ln>
        </p:spPr>
      </p:pic>
      <p:sp>
        <p:nvSpPr>
          <p:cNvPr id="15365" name="椭圆形标注 15364"/>
          <p:cNvSpPr/>
          <p:nvPr/>
        </p:nvSpPr>
        <p:spPr>
          <a:xfrm>
            <a:off x="7781925" y="2971800"/>
            <a:ext cx="1362075" cy="1212850"/>
          </a:xfrm>
          <a:prstGeom prst="wedgeEllipseCallout">
            <a:avLst>
              <a:gd name="adj1" fmla="val -47088"/>
              <a:gd name="adj2" fmla="val 124213"/>
            </a:avLst>
          </a:prstGeom>
          <a:solidFill>
            <a:schemeClr val="accent1"/>
          </a:solidFill>
          <a:ln w="9525" cap="flat" cmpd="sng">
            <a:solidFill>
              <a:schemeClr val="tx1"/>
            </a:solidFill>
            <a:prstDash val="solid"/>
            <a:miter/>
            <a:headEnd type="none" w="med" len="med"/>
            <a:tailEnd type="none" w="med" len="med"/>
          </a:ln>
        </p:spPr>
        <p:txBody>
          <a:bodyPr/>
          <a:p>
            <a:pPr algn="ctr"/>
            <a:r>
              <a:rPr lang="zh-CN" altLang="en-US" sz="2400" b="0">
                <a:latin typeface="Arial" panose="020B0604020202020204" pitchFamily="34" charset="0"/>
              </a:rPr>
              <a:t>幸会！幸会！</a:t>
            </a:r>
            <a:endParaRPr lang="zh-CN" altLang="en-US" sz="2400" b="0">
              <a:solidFill>
                <a:schemeClr val="tx1"/>
              </a:solidFill>
              <a:latin typeface="Arial" panose="020B0604020202020204" pitchFamily="34" charset="0"/>
            </a:endParaRPr>
          </a:p>
        </p:txBody>
      </p:sp>
      <p:sp>
        <p:nvSpPr>
          <p:cNvPr id="15366" name="椭圆形标注 15365"/>
          <p:cNvSpPr/>
          <p:nvPr/>
        </p:nvSpPr>
        <p:spPr>
          <a:xfrm>
            <a:off x="5867400" y="2057400"/>
            <a:ext cx="936625" cy="1358900"/>
          </a:xfrm>
          <a:prstGeom prst="wedgeEllipseCallout">
            <a:avLst>
              <a:gd name="adj1" fmla="val 48477"/>
              <a:gd name="adj2" fmla="val 120208"/>
            </a:avLst>
          </a:prstGeom>
          <a:solidFill>
            <a:schemeClr val="accent1"/>
          </a:solidFill>
          <a:ln w="9525" cap="flat" cmpd="sng">
            <a:solidFill>
              <a:schemeClr val="tx1"/>
            </a:solidFill>
            <a:prstDash val="solid"/>
            <a:miter/>
            <a:headEnd type="none" w="med" len="med"/>
            <a:tailEnd type="none" w="med" len="med"/>
          </a:ln>
        </p:spPr>
        <p:txBody>
          <a:bodyPr/>
          <a:p>
            <a:pPr algn="ctr"/>
            <a:r>
              <a:rPr lang="zh-CN" altLang="en-US" sz="2400" b="0">
                <a:latin typeface="Arial" panose="020B0604020202020204" pitchFamily="34" charset="0"/>
              </a:rPr>
              <a:t>世先生！</a:t>
            </a:r>
            <a:endParaRPr lang="zh-CN" altLang="en-US" sz="2400" b="0">
              <a:latin typeface="Arial" panose="020B0604020202020204" pitchFamily="34" charset="0"/>
            </a:endParaRPr>
          </a:p>
        </p:txBody>
      </p:sp>
      <p:sp>
        <p:nvSpPr>
          <p:cNvPr id="15367" name="矩形 15366"/>
          <p:cNvSpPr/>
          <p:nvPr/>
        </p:nvSpPr>
        <p:spPr>
          <a:xfrm>
            <a:off x="0" y="0"/>
            <a:ext cx="2362200" cy="1233488"/>
          </a:xfrm>
          <a:prstGeom prst="rect">
            <a:avLst/>
          </a:prstGeom>
        </p:spPr>
        <p:txBody>
          <a:bodyPr wrap="none" fromWordArt="1">
            <a:prstTxWarp prst="textCascadeUp">
              <a:avLst>
                <a:gd name="adj" fmla="val 62000"/>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a:r>
              <a:rPr lang="zh-CN" altLang="en-US" sz="3600" b="1">
                <a:gradFill rotWithShape="0">
                  <a:gsLst>
                    <a:gs pos="0">
                      <a:srgbClr val="FFE701"/>
                    </a:gs>
                    <a:gs pos="100000">
                      <a:srgbClr val="FE3E02"/>
                    </a:gs>
                  </a:gsLst>
                  <a:lin ang="5400000" scaled="1"/>
                  <a:tileRect/>
                </a:gradFill>
                <a:latin typeface="华文新魏" panose="02010800040101010101" pitchFamily="2" charset="-122"/>
                <a:ea typeface="华文新魏" panose="02010800040101010101" pitchFamily="2" charset="-122"/>
              </a:rPr>
              <a:t>形象分析</a:t>
            </a:r>
            <a:endParaRPr lang="zh-CN" altLang="en-US" sz="3600" b="1">
              <a:gradFill rotWithShape="0">
                <a:gsLst>
                  <a:gs pos="0">
                    <a:srgbClr val="FFE701"/>
                  </a:gs>
                  <a:gs pos="100000">
                    <a:srgbClr val="FE3E02"/>
                  </a:gs>
                </a:gsLst>
                <a:lin ang="5400000" scaled="1"/>
                <a:tileRect/>
              </a:gradFill>
              <a:latin typeface="华文新魏" panose="02010800040101010101" pitchFamily="2" charset="-122"/>
              <a:ea typeface="华文新魏" panose="0201080004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53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363">
                                            <p:txEl>
                                              <p:charRg st="1" end="4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5363">
                                            <p:txEl>
                                              <p:charRg st="48" end="7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文本占位符 16385"/>
          <p:cNvSpPr>
            <a:spLocks noGrp="1" noRot="1"/>
          </p:cNvSpPr>
          <p:nvPr>
            <p:ph type="body" sz="half" idx="1"/>
          </p:nvPr>
        </p:nvSpPr>
        <p:spPr>
          <a:xfrm>
            <a:off x="381000" y="1143000"/>
            <a:ext cx="4572000" cy="4968875"/>
          </a:xfrm>
          <a:ln/>
        </p:spPr>
        <p:txBody>
          <a:bodyPr/>
          <a:p>
            <a:pPr>
              <a:lnSpc>
                <a:spcPct val="160000"/>
              </a:lnSpc>
              <a:buNone/>
            </a:pPr>
            <a:r>
              <a:rPr lang="zh-CN" altLang="en-US" b="1">
                <a:solidFill>
                  <a:srgbClr val="FF0000"/>
                </a:solidFill>
                <a:ea typeface="楷体_GB2312" panose="02010609030101010101" pitchFamily="1" charset="-122"/>
              </a:rPr>
              <a:t>   </a:t>
            </a:r>
            <a:r>
              <a:rPr lang="zh-CN" altLang="en-US" sz="3600" b="1">
                <a:solidFill>
                  <a:srgbClr val="FF0000"/>
                </a:solidFill>
                <a:ea typeface="楷体_GB2312" panose="02010609030101010101" pitchFamily="1" charset="-122"/>
              </a:rPr>
              <a:t>张静斋</a:t>
            </a:r>
            <a:r>
              <a:rPr lang="zh-CN" altLang="en-US" b="1">
                <a:solidFill>
                  <a:srgbClr val="000000"/>
                </a:solidFill>
                <a:ea typeface="楷体_GB2312" panose="02010609030101010101" pitchFamily="1" charset="-122"/>
              </a:rPr>
              <a:t>的目的是为了</a:t>
            </a:r>
            <a:endParaRPr lang="zh-CN" altLang="en-US" b="1">
              <a:solidFill>
                <a:srgbClr val="000000"/>
              </a:solidFill>
              <a:ea typeface="楷体_GB2312" panose="02010609030101010101" pitchFamily="1" charset="-122"/>
            </a:endParaRPr>
          </a:p>
          <a:p>
            <a:pPr>
              <a:lnSpc>
                <a:spcPct val="160000"/>
              </a:lnSpc>
              <a:buNone/>
            </a:pPr>
            <a:r>
              <a:rPr lang="zh-CN" altLang="en-US" b="1">
                <a:solidFill>
                  <a:srgbClr val="000000"/>
                </a:solidFill>
                <a:ea typeface="楷体_GB2312" panose="02010609030101010101" pitchFamily="1" charset="-122"/>
              </a:rPr>
              <a:t>结交新贵，巩固和扩大</a:t>
            </a:r>
            <a:endParaRPr lang="zh-CN" altLang="en-US" b="1">
              <a:solidFill>
                <a:srgbClr val="000000"/>
              </a:solidFill>
              <a:ea typeface="楷体_GB2312" panose="02010609030101010101" pitchFamily="1" charset="-122"/>
            </a:endParaRPr>
          </a:p>
          <a:p>
            <a:pPr>
              <a:lnSpc>
                <a:spcPct val="160000"/>
              </a:lnSpc>
              <a:buNone/>
            </a:pPr>
            <a:r>
              <a:rPr lang="zh-CN" altLang="en-US" b="1">
                <a:solidFill>
                  <a:srgbClr val="000000"/>
                </a:solidFill>
                <a:ea typeface="楷体_GB2312" panose="02010609030101010101" pitchFamily="1" charset="-122"/>
              </a:rPr>
              <a:t>自己的权势，从这里我</a:t>
            </a:r>
            <a:endParaRPr lang="zh-CN" altLang="en-US" b="1">
              <a:solidFill>
                <a:srgbClr val="000000"/>
              </a:solidFill>
              <a:ea typeface="楷体_GB2312" panose="02010609030101010101" pitchFamily="1" charset="-122"/>
            </a:endParaRPr>
          </a:p>
          <a:p>
            <a:pPr>
              <a:lnSpc>
                <a:spcPct val="160000"/>
              </a:lnSpc>
              <a:buNone/>
            </a:pPr>
            <a:r>
              <a:rPr lang="zh-CN" altLang="en-US" b="1">
                <a:solidFill>
                  <a:srgbClr val="000000"/>
                </a:solidFill>
                <a:ea typeface="楷体_GB2312" panose="02010609030101010101" pitchFamily="1" charset="-122"/>
              </a:rPr>
              <a:t>们可以看出当时官僚之</a:t>
            </a:r>
            <a:endParaRPr lang="zh-CN" altLang="en-US" b="1">
              <a:solidFill>
                <a:srgbClr val="000000"/>
              </a:solidFill>
              <a:ea typeface="楷体_GB2312" panose="02010609030101010101" pitchFamily="1" charset="-122"/>
            </a:endParaRPr>
          </a:p>
          <a:p>
            <a:pPr>
              <a:lnSpc>
                <a:spcPct val="160000"/>
              </a:lnSpc>
              <a:buNone/>
            </a:pPr>
            <a:r>
              <a:rPr lang="zh-CN" altLang="en-US" b="1">
                <a:solidFill>
                  <a:srgbClr val="000000"/>
                </a:solidFill>
                <a:ea typeface="楷体_GB2312" panose="02010609030101010101" pitchFamily="1" charset="-122"/>
              </a:rPr>
              <a:t>间结党营私之风盛行</a:t>
            </a:r>
            <a:r>
              <a:rPr lang="zh-CN" altLang="en-US" sz="2800" b="1">
                <a:solidFill>
                  <a:srgbClr val="333300"/>
                </a:solidFill>
                <a:ea typeface="楷体_GB2312" panose="02010609030101010101" pitchFamily="1" charset="-122"/>
              </a:rPr>
              <a:t>。</a:t>
            </a:r>
            <a:endParaRPr lang="zh-CN" altLang="en-US" sz="2800" b="1">
              <a:solidFill>
                <a:srgbClr val="333300"/>
              </a:solidFill>
              <a:ea typeface="楷体_GB2312" panose="02010609030101010101" pitchFamily="1" charset="-122"/>
            </a:endParaRPr>
          </a:p>
        </p:txBody>
      </p:sp>
      <p:sp>
        <p:nvSpPr>
          <p:cNvPr id="16387" name="矩形 16386"/>
          <p:cNvSpPr/>
          <p:nvPr/>
        </p:nvSpPr>
        <p:spPr>
          <a:xfrm>
            <a:off x="0" y="0"/>
            <a:ext cx="2514600" cy="1462088"/>
          </a:xfrm>
          <a:prstGeom prst="rect">
            <a:avLst/>
          </a:prstGeom>
        </p:spPr>
        <p:txBody>
          <a:bodyPr wrap="none" fromWordArt="1">
            <a:prstTxWarp prst="textCascadeUp">
              <a:avLst>
                <a:gd name="adj" fmla="val 62000"/>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a:r>
              <a:rPr lang="zh-CN" altLang="en-US" sz="3600" b="1">
                <a:gradFill rotWithShape="0">
                  <a:gsLst>
                    <a:gs pos="0">
                      <a:srgbClr val="FFE701"/>
                    </a:gs>
                    <a:gs pos="100000">
                      <a:srgbClr val="FE3E02"/>
                    </a:gs>
                  </a:gsLst>
                  <a:lin ang="5400000" scaled="1"/>
                  <a:tileRect/>
                </a:gradFill>
                <a:latin typeface="华文新魏" panose="02010800040101010101" pitchFamily="2" charset="-122"/>
                <a:ea typeface="华文新魏" panose="02010800040101010101" pitchFamily="2" charset="-122"/>
              </a:rPr>
              <a:t>形象分析</a:t>
            </a:r>
            <a:endParaRPr lang="zh-CN" altLang="en-US" sz="3600" b="1">
              <a:gradFill rotWithShape="0">
                <a:gsLst>
                  <a:gs pos="0">
                    <a:srgbClr val="FFE701"/>
                  </a:gs>
                  <a:gs pos="100000">
                    <a:srgbClr val="FE3E02"/>
                  </a:gs>
                </a:gsLst>
                <a:lin ang="5400000" scaled="1"/>
                <a:tileRect/>
              </a:gradFill>
              <a:latin typeface="华文新魏" panose="02010800040101010101" pitchFamily="2" charset="-122"/>
              <a:ea typeface="华文新魏" panose="02010800040101010101" pitchFamily="2" charset="-122"/>
            </a:endParaRPr>
          </a:p>
        </p:txBody>
      </p:sp>
      <p:pic>
        <p:nvPicPr>
          <p:cNvPr id="16388" name="图片 16387" descr="12范进中举"/>
          <p:cNvPicPr>
            <a:picLocks noChangeAspect="1"/>
          </p:cNvPicPr>
          <p:nvPr/>
        </p:nvPicPr>
        <p:blipFill>
          <a:blip r:embed="rId1"/>
          <a:stretch>
            <a:fillRect/>
          </a:stretch>
        </p:blipFill>
        <p:spPr>
          <a:xfrm>
            <a:off x="4800600" y="838200"/>
            <a:ext cx="3962400" cy="5257800"/>
          </a:xfrm>
          <a:prstGeom prst="rect">
            <a:avLst/>
          </a:prstGeom>
          <a:noFill/>
          <a:ln w="25400" cap="flat" cmpd="sng">
            <a:solidFill>
              <a:srgbClr val="FF0000"/>
            </a:solidFill>
            <a:prstDash val="solid"/>
            <a:miter/>
            <a:headEnd type="none" w="med" len="med"/>
            <a:tailEnd type="none" w="med" len="me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6">
                                            <p:txEl>
                                              <p:charRg st="0" end="13"/>
                                            </p:txEl>
                                          </p:spTgt>
                                        </p:tgtEl>
                                        <p:attrNameLst>
                                          <p:attrName>style.visibility</p:attrName>
                                        </p:attrNameLst>
                                      </p:cBhvr>
                                      <p:to>
                                        <p:strVal val="visible"/>
                                      </p:to>
                                    </p:set>
                                    <p:anim calcmode="lin" valueType="num">
                                      <p:cBhvr additive="base">
                                        <p:cTn id="7" dur="500" fill="hold"/>
                                        <p:tgtEl>
                                          <p:spTgt spid="16386">
                                            <p:txEl>
                                              <p:charRg st="0" end="1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6">
                                            <p:txEl>
                                              <p:charRg st="0" end="1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6">
                                            <p:txEl>
                                              <p:charRg st="13" end="24"/>
                                            </p:txEl>
                                          </p:spTgt>
                                        </p:tgtEl>
                                        <p:attrNameLst>
                                          <p:attrName>style.visibility</p:attrName>
                                        </p:attrNameLst>
                                      </p:cBhvr>
                                      <p:to>
                                        <p:strVal val="visible"/>
                                      </p:to>
                                    </p:set>
                                    <p:anim calcmode="lin" valueType="num">
                                      <p:cBhvr additive="base">
                                        <p:cTn id="13" dur="500" fill="hold"/>
                                        <p:tgtEl>
                                          <p:spTgt spid="16386">
                                            <p:txEl>
                                              <p:charRg st="13" end="2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6">
                                            <p:txEl>
                                              <p:charRg st="13" end="2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386">
                                            <p:txEl>
                                              <p:charRg st="24" end="35"/>
                                            </p:txEl>
                                          </p:spTgt>
                                        </p:tgtEl>
                                        <p:attrNameLst>
                                          <p:attrName>style.visibility</p:attrName>
                                        </p:attrNameLst>
                                      </p:cBhvr>
                                      <p:to>
                                        <p:strVal val="visible"/>
                                      </p:to>
                                    </p:set>
                                    <p:anim calcmode="lin" valueType="num">
                                      <p:cBhvr additive="base">
                                        <p:cTn id="19" dur="500" fill="hold"/>
                                        <p:tgtEl>
                                          <p:spTgt spid="16386">
                                            <p:txEl>
                                              <p:charRg st="24" end="3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386">
                                            <p:txEl>
                                              <p:charRg st="24" end="3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386">
                                            <p:txEl>
                                              <p:charRg st="35" end="46"/>
                                            </p:txEl>
                                          </p:spTgt>
                                        </p:tgtEl>
                                        <p:attrNameLst>
                                          <p:attrName>style.visibility</p:attrName>
                                        </p:attrNameLst>
                                      </p:cBhvr>
                                      <p:to>
                                        <p:strVal val="visible"/>
                                      </p:to>
                                    </p:set>
                                    <p:anim calcmode="lin" valueType="num">
                                      <p:cBhvr additive="base">
                                        <p:cTn id="25" dur="500" fill="hold"/>
                                        <p:tgtEl>
                                          <p:spTgt spid="16386">
                                            <p:txEl>
                                              <p:charRg st="35" end="4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386">
                                            <p:txEl>
                                              <p:charRg st="35" end="4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6386">
                                            <p:txEl>
                                              <p:charRg st="46" end="57"/>
                                            </p:txEl>
                                          </p:spTgt>
                                        </p:tgtEl>
                                        <p:attrNameLst>
                                          <p:attrName>style.visibility</p:attrName>
                                        </p:attrNameLst>
                                      </p:cBhvr>
                                      <p:to>
                                        <p:strVal val="visible"/>
                                      </p:to>
                                    </p:set>
                                    <p:anim calcmode="lin" valueType="num">
                                      <p:cBhvr additive="base">
                                        <p:cTn id="31" dur="500" fill="hold"/>
                                        <p:tgtEl>
                                          <p:spTgt spid="16386">
                                            <p:txEl>
                                              <p:charRg st="46" end="5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6386">
                                            <p:txEl>
                                              <p:charRg st="46" end="5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文本占位符 17409"/>
          <p:cNvSpPr>
            <a:spLocks noGrp="1" noRot="1"/>
          </p:cNvSpPr>
          <p:nvPr>
            <p:ph type="body" sz="half" idx="2"/>
          </p:nvPr>
        </p:nvSpPr>
        <p:spPr>
          <a:xfrm>
            <a:off x="381000" y="1219200"/>
            <a:ext cx="8261350" cy="5327650"/>
          </a:xfrm>
          <a:ln/>
        </p:spPr>
        <p:txBody>
          <a:bodyPr/>
          <a:p>
            <a:pPr>
              <a:lnSpc>
                <a:spcPct val="130000"/>
              </a:lnSpc>
              <a:buNone/>
            </a:pPr>
            <a:r>
              <a:rPr lang="zh-CN" altLang="en-US" sz="3600" b="1">
                <a:solidFill>
                  <a:srgbClr val="FF0000"/>
                </a:solidFill>
                <a:latin typeface="楷体_GB2312" panose="02010609030101010101" pitchFamily="1" charset="-122"/>
                <a:ea typeface="楷体_GB2312" panose="02010609030101010101" pitchFamily="1" charset="-122"/>
              </a:rPr>
              <a:t>  众邻居</a:t>
            </a:r>
            <a:r>
              <a:rPr lang="zh-CN" altLang="en-US" b="1">
                <a:solidFill>
                  <a:srgbClr val="000000"/>
                </a:solidFill>
                <a:latin typeface="楷体_GB2312" panose="02010609030101010101" pitchFamily="1" charset="-122"/>
                <a:ea typeface="楷体_GB2312" panose="02010609030101010101" pitchFamily="1" charset="-122"/>
              </a:rPr>
              <a:t>在范进中举前对他漠不关心，在他中举后都送了东西来。范进疯了也是众邻居来帮忙。</a:t>
            </a:r>
            <a:r>
              <a:rPr lang="zh-CN" altLang="en-US" b="1">
                <a:solidFill>
                  <a:srgbClr val="333300"/>
                </a:solidFill>
                <a:latin typeface="楷体_GB2312" panose="02010609030101010101" pitchFamily="1" charset="-122"/>
                <a:ea typeface="楷体_GB2312" panose="02010609030101010101" pitchFamily="1" charset="-122"/>
              </a:rPr>
              <a:t>众邻居</a:t>
            </a:r>
            <a:r>
              <a:rPr lang="zh-CN" altLang="en-US" b="1">
                <a:latin typeface="楷体_GB2312" panose="02010609030101010101" pitchFamily="1" charset="-122"/>
                <a:ea typeface="楷体_GB2312" panose="02010609030101010101" pitchFamily="1" charset="-122"/>
              </a:rPr>
              <a:t>对权势</a:t>
            </a:r>
            <a:endParaRPr lang="zh-CN" altLang="en-US" b="1">
              <a:latin typeface="楷体_GB2312" panose="02010609030101010101" pitchFamily="1" charset="-122"/>
              <a:ea typeface="楷体_GB2312" panose="02010609030101010101" pitchFamily="1" charset="-122"/>
            </a:endParaRPr>
          </a:p>
          <a:p>
            <a:pPr>
              <a:lnSpc>
                <a:spcPct val="130000"/>
              </a:lnSpc>
              <a:buNone/>
            </a:pPr>
            <a:r>
              <a:rPr lang="zh-CN" altLang="en-US" b="1">
                <a:latin typeface="楷体_GB2312" panose="02010609030101010101" pitchFamily="1" charset="-122"/>
                <a:ea typeface="楷体_GB2312" panose="02010609030101010101" pitchFamily="1" charset="-122"/>
              </a:rPr>
              <a:t> 者或敬畏或谄媚，对不幸者</a:t>
            </a:r>
            <a:endParaRPr lang="zh-CN" altLang="en-US" b="1">
              <a:latin typeface="楷体_GB2312" panose="02010609030101010101" pitchFamily="1" charset="-122"/>
              <a:ea typeface="楷体_GB2312" panose="02010609030101010101" pitchFamily="1" charset="-122"/>
            </a:endParaRPr>
          </a:p>
          <a:p>
            <a:pPr>
              <a:lnSpc>
                <a:spcPct val="130000"/>
              </a:lnSpc>
              <a:buNone/>
            </a:pPr>
            <a:r>
              <a:rPr lang="zh-CN" altLang="en-US" b="1">
                <a:latin typeface="楷体_GB2312" panose="02010609030101010101" pitchFamily="1" charset="-122"/>
                <a:ea typeface="楷体_GB2312" panose="02010609030101010101" pitchFamily="1" charset="-122"/>
              </a:rPr>
              <a:t> 冷酷无情。</a:t>
            </a:r>
            <a:r>
              <a:rPr lang="zh-CN" altLang="en-US" b="1">
                <a:solidFill>
                  <a:srgbClr val="000000"/>
                </a:solidFill>
                <a:latin typeface="楷体_GB2312" panose="02010609030101010101" pitchFamily="1" charset="-122"/>
                <a:ea typeface="楷体_GB2312" panose="02010609030101010101" pitchFamily="1" charset="-122"/>
              </a:rPr>
              <a:t>这表现了封建社</a:t>
            </a:r>
            <a:endParaRPr lang="zh-CN" altLang="en-US" b="1">
              <a:solidFill>
                <a:srgbClr val="000000"/>
              </a:solidFill>
              <a:latin typeface="楷体_GB2312" panose="02010609030101010101" pitchFamily="1" charset="-122"/>
              <a:ea typeface="楷体_GB2312" panose="02010609030101010101" pitchFamily="1" charset="-122"/>
            </a:endParaRPr>
          </a:p>
          <a:p>
            <a:pPr>
              <a:lnSpc>
                <a:spcPct val="130000"/>
              </a:lnSpc>
              <a:buNone/>
            </a:pPr>
            <a:r>
              <a:rPr lang="zh-CN" altLang="en-US" b="1">
                <a:solidFill>
                  <a:srgbClr val="000000"/>
                </a:solidFill>
                <a:latin typeface="楷体_GB2312" panose="02010609030101010101" pitchFamily="1" charset="-122"/>
                <a:ea typeface="楷体_GB2312" panose="02010609030101010101" pitchFamily="1" charset="-122"/>
              </a:rPr>
              <a:t> 会的世态炎凉。</a:t>
            </a:r>
            <a:endParaRPr lang="zh-CN" altLang="en-US" b="1">
              <a:solidFill>
                <a:srgbClr val="000000"/>
              </a:solidFill>
              <a:latin typeface="楷体_GB2312" panose="02010609030101010101" pitchFamily="1" charset="-122"/>
              <a:ea typeface="楷体_GB2312" panose="02010609030101010101" pitchFamily="1" charset="-122"/>
            </a:endParaRPr>
          </a:p>
        </p:txBody>
      </p:sp>
      <p:sp>
        <p:nvSpPr>
          <p:cNvPr id="17411" name="矩形 17410"/>
          <p:cNvSpPr/>
          <p:nvPr/>
        </p:nvSpPr>
        <p:spPr>
          <a:xfrm>
            <a:off x="0" y="0"/>
            <a:ext cx="2514600" cy="1462088"/>
          </a:xfrm>
          <a:prstGeom prst="rect">
            <a:avLst/>
          </a:prstGeom>
        </p:spPr>
        <p:txBody>
          <a:bodyPr wrap="none" fromWordArt="1">
            <a:prstTxWarp prst="textCascadeUp">
              <a:avLst>
                <a:gd name="adj" fmla="val 62000"/>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a:r>
              <a:rPr lang="zh-CN" altLang="en-US" sz="3600" b="1">
                <a:gradFill rotWithShape="0">
                  <a:gsLst>
                    <a:gs pos="0">
                      <a:srgbClr val="FFE701"/>
                    </a:gs>
                    <a:gs pos="100000">
                      <a:srgbClr val="FE3E02"/>
                    </a:gs>
                  </a:gsLst>
                  <a:lin ang="5400000" scaled="1"/>
                  <a:tileRect/>
                </a:gradFill>
                <a:latin typeface="华文新魏" panose="02010800040101010101" pitchFamily="2" charset="-122"/>
                <a:ea typeface="华文新魏" panose="02010800040101010101" pitchFamily="2" charset="-122"/>
              </a:rPr>
              <a:t>形象分析</a:t>
            </a:r>
            <a:endParaRPr lang="zh-CN" altLang="en-US" sz="3600" b="1">
              <a:gradFill rotWithShape="0">
                <a:gsLst>
                  <a:gs pos="0">
                    <a:srgbClr val="FFE701"/>
                  </a:gs>
                  <a:gs pos="100000">
                    <a:srgbClr val="FE3E02"/>
                  </a:gs>
                </a:gsLst>
                <a:lin ang="5400000" scaled="1"/>
                <a:tileRect/>
              </a:gradFill>
              <a:latin typeface="华文新魏" panose="02010800040101010101" pitchFamily="2" charset="-122"/>
              <a:ea typeface="华文新魏" panose="02010800040101010101" pitchFamily="2" charset="-122"/>
            </a:endParaRPr>
          </a:p>
        </p:txBody>
      </p:sp>
      <p:pic>
        <p:nvPicPr>
          <p:cNvPr id="17412" name="图片 17411" descr="art06"/>
          <p:cNvPicPr>
            <a:picLocks noChangeAspect="1"/>
          </p:cNvPicPr>
          <p:nvPr/>
        </p:nvPicPr>
        <p:blipFill>
          <a:blip r:embed="rId1"/>
          <a:stretch>
            <a:fillRect/>
          </a:stretch>
        </p:blipFill>
        <p:spPr>
          <a:xfrm>
            <a:off x="5867400" y="2971800"/>
            <a:ext cx="2895600" cy="3422650"/>
          </a:xfrm>
          <a:prstGeom prst="rect">
            <a:avLst/>
          </a:prstGeom>
          <a:noFill/>
          <a:ln w="25400" cap="flat" cmpd="sng">
            <a:solidFill>
              <a:srgbClr val="FF0000"/>
            </a:solidFill>
            <a:prstDash val="solid"/>
            <a:miter/>
            <a:headEnd type="none" w="med" len="med"/>
            <a:tailEnd type="none" w="med" len="me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0-#ppt_w/2"/>
                                          </p:val>
                                        </p:tav>
                                        <p:tav tm="100000">
                                          <p:val>
                                            <p:strVal val="#ppt_x"/>
                                          </p:val>
                                        </p:tav>
                                      </p:tavLst>
                                    </p:anim>
                                    <p:anim calcmode="lin" valueType="num">
                                      <p:cBhvr additive="base">
                                        <p:cTn id="8" dur="500" fill="hold"/>
                                        <p:tgtEl>
                                          <p:spTgt spid="174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Cloud"/>
          <p:cNvSpPr>
            <a:spLocks noChangeAspect="1" noEditPoints="1"/>
          </p:cNvSpPr>
          <p:nvPr/>
        </p:nvSpPr>
        <p:spPr>
          <a:xfrm>
            <a:off x="2819400" y="2209800"/>
            <a:ext cx="3200400" cy="2362200"/>
          </a:xfrm>
          <a:custGeom>
            <a:avLst/>
            <a:gdLst>
              <a:gd name="txL" fmla="*/ 2977 w 21600"/>
              <a:gd name="txT" fmla="*/ 3262 h 21600"/>
              <a:gd name="txR" fmla="*/ 17087 w 21600"/>
              <a:gd name="txB" fmla="*/ 17337 h 21600"/>
            </a:gdLst>
            <a:ahLst/>
            <a:cxnLst>
              <a:cxn ang="0">
                <a:pos x="67" y="10800"/>
              </a:cxn>
              <a:cxn ang="0">
                <a:pos x="10800" y="21577"/>
              </a:cxn>
              <a:cxn ang="0">
                <a:pos x="21582" y="10800"/>
              </a:cxn>
              <a:cxn ang="0">
                <a:pos x="10800" y="1235"/>
              </a:cxn>
            </a:cxnLst>
            <a:rect l="txL" t="txT" r="txR" b="txB"/>
            <a:pathLst>
              <a:path w="21600" h="21600">
                <a:moveTo>
                  <a:pt x="1950" y="7185"/>
                </a:moveTo>
                <a:arcTo wR="2173" hR="2973" stAng="-5658044" swAng="-9152479"/>
                <a:arcTo wR="2180" hR="2959" stAng="-7692391" swAng="-8804134"/>
                <a:arcTo wR="3860" hR="5272" stAng="-13083100" swAng="-4542201"/>
                <a:arcTo wR="3376" hR="4608" stAng="-13342886" swAng="-6909565"/>
                <a:arcTo wR="2893" hR="3934" stAng="-14721123" swAng="-6840787"/>
                <a:arcTo wR="3388" hR="4610" stAng="-16560266" swAng="-7815448"/>
                <a:arcTo wR="2667" hR="3637" stAng="-19780702" swAng="-6541267"/>
                <a:arcTo wR="2429" hR="3298" stAng="-823813" swAng="-7035291"/>
                <a:arcTo wR="2183" hR="2973" stAng="-2764122" swAng="-5984549"/>
                <a:arcTo wR="2667" hR="3634" stAng="-3248686" swAng="-5397590"/>
                <a:arcTo wR="3377" hR="4595" stAng="-4002053" swAng="-7427288"/>
                <a:close/>
              </a:path>
              <a:path w="21600" h="21600" fill="none">
                <a:moveTo>
                  <a:pt x="1080" y="12690"/>
                </a:moveTo>
                <a:arcTo wR="2173" hR="2973" stAng="-14810523" swAng="-1585507"/>
              </a:path>
              <a:path w="21600" h="21600" fill="none">
                <a:moveTo>
                  <a:pt x="2910" y="17640"/>
                </a:moveTo>
                <a:arcTo wR="2180" hR="2959" stAng="-16496524" swAng="-686848"/>
              </a:path>
              <a:path w="21600" h="21600" fill="none">
                <a:moveTo>
                  <a:pt x="7905" y="18675"/>
                </a:moveTo>
                <a:arcTo wR="3376" hR="4608" stAng="-12498111" swAng="-844775"/>
              </a:path>
              <a:path w="21600" h="21600" fill="none">
                <a:moveTo>
                  <a:pt x="14280" y="18330"/>
                </a:moveTo>
                <a:arcTo wR="3376" hR="4608" stAng="-20252451" swAng="-959849"/>
              </a:path>
              <a:path w="21600" h="21600" fill="none">
                <a:moveTo>
                  <a:pt x="18690" y="15045"/>
                </a:moveTo>
                <a:arcTo wR="2893" hR="3934" stAng="-21561910" swAng="-4255046"/>
              </a:path>
              <a:path w="21600" h="21600" fill="none">
                <a:moveTo>
                  <a:pt x="20175" y="9015"/>
                </a:moveTo>
                <a:arcTo wR="2667" hR="3637" stAng="-18115995" swAng="-1664706"/>
              </a:path>
              <a:path w="21600" h="21600" fill="none">
                <a:moveTo>
                  <a:pt x="19200" y="3345"/>
                </a:moveTo>
                <a:arcTo wR="2429" hR="3298" stAng="-21532436" swAng="-891377"/>
              </a:path>
              <a:path w="21600" h="21600" fill="none">
                <a:moveTo>
                  <a:pt x="14910" y="1170"/>
                </a:moveTo>
                <a:arcTo wR="2429" hR="3298" stAng="-7859104" swAng="-1092014"/>
              </a:path>
              <a:path w="21600" h="21600" fill="none">
                <a:moveTo>
                  <a:pt x="11250" y="1665"/>
                </a:moveTo>
                <a:arcTo wR="2183" hR="2973" stAng="-8748671" swAng="-1061506"/>
              </a:path>
              <a:path w="21600" h="21600" fill="none">
                <a:moveTo>
                  <a:pt x="7650" y="3270"/>
                </a:moveTo>
                <a:arcTo wR="3377" hR="4595" stAng="-3262911" swAng="-739142"/>
              </a:path>
              <a:path w="21600" h="21600" fill="none">
                <a:moveTo>
                  <a:pt x="1950" y="7185"/>
                </a:moveTo>
                <a:arcTo wR="3377" hR="4595" stAng="-11429341" swAng="-711586"/>
              </a:path>
            </a:pathLst>
          </a:custGeom>
          <a:solidFill>
            <a:srgbClr val="FFBE7D"/>
          </a:solidFill>
          <a:ln w="9525" cap="flat" cmpd="sng">
            <a:solidFill>
              <a:srgbClr val="000000"/>
            </a:solidFill>
            <a:prstDash val="solid"/>
            <a:miter/>
            <a:headEnd type="none" w="med" len="med"/>
            <a:tailEnd type="none" w="med" len="med"/>
          </a:ln>
          <a:effectLst>
            <a:outerShdw dist="107763" dir="2699999" algn="ctr" rotWithShape="0">
              <a:srgbClr val="808080"/>
            </a:outerShdw>
          </a:effectLst>
        </p:spPr>
        <p:txBody>
          <a:bodyPr/>
          <a:p>
            <a:pPr>
              <a:spcBef>
                <a:spcPct val="50000"/>
              </a:spcBef>
            </a:pPr>
            <a:r>
              <a:rPr lang="zh-CN" altLang="en-US" sz="9600">
                <a:latin typeface="Arial" panose="020B0604020202020204" pitchFamily="34" charset="0"/>
              </a:rPr>
              <a:t>  </a:t>
            </a:r>
            <a:r>
              <a:rPr lang="zh-CN" altLang="en-US" sz="9600" b="0">
                <a:latin typeface="Arial" panose="020B0604020202020204" pitchFamily="34" charset="0"/>
                <a:ea typeface="华文行楷" panose="02010800040101010101" pitchFamily="2" charset="-122"/>
              </a:rPr>
              <a:t>变</a:t>
            </a:r>
            <a:endParaRPr lang="zh-CN" altLang="en-US" sz="9600" b="0">
              <a:latin typeface="Arial" panose="020B0604020202020204" pitchFamily="34" charset="0"/>
              <a:ea typeface="华文行楷" panose="02010800040101010101" pitchFamily="2" charset="-122"/>
            </a:endParaRPr>
          </a:p>
        </p:txBody>
      </p:sp>
      <p:sp>
        <p:nvSpPr>
          <p:cNvPr id="18435" name="文本框 18434"/>
          <p:cNvSpPr txBox="1"/>
          <p:nvPr/>
        </p:nvSpPr>
        <p:spPr>
          <a:xfrm>
            <a:off x="3276600" y="1143000"/>
            <a:ext cx="5334000" cy="823913"/>
          </a:xfrm>
          <a:prstGeom prst="rect">
            <a:avLst/>
          </a:prstGeom>
          <a:noFill/>
          <a:ln w="9525">
            <a:noFill/>
          </a:ln>
        </p:spPr>
        <p:txBody>
          <a:bodyPr>
            <a:spAutoFit/>
          </a:bodyPr>
          <a:p>
            <a:pPr>
              <a:spcBef>
                <a:spcPct val="50000"/>
              </a:spcBef>
            </a:pPr>
            <a:r>
              <a:rPr lang="zh-CN" altLang="en-US" sz="4800">
                <a:solidFill>
                  <a:schemeClr val="tx1"/>
                </a:solidFill>
                <a:latin typeface="Arial" panose="020B0604020202020204" pitchFamily="34" charset="0"/>
              </a:rPr>
              <a:t>语言   动作  </a:t>
            </a:r>
            <a:endParaRPr lang="zh-CN" altLang="en-US" sz="4800">
              <a:solidFill>
                <a:schemeClr val="tx1"/>
              </a:solidFill>
              <a:latin typeface="Arial" panose="020B0604020202020204" pitchFamily="34" charset="0"/>
            </a:endParaRPr>
          </a:p>
        </p:txBody>
      </p:sp>
      <p:sp>
        <p:nvSpPr>
          <p:cNvPr id="18436" name="文本框 18435"/>
          <p:cNvSpPr txBox="1"/>
          <p:nvPr/>
        </p:nvSpPr>
        <p:spPr>
          <a:xfrm>
            <a:off x="228600" y="2514600"/>
            <a:ext cx="2362200" cy="1616075"/>
          </a:xfrm>
          <a:prstGeom prst="rect">
            <a:avLst/>
          </a:prstGeom>
          <a:noFill/>
          <a:ln w="9525">
            <a:noFill/>
          </a:ln>
        </p:spPr>
        <p:txBody>
          <a:bodyPr>
            <a:spAutoFit/>
          </a:bodyPr>
          <a:p>
            <a:pPr>
              <a:spcBef>
                <a:spcPct val="50000"/>
              </a:spcBef>
            </a:pPr>
            <a:r>
              <a:rPr lang="zh-CN" altLang="en-US" sz="4000">
                <a:latin typeface="Arial" panose="020B0604020202020204" pitchFamily="34" charset="0"/>
              </a:rPr>
              <a:t>范进</a:t>
            </a:r>
            <a:endParaRPr lang="zh-CN" altLang="en-US" sz="4000">
              <a:latin typeface="Arial" panose="020B0604020202020204" pitchFamily="34" charset="0"/>
            </a:endParaRPr>
          </a:p>
          <a:p>
            <a:pPr>
              <a:spcBef>
                <a:spcPct val="50000"/>
              </a:spcBef>
            </a:pPr>
            <a:r>
              <a:rPr lang="zh-CN" altLang="en-US" sz="4000">
                <a:solidFill>
                  <a:srgbClr val="008000"/>
                </a:solidFill>
                <a:latin typeface="Arial" panose="020B0604020202020204" pitchFamily="34" charset="0"/>
              </a:rPr>
              <a:t>胡屠户</a:t>
            </a:r>
            <a:endParaRPr lang="zh-CN" altLang="en-US" sz="4000">
              <a:solidFill>
                <a:srgbClr val="008000"/>
              </a:solidFill>
              <a:latin typeface="Arial" panose="020B0604020202020204" pitchFamily="34" charset="0"/>
            </a:endParaRPr>
          </a:p>
        </p:txBody>
      </p:sp>
      <p:pic>
        <p:nvPicPr>
          <p:cNvPr id="18437" name="图片 18436" descr="517K_pic_36-5488"/>
          <p:cNvPicPr>
            <a:picLocks noChangeAspect="1"/>
          </p:cNvPicPr>
          <p:nvPr/>
        </p:nvPicPr>
        <p:blipFill>
          <a:blip r:embed="rId1"/>
          <a:stretch>
            <a:fillRect/>
          </a:stretch>
        </p:blipFill>
        <p:spPr>
          <a:xfrm>
            <a:off x="0" y="-227012"/>
            <a:ext cx="3048000" cy="1274762"/>
          </a:xfrm>
          <a:prstGeom prst="rect">
            <a:avLst/>
          </a:prstGeom>
          <a:noFill/>
          <a:ln w="9525">
            <a:noFill/>
          </a:ln>
        </p:spPr>
      </p:pic>
      <p:sp>
        <p:nvSpPr>
          <p:cNvPr id="18438" name="文本框 18437"/>
          <p:cNvSpPr txBox="1"/>
          <p:nvPr/>
        </p:nvSpPr>
        <p:spPr>
          <a:xfrm>
            <a:off x="6521450" y="2667000"/>
            <a:ext cx="793750" cy="3276600"/>
          </a:xfrm>
          <a:prstGeom prst="rect">
            <a:avLst/>
          </a:prstGeom>
          <a:noFill/>
          <a:ln w="9525">
            <a:noFill/>
          </a:ln>
        </p:spPr>
        <p:txBody>
          <a:bodyPr vert="eaVert">
            <a:spAutoFit/>
          </a:bodyPr>
          <a:p>
            <a:pPr>
              <a:spcBef>
                <a:spcPct val="50000"/>
              </a:spcBef>
            </a:pPr>
            <a:r>
              <a:rPr lang="zh-CN" altLang="en-US" sz="4000">
                <a:solidFill>
                  <a:srgbClr val="003300"/>
                </a:solidFill>
                <a:latin typeface="Arial" panose="020B0604020202020204" pitchFamily="34" charset="0"/>
              </a:rPr>
              <a:t>对比</a:t>
            </a:r>
            <a:endParaRPr lang="zh-CN" altLang="en-US" sz="4000">
              <a:solidFill>
                <a:srgbClr val="003300"/>
              </a:solidFill>
              <a:latin typeface="Arial" panose="020B0604020202020204" pitchFamily="34" charset="0"/>
            </a:endParaRPr>
          </a:p>
        </p:txBody>
      </p:sp>
      <p:sp>
        <p:nvSpPr>
          <p:cNvPr id="18439" name="文本框 18438"/>
          <p:cNvSpPr txBox="1"/>
          <p:nvPr/>
        </p:nvSpPr>
        <p:spPr>
          <a:xfrm>
            <a:off x="0" y="4800600"/>
            <a:ext cx="9612313" cy="701675"/>
          </a:xfrm>
          <a:prstGeom prst="rect">
            <a:avLst/>
          </a:prstGeom>
          <a:noFill/>
          <a:ln w="9525">
            <a:noFill/>
          </a:ln>
        </p:spPr>
        <p:txBody>
          <a:bodyPr>
            <a:spAutoFit/>
          </a:bodyPr>
          <a:p>
            <a:pPr>
              <a:spcBef>
                <a:spcPct val="50000"/>
              </a:spcBef>
            </a:pPr>
            <a:r>
              <a:rPr lang="zh-CN" altLang="en-US" sz="4000">
                <a:latin typeface="Arial" panose="020B0604020202020204" pitchFamily="34" charset="0"/>
                <a:ea typeface="楷体_GB2312" panose="02010609030101010101" pitchFamily="1" charset="-122"/>
              </a:rPr>
              <a:t>讽刺了科举制度对封建知识分子的摧残。</a:t>
            </a:r>
            <a:endParaRPr lang="zh-CN" altLang="en-US" sz="4000">
              <a:latin typeface="Arial" panose="020B0604020202020204" pitchFamily="34" charset="0"/>
              <a:ea typeface="楷体_GB2312" panose="02010609030101010101" pitchFamily="1" charset="-122"/>
            </a:endParaRPr>
          </a:p>
        </p:txBody>
      </p:sp>
      <p:sp>
        <p:nvSpPr>
          <p:cNvPr id="18440" name="文本框 18439"/>
          <p:cNvSpPr txBox="1"/>
          <p:nvPr/>
        </p:nvSpPr>
        <p:spPr>
          <a:xfrm>
            <a:off x="0" y="5791200"/>
            <a:ext cx="8388350" cy="701675"/>
          </a:xfrm>
          <a:prstGeom prst="rect">
            <a:avLst/>
          </a:prstGeom>
          <a:noFill/>
          <a:ln w="9525">
            <a:noFill/>
          </a:ln>
        </p:spPr>
        <p:txBody>
          <a:bodyPr>
            <a:spAutoFit/>
          </a:bodyPr>
          <a:p>
            <a:pPr>
              <a:spcBef>
                <a:spcPct val="50000"/>
              </a:spcBef>
            </a:pPr>
            <a:r>
              <a:rPr lang="zh-CN" altLang="en-US" sz="4000">
                <a:solidFill>
                  <a:srgbClr val="008000"/>
                </a:solidFill>
                <a:latin typeface="Arial" panose="020B0604020202020204" pitchFamily="34" charset="0"/>
                <a:ea typeface="楷体_GB2312" panose="02010609030101010101" pitchFamily="1" charset="-122"/>
              </a:rPr>
              <a:t>讽刺了当时趋炎附势的人情世态。</a:t>
            </a:r>
            <a:endParaRPr lang="zh-CN" altLang="en-US" sz="4000">
              <a:solidFill>
                <a:srgbClr val="008000"/>
              </a:solidFill>
              <a:latin typeface="Arial" panose="020B0604020202020204" pitchFamily="34" charset="0"/>
              <a:ea typeface="楷体_GB2312" panose="02010609030101010101" pitchFamily="1" charset="-122"/>
            </a:endParaRPr>
          </a:p>
        </p:txBody>
      </p:sp>
      <p:pic>
        <p:nvPicPr>
          <p:cNvPr id="18441" name="图片 18440" descr="gif0008"/>
          <p:cNvPicPr>
            <a:picLocks noChangeAspect="1"/>
          </p:cNvPicPr>
          <p:nvPr/>
        </p:nvPicPr>
        <p:blipFill>
          <a:blip r:embed="rId2"/>
          <a:stretch>
            <a:fillRect/>
          </a:stretch>
        </p:blipFill>
        <p:spPr>
          <a:xfrm>
            <a:off x="7391400" y="0"/>
            <a:ext cx="1752600" cy="1066800"/>
          </a:xfrm>
          <a:prstGeom prst="rect">
            <a:avLst/>
          </a:prstGeom>
          <a:noFill/>
          <a:ln w="9525">
            <a:noFill/>
          </a:ln>
        </p:spPr>
      </p:pic>
      <p:sp>
        <p:nvSpPr>
          <p:cNvPr id="18442" name="文本框 18441"/>
          <p:cNvSpPr txBox="1"/>
          <p:nvPr/>
        </p:nvSpPr>
        <p:spPr>
          <a:xfrm>
            <a:off x="3810000" y="0"/>
            <a:ext cx="2362200" cy="1006475"/>
          </a:xfrm>
          <a:prstGeom prst="rect">
            <a:avLst/>
          </a:prstGeom>
          <a:noFill/>
          <a:ln w="9525">
            <a:noFill/>
          </a:ln>
        </p:spPr>
        <p:txBody>
          <a:bodyPr>
            <a:spAutoFit/>
          </a:bodyPr>
          <a:p>
            <a:pPr>
              <a:spcBef>
                <a:spcPct val="50000"/>
              </a:spcBef>
            </a:pPr>
            <a:r>
              <a:rPr lang="zh-CN" altLang="en-US" sz="6000">
                <a:latin typeface="Arial" panose="020B0604020202020204" pitchFamily="34" charset="0"/>
                <a:ea typeface="华文行楷" panose="02010800040101010101" pitchFamily="2" charset="-122"/>
              </a:rPr>
              <a:t>小结</a:t>
            </a:r>
            <a:endParaRPr lang="zh-CN" altLang="en-US" sz="6000">
              <a:latin typeface="Arial" panose="020B0604020202020204" pitchFamily="34" charset="0"/>
              <a:ea typeface="华文行楷"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 calcmode="lin" valueType="num">
                                      <p:cBhvr additive="base">
                                        <p:cTn id="7" dur="500" fill="hold"/>
                                        <p:tgtEl>
                                          <p:spTgt spid="18436"/>
                                        </p:tgtEl>
                                        <p:attrNameLst>
                                          <p:attrName>ppt_x</p:attrName>
                                        </p:attrNameLst>
                                      </p:cBhvr>
                                      <p:tavLst>
                                        <p:tav tm="0">
                                          <p:val>
                                            <p:strVal val="0-#ppt_w/2"/>
                                          </p:val>
                                        </p:tav>
                                        <p:tav tm="100000">
                                          <p:val>
                                            <p:strVal val="#ppt_x"/>
                                          </p:val>
                                        </p:tav>
                                      </p:tavLst>
                                    </p:anim>
                                    <p:anim calcmode="lin" valueType="num">
                                      <p:cBhvr additive="base">
                                        <p:cTn id="8" dur="500" fill="hold"/>
                                        <p:tgtEl>
                                          <p:spTgt spid="1843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435"/>
                                        </p:tgtEl>
                                        <p:attrNameLst>
                                          <p:attrName>style.visibility</p:attrName>
                                        </p:attrNameLst>
                                      </p:cBhvr>
                                      <p:to>
                                        <p:strVal val="visible"/>
                                      </p:to>
                                    </p:set>
                                    <p:anim calcmode="lin" valueType="num">
                                      <p:cBhvr additive="base">
                                        <p:cTn id="13" dur="500" fill="hold"/>
                                        <p:tgtEl>
                                          <p:spTgt spid="18435"/>
                                        </p:tgtEl>
                                        <p:attrNameLst>
                                          <p:attrName>ppt_x</p:attrName>
                                        </p:attrNameLst>
                                      </p:cBhvr>
                                      <p:tavLst>
                                        <p:tav tm="0">
                                          <p:val>
                                            <p:strVal val="0-#ppt_w/2"/>
                                          </p:val>
                                        </p:tav>
                                        <p:tav tm="100000">
                                          <p:val>
                                            <p:strVal val="#ppt_x"/>
                                          </p:val>
                                        </p:tav>
                                      </p:tavLst>
                                    </p:anim>
                                    <p:anim calcmode="lin" valueType="num">
                                      <p:cBhvr additive="base">
                                        <p:cTn id="14" dur="500" fill="hold"/>
                                        <p:tgtEl>
                                          <p:spTgt spid="1843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18434"/>
                                        </p:tgtEl>
                                        <p:attrNameLst>
                                          <p:attrName>style.visibility</p:attrName>
                                        </p:attrNameLst>
                                      </p:cBhvr>
                                      <p:to>
                                        <p:strVal val="visible"/>
                                      </p:to>
                                    </p:set>
                                    <p:animEffect transition="in" filter="checkerboard(across)">
                                      <p:cBhvr>
                                        <p:cTn id="19" dur="500"/>
                                        <p:tgtEl>
                                          <p:spTgt spid="18434"/>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8438"/>
                                        </p:tgtEl>
                                        <p:attrNameLst>
                                          <p:attrName>style.visibility</p:attrName>
                                        </p:attrNameLst>
                                      </p:cBhvr>
                                      <p:to>
                                        <p:strVal val="visible"/>
                                      </p:to>
                                    </p:set>
                                    <p:anim calcmode="lin" valueType="num">
                                      <p:cBhvr additive="base">
                                        <p:cTn id="24" dur="500" fill="hold"/>
                                        <p:tgtEl>
                                          <p:spTgt spid="18438"/>
                                        </p:tgtEl>
                                        <p:attrNameLst>
                                          <p:attrName>ppt_x</p:attrName>
                                        </p:attrNameLst>
                                      </p:cBhvr>
                                      <p:tavLst>
                                        <p:tav tm="0">
                                          <p:val>
                                            <p:strVal val="1+#ppt_w/2"/>
                                          </p:val>
                                        </p:tav>
                                        <p:tav tm="100000">
                                          <p:val>
                                            <p:strVal val="#ppt_x"/>
                                          </p:val>
                                        </p:tav>
                                      </p:tavLst>
                                    </p:anim>
                                    <p:anim calcmode="lin" valueType="num">
                                      <p:cBhvr additive="base">
                                        <p:cTn id="25" dur="500" fill="hold"/>
                                        <p:tgtEl>
                                          <p:spTgt spid="18438"/>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18439"/>
                                        </p:tgtEl>
                                        <p:attrNameLst>
                                          <p:attrName>style.visibility</p:attrName>
                                        </p:attrNameLst>
                                      </p:cBhvr>
                                      <p:to>
                                        <p:strVal val="visible"/>
                                      </p:to>
                                    </p:set>
                                    <p:anim calcmode="lin" valueType="num">
                                      <p:cBhvr additive="base">
                                        <p:cTn id="30" dur="500" fill="hold"/>
                                        <p:tgtEl>
                                          <p:spTgt spid="18439"/>
                                        </p:tgtEl>
                                        <p:attrNameLst>
                                          <p:attrName>ppt_x</p:attrName>
                                        </p:attrNameLst>
                                      </p:cBhvr>
                                      <p:tavLst>
                                        <p:tav tm="0">
                                          <p:val>
                                            <p:strVal val="0-#ppt_w/2"/>
                                          </p:val>
                                        </p:tav>
                                        <p:tav tm="100000">
                                          <p:val>
                                            <p:strVal val="#ppt_x"/>
                                          </p:val>
                                        </p:tav>
                                      </p:tavLst>
                                    </p:anim>
                                    <p:anim calcmode="lin" valueType="num">
                                      <p:cBhvr additive="base">
                                        <p:cTn id="31" dur="500" fill="hold"/>
                                        <p:tgtEl>
                                          <p:spTgt spid="18439"/>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18440"/>
                                        </p:tgtEl>
                                        <p:attrNameLst>
                                          <p:attrName>style.visibility</p:attrName>
                                        </p:attrNameLst>
                                      </p:cBhvr>
                                      <p:to>
                                        <p:strVal val="visible"/>
                                      </p:to>
                                    </p:set>
                                    <p:anim calcmode="lin" valueType="num">
                                      <p:cBhvr additive="base">
                                        <p:cTn id="36" dur="500" fill="hold"/>
                                        <p:tgtEl>
                                          <p:spTgt spid="18440"/>
                                        </p:tgtEl>
                                        <p:attrNameLst>
                                          <p:attrName>ppt_x</p:attrName>
                                        </p:attrNameLst>
                                      </p:cBhvr>
                                      <p:tavLst>
                                        <p:tav tm="0">
                                          <p:val>
                                            <p:strVal val="0-#ppt_w/2"/>
                                          </p:val>
                                        </p:tav>
                                        <p:tav tm="100000">
                                          <p:val>
                                            <p:strVal val="#ppt_x"/>
                                          </p:val>
                                        </p:tav>
                                      </p:tavLst>
                                    </p:anim>
                                    <p:anim calcmode="lin" valueType="num">
                                      <p:cBhvr additive="base">
                                        <p:cTn id="37" dur="500" fill="hold"/>
                                        <p:tgtEl>
                                          <p:spTgt spid="184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nimBg="1"/>
      <p:bldP spid="18435" grpId="0"/>
      <p:bldP spid="18436" grpId="0"/>
      <p:bldP spid="18438" grpId="0"/>
      <p:bldP spid="18439" grpId="0"/>
      <p:bldP spid="1844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矩形 19457"/>
          <p:cNvSpPr/>
          <p:nvPr/>
        </p:nvSpPr>
        <p:spPr>
          <a:xfrm>
            <a:off x="685800" y="0"/>
            <a:ext cx="2971800" cy="1690688"/>
          </a:xfrm>
          <a:prstGeom prst="rect">
            <a:avLst/>
          </a:prstGeom>
        </p:spPr>
        <p:txBody>
          <a:bodyPr wrap="none" fromWordArt="1">
            <a:prstTxWarp prst="textCascadeUp">
              <a:avLst>
                <a:gd name="adj" fmla="val 44444"/>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a:r>
              <a:rPr lang="zh-CN" altLang="en-US" sz="360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rPr>
              <a:t>赏读精彩片段</a:t>
            </a:r>
            <a:endParaRPr lang="zh-CN" altLang="en-US" sz="360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sp>
        <p:nvSpPr>
          <p:cNvPr id="19459" name="文本框 19458"/>
          <p:cNvSpPr txBox="1"/>
          <p:nvPr/>
        </p:nvSpPr>
        <p:spPr>
          <a:xfrm>
            <a:off x="0" y="2667000"/>
            <a:ext cx="8763000" cy="3749675"/>
          </a:xfrm>
          <a:prstGeom prst="rect">
            <a:avLst/>
          </a:prstGeom>
          <a:noFill/>
          <a:ln w="9525">
            <a:noFill/>
          </a:ln>
        </p:spPr>
        <p:txBody>
          <a:bodyPr>
            <a:spAutoFit/>
          </a:bodyPr>
          <a:p>
            <a:pPr>
              <a:spcBef>
                <a:spcPct val="50000"/>
              </a:spcBef>
            </a:pPr>
            <a:r>
              <a:rPr lang="zh-CN" altLang="en-US" sz="3200">
                <a:solidFill>
                  <a:srgbClr val="003300"/>
                </a:solidFill>
                <a:latin typeface="Arial" panose="020B0604020202020204" pitchFamily="34" charset="0"/>
              </a:rPr>
              <a:t>研读“范进疯了”这一精彩片段，思考：</a:t>
            </a:r>
            <a:endParaRPr lang="zh-CN" altLang="en-US" sz="3200">
              <a:solidFill>
                <a:srgbClr val="003300"/>
              </a:solidFill>
              <a:latin typeface="Arial" panose="020B0604020202020204" pitchFamily="34" charset="0"/>
            </a:endParaRPr>
          </a:p>
          <a:p>
            <a:pPr>
              <a:spcBef>
                <a:spcPct val="50000"/>
              </a:spcBef>
            </a:pPr>
            <a:r>
              <a:rPr lang="en-US" altLang="zh-CN" sz="3200">
                <a:solidFill>
                  <a:srgbClr val="003300"/>
                </a:solidFill>
                <a:latin typeface="Arial" panose="020B0604020202020204" pitchFamily="34" charset="0"/>
              </a:rPr>
              <a:t>1</a:t>
            </a:r>
            <a:r>
              <a:rPr lang="zh-CN" altLang="en-US" sz="3200">
                <a:solidFill>
                  <a:srgbClr val="003300"/>
                </a:solidFill>
                <a:latin typeface="Arial" panose="020B0604020202020204" pitchFamily="34" charset="0"/>
              </a:rPr>
              <a:t>、范进喜疯的过程可分为几个过程？</a:t>
            </a:r>
            <a:endParaRPr lang="zh-CN" altLang="en-US" sz="3200">
              <a:solidFill>
                <a:srgbClr val="003300"/>
              </a:solidFill>
              <a:latin typeface="Arial" panose="020B0604020202020204" pitchFamily="34" charset="0"/>
            </a:endParaRPr>
          </a:p>
          <a:p>
            <a:pPr>
              <a:spcBef>
                <a:spcPct val="50000"/>
              </a:spcBef>
            </a:pPr>
            <a:r>
              <a:rPr lang="en-US" altLang="zh-CN" sz="3200">
                <a:solidFill>
                  <a:srgbClr val="003300"/>
                </a:solidFill>
                <a:latin typeface="Arial" panose="020B0604020202020204" pitchFamily="34" charset="0"/>
              </a:rPr>
              <a:t>2</a:t>
            </a:r>
            <a:r>
              <a:rPr lang="zh-CN" altLang="en-US" sz="3200">
                <a:solidFill>
                  <a:srgbClr val="003300"/>
                </a:solidFill>
                <a:latin typeface="Arial" panose="020B0604020202020204" pitchFamily="34" charset="0"/>
              </a:rPr>
              <a:t>、语段中哪些内容属于侧面描写？这些侧面描写分别起了什么作用？</a:t>
            </a:r>
            <a:endParaRPr lang="zh-CN" altLang="en-US" sz="3200">
              <a:solidFill>
                <a:srgbClr val="003300"/>
              </a:solidFill>
              <a:latin typeface="Arial" panose="020B0604020202020204" pitchFamily="34" charset="0"/>
            </a:endParaRPr>
          </a:p>
          <a:p>
            <a:pPr>
              <a:spcBef>
                <a:spcPct val="50000"/>
              </a:spcBef>
            </a:pPr>
            <a:r>
              <a:rPr lang="en-US" altLang="zh-CN" sz="3200">
                <a:solidFill>
                  <a:srgbClr val="003300"/>
                </a:solidFill>
                <a:latin typeface="Arial" panose="020B0604020202020204" pitchFamily="34" charset="0"/>
              </a:rPr>
              <a:t>3</a:t>
            </a:r>
            <a:r>
              <a:rPr lang="zh-CN" altLang="en-US" sz="3200">
                <a:solidFill>
                  <a:srgbClr val="003300"/>
                </a:solidFill>
                <a:latin typeface="Arial" panose="020B0604020202020204" pitchFamily="34" charset="0"/>
              </a:rPr>
              <a:t>、对范进疯态的描写运用了什么写作手法？讽刺了什么？</a:t>
            </a:r>
            <a:endParaRPr lang="zh-CN" altLang="en-US" sz="3200">
              <a:solidFill>
                <a:srgbClr val="003300"/>
              </a:solidFill>
              <a:latin typeface="Arial" panose="020B0604020202020204" pitchFamily="34" charset="0"/>
            </a:endParaRPr>
          </a:p>
        </p:txBody>
      </p:sp>
      <p:pic>
        <p:nvPicPr>
          <p:cNvPr id="19460" name="图片 19459" descr="范进"/>
          <p:cNvPicPr>
            <a:picLocks noChangeAspect="1"/>
          </p:cNvPicPr>
          <p:nvPr/>
        </p:nvPicPr>
        <p:blipFill>
          <a:blip r:embed="rId1"/>
          <a:stretch>
            <a:fillRect/>
          </a:stretch>
        </p:blipFill>
        <p:spPr>
          <a:xfrm>
            <a:off x="5638800" y="-211137"/>
            <a:ext cx="3505200" cy="2439987"/>
          </a:xfrm>
          <a:prstGeom prst="rect">
            <a:avLst/>
          </a:prstGeom>
          <a:noFill/>
          <a:ln w="9525">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文本框 20481"/>
          <p:cNvSpPr txBox="1"/>
          <p:nvPr/>
        </p:nvSpPr>
        <p:spPr>
          <a:xfrm>
            <a:off x="304800" y="762000"/>
            <a:ext cx="2514600" cy="762000"/>
          </a:xfrm>
          <a:prstGeom prst="rect">
            <a:avLst/>
          </a:prstGeom>
          <a:noFill/>
          <a:ln w="9525">
            <a:noFill/>
          </a:ln>
        </p:spPr>
        <p:txBody>
          <a:bodyPr>
            <a:spAutoFit/>
          </a:bodyPr>
          <a:p>
            <a:pPr>
              <a:spcBef>
                <a:spcPct val="50000"/>
              </a:spcBef>
            </a:pPr>
            <a:r>
              <a:rPr lang="zh-CN" altLang="en-US" sz="4400">
                <a:latin typeface="Arial" panose="020B0604020202020204" pitchFamily="34" charset="0"/>
              </a:rPr>
              <a:t>疯态：</a:t>
            </a:r>
            <a:endParaRPr lang="zh-CN" altLang="en-US" sz="4400">
              <a:latin typeface="Arial" panose="020B0604020202020204" pitchFamily="34" charset="0"/>
            </a:endParaRPr>
          </a:p>
        </p:txBody>
      </p:sp>
      <p:sp>
        <p:nvSpPr>
          <p:cNvPr id="20483" name="文本框 20482"/>
          <p:cNvSpPr txBox="1"/>
          <p:nvPr/>
        </p:nvSpPr>
        <p:spPr>
          <a:xfrm>
            <a:off x="533400" y="1447800"/>
            <a:ext cx="1905000" cy="641350"/>
          </a:xfrm>
          <a:prstGeom prst="rect">
            <a:avLst/>
          </a:prstGeom>
          <a:noFill/>
          <a:ln w="9525">
            <a:noFill/>
          </a:ln>
        </p:spPr>
        <p:txBody>
          <a:bodyPr>
            <a:spAutoFit/>
          </a:bodyPr>
          <a:p>
            <a:pPr>
              <a:spcBef>
                <a:spcPct val="50000"/>
              </a:spcBef>
            </a:pPr>
            <a:r>
              <a:rPr lang="zh-CN" altLang="en-US">
                <a:solidFill>
                  <a:srgbClr val="003300"/>
                </a:solidFill>
                <a:latin typeface="Arial" panose="020B0604020202020204" pitchFamily="34" charset="0"/>
              </a:rPr>
              <a:t>昏厥</a:t>
            </a:r>
            <a:endParaRPr lang="zh-CN" altLang="en-US">
              <a:solidFill>
                <a:srgbClr val="003300"/>
              </a:solidFill>
              <a:latin typeface="Arial" panose="020B0604020202020204" pitchFamily="34" charset="0"/>
            </a:endParaRPr>
          </a:p>
        </p:txBody>
      </p:sp>
      <p:sp>
        <p:nvSpPr>
          <p:cNvPr id="20484" name="文本框 20483"/>
          <p:cNvSpPr txBox="1"/>
          <p:nvPr/>
        </p:nvSpPr>
        <p:spPr>
          <a:xfrm>
            <a:off x="2895600" y="1447800"/>
            <a:ext cx="1447800" cy="641350"/>
          </a:xfrm>
          <a:prstGeom prst="rect">
            <a:avLst/>
          </a:prstGeom>
          <a:noFill/>
          <a:ln w="9525">
            <a:noFill/>
          </a:ln>
        </p:spPr>
        <p:txBody>
          <a:bodyPr>
            <a:spAutoFit/>
          </a:bodyPr>
          <a:p>
            <a:pPr>
              <a:spcBef>
                <a:spcPct val="50000"/>
              </a:spcBef>
            </a:pPr>
            <a:r>
              <a:rPr lang="zh-CN" altLang="en-US">
                <a:solidFill>
                  <a:srgbClr val="003300"/>
                </a:solidFill>
                <a:latin typeface="Arial" panose="020B0604020202020204" pitchFamily="34" charset="0"/>
              </a:rPr>
              <a:t>疯跑</a:t>
            </a:r>
            <a:endParaRPr lang="zh-CN" altLang="en-US">
              <a:solidFill>
                <a:srgbClr val="003300"/>
              </a:solidFill>
              <a:latin typeface="Arial" panose="020B0604020202020204" pitchFamily="34" charset="0"/>
            </a:endParaRPr>
          </a:p>
        </p:txBody>
      </p:sp>
      <p:sp>
        <p:nvSpPr>
          <p:cNvPr id="20485" name="文本框 20484"/>
          <p:cNvSpPr txBox="1"/>
          <p:nvPr/>
        </p:nvSpPr>
        <p:spPr>
          <a:xfrm>
            <a:off x="4953000" y="1447800"/>
            <a:ext cx="1600200" cy="641350"/>
          </a:xfrm>
          <a:prstGeom prst="rect">
            <a:avLst/>
          </a:prstGeom>
          <a:noFill/>
          <a:ln w="9525">
            <a:noFill/>
          </a:ln>
        </p:spPr>
        <p:txBody>
          <a:bodyPr>
            <a:spAutoFit/>
          </a:bodyPr>
          <a:p>
            <a:pPr>
              <a:spcBef>
                <a:spcPct val="50000"/>
              </a:spcBef>
            </a:pPr>
            <a:r>
              <a:rPr lang="zh-CN" altLang="en-US">
                <a:solidFill>
                  <a:srgbClr val="003300"/>
                </a:solidFill>
                <a:latin typeface="Arial" panose="020B0604020202020204" pitchFamily="34" charset="0"/>
              </a:rPr>
              <a:t>跌倒</a:t>
            </a:r>
            <a:endParaRPr lang="zh-CN" altLang="en-US">
              <a:solidFill>
                <a:srgbClr val="003300"/>
              </a:solidFill>
              <a:latin typeface="Arial" panose="020B0604020202020204" pitchFamily="34" charset="0"/>
            </a:endParaRPr>
          </a:p>
        </p:txBody>
      </p:sp>
      <p:sp>
        <p:nvSpPr>
          <p:cNvPr id="20486" name="文本框 20485"/>
          <p:cNvSpPr txBox="1"/>
          <p:nvPr/>
        </p:nvSpPr>
        <p:spPr>
          <a:xfrm>
            <a:off x="6934200" y="1371600"/>
            <a:ext cx="2743200" cy="641350"/>
          </a:xfrm>
          <a:prstGeom prst="rect">
            <a:avLst/>
          </a:prstGeom>
          <a:noFill/>
          <a:ln w="9525">
            <a:noFill/>
          </a:ln>
        </p:spPr>
        <p:txBody>
          <a:bodyPr>
            <a:spAutoFit/>
          </a:bodyPr>
          <a:p>
            <a:pPr>
              <a:spcBef>
                <a:spcPct val="50000"/>
              </a:spcBef>
            </a:pPr>
            <a:r>
              <a:rPr lang="zh-CN" altLang="en-US">
                <a:solidFill>
                  <a:srgbClr val="003300"/>
                </a:solidFill>
                <a:latin typeface="Arial" panose="020B0604020202020204" pitchFamily="34" charset="0"/>
              </a:rPr>
              <a:t>疯跑上集</a:t>
            </a:r>
            <a:endParaRPr lang="zh-CN" altLang="en-US">
              <a:solidFill>
                <a:srgbClr val="003300"/>
              </a:solidFill>
              <a:latin typeface="Arial" panose="020B0604020202020204" pitchFamily="34" charset="0"/>
            </a:endParaRPr>
          </a:p>
        </p:txBody>
      </p:sp>
      <p:sp>
        <p:nvSpPr>
          <p:cNvPr id="20487" name="燕尾形箭头 20486"/>
          <p:cNvSpPr/>
          <p:nvPr/>
        </p:nvSpPr>
        <p:spPr>
          <a:xfrm>
            <a:off x="1905000" y="1676400"/>
            <a:ext cx="990600" cy="228600"/>
          </a:xfrm>
          <a:prstGeom prst="notchedRightArrow">
            <a:avLst>
              <a:gd name="adj1" fmla="val 50000"/>
              <a:gd name="adj2" fmla="val 108333"/>
            </a:avLst>
          </a:prstGeom>
          <a:noFill/>
          <a:ln w="9525">
            <a:noFill/>
          </a:ln>
        </p:spPr>
        <p:txBody>
          <a:bodyPr/>
          <a:p>
            <a:endParaRPr lang="zh-CN" altLang="en-US"/>
          </a:p>
        </p:txBody>
      </p:sp>
      <p:sp>
        <p:nvSpPr>
          <p:cNvPr id="20488" name="直接连接符 20487"/>
          <p:cNvSpPr/>
          <p:nvPr/>
        </p:nvSpPr>
        <p:spPr>
          <a:xfrm>
            <a:off x="1981200" y="1676400"/>
            <a:ext cx="762000" cy="0"/>
          </a:xfrm>
          <a:prstGeom prst="line">
            <a:avLst/>
          </a:prstGeom>
          <a:ln w="9525">
            <a:noFill/>
          </a:ln>
        </p:spPr>
      </p:sp>
      <p:sp>
        <p:nvSpPr>
          <p:cNvPr id="20489" name="双大括号 20488"/>
          <p:cNvSpPr/>
          <p:nvPr/>
        </p:nvSpPr>
        <p:spPr>
          <a:xfrm>
            <a:off x="2438400" y="1524000"/>
            <a:ext cx="76200" cy="762000"/>
          </a:xfrm>
          <a:prstGeom prst="bracePair">
            <a:avLst>
              <a:gd name="adj" fmla="val 8333"/>
            </a:avLst>
          </a:prstGeom>
          <a:noFill/>
          <a:ln w="9525">
            <a:noFill/>
          </a:ln>
        </p:spPr>
        <p:txBody>
          <a:bodyPr/>
          <a:p>
            <a:endParaRPr lang="zh-CN" altLang="en-US"/>
          </a:p>
        </p:txBody>
      </p:sp>
      <p:sp>
        <p:nvSpPr>
          <p:cNvPr id="20490" name="燕尾形箭头 20489"/>
          <p:cNvSpPr/>
          <p:nvPr/>
        </p:nvSpPr>
        <p:spPr>
          <a:xfrm>
            <a:off x="1981200" y="1752600"/>
            <a:ext cx="685800" cy="76200"/>
          </a:xfrm>
          <a:prstGeom prst="notchedRightArrow">
            <a:avLst>
              <a:gd name="adj1" fmla="val 50000"/>
              <a:gd name="adj2" fmla="val 225000"/>
            </a:avLst>
          </a:prstGeom>
          <a:noFill/>
          <a:ln w="9525">
            <a:noFill/>
          </a:ln>
        </p:spPr>
        <p:txBody>
          <a:bodyPr/>
          <a:p>
            <a:endParaRPr lang="zh-CN" altLang="en-US"/>
          </a:p>
        </p:txBody>
      </p:sp>
      <p:sp>
        <p:nvSpPr>
          <p:cNvPr id="20491" name="燕尾形箭头 20490"/>
          <p:cNvSpPr/>
          <p:nvPr/>
        </p:nvSpPr>
        <p:spPr>
          <a:xfrm>
            <a:off x="4114800" y="1676400"/>
            <a:ext cx="990600" cy="304800"/>
          </a:xfrm>
          <a:prstGeom prst="notchedRightArrow">
            <a:avLst>
              <a:gd name="adj1" fmla="val 50000"/>
              <a:gd name="adj2" fmla="val 81250"/>
            </a:avLst>
          </a:pr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20492" name="燕尾形箭头 20491"/>
          <p:cNvSpPr/>
          <p:nvPr/>
        </p:nvSpPr>
        <p:spPr>
          <a:xfrm>
            <a:off x="6019800" y="1600200"/>
            <a:ext cx="1066800" cy="304800"/>
          </a:xfrm>
          <a:prstGeom prst="notchedRightArrow">
            <a:avLst>
              <a:gd name="adj1" fmla="val 50000"/>
              <a:gd name="adj2" fmla="val 87500"/>
            </a:avLst>
          </a:pr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20493" name="上弧形箭头 20492"/>
          <p:cNvSpPr/>
          <p:nvPr/>
        </p:nvSpPr>
        <p:spPr>
          <a:xfrm>
            <a:off x="2133600" y="2057400"/>
            <a:ext cx="838200" cy="533400"/>
          </a:xfrm>
          <a:prstGeom prst="curvedDownArrow">
            <a:avLst>
              <a:gd name="adj1" fmla="val 31428"/>
              <a:gd name="adj2" fmla="val 62857"/>
              <a:gd name="adj3" fmla="val 33333"/>
            </a:avLst>
          </a:prstGeom>
          <a:noFill/>
          <a:ln w="9525">
            <a:noFill/>
          </a:ln>
        </p:spPr>
        <p:txBody>
          <a:bodyPr/>
          <a:p>
            <a:endParaRPr lang="zh-CN" altLang="en-US"/>
          </a:p>
        </p:txBody>
      </p:sp>
      <p:sp>
        <p:nvSpPr>
          <p:cNvPr id="20494" name="文本框 20493"/>
          <p:cNvSpPr txBox="1"/>
          <p:nvPr/>
        </p:nvSpPr>
        <p:spPr>
          <a:xfrm>
            <a:off x="0" y="2362200"/>
            <a:ext cx="663575" cy="2530475"/>
          </a:xfrm>
          <a:prstGeom prst="rect">
            <a:avLst/>
          </a:prstGeom>
          <a:noFill/>
          <a:ln w="9525">
            <a:noFill/>
          </a:ln>
        </p:spPr>
        <p:txBody>
          <a:bodyPr>
            <a:spAutoFit/>
          </a:bodyPr>
          <a:p>
            <a:pPr>
              <a:spcBef>
                <a:spcPct val="50000"/>
              </a:spcBef>
            </a:pPr>
            <a:r>
              <a:rPr lang="zh-CN" altLang="en-US" sz="4000">
                <a:latin typeface="Arial" panose="020B0604020202020204" pitchFamily="34" charset="0"/>
              </a:rPr>
              <a:t>侧面描写</a:t>
            </a:r>
            <a:endParaRPr lang="zh-CN" altLang="en-US" sz="4000">
              <a:latin typeface="Arial" panose="020B0604020202020204" pitchFamily="34" charset="0"/>
            </a:endParaRPr>
          </a:p>
        </p:txBody>
      </p:sp>
      <p:sp>
        <p:nvSpPr>
          <p:cNvPr id="20495" name="文本框 20494"/>
          <p:cNvSpPr txBox="1"/>
          <p:nvPr/>
        </p:nvSpPr>
        <p:spPr>
          <a:xfrm>
            <a:off x="990600" y="2438400"/>
            <a:ext cx="2895600" cy="641350"/>
          </a:xfrm>
          <a:prstGeom prst="rect">
            <a:avLst/>
          </a:prstGeom>
          <a:noFill/>
          <a:ln w="9525">
            <a:noFill/>
          </a:ln>
        </p:spPr>
        <p:txBody>
          <a:bodyPr>
            <a:spAutoFit/>
          </a:bodyPr>
          <a:p>
            <a:pPr>
              <a:spcBef>
                <a:spcPct val="50000"/>
              </a:spcBef>
            </a:pPr>
            <a:r>
              <a:rPr lang="zh-CN" altLang="en-US">
                <a:solidFill>
                  <a:srgbClr val="003300"/>
                </a:solidFill>
                <a:latin typeface="Arial" panose="020B0604020202020204" pitchFamily="34" charset="0"/>
              </a:rPr>
              <a:t>老太太的慌</a:t>
            </a:r>
            <a:endParaRPr lang="zh-CN" altLang="en-US">
              <a:solidFill>
                <a:srgbClr val="003300"/>
              </a:solidFill>
              <a:latin typeface="Arial" panose="020B0604020202020204" pitchFamily="34" charset="0"/>
            </a:endParaRPr>
          </a:p>
        </p:txBody>
      </p:sp>
      <p:sp>
        <p:nvSpPr>
          <p:cNvPr id="20496" name="文本框 20495"/>
          <p:cNvSpPr txBox="1"/>
          <p:nvPr/>
        </p:nvSpPr>
        <p:spPr>
          <a:xfrm>
            <a:off x="3962400" y="2438400"/>
            <a:ext cx="4786313" cy="641350"/>
          </a:xfrm>
          <a:prstGeom prst="rect">
            <a:avLst/>
          </a:prstGeom>
          <a:noFill/>
          <a:ln w="9525">
            <a:noFill/>
          </a:ln>
        </p:spPr>
        <p:txBody>
          <a:bodyPr>
            <a:spAutoFit/>
          </a:bodyPr>
          <a:p>
            <a:pPr>
              <a:spcBef>
                <a:spcPct val="50000"/>
              </a:spcBef>
            </a:pPr>
            <a:r>
              <a:rPr lang="zh-CN" altLang="en-US">
                <a:solidFill>
                  <a:srgbClr val="008000"/>
                </a:solidFill>
                <a:latin typeface="Arial" panose="020B0604020202020204" pitchFamily="34" charset="0"/>
              </a:rPr>
              <a:t>烘托范进昏厥的怕人。</a:t>
            </a:r>
            <a:endParaRPr lang="zh-CN" altLang="en-US">
              <a:solidFill>
                <a:srgbClr val="008000"/>
              </a:solidFill>
              <a:latin typeface="Arial" panose="020B0604020202020204" pitchFamily="34" charset="0"/>
            </a:endParaRPr>
          </a:p>
        </p:txBody>
      </p:sp>
      <p:sp>
        <p:nvSpPr>
          <p:cNvPr id="20497" name="未知"/>
          <p:cNvSpPr/>
          <p:nvPr/>
        </p:nvSpPr>
        <p:spPr>
          <a:xfrm>
            <a:off x="381000" y="2095500"/>
            <a:ext cx="10033000" cy="355600"/>
          </a:xfrm>
          <a:custGeom>
            <a:avLst/>
            <a:gdLst/>
            <a:ahLst/>
            <a:cxnLst/>
            <a:pathLst>
              <a:path w="6320" h="224">
                <a:moveTo>
                  <a:pt x="0" y="72"/>
                </a:moveTo>
                <a:cubicBezTo>
                  <a:pt x="2264" y="76"/>
                  <a:pt x="4528" y="80"/>
                  <a:pt x="5424" y="72"/>
                </a:cubicBezTo>
                <a:cubicBezTo>
                  <a:pt x="6320" y="64"/>
                  <a:pt x="5336" y="0"/>
                  <a:pt x="5376" y="24"/>
                </a:cubicBezTo>
                <a:cubicBezTo>
                  <a:pt x="5416" y="48"/>
                  <a:pt x="5648" y="208"/>
                  <a:pt x="5664" y="216"/>
                </a:cubicBezTo>
                <a:cubicBezTo>
                  <a:pt x="5680" y="224"/>
                  <a:pt x="5576" y="148"/>
                  <a:pt x="5472" y="72"/>
                </a:cubicBezTo>
              </a:path>
            </a:pathLst>
          </a:custGeom>
          <a:noFill/>
          <a:ln w="9525">
            <a:noFill/>
          </a:ln>
        </p:spPr>
        <p:txBody>
          <a:bodyPr/>
          <a:p>
            <a:endParaRPr lang="zh-CN" altLang="en-US"/>
          </a:p>
        </p:txBody>
      </p:sp>
      <p:sp>
        <p:nvSpPr>
          <p:cNvPr id="20498" name="文本框 20497"/>
          <p:cNvSpPr txBox="1"/>
          <p:nvPr/>
        </p:nvSpPr>
        <p:spPr>
          <a:xfrm>
            <a:off x="914400" y="3124200"/>
            <a:ext cx="3352800" cy="1190625"/>
          </a:xfrm>
          <a:prstGeom prst="rect">
            <a:avLst/>
          </a:prstGeom>
          <a:noFill/>
          <a:ln w="9525">
            <a:noFill/>
          </a:ln>
        </p:spPr>
        <p:txBody>
          <a:bodyPr>
            <a:spAutoFit/>
          </a:bodyPr>
          <a:p>
            <a:pPr>
              <a:spcBef>
                <a:spcPct val="50000"/>
              </a:spcBef>
            </a:pPr>
            <a:r>
              <a:rPr lang="zh-CN" altLang="en-US">
                <a:solidFill>
                  <a:srgbClr val="003300"/>
                </a:solidFill>
                <a:latin typeface="Arial" panose="020B0604020202020204" pitchFamily="34" charset="0"/>
              </a:rPr>
              <a:t>报录人和众邻居都吓了一跳</a:t>
            </a:r>
            <a:endParaRPr lang="zh-CN" altLang="en-US">
              <a:solidFill>
                <a:srgbClr val="003300"/>
              </a:solidFill>
              <a:latin typeface="Arial" panose="020B0604020202020204" pitchFamily="34" charset="0"/>
            </a:endParaRPr>
          </a:p>
        </p:txBody>
      </p:sp>
      <p:sp>
        <p:nvSpPr>
          <p:cNvPr id="20499" name="文本框 20498"/>
          <p:cNvSpPr txBox="1"/>
          <p:nvPr/>
        </p:nvSpPr>
        <p:spPr>
          <a:xfrm>
            <a:off x="4038600" y="3276600"/>
            <a:ext cx="4926013" cy="641350"/>
          </a:xfrm>
          <a:prstGeom prst="rect">
            <a:avLst/>
          </a:prstGeom>
          <a:noFill/>
          <a:ln w="9525">
            <a:noFill/>
          </a:ln>
        </p:spPr>
        <p:txBody>
          <a:bodyPr>
            <a:spAutoFit/>
          </a:bodyPr>
          <a:p>
            <a:pPr>
              <a:spcBef>
                <a:spcPct val="50000"/>
              </a:spcBef>
            </a:pPr>
            <a:r>
              <a:rPr lang="zh-CN" altLang="en-US">
                <a:solidFill>
                  <a:srgbClr val="008000"/>
                </a:solidFill>
                <a:latin typeface="Arial" panose="020B0604020202020204" pitchFamily="34" charset="0"/>
              </a:rPr>
              <a:t>烘托范进疯跑的飞快。</a:t>
            </a:r>
            <a:endParaRPr lang="zh-CN" altLang="en-US">
              <a:solidFill>
                <a:srgbClr val="008000"/>
              </a:solidFill>
              <a:latin typeface="Arial" panose="020B0604020202020204" pitchFamily="34" charset="0"/>
            </a:endParaRPr>
          </a:p>
        </p:txBody>
      </p:sp>
      <p:sp>
        <p:nvSpPr>
          <p:cNvPr id="20500" name="文本框 20499"/>
          <p:cNvSpPr txBox="1"/>
          <p:nvPr/>
        </p:nvSpPr>
        <p:spPr>
          <a:xfrm>
            <a:off x="990600" y="4267200"/>
            <a:ext cx="2895600" cy="641350"/>
          </a:xfrm>
          <a:prstGeom prst="rect">
            <a:avLst/>
          </a:prstGeom>
          <a:noFill/>
          <a:ln w="9525">
            <a:noFill/>
          </a:ln>
        </p:spPr>
        <p:txBody>
          <a:bodyPr>
            <a:spAutoFit/>
          </a:bodyPr>
          <a:p>
            <a:pPr>
              <a:spcBef>
                <a:spcPct val="50000"/>
              </a:spcBef>
            </a:pPr>
            <a:r>
              <a:rPr lang="zh-CN" altLang="en-US">
                <a:solidFill>
                  <a:srgbClr val="003300"/>
                </a:solidFill>
                <a:latin typeface="Arial" panose="020B0604020202020204" pitchFamily="34" charset="0"/>
              </a:rPr>
              <a:t>众人拉不住</a:t>
            </a:r>
            <a:endParaRPr lang="zh-CN" altLang="en-US">
              <a:solidFill>
                <a:srgbClr val="003300"/>
              </a:solidFill>
              <a:latin typeface="Arial" panose="020B0604020202020204" pitchFamily="34" charset="0"/>
            </a:endParaRPr>
          </a:p>
        </p:txBody>
      </p:sp>
      <p:sp>
        <p:nvSpPr>
          <p:cNvPr id="20501" name="文本框 20500"/>
          <p:cNvSpPr txBox="1"/>
          <p:nvPr/>
        </p:nvSpPr>
        <p:spPr>
          <a:xfrm>
            <a:off x="4140200" y="4292600"/>
            <a:ext cx="4572000" cy="641350"/>
          </a:xfrm>
          <a:prstGeom prst="rect">
            <a:avLst/>
          </a:prstGeom>
          <a:noFill/>
          <a:ln w="9525">
            <a:noFill/>
          </a:ln>
        </p:spPr>
        <p:txBody>
          <a:bodyPr>
            <a:spAutoFit/>
          </a:bodyPr>
          <a:p>
            <a:pPr>
              <a:spcBef>
                <a:spcPct val="50000"/>
              </a:spcBef>
            </a:pPr>
            <a:r>
              <a:rPr lang="zh-CN" altLang="en-US">
                <a:solidFill>
                  <a:srgbClr val="008000"/>
                </a:solidFill>
                <a:latin typeface="Arial" panose="020B0604020202020204" pitchFamily="34" charset="0"/>
              </a:rPr>
              <a:t>烘托范进疯劲之大。</a:t>
            </a:r>
            <a:endParaRPr lang="zh-CN" altLang="en-US">
              <a:solidFill>
                <a:srgbClr val="008000"/>
              </a:solidFill>
              <a:latin typeface="Arial" panose="020B0604020202020204" pitchFamily="34" charset="0"/>
            </a:endParaRPr>
          </a:p>
        </p:txBody>
      </p:sp>
      <p:sp>
        <p:nvSpPr>
          <p:cNvPr id="20502" name="文本框 20501"/>
          <p:cNvSpPr txBox="1"/>
          <p:nvPr/>
        </p:nvSpPr>
        <p:spPr>
          <a:xfrm>
            <a:off x="990600" y="5410200"/>
            <a:ext cx="1524000" cy="823913"/>
          </a:xfrm>
          <a:prstGeom prst="rect">
            <a:avLst/>
          </a:prstGeom>
          <a:noFill/>
          <a:ln w="9525">
            <a:noFill/>
          </a:ln>
        </p:spPr>
        <p:txBody>
          <a:bodyPr>
            <a:spAutoFit/>
          </a:bodyPr>
          <a:p>
            <a:pPr>
              <a:spcBef>
                <a:spcPct val="50000"/>
              </a:spcBef>
            </a:pPr>
            <a:r>
              <a:rPr lang="zh-CN" altLang="en-US" sz="4800">
                <a:solidFill>
                  <a:srgbClr val="FF9900"/>
                </a:solidFill>
                <a:latin typeface="Arial" panose="020B0604020202020204" pitchFamily="34" charset="0"/>
              </a:rPr>
              <a:t>夸张</a:t>
            </a:r>
            <a:endParaRPr lang="zh-CN" altLang="en-US" sz="4800">
              <a:solidFill>
                <a:srgbClr val="FF9900"/>
              </a:solidFill>
              <a:latin typeface="Arial" panose="020B0604020202020204" pitchFamily="34" charset="0"/>
            </a:endParaRPr>
          </a:p>
        </p:txBody>
      </p:sp>
      <p:sp>
        <p:nvSpPr>
          <p:cNvPr id="20503" name="文本框 20502"/>
          <p:cNvSpPr txBox="1"/>
          <p:nvPr/>
        </p:nvSpPr>
        <p:spPr>
          <a:xfrm>
            <a:off x="2895600" y="5257800"/>
            <a:ext cx="6248400" cy="1190625"/>
          </a:xfrm>
          <a:prstGeom prst="rect">
            <a:avLst/>
          </a:prstGeom>
          <a:noFill/>
          <a:ln w="9525">
            <a:noFill/>
          </a:ln>
        </p:spPr>
        <p:txBody>
          <a:bodyPr>
            <a:spAutoFit/>
          </a:bodyPr>
          <a:p>
            <a:pPr>
              <a:spcBef>
                <a:spcPct val="50000"/>
              </a:spcBef>
            </a:pPr>
            <a:r>
              <a:rPr lang="zh-CN" altLang="en-US">
                <a:solidFill>
                  <a:srgbClr val="008000"/>
                </a:solidFill>
                <a:latin typeface="Arial" panose="020B0604020202020204" pitchFamily="34" charset="0"/>
              </a:rPr>
              <a:t>讽刺了科举制度对知识分子的毒害及对人的灵魂的扭曲。</a:t>
            </a:r>
            <a:endParaRPr lang="zh-CN" altLang="en-US">
              <a:solidFill>
                <a:srgbClr val="008000"/>
              </a:solidFill>
              <a:latin typeface="Arial" panose="020B0604020202020204" pitchFamily="34" charset="0"/>
            </a:endParaRPr>
          </a:p>
        </p:txBody>
      </p:sp>
      <p:sp>
        <p:nvSpPr>
          <p:cNvPr id="20504" name="燕尾形箭头 20503"/>
          <p:cNvSpPr/>
          <p:nvPr/>
        </p:nvSpPr>
        <p:spPr>
          <a:xfrm>
            <a:off x="1752600" y="1600200"/>
            <a:ext cx="990600" cy="304800"/>
          </a:xfrm>
          <a:prstGeom prst="notchedRightArrow">
            <a:avLst>
              <a:gd name="adj1" fmla="val 50000"/>
              <a:gd name="adj2" fmla="val 81250"/>
            </a:avLst>
          </a:pr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20505" name="左大括号 20504"/>
          <p:cNvSpPr/>
          <p:nvPr/>
        </p:nvSpPr>
        <p:spPr>
          <a:xfrm>
            <a:off x="685800" y="2590800"/>
            <a:ext cx="152400" cy="2362200"/>
          </a:xfrm>
          <a:prstGeom prst="leftBrace">
            <a:avLst>
              <a:gd name="adj1" fmla="val 129166"/>
              <a:gd name="adj2" fmla="val 50000"/>
            </a:avLst>
          </a:prstGeom>
          <a:noFill/>
          <a:ln w="38100" cap="flat" cmpd="sng">
            <a:solidFill>
              <a:schemeClr val="tx1"/>
            </a:solidFill>
            <a:prstDash val="solid"/>
            <a:headEnd type="none" w="med" len="med"/>
            <a:tailEnd type="none" w="med" len="med"/>
          </a:ln>
        </p:spPr>
        <p:txBody>
          <a:bodyPr/>
          <a:p>
            <a:endParaRPr lang="zh-CN" altLang="en-US"/>
          </a:p>
        </p:txBody>
      </p:sp>
      <p:pic>
        <p:nvPicPr>
          <p:cNvPr id="20506" name="图片 20505" descr="gif0008"/>
          <p:cNvPicPr>
            <a:picLocks noChangeAspect="1"/>
          </p:cNvPicPr>
          <p:nvPr/>
        </p:nvPicPr>
        <p:blipFill>
          <a:blip r:embed="rId1"/>
          <a:stretch>
            <a:fillRect/>
          </a:stretch>
        </p:blipFill>
        <p:spPr>
          <a:xfrm>
            <a:off x="6400800" y="0"/>
            <a:ext cx="2743200" cy="838200"/>
          </a:xfrm>
          <a:prstGeom prst="rect">
            <a:avLst/>
          </a:prstGeom>
          <a:noFill/>
          <a:ln w="9525">
            <a:noFill/>
          </a:ln>
        </p:spPr>
      </p:pic>
      <p:sp>
        <p:nvSpPr>
          <p:cNvPr id="20507" name="矩形 20506"/>
          <p:cNvSpPr/>
          <p:nvPr/>
        </p:nvSpPr>
        <p:spPr>
          <a:xfrm>
            <a:off x="1905000" y="0"/>
            <a:ext cx="2057400" cy="838200"/>
          </a:xfrm>
          <a:prstGeom prst="rect">
            <a:avLst/>
          </a:prstGeom>
        </p:spPr>
        <p:txBody>
          <a:bodyPr wrap="none" fromWordArt="1">
            <a:prstTxWarp prst="textCascadeUp">
              <a:avLst>
                <a:gd name="adj" fmla="val 44444"/>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a:r>
              <a:rPr lang="zh-CN" altLang="en-US" sz="3600" b="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rPr>
              <a:t>赏读精彩片段</a:t>
            </a:r>
            <a:endParaRPr lang="zh-CN" altLang="en-US" sz="3600" b="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 fill="hold"/>
                                        <p:tgtEl>
                                          <p:spTgt spid="20482"/>
                                        </p:tgtEl>
                                        <p:attrNameLst>
                                          <p:attrName>ppt_x</p:attrName>
                                        </p:attrNameLst>
                                      </p:cBhvr>
                                      <p:tavLst>
                                        <p:tav tm="0">
                                          <p:val>
                                            <p:strVal val="0-#ppt_w/2"/>
                                          </p:val>
                                        </p:tav>
                                        <p:tav tm="100000">
                                          <p:val>
                                            <p:strVal val="#ppt_x"/>
                                          </p:val>
                                        </p:tav>
                                      </p:tavLst>
                                    </p:anim>
                                    <p:anim calcmode="lin" valueType="num">
                                      <p:cBhvr additive="base">
                                        <p:cTn id="8" dur="500" fill="hold"/>
                                        <p:tgtEl>
                                          <p:spTgt spid="2048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483"/>
                                        </p:tgtEl>
                                        <p:attrNameLst>
                                          <p:attrName>style.visibility</p:attrName>
                                        </p:attrNameLst>
                                      </p:cBhvr>
                                      <p:to>
                                        <p:strVal val="visible"/>
                                      </p:to>
                                    </p:set>
                                    <p:anim calcmode="lin" valueType="num">
                                      <p:cBhvr additive="base">
                                        <p:cTn id="13" dur="500" fill="hold"/>
                                        <p:tgtEl>
                                          <p:spTgt spid="20483"/>
                                        </p:tgtEl>
                                        <p:attrNameLst>
                                          <p:attrName>ppt_x</p:attrName>
                                        </p:attrNameLst>
                                      </p:cBhvr>
                                      <p:tavLst>
                                        <p:tav tm="0">
                                          <p:val>
                                            <p:strVal val="0-#ppt_w/2"/>
                                          </p:val>
                                        </p:tav>
                                        <p:tav tm="100000">
                                          <p:val>
                                            <p:strVal val="#ppt_x"/>
                                          </p:val>
                                        </p:tav>
                                      </p:tavLst>
                                    </p:anim>
                                    <p:anim calcmode="lin" valueType="num">
                                      <p:cBhvr additive="base">
                                        <p:cTn id="14" dur="500" fill="hold"/>
                                        <p:tgtEl>
                                          <p:spTgt spid="2048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0504"/>
                                        </p:tgtEl>
                                        <p:attrNameLst>
                                          <p:attrName>style.visibility</p:attrName>
                                        </p:attrNameLst>
                                      </p:cBhvr>
                                      <p:to>
                                        <p:strVal val="visible"/>
                                      </p:to>
                                    </p:set>
                                    <p:anim calcmode="lin" valueType="num">
                                      <p:cBhvr additive="base">
                                        <p:cTn id="19" dur="500" fill="hold"/>
                                        <p:tgtEl>
                                          <p:spTgt spid="20504"/>
                                        </p:tgtEl>
                                        <p:attrNameLst>
                                          <p:attrName>ppt_x</p:attrName>
                                        </p:attrNameLst>
                                      </p:cBhvr>
                                      <p:tavLst>
                                        <p:tav tm="0">
                                          <p:val>
                                            <p:strVal val="0-#ppt_w/2"/>
                                          </p:val>
                                        </p:tav>
                                        <p:tav tm="100000">
                                          <p:val>
                                            <p:strVal val="#ppt_x"/>
                                          </p:val>
                                        </p:tav>
                                      </p:tavLst>
                                    </p:anim>
                                    <p:anim calcmode="lin" valueType="num">
                                      <p:cBhvr additive="base">
                                        <p:cTn id="20" dur="500" fill="hold"/>
                                        <p:tgtEl>
                                          <p:spTgt spid="2050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484"/>
                                        </p:tgtEl>
                                        <p:attrNameLst>
                                          <p:attrName>style.visibility</p:attrName>
                                        </p:attrNameLst>
                                      </p:cBhvr>
                                      <p:to>
                                        <p:strVal val="visible"/>
                                      </p:to>
                                    </p:set>
                                    <p:anim calcmode="lin" valueType="num">
                                      <p:cBhvr additive="base">
                                        <p:cTn id="25" dur="500" fill="hold"/>
                                        <p:tgtEl>
                                          <p:spTgt spid="20484"/>
                                        </p:tgtEl>
                                        <p:attrNameLst>
                                          <p:attrName>ppt_x</p:attrName>
                                        </p:attrNameLst>
                                      </p:cBhvr>
                                      <p:tavLst>
                                        <p:tav tm="0">
                                          <p:val>
                                            <p:strVal val="0-#ppt_w/2"/>
                                          </p:val>
                                        </p:tav>
                                        <p:tav tm="100000">
                                          <p:val>
                                            <p:strVal val="#ppt_x"/>
                                          </p:val>
                                        </p:tav>
                                      </p:tavLst>
                                    </p:anim>
                                    <p:anim calcmode="lin" valueType="num">
                                      <p:cBhvr additive="base">
                                        <p:cTn id="26" dur="500" fill="hold"/>
                                        <p:tgtEl>
                                          <p:spTgt spid="2048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0491"/>
                                        </p:tgtEl>
                                        <p:attrNameLst>
                                          <p:attrName>style.visibility</p:attrName>
                                        </p:attrNameLst>
                                      </p:cBhvr>
                                      <p:to>
                                        <p:strVal val="visible"/>
                                      </p:to>
                                    </p:set>
                                    <p:anim calcmode="lin" valueType="num">
                                      <p:cBhvr additive="base">
                                        <p:cTn id="31" dur="500" fill="hold"/>
                                        <p:tgtEl>
                                          <p:spTgt spid="20491"/>
                                        </p:tgtEl>
                                        <p:attrNameLst>
                                          <p:attrName>ppt_x</p:attrName>
                                        </p:attrNameLst>
                                      </p:cBhvr>
                                      <p:tavLst>
                                        <p:tav tm="0">
                                          <p:val>
                                            <p:strVal val="0-#ppt_w/2"/>
                                          </p:val>
                                        </p:tav>
                                        <p:tav tm="100000">
                                          <p:val>
                                            <p:strVal val="#ppt_x"/>
                                          </p:val>
                                        </p:tav>
                                      </p:tavLst>
                                    </p:anim>
                                    <p:anim calcmode="lin" valueType="num">
                                      <p:cBhvr additive="base">
                                        <p:cTn id="32" dur="500" fill="hold"/>
                                        <p:tgtEl>
                                          <p:spTgt spid="2049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0485"/>
                                        </p:tgtEl>
                                        <p:attrNameLst>
                                          <p:attrName>style.visibility</p:attrName>
                                        </p:attrNameLst>
                                      </p:cBhvr>
                                      <p:to>
                                        <p:strVal val="visible"/>
                                      </p:to>
                                    </p:set>
                                    <p:anim calcmode="lin" valueType="num">
                                      <p:cBhvr additive="base">
                                        <p:cTn id="37" dur="500" fill="hold"/>
                                        <p:tgtEl>
                                          <p:spTgt spid="20485"/>
                                        </p:tgtEl>
                                        <p:attrNameLst>
                                          <p:attrName>ppt_x</p:attrName>
                                        </p:attrNameLst>
                                      </p:cBhvr>
                                      <p:tavLst>
                                        <p:tav tm="0">
                                          <p:val>
                                            <p:strVal val="0-#ppt_w/2"/>
                                          </p:val>
                                        </p:tav>
                                        <p:tav tm="100000">
                                          <p:val>
                                            <p:strVal val="#ppt_x"/>
                                          </p:val>
                                        </p:tav>
                                      </p:tavLst>
                                    </p:anim>
                                    <p:anim calcmode="lin" valueType="num">
                                      <p:cBhvr additive="base">
                                        <p:cTn id="38" dur="500" fill="hold"/>
                                        <p:tgtEl>
                                          <p:spTgt spid="20485"/>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20492"/>
                                        </p:tgtEl>
                                        <p:attrNameLst>
                                          <p:attrName>style.visibility</p:attrName>
                                        </p:attrNameLst>
                                      </p:cBhvr>
                                      <p:to>
                                        <p:strVal val="visible"/>
                                      </p:to>
                                    </p:set>
                                    <p:anim calcmode="lin" valueType="num">
                                      <p:cBhvr additive="base">
                                        <p:cTn id="43" dur="500" fill="hold"/>
                                        <p:tgtEl>
                                          <p:spTgt spid="20492"/>
                                        </p:tgtEl>
                                        <p:attrNameLst>
                                          <p:attrName>ppt_x</p:attrName>
                                        </p:attrNameLst>
                                      </p:cBhvr>
                                      <p:tavLst>
                                        <p:tav tm="0">
                                          <p:val>
                                            <p:strVal val="0-#ppt_w/2"/>
                                          </p:val>
                                        </p:tav>
                                        <p:tav tm="100000">
                                          <p:val>
                                            <p:strVal val="#ppt_x"/>
                                          </p:val>
                                        </p:tav>
                                      </p:tavLst>
                                    </p:anim>
                                    <p:anim calcmode="lin" valueType="num">
                                      <p:cBhvr additive="base">
                                        <p:cTn id="44" dur="500" fill="hold"/>
                                        <p:tgtEl>
                                          <p:spTgt spid="20492"/>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0486"/>
                                        </p:tgtEl>
                                        <p:attrNameLst>
                                          <p:attrName>style.visibility</p:attrName>
                                        </p:attrNameLst>
                                      </p:cBhvr>
                                      <p:to>
                                        <p:strVal val="visible"/>
                                      </p:to>
                                    </p:set>
                                    <p:anim calcmode="lin" valueType="num">
                                      <p:cBhvr additive="base">
                                        <p:cTn id="49" dur="500" fill="hold"/>
                                        <p:tgtEl>
                                          <p:spTgt spid="20486"/>
                                        </p:tgtEl>
                                        <p:attrNameLst>
                                          <p:attrName>ppt_x</p:attrName>
                                        </p:attrNameLst>
                                      </p:cBhvr>
                                      <p:tavLst>
                                        <p:tav tm="0">
                                          <p:val>
                                            <p:strVal val="0-#ppt_w/2"/>
                                          </p:val>
                                        </p:tav>
                                        <p:tav tm="100000">
                                          <p:val>
                                            <p:strVal val="#ppt_x"/>
                                          </p:val>
                                        </p:tav>
                                      </p:tavLst>
                                    </p:anim>
                                    <p:anim calcmode="lin" valueType="num">
                                      <p:cBhvr additive="base">
                                        <p:cTn id="50" dur="500" fill="hold"/>
                                        <p:tgtEl>
                                          <p:spTgt spid="2048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0494"/>
                                        </p:tgtEl>
                                        <p:attrNameLst>
                                          <p:attrName>style.visibility</p:attrName>
                                        </p:attrNameLst>
                                      </p:cBhvr>
                                      <p:to>
                                        <p:strVal val="visible"/>
                                      </p:to>
                                    </p:set>
                                    <p:anim calcmode="lin" valueType="num">
                                      <p:cBhvr additive="base">
                                        <p:cTn id="55" dur="500" fill="hold"/>
                                        <p:tgtEl>
                                          <p:spTgt spid="20494"/>
                                        </p:tgtEl>
                                        <p:attrNameLst>
                                          <p:attrName>ppt_x</p:attrName>
                                        </p:attrNameLst>
                                      </p:cBhvr>
                                      <p:tavLst>
                                        <p:tav tm="0">
                                          <p:val>
                                            <p:strVal val="0-#ppt_w/2"/>
                                          </p:val>
                                        </p:tav>
                                        <p:tav tm="100000">
                                          <p:val>
                                            <p:strVal val="#ppt_x"/>
                                          </p:val>
                                        </p:tav>
                                      </p:tavLst>
                                    </p:anim>
                                    <p:anim calcmode="lin" valueType="num">
                                      <p:cBhvr additive="base">
                                        <p:cTn id="56" dur="500" fill="hold"/>
                                        <p:tgtEl>
                                          <p:spTgt spid="20494"/>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20505"/>
                                        </p:tgtEl>
                                        <p:attrNameLst>
                                          <p:attrName>style.visibility</p:attrName>
                                        </p:attrNameLst>
                                      </p:cBhvr>
                                      <p:to>
                                        <p:strVal val="visible"/>
                                      </p:to>
                                    </p:set>
                                    <p:anim calcmode="lin" valueType="num">
                                      <p:cBhvr additive="base">
                                        <p:cTn id="61" dur="500" fill="hold"/>
                                        <p:tgtEl>
                                          <p:spTgt spid="20505"/>
                                        </p:tgtEl>
                                        <p:attrNameLst>
                                          <p:attrName>ppt_x</p:attrName>
                                        </p:attrNameLst>
                                      </p:cBhvr>
                                      <p:tavLst>
                                        <p:tav tm="0">
                                          <p:val>
                                            <p:strVal val="0-#ppt_w/2"/>
                                          </p:val>
                                        </p:tav>
                                        <p:tav tm="100000">
                                          <p:val>
                                            <p:strVal val="#ppt_x"/>
                                          </p:val>
                                        </p:tav>
                                      </p:tavLst>
                                    </p:anim>
                                    <p:anim calcmode="lin" valueType="num">
                                      <p:cBhvr additive="base">
                                        <p:cTn id="62" dur="500" fill="hold"/>
                                        <p:tgtEl>
                                          <p:spTgt spid="20505"/>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20495"/>
                                        </p:tgtEl>
                                        <p:attrNameLst>
                                          <p:attrName>style.visibility</p:attrName>
                                        </p:attrNameLst>
                                      </p:cBhvr>
                                      <p:to>
                                        <p:strVal val="visible"/>
                                      </p:to>
                                    </p:set>
                                    <p:anim calcmode="lin" valueType="num">
                                      <p:cBhvr additive="base">
                                        <p:cTn id="67" dur="500" fill="hold"/>
                                        <p:tgtEl>
                                          <p:spTgt spid="20495"/>
                                        </p:tgtEl>
                                        <p:attrNameLst>
                                          <p:attrName>ppt_x</p:attrName>
                                        </p:attrNameLst>
                                      </p:cBhvr>
                                      <p:tavLst>
                                        <p:tav tm="0">
                                          <p:val>
                                            <p:strVal val="0-#ppt_w/2"/>
                                          </p:val>
                                        </p:tav>
                                        <p:tav tm="100000">
                                          <p:val>
                                            <p:strVal val="#ppt_x"/>
                                          </p:val>
                                        </p:tav>
                                      </p:tavLst>
                                    </p:anim>
                                    <p:anim calcmode="lin" valueType="num">
                                      <p:cBhvr additive="base">
                                        <p:cTn id="68" dur="500" fill="hold"/>
                                        <p:tgtEl>
                                          <p:spTgt spid="20495"/>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20496"/>
                                        </p:tgtEl>
                                        <p:attrNameLst>
                                          <p:attrName>style.visibility</p:attrName>
                                        </p:attrNameLst>
                                      </p:cBhvr>
                                      <p:to>
                                        <p:strVal val="visible"/>
                                      </p:to>
                                    </p:set>
                                    <p:anim calcmode="lin" valueType="num">
                                      <p:cBhvr additive="base">
                                        <p:cTn id="73" dur="500" fill="hold"/>
                                        <p:tgtEl>
                                          <p:spTgt spid="20496"/>
                                        </p:tgtEl>
                                        <p:attrNameLst>
                                          <p:attrName>ppt_x</p:attrName>
                                        </p:attrNameLst>
                                      </p:cBhvr>
                                      <p:tavLst>
                                        <p:tav tm="0">
                                          <p:val>
                                            <p:strVal val="0-#ppt_w/2"/>
                                          </p:val>
                                        </p:tav>
                                        <p:tav tm="100000">
                                          <p:val>
                                            <p:strVal val="#ppt_x"/>
                                          </p:val>
                                        </p:tav>
                                      </p:tavLst>
                                    </p:anim>
                                    <p:anim calcmode="lin" valueType="num">
                                      <p:cBhvr additive="base">
                                        <p:cTn id="74" dur="500" fill="hold"/>
                                        <p:tgtEl>
                                          <p:spTgt spid="20496"/>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20498"/>
                                        </p:tgtEl>
                                        <p:attrNameLst>
                                          <p:attrName>style.visibility</p:attrName>
                                        </p:attrNameLst>
                                      </p:cBhvr>
                                      <p:to>
                                        <p:strVal val="visible"/>
                                      </p:to>
                                    </p:set>
                                    <p:anim calcmode="lin" valueType="num">
                                      <p:cBhvr additive="base">
                                        <p:cTn id="79" dur="500" fill="hold"/>
                                        <p:tgtEl>
                                          <p:spTgt spid="20498"/>
                                        </p:tgtEl>
                                        <p:attrNameLst>
                                          <p:attrName>ppt_x</p:attrName>
                                        </p:attrNameLst>
                                      </p:cBhvr>
                                      <p:tavLst>
                                        <p:tav tm="0">
                                          <p:val>
                                            <p:strVal val="0-#ppt_w/2"/>
                                          </p:val>
                                        </p:tav>
                                        <p:tav tm="100000">
                                          <p:val>
                                            <p:strVal val="#ppt_x"/>
                                          </p:val>
                                        </p:tav>
                                      </p:tavLst>
                                    </p:anim>
                                    <p:anim calcmode="lin" valueType="num">
                                      <p:cBhvr additive="base">
                                        <p:cTn id="80" dur="500" fill="hold"/>
                                        <p:tgtEl>
                                          <p:spTgt spid="20498"/>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20499"/>
                                        </p:tgtEl>
                                        <p:attrNameLst>
                                          <p:attrName>style.visibility</p:attrName>
                                        </p:attrNameLst>
                                      </p:cBhvr>
                                      <p:to>
                                        <p:strVal val="visible"/>
                                      </p:to>
                                    </p:set>
                                    <p:anim calcmode="lin" valueType="num">
                                      <p:cBhvr additive="base">
                                        <p:cTn id="85" dur="500" fill="hold"/>
                                        <p:tgtEl>
                                          <p:spTgt spid="20499"/>
                                        </p:tgtEl>
                                        <p:attrNameLst>
                                          <p:attrName>ppt_x</p:attrName>
                                        </p:attrNameLst>
                                      </p:cBhvr>
                                      <p:tavLst>
                                        <p:tav tm="0">
                                          <p:val>
                                            <p:strVal val="1+#ppt_w/2"/>
                                          </p:val>
                                        </p:tav>
                                        <p:tav tm="100000">
                                          <p:val>
                                            <p:strVal val="#ppt_x"/>
                                          </p:val>
                                        </p:tav>
                                      </p:tavLst>
                                    </p:anim>
                                    <p:anim calcmode="lin" valueType="num">
                                      <p:cBhvr additive="base">
                                        <p:cTn id="86" dur="500" fill="hold"/>
                                        <p:tgtEl>
                                          <p:spTgt spid="20499"/>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20500"/>
                                        </p:tgtEl>
                                        <p:attrNameLst>
                                          <p:attrName>style.visibility</p:attrName>
                                        </p:attrNameLst>
                                      </p:cBhvr>
                                      <p:to>
                                        <p:strVal val="visible"/>
                                      </p:to>
                                    </p:set>
                                    <p:anim calcmode="lin" valueType="num">
                                      <p:cBhvr additive="base">
                                        <p:cTn id="91" dur="500" fill="hold"/>
                                        <p:tgtEl>
                                          <p:spTgt spid="20500"/>
                                        </p:tgtEl>
                                        <p:attrNameLst>
                                          <p:attrName>ppt_x</p:attrName>
                                        </p:attrNameLst>
                                      </p:cBhvr>
                                      <p:tavLst>
                                        <p:tav tm="0">
                                          <p:val>
                                            <p:strVal val="0-#ppt_w/2"/>
                                          </p:val>
                                        </p:tav>
                                        <p:tav tm="100000">
                                          <p:val>
                                            <p:strVal val="#ppt_x"/>
                                          </p:val>
                                        </p:tav>
                                      </p:tavLst>
                                    </p:anim>
                                    <p:anim calcmode="lin" valueType="num">
                                      <p:cBhvr additive="base">
                                        <p:cTn id="92" dur="500" fill="hold"/>
                                        <p:tgtEl>
                                          <p:spTgt spid="20500"/>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2" fill="hold" grpId="0" nodeType="clickEffect">
                                  <p:stCondLst>
                                    <p:cond delay="0"/>
                                  </p:stCondLst>
                                  <p:childTnLst>
                                    <p:set>
                                      <p:cBhvr>
                                        <p:cTn id="96" dur="1" fill="hold">
                                          <p:stCondLst>
                                            <p:cond delay="0"/>
                                          </p:stCondLst>
                                        </p:cTn>
                                        <p:tgtEl>
                                          <p:spTgt spid="20501"/>
                                        </p:tgtEl>
                                        <p:attrNameLst>
                                          <p:attrName>style.visibility</p:attrName>
                                        </p:attrNameLst>
                                      </p:cBhvr>
                                      <p:to>
                                        <p:strVal val="visible"/>
                                      </p:to>
                                    </p:set>
                                    <p:anim calcmode="lin" valueType="num">
                                      <p:cBhvr additive="base">
                                        <p:cTn id="97" dur="500" fill="hold"/>
                                        <p:tgtEl>
                                          <p:spTgt spid="20501"/>
                                        </p:tgtEl>
                                        <p:attrNameLst>
                                          <p:attrName>ppt_x</p:attrName>
                                        </p:attrNameLst>
                                      </p:cBhvr>
                                      <p:tavLst>
                                        <p:tav tm="0">
                                          <p:val>
                                            <p:strVal val="1+#ppt_w/2"/>
                                          </p:val>
                                        </p:tav>
                                        <p:tav tm="100000">
                                          <p:val>
                                            <p:strVal val="#ppt_x"/>
                                          </p:val>
                                        </p:tav>
                                      </p:tavLst>
                                    </p:anim>
                                    <p:anim calcmode="lin" valueType="num">
                                      <p:cBhvr additive="base">
                                        <p:cTn id="98" dur="500" fill="hold"/>
                                        <p:tgtEl>
                                          <p:spTgt spid="20501"/>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19" presetClass="entr" presetSubtype="10" fill="hold" grpId="0" nodeType="clickEffect">
                                  <p:stCondLst>
                                    <p:cond delay="0"/>
                                  </p:stCondLst>
                                  <p:childTnLst>
                                    <p:set>
                                      <p:cBhvr>
                                        <p:cTn id="102" dur="1" fill="hold">
                                          <p:stCondLst>
                                            <p:cond delay="0"/>
                                          </p:stCondLst>
                                        </p:cTn>
                                        <p:tgtEl>
                                          <p:spTgt spid="20502"/>
                                        </p:tgtEl>
                                        <p:attrNameLst>
                                          <p:attrName>style.visibility</p:attrName>
                                        </p:attrNameLst>
                                      </p:cBhvr>
                                      <p:to>
                                        <p:strVal val="visible"/>
                                      </p:to>
                                    </p:set>
                                    <p:anim calcmode="lin" valueType="num">
                                      <p:cBhvr>
                                        <p:cTn id="103" dur="5000" fill="hold"/>
                                        <p:tgtEl>
                                          <p:spTgt spid="20502"/>
                                        </p:tgtEl>
                                        <p:attrNameLst>
                                          <p:attrName>ppt_w</p:attrName>
                                        </p:attrNameLst>
                                      </p:cBhvr>
                                      <p:tavLst>
                                        <p:tav tm="0" fmla="#ppt_w*sin(2.5*pi*$)">
                                          <p:val>
                                            <p:fltVal val="0.000000"/>
                                          </p:val>
                                        </p:tav>
                                        <p:tav tm="100000">
                                          <p:val>
                                            <p:fltVal val="1.000000"/>
                                          </p:val>
                                        </p:tav>
                                      </p:tavLst>
                                    </p:anim>
                                    <p:anim calcmode="lin" valueType="num">
                                      <p:cBhvr>
                                        <p:cTn id="104" dur="5000" fill="hold"/>
                                        <p:tgtEl>
                                          <p:spTgt spid="20502"/>
                                        </p:tgtEl>
                                        <p:attrNameLst>
                                          <p:attrName>ppt_h</p:attrName>
                                        </p:attrNameLst>
                                      </p:cBhvr>
                                      <p:tavLst>
                                        <p:tav tm="0">
                                          <p:val>
                                            <p:strVal val="#ppt_h"/>
                                          </p:val>
                                        </p:tav>
                                        <p:tav tm="100000">
                                          <p:val>
                                            <p:strVal val="#ppt_h"/>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0503"/>
                                        </p:tgtEl>
                                        <p:attrNameLst>
                                          <p:attrName>style.visibility</p:attrName>
                                        </p:attrNameLst>
                                      </p:cBhvr>
                                      <p:to>
                                        <p:strVal val="visible"/>
                                      </p:to>
                                    </p:set>
                                    <p:anim calcmode="lin" valueType="num">
                                      <p:cBhvr additive="base">
                                        <p:cTn id="109" dur="500" fill="hold"/>
                                        <p:tgtEl>
                                          <p:spTgt spid="20503"/>
                                        </p:tgtEl>
                                        <p:attrNameLst>
                                          <p:attrName>ppt_x</p:attrName>
                                        </p:attrNameLst>
                                      </p:cBhvr>
                                      <p:tavLst>
                                        <p:tav tm="0">
                                          <p:val>
                                            <p:strVal val="#ppt_x"/>
                                          </p:val>
                                        </p:tav>
                                        <p:tav tm="100000">
                                          <p:val>
                                            <p:strVal val="#ppt_x"/>
                                          </p:val>
                                        </p:tav>
                                      </p:tavLst>
                                    </p:anim>
                                    <p:anim calcmode="lin" valueType="num">
                                      <p:cBhvr additive="base">
                                        <p:cTn id="110" dur="500" fill="hold"/>
                                        <p:tgtEl>
                                          <p:spTgt spid="205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p:bldP spid="20484" grpId="0"/>
      <p:bldP spid="20485" grpId="0"/>
      <p:bldP spid="20486" grpId="0"/>
      <p:bldP spid="20494" grpId="0"/>
      <p:bldP spid="20495" grpId="0"/>
      <p:bldP spid="20496" grpId="0"/>
      <p:bldP spid="20498" grpId="0"/>
      <p:bldP spid="20499" grpId="0"/>
      <p:bldP spid="20500" grpId="0"/>
      <p:bldP spid="20501" grpId="0"/>
      <p:bldP spid="20502" grpId="0"/>
      <p:bldP spid="2050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矩形 21505"/>
          <p:cNvSpPr/>
          <p:nvPr/>
        </p:nvSpPr>
        <p:spPr>
          <a:xfrm>
            <a:off x="304800" y="685800"/>
            <a:ext cx="8153400" cy="4911725"/>
          </a:xfrm>
          <a:prstGeom prst="rect">
            <a:avLst/>
          </a:prstGeom>
          <a:noFill/>
          <a:ln w="9525">
            <a:noFill/>
          </a:ln>
        </p:spPr>
        <p:txBody>
          <a:bodyPr>
            <a:spAutoFit/>
          </a:bodyPr>
          <a:p>
            <a:pPr indent="266700" algn="just"/>
            <a:r>
              <a:rPr lang="zh-CN" altLang="en-US" sz="2800" b="0">
                <a:solidFill>
                  <a:schemeClr val="tx1"/>
                </a:solidFill>
                <a:latin typeface="Times New Roman" panose="02020603050405020304" pitchFamily="18" charset="0"/>
              </a:rPr>
              <a:t> </a:t>
            </a:r>
            <a:endParaRPr lang="zh-CN" altLang="en-US" sz="2800" b="0">
              <a:solidFill>
                <a:schemeClr val="tx1"/>
              </a:solidFill>
              <a:latin typeface="Times New Roman" panose="02020603050405020304" pitchFamily="18" charset="0"/>
            </a:endParaRPr>
          </a:p>
          <a:p>
            <a:pPr indent="266700" algn="just"/>
            <a:r>
              <a:rPr lang="zh-CN" altLang="en-US" sz="2800">
                <a:solidFill>
                  <a:schemeClr val="tx1"/>
                </a:solidFill>
                <a:latin typeface="Times New Roman" panose="02020603050405020304" pitchFamily="18" charset="0"/>
              </a:rPr>
              <a:t>   下列加点的词含有什么意味，体现了人物的什么心理？</a:t>
            </a:r>
            <a:endParaRPr lang="zh-CN" altLang="en-US" sz="2800">
              <a:solidFill>
                <a:schemeClr val="tx1"/>
              </a:solidFill>
              <a:latin typeface="Times New Roman" panose="02020603050405020304" pitchFamily="18" charset="0"/>
            </a:endParaRPr>
          </a:p>
          <a:p>
            <a:pPr indent="266700" algn="just" eaLnBrk="0" hangingPunct="0"/>
            <a:endParaRPr lang="zh-CN" altLang="en-US" sz="2800" b="0">
              <a:solidFill>
                <a:schemeClr val="tx1"/>
              </a:solidFill>
              <a:latin typeface="Times New Roman" panose="02020603050405020304" pitchFamily="18" charset="0"/>
            </a:endParaRPr>
          </a:p>
          <a:p>
            <a:pPr indent="266700" algn="just" eaLnBrk="0" hangingPunct="0"/>
            <a:r>
              <a:rPr lang="zh-CN" altLang="en-US" sz="2800">
                <a:solidFill>
                  <a:schemeClr val="tx1"/>
                </a:solidFill>
                <a:latin typeface="Times New Roman" panose="02020603050405020304" pitchFamily="18" charset="0"/>
              </a:rPr>
              <a:t>     屠户把银子</a:t>
            </a:r>
            <a:r>
              <a:rPr lang="zh-CN" altLang="en-US" sz="2800" u="sng">
                <a:latin typeface="Times New Roman" panose="02020603050405020304" pitchFamily="18" charset="0"/>
              </a:rPr>
              <a:t>攥</a:t>
            </a:r>
            <a:r>
              <a:rPr lang="zh-CN" altLang="en-US" sz="2800">
                <a:solidFill>
                  <a:schemeClr val="tx1"/>
                </a:solidFill>
                <a:latin typeface="Times New Roman" panose="02020603050405020304" pitchFamily="18" charset="0"/>
              </a:rPr>
              <a:t>在手里紧紧的，把拳头</a:t>
            </a:r>
            <a:r>
              <a:rPr lang="zh-CN" altLang="en-US" sz="2800" u="sng">
                <a:latin typeface="Times New Roman" panose="02020603050405020304" pitchFamily="18" charset="0"/>
              </a:rPr>
              <a:t>舒</a:t>
            </a:r>
            <a:r>
              <a:rPr lang="zh-CN" altLang="en-US" sz="2800">
                <a:solidFill>
                  <a:schemeClr val="tx1"/>
                </a:solidFill>
                <a:latin typeface="Times New Roman" panose="02020603050405020304" pitchFamily="18" charset="0"/>
              </a:rPr>
              <a:t>过来，道：“这个，你且收着。我原是贺你的，怎好又拿了回去？”范进道：“眼见得我这里还有这几两银子，若用完了，再来问老爹讨来用。”屠户连忙把拳头</a:t>
            </a:r>
            <a:r>
              <a:rPr lang="zh-CN" altLang="en-US" sz="2800" u="sng">
                <a:latin typeface="Times New Roman" panose="02020603050405020304" pitchFamily="18" charset="0"/>
              </a:rPr>
              <a:t>缩</a:t>
            </a:r>
            <a:r>
              <a:rPr lang="zh-CN" altLang="en-US" sz="2800">
                <a:solidFill>
                  <a:schemeClr val="tx1"/>
                </a:solidFill>
                <a:latin typeface="Times New Roman" panose="02020603050405020304" pitchFamily="18" charset="0"/>
              </a:rPr>
              <a:t>了回去，往腰里</a:t>
            </a:r>
            <a:r>
              <a:rPr lang="zh-CN" altLang="en-US" sz="2800" u="sng">
                <a:latin typeface="Times New Roman" panose="02020603050405020304" pitchFamily="18" charset="0"/>
              </a:rPr>
              <a:t>揣</a:t>
            </a:r>
            <a:r>
              <a:rPr lang="en-US" altLang="zh-CN" sz="2800">
                <a:solidFill>
                  <a:schemeClr val="tx1"/>
                </a:solidFill>
                <a:latin typeface="Times New Roman" panose="02020603050405020304" pitchFamily="18" charset="0"/>
              </a:rPr>
              <a:t>……</a:t>
            </a:r>
            <a:endParaRPr lang="en-US" altLang="zh-CN" sz="2800">
              <a:solidFill>
                <a:schemeClr val="tx1"/>
              </a:solidFill>
              <a:latin typeface="Times New Roman" panose="02020603050405020304" pitchFamily="18" charset="0"/>
            </a:endParaRPr>
          </a:p>
          <a:p>
            <a:pPr indent="266700" algn="just" eaLnBrk="0" hangingPunct="0"/>
            <a:endParaRPr lang="en-US" altLang="zh-CN" sz="2800">
              <a:solidFill>
                <a:schemeClr val="tx1"/>
              </a:solidFill>
              <a:latin typeface="Times New Roman" panose="02020603050405020304" pitchFamily="18" charset="0"/>
            </a:endParaRPr>
          </a:p>
          <a:p>
            <a:pPr indent="266700" eaLnBrk="0" hangingPunct="0"/>
            <a:r>
              <a:rPr lang="zh-CN" altLang="en-US">
                <a:solidFill>
                  <a:srgbClr val="D60093"/>
                </a:solidFill>
                <a:latin typeface="Times New Roman" panose="02020603050405020304" pitchFamily="18" charset="0"/>
              </a:rPr>
              <a:t>答：</a:t>
            </a:r>
            <a:endParaRPr lang="zh-CN" altLang="en-US" sz="6600">
              <a:solidFill>
                <a:srgbClr val="D60093"/>
              </a:solidFill>
              <a:latin typeface="Times New Roman" panose="02020603050405020304" pitchFamily="18" charset="0"/>
            </a:endParaRPr>
          </a:p>
        </p:txBody>
      </p:sp>
      <p:sp>
        <p:nvSpPr>
          <p:cNvPr id="21507" name="文本框 21506"/>
          <p:cNvSpPr txBox="1"/>
          <p:nvPr/>
        </p:nvSpPr>
        <p:spPr>
          <a:xfrm>
            <a:off x="1447800" y="5029200"/>
            <a:ext cx="7010400" cy="1160463"/>
          </a:xfrm>
          <a:prstGeom prst="rect">
            <a:avLst/>
          </a:prstGeom>
          <a:noFill/>
          <a:ln w="9525">
            <a:noFill/>
          </a:ln>
        </p:spPr>
        <p:txBody>
          <a:bodyPr>
            <a:spAutoFit/>
          </a:bodyPr>
          <a:p>
            <a:pPr>
              <a:spcBef>
                <a:spcPct val="50000"/>
              </a:spcBef>
            </a:pPr>
            <a:r>
              <a:rPr lang="zh-CN" altLang="en-US" sz="2800">
                <a:solidFill>
                  <a:srgbClr val="008000"/>
                </a:solidFill>
                <a:latin typeface="Times New Roman" panose="02020603050405020304" pitchFamily="18" charset="0"/>
              </a:rPr>
              <a:t>特写镜头写出其见财心喜而又假意退推让的</a:t>
            </a:r>
            <a:endParaRPr lang="zh-CN" altLang="en-US" sz="2800">
              <a:solidFill>
                <a:srgbClr val="008000"/>
              </a:solidFill>
              <a:latin typeface="Times New Roman" panose="02020603050405020304" pitchFamily="18" charset="0"/>
            </a:endParaRPr>
          </a:p>
          <a:p>
            <a:pPr>
              <a:spcBef>
                <a:spcPct val="50000"/>
              </a:spcBef>
            </a:pPr>
            <a:r>
              <a:rPr lang="zh-CN" altLang="en-US" sz="2800">
                <a:solidFill>
                  <a:srgbClr val="008000"/>
                </a:solidFill>
                <a:latin typeface="Times New Roman" panose="02020603050405020304" pitchFamily="18" charset="0"/>
              </a:rPr>
              <a:t>心理，讽刺意味十足。</a:t>
            </a:r>
            <a:endParaRPr lang="zh-CN" altLang="en-US" sz="2800">
              <a:solidFill>
                <a:srgbClr val="008000"/>
              </a:solidFill>
              <a:latin typeface="Times New Roman" panose="02020603050405020304" pitchFamily="18" charset="0"/>
            </a:endParaRPr>
          </a:p>
        </p:txBody>
      </p:sp>
      <p:sp>
        <p:nvSpPr>
          <p:cNvPr id="21508" name="直接连接符 21507"/>
          <p:cNvSpPr/>
          <p:nvPr/>
        </p:nvSpPr>
        <p:spPr>
          <a:xfrm>
            <a:off x="1524000" y="5638800"/>
            <a:ext cx="6858000" cy="0"/>
          </a:xfrm>
          <a:prstGeom prst="line">
            <a:avLst/>
          </a:prstGeom>
          <a:ln w="28575" cap="flat" cmpd="sng">
            <a:solidFill>
              <a:schemeClr val="tx1"/>
            </a:solidFill>
            <a:prstDash val="solid"/>
            <a:headEnd type="none" w="med" len="med"/>
            <a:tailEnd type="none" w="med" len="med"/>
          </a:ln>
        </p:spPr>
      </p:sp>
      <p:sp>
        <p:nvSpPr>
          <p:cNvPr id="21509" name="直接连接符 21508"/>
          <p:cNvSpPr/>
          <p:nvPr/>
        </p:nvSpPr>
        <p:spPr>
          <a:xfrm>
            <a:off x="1600200" y="6248400"/>
            <a:ext cx="3429000" cy="0"/>
          </a:xfrm>
          <a:prstGeom prst="line">
            <a:avLst/>
          </a:prstGeom>
          <a:ln w="28575" cap="flat" cmpd="sng">
            <a:solidFill>
              <a:schemeClr val="tx1"/>
            </a:solidFill>
            <a:prstDash val="solid"/>
            <a:headEnd type="none" w="med" len="med"/>
            <a:tailEnd type="none" w="med" len="med"/>
          </a:ln>
        </p:spPr>
      </p:sp>
      <p:sp>
        <p:nvSpPr>
          <p:cNvPr id="21510" name="文本框 21509"/>
          <p:cNvSpPr txBox="1"/>
          <p:nvPr/>
        </p:nvSpPr>
        <p:spPr>
          <a:xfrm>
            <a:off x="3048000" y="228600"/>
            <a:ext cx="2222500" cy="701675"/>
          </a:xfrm>
          <a:prstGeom prst="rect">
            <a:avLst/>
          </a:prstGeom>
          <a:noFill/>
          <a:ln w="9525">
            <a:noFill/>
          </a:ln>
        </p:spPr>
        <p:txBody>
          <a:bodyPr wrap="none" anchor="t">
            <a:spAutoFit/>
          </a:bodyPr>
          <a:p>
            <a:r>
              <a:rPr lang="zh-CN" altLang="en-US" sz="4000">
                <a:solidFill>
                  <a:srgbClr val="D60093"/>
                </a:solidFill>
                <a:latin typeface="Arial" panose="020B0604020202020204" pitchFamily="34" charset="0"/>
                <a:ea typeface="隶书" panose="02010509060101010101" pitchFamily="1" charset="-122"/>
              </a:rPr>
              <a:t>典型细节</a:t>
            </a:r>
            <a:endParaRPr lang="zh-CN" altLang="en-US" sz="4000">
              <a:solidFill>
                <a:srgbClr val="D60093"/>
              </a:solidFill>
              <a:latin typeface="Arial" panose="020B0604020202020204" pitchFamily="34" charset="0"/>
              <a:ea typeface="隶书" panose="02010509060101010101" pitchFamily="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anim calcmode="lin" valueType="num">
                                      <p:cBhvr additive="base">
                                        <p:cTn id="7" dur="500" fill="hold"/>
                                        <p:tgtEl>
                                          <p:spTgt spid="21507"/>
                                        </p:tgtEl>
                                        <p:attrNameLst>
                                          <p:attrName>ppt_x</p:attrName>
                                        </p:attrNameLst>
                                      </p:cBhvr>
                                      <p:tavLst>
                                        <p:tav tm="0">
                                          <p:val>
                                            <p:strVal val="#ppt_x"/>
                                          </p:val>
                                        </p:tav>
                                        <p:tav tm="100000">
                                          <p:val>
                                            <p:strVal val="#ppt_x"/>
                                          </p:val>
                                        </p:tav>
                                      </p:tavLst>
                                    </p:anim>
                                    <p:anim calcmode="lin" valueType="num">
                                      <p:cBhvr additive="base">
                                        <p:cTn id="8" dur="500" fill="hold"/>
                                        <p:tgtEl>
                                          <p:spTgt spid="215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文本框 22529"/>
          <p:cNvSpPr txBox="1"/>
          <p:nvPr/>
        </p:nvSpPr>
        <p:spPr>
          <a:xfrm>
            <a:off x="609600" y="1905000"/>
            <a:ext cx="8137525" cy="2838450"/>
          </a:xfrm>
          <a:prstGeom prst="rect">
            <a:avLst/>
          </a:prstGeom>
          <a:noFill/>
          <a:ln w="9525">
            <a:noFill/>
          </a:ln>
        </p:spPr>
        <p:txBody>
          <a:bodyPr>
            <a:spAutoFit/>
          </a:bodyPr>
          <a:p>
            <a:r>
              <a:rPr lang="zh-CN" altLang="en-US" b="0">
                <a:solidFill>
                  <a:schemeClr val="tx1"/>
                </a:solidFill>
                <a:latin typeface="Arial" panose="020B0604020202020204" pitchFamily="34" charset="0"/>
                <a:ea typeface="隶书" panose="02010509060101010101" pitchFamily="1" charset="-122"/>
              </a:rPr>
              <a:t>       课文通过范进中举前后截然不同的生活对比，刻画了范进这个为功名利禄而神魂颠倒的典型形象，尖锐地</a:t>
            </a:r>
            <a:r>
              <a:rPr lang="zh-CN" altLang="en-US" b="0">
                <a:latin typeface="Arial" panose="020B0604020202020204" pitchFamily="34" charset="0"/>
                <a:ea typeface="隶书" panose="02010509060101010101" pitchFamily="1" charset="-122"/>
              </a:rPr>
              <a:t>抨击了封建科举制度对知识分子的毒害，及封建社会的世态炎凉。</a:t>
            </a:r>
            <a:endParaRPr lang="zh-CN" altLang="en-US" sz="4000" b="0">
              <a:latin typeface="Arial" panose="020B0604020202020204" pitchFamily="34" charset="0"/>
              <a:ea typeface="隶书" panose="02010509060101010101" pitchFamily="1" charset="-122"/>
            </a:endParaRPr>
          </a:p>
        </p:txBody>
      </p:sp>
      <p:sp>
        <p:nvSpPr>
          <p:cNvPr id="22531" name="矩形 22530"/>
          <p:cNvSpPr/>
          <p:nvPr/>
        </p:nvSpPr>
        <p:spPr>
          <a:xfrm>
            <a:off x="1295400" y="457200"/>
            <a:ext cx="2971800" cy="928688"/>
          </a:xfrm>
          <a:prstGeom prst="rect">
            <a:avLst/>
          </a:prstGeom>
        </p:spPr>
        <p:txBody>
          <a:bodyPr wrap="none" fromWordArt="1">
            <a:prstTxWarp prst="textCascadeUp">
              <a:avLst>
                <a:gd name="adj" fmla="val 44444"/>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a:r>
              <a:rPr lang="zh-CN" altLang="en-US" sz="3600" b="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rPr>
              <a:t>总结深化</a:t>
            </a:r>
            <a:endParaRPr lang="zh-CN" altLang="en-US" sz="3600" b="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sp>
        <p:nvSpPr>
          <p:cNvPr id="22532" name="文本框 22531"/>
          <p:cNvSpPr txBox="1"/>
          <p:nvPr/>
        </p:nvSpPr>
        <p:spPr>
          <a:xfrm>
            <a:off x="1752600" y="5105400"/>
            <a:ext cx="7162800" cy="641350"/>
          </a:xfrm>
          <a:prstGeom prst="rect">
            <a:avLst/>
          </a:prstGeom>
          <a:noFill/>
          <a:ln w="9525">
            <a:noFill/>
          </a:ln>
        </p:spPr>
        <p:txBody>
          <a:bodyPr>
            <a:spAutoFit/>
          </a:bodyPr>
          <a:p>
            <a:pPr>
              <a:spcBef>
                <a:spcPct val="50000"/>
              </a:spcBef>
            </a:pPr>
            <a:r>
              <a:rPr lang="zh-CN" altLang="en-US">
                <a:solidFill>
                  <a:srgbClr val="008000"/>
                </a:solidFill>
                <a:latin typeface="Arial" panose="020B0604020202020204" pitchFamily="34" charset="0"/>
              </a:rPr>
              <a:t>①个性化的语言表现人物性格。</a:t>
            </a:r>
            <a:endParaRPr lang="zh-CN" altLang="en-US">
              <a:solidFill>
                <a:srgbClr val="008000"/>
              </a:solidFill>
              <a:latin typeface="Arial" panose="020B0604020202020204" pitchFamily="34" charset="0"/>
            </a:endParaRPr>
          </a:p>
        </p:txBody>
      </p:sp>
      <p:sp>
        <p:nvSpPr>
          <p:cNvPr id="22533" name="文本框 22532"/>
          <p:cNvSpPr txBox="1"/>
          <p:nvPr/>
        </p:nvSpPr>
        <p:spPr>
          <a:xfrm>
            <a:off x="1752600" y="5791200"/>
            <a:ext cx="7162800" cy="641350"/>
          </a:xfrm>
          <a:prstGeom prst="rect">
            <a:avLst/>
          </a:prstGeom>
          <a:noFill/>
          <a:ln w="9525">
            <a:noFill/>
          </a:ln>
        </p:spPr>
        <p:txBody>
          <a:bodyPr>
            <a:spAutoFit/>
          </a:bodyPr>
          <a:p>
            <a:pPr>
              <a:spcBef>
                <a:spcPct val="50000"/>
              </a:spcBef>
            </a:pPr>
            <a:r>
              <a:rPr lang="zh-CN" altLang="en-US">
                <a:latin typeface="Arial" panose="020B0604020202020204" pitchFamily="34" charset="0"/>
              </a:rPr>
              <a:t>②夸张、对比</a:t>
            </a:r>
            <a:r>
              <a:rPr lang="zh-CN" altLang="en-US">
                <a:solidFill>
                  <a:srgbClr val="008000"/>
                </a:solidFill>
                <a:latin typeface="Arial" panose="020B0604020202020204" pitchFamily="34" charset="0"/>
              </a:rPr>
              <a:t>进行讽刺。</a:t>
            </a:r>
            <a:endParaRPr lang="zh-CN" altLang="en-US">
              <a:solidFill>
                <a:srgbClr val="008000"/>
              </a:solidFill>
              <a:latin typeface="Arial" panose="020B0604020202020204" pitchFamily="34" charset="0"/>
            </a:endParaRPr>
          </a:p>
        </p:txBody>
      </p:sp>
      <p:sp>
        <p:nvSpPr>
          <p:cNvPr id="22534" name="文本框 22533"/>
          <p:cNvSpPr txBox="1"/>
          <p:nvPr/>
        </p:nvSpPr>
        <p:spPr>
          <a:xfrm>
            <a:off x="914400" y="5257800"/>
            <a:ext cx="611188" cy="1600200"/>
          </a:xfrm>
          <a:prstGeom prst="rect">
            <a:avLst/>
          </a:prstGeom>
          <a:noFill/>
          <a:ln w="9525">
            <a:noFill/>
          </a:ln>
        </p:spPr>
        <p:txBody>
          <a:bodyPr vert="eaVert">
            <a:spAutoFit/>
          </a:bodyPr>
          <a:p>
            <a:pPr>
              <a:spcBef>
                <a:spcPct val="50000"/>
              </a:spcBef>
            </a:pPr>
            <a:r>
              <a:rPr lang="zh-CN" altLang="en-US" sz="2800">
                <a:latin typeface="Arial" panose="020B0604020202020204" pitchFamily="34" charset="0"/>
              </a:rPr>
              <a:t>写作手法</a:t>
            </a:r>
            <a:endParaRPr lang="zh-CN" altLang="en-US" sz="2800">
              <a:latin typeface="Arial" panose="020B0604020202020204" pitchFamily="34" charset="0"/>
            </a:endParaRPr>
          </a:p>
        </p:txBody>
      </p:sp>
      <p:pic>
        <p:nvPicPr>
          <p:cNvPr id="22535" name="图片 22534" descr="517K_pic_36-5488"/>
          <p:cNvPicPr>
            <a:picLocks noChangeAspect="1"/>
          </p:cNvPicPr>
          <p:nvPr/>
        </p:nvPicPr>
        <p:blipFill>
          <a:blip r:embed="rId1"/>
          <a:stretch>
            <a:fillRect/>
          </a:stretch>
        </p:blipFill>
        <p:spPr>
          <a:xfrm>
            <a:off x="5867400" y="0"/>
            <a:ext cx="3276600" cy="1447800"/>
          </a:xfrm>
          <a:prstGeom prst="rect">
            <a:avLst/>
          </a:prstGeom>
          <a:noFill/>
          <a:ln w="9525">
            <a:noFill/>
          </a:ln>
        </p:spPr>
      </p:pic>
      <p:sp>
        <p:nvSpPr>
          <p:cNvPr id="22536" name="左大括号 22535"/>
          <p:cNvSpPr/>
          <p:nvPr/>
        </p:nvSpPr>
        <p:spPr>
          <a:xfrm>
            <a:off x="1524000" y="5257800"/>
            <a:ext cx="152400" cy="1600200"/>
          </a:xfrm>
          <a:prstGeom prst="leftBrace">
            <a:avLst>
              <a:gd name="adj1" fmla="val 87500"/>
              <a:gd name="adj2" fmla="val 50000"/>
            </a:avLst>
          </a:prstGeom>
          <a:noFill/>
          <a:ln w="38100" cap="flat" cmpd="sng">
            <a:solidFill>
              <a:schemeClr val="tx1"/>
            </a:solidFill>
            <a:prstDash val="solid"/>
            <a:headEnd type="none" w="med" len="med"/>
            <a:tailEnd type="none" w="med" len="med"/>
          </a:ln>
        </p:spPr>
        <p:txBody>
          <a:bodyPr/>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531"/>
                                        </p:tgtEl>
                                        <p:attrNameLst>
                                          <p:attrName>style.visibility</p:attrName>
                                        </p:attrNameLst>
                                      </p:cBhvr>
                                      <p:to>
                                        <p:strVal val="visible"/>
                                      </p:to>
                                    </p:set>
                                    <p:anim calcmode="lin" valueType="num">
                                      <p:cBhvr additive="base">
                                        <p:cTn id="7" dur="500" fill="hold"/>
                                        <p:tgtEl>
                                          <p:spTgt spid="22531"/>
                                        </p:tgtEl>
                                        <p:attrNameLst>
                                          <p:attrName>ppt_x</p:attrName>
                                        </p:attrNameLst>
                                      </p:cBhvr>
                                      <p:tavLst>
                                        <p:tav tm="0">
                                          <p:val>
                                            <p:strVal val="0-#ppt_w/2"/>
                                          </p:val>
                                        </p:tav>
                                        <p:tav tm="100000">
                                          <p:val>
                                            <p:strVal val="#ppt_x"/>
                                          </p:val>
                                        </p:tav>
                                      </p:tavLst>
                                    </p:anim>
                                    <p:anim calcmode="lin" valueType="num">
                                      <p:cBhvr additive="base">
                                        <p:cTn id="8" dur="500" fill="hold"/>
                                        <p:tgtEl>
                                          <p:spTgt spid="2253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30"/>
                                        </p:tgtEl>
                                        <p:attrNameLst>
                                          <p:attrName>style.visibility</p:attrName>
                                        </p:attrNameLst>
                                      </p:cBhvr>
                                      <p:to>
                                        <p:strVal val="visible"/>
                                      </p:to>
                                    </p:set>
                                    <p:anim calcmode="lin" valueType="num">
                                      <p:cBhvr additive="base">
                                        <p:cTn id="13" dur="500" fill="hold"/>
                                        <p:tgtEl>
                                          <p:spTgt spid="22530"/>
                                        </p:tgtEl>
                                        <p:attrNameLst>
                                          <p:attrName>ppt_x</p:attrName>
                                        </p:attrNameLst>
                                      </p:cBhvr>
                                      <p:tavLst>
                                        <p:tav tm="0">
                                          <p:val>
                                            <p:strVal val="0-#ppt_w/2"/>
                                          </p:val>
                                        </p:tav>
                                        <p:tav tm="100000">
                                          <p:val>
                                            <p:strVal val="#ppt_x"/>
                                          </p:val>
                                        </p:tav>
                                      </p:tavLst>
                                    </p:anim>
                                    <p:anim calcmode="lin" valueType="num">
                                      <p:cBhvr additive="base">
                                        <p:cTn id="14" dur="500" fill="hold"/>
                                        <p:tgtEl>
                                          <p:spTgt spid="2253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534"/>
                                        </p:tgtEl>
                                        <p:attrNameLst>
                                          <p:attrName>style.visibility</p:attrName>
                                        </p:attrNameLst>
                                      </p:cBhvr>
                                      <p:to>
                                        <p:strVal val="visible"/>
                                      </p:to>
                                    </p:set>
                                    <p:anim calcmode="lin" valueType="num">
                                      <p:cBhvr additive="base">
                                        <p:cTn id="19" dur="500" fill="hold"/>
                                        <p:tgtEl>
                                          <p:spTgt spid="22534"/>
                                        </p:tgtEl>
                                        <p:attrNameLst>
                                          <p:attrName>ppt_x</p:attrName>
                                        </p:attrNameLst>
                                      </p:cBhvr>
                                      <p:tavLst>
                                        <p:tav tm="0">
                                          <p:val>
                                            <p:strVal val="0-#ppt_w/2"/>
                                          </p:val>
                                        </p:tav>
                                        <p:tav tm="100000">
                                          <p:val>
                                            <p:strVal val="#ppt_x"/>
                                          </p:val>
                                        </p:tav>
                                      </p:tavLst>
                                    </p:anim>
                                    <p:anim calcmode="lin" valueType="num">
                                      <p:cBhvr additive="base">
                                        <p:cTn id="20" dur="500" fill="hold"/>
                                        <p:tgtEl>
                                          <p:spTgt spid="2253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2536"/>
                                        </p:tgtEl>
                                        <p:attrNameLst>
                                          <p:attrName>style.visibility</p:attrName>
                                        </p:attrNameLst>
                                      </p:cBhvr>
                                      <p:to>
                                        <p:strVal val="visible"/>
                                      </p:to>
                                    </p:set>
                                    <p:anim calcmode="lin" valueType="num">
                                      <p:cBhvr additive="base">
                                        <p:cTn id="25" dur="500" fill="hold"/>
                                        <p:tgtEl>
                                          <p:spTgt spid="22536"/>
                                        </p:tgtEl>
                                        <p:attrNameLst>
                                          <p:attrName>ppt_x</p:attrName>
                                        </p:attrNameLst>
                                      </p:cBhvr>
                                      <p:tavLst>
                                        <p:tav tm="0">
                                          <p:val>
                                            <p:strVal val="0-#ppt_w/2"/>
                                          </p:val>
                                        </p:tav>
                                        <p:tav tm="100000">
                                          <p:val>
                                            <p:strVal val="#ppt_x"/>
                                          </p:val>
                                        </p:tav>
                                      </p:tavLst>
                                    </p:anim>
                                    <p:anim calcmode="lin" valueType="num">
                                      <p:cBhvr additive="base">
                                        <p:cTn id="26" dur="500" fill="hold"/>
                                        <p:tgtEl>
                                          <p:spTgt spid="2253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2532"/>
                                        </p:tgtEl>
                                        <p:attrNameLst>
                                          <p:attrName>style.visibility</p:attrName>
                                        </p:attrNameLst>
                                      </p:cBhvr>
                                      <p:to>
                                        <p:strVal val="visible"/>
                                      </p:to>
                                    </p:set>
                                    <p:anim calcmode="lin" valueType="num">
                                      <p:cBhvr additive="base">
                                        <p:cTn id="31" dur="500" fill="hold"/>
                                        <p:tgtEl>
                                          <p:spTgt spid="22532"/>
                                        </p:tgtEl>
                                        <p:attrNameLst>
                                          <p:attrName>ppt_x</p:attrName>
                                        </p:attrNameLst>
                                      </p:cBhvr>
                                      <p:tavLst>
                                        <p:tav tm="0">
                                          <p:val>
                                            <p:strVal val="0-#ppt_w/2"/>
                                          </p:val>
                                        </p:tav>
                                        <p:tav tm="100000">
                                          <p:val>
                                            <p:strVal val="#ppt_x"/>
                                          </p:val>
                                        </p:tav>
                                      </p:tavLst>
                                    </p:anim>
                                    <p:anim calcmode="lin" valueType="num">
                                      <p:cBhvr additive="base">
                                        <p:cTn id="32" dur="500" fill="hold"/>
                                        <p:tgtEl>
                                          <p:spTgt spid="22532"/>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2533"/>
                                        </p:tgtEl>
                                        <p:attrNameLst>
                                          <p:attrName>style.visibility</p:attrName>
                                        </p:attrNameLst>
                                      </p:cBhvr>
                                      <p:to>
                                        <p:strVal val="visible"/>
                                      </p:to>
                                    </p:set>
                                    <p:anim calcmode="lin" valueType="num">
                                      <p:cBhvr additive="base">
                                        <p:cTn id="37" dur="500" fill="hold"/>
                                        <p:tgtEl>
                                          <p:spTgt spid="22533"/>
                                        </p:tgtEl>
                                        <p:attrNameLst>
                                          <p:attrName>ppt_x</p:attrName>
                                        </p:attrNameLst>
                                      </p:cBhvr>
                                      <p:tavLst>
                                        <p:tav tm="0">
                                          <p:val>
                                            <p:strVal val="0-#ppt_w/2"/>
                                          </p:val>
                                        </p:tav>
                                        <p:tav tm="100000">
                                          <p:val>
                                            <p:strVal val="#ppt_x"/>
                                          </p:val>
                                        </p:tav>
                                      </p:tavLst>
                                    </p:anim>
                                    <p:anim calcmode="lin" valueType="num">
                                      <p:cBhvr additive="base">
                                        <p:cTn id="38" dur="500" fill="hold"/>
                                        <p:tgtEl>
                                          <p:spTgt spid="225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2" grpId="0"/>
      <p:bldP spid="22533" grpId="0"/>
      <p:bldP spid="225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文本框 5121"/>
          <p:cNvSpPr txBox="1"/>
          <p:nvPr/>
        </p:nvSpPr>
        <p:spPr>
          <a:xfrm>
            <a:off x="1143000" y="838200"/>
            <a:ext cx="2990850" cy="762000"/>
          </a:xfrm>
          <a:prstGeom prst="rect">
            <a:avLst/>
          </a:prstGeom>
          <a:noFill/>
          <a:ln w="9525">
            <a:noFill/>
          </a:ln>
        </p:spPr>
        <p:txBody>
          <a:bodyPr wrap="none" anchor="t">
            <a:spAutoFit/>
          </a:bodyPr>
          <a:p>
            <a:r>
              <a:rPr lang="zh-CN" altLang="en-US" sz="4400">
                <a:solidFill>
                  <a:srgbClr val="000099"/>
                </a:solidFill>
                <a:latin typeface="Times New Roman" panose="02020603050405020304" pitchFamily="18" charset="0"/>
              </a:rPr>
              <a:t>学习目标：</a:t>
            </a:r>
            <a:endParaRPr lang="zh-CN" altLang="en-US" sz="4400">
              <a:solidFill>
                <a:srgbClr val="000099"/>
              </a:solidFill>
              <a:latin typeface="Times New Roman" panose="02020603050405020304" pitchFamily="18" charset="0"/>
            </a:endParaRPr>
          </a:p>
        </p:txBody>
      </p:sp>
      <p:sp>
        <p:nvSpPr>
          <p:cNvPr id="5123" name="文本框 5122"/>
          <p:cNvSpPr txBox="1"/>
          <p:nvPr/>
        </p:nvSpPr>
        <p:spPr>
          <a:xfrm>
            <a:off x="1828800" y="2590800"/>
            <a:ext cx="6565900" cy="641350"/>
          </a:xfrm>
          <a:prstGeom prst="rect">
            <a:avLst/>
          </a:prstGeom>
          <a:noFill/>
          <a:ln w="9525">
            <a:noFill/>
          </a:ln>
        </p:spPr>
        <p:txBody>
          <a:bodyPr wrap="none" anchor="t">
            <a:spAutoFit/>
          </a:bodyPr>
          <a:p>
            <a:r>
              <a:rPr lang="zh-CN" altLang="en-US">
                <a:solidFill>
                  <a:schemeClr val="tx1"/>
                </a:solidFill>
                <a:latin typeface="Times New Roman" panose="02020603050405020304" pitchFamily="18" charset="0"/>
              </a:rPr>
              <a:t>一、了解封建科举制度的毒害。</a:t>
            </a:r>
            <a:endParaRPr lang="zh-CN" altLang="en-US">
              <a:solidFill>
                <a:schemeClr val="tx1"/>
              </a:solidFill>
              <a:latin typeface="Times New Roman" panose="02020603050405020304" pitchFamily="18" charset="0"/>
            </a:endParaRPr>
          </a:p>
        </p:txBody>
      </p:sp>
      <p:sp>
        <p:nvSpPr>
          <p:cNvPr id="5124" name="文本框 5123"/>
          <p:cNvSpPr txBox="1"/>
          <p:nvPr/>
        </p:nvSpPr>
        <p:spPr>
          <a:xfrm>
            <a:off x="1828800" y="3810000"/>
            <a:ext cx="6350000" cy="1739900"/>
          </a:xfrm>
          <a:prstGeom prst="rect">
            <a:avLst/>
          </a:prstGeom>
          <a:noFill/>
          <a:ln w="9525">
            <a:noFill/>
          </a:ln>
        </p:spPr>
        <p:txBody>
          <a:bodyPr>
            <a:spAutoFit/>
          </a:bodyPr>
          <a:p>
            <a:r>
              <a:rPr lang="zh-CN" altLang="en-US">
                <a:solidFill>
                  <a:schemeClr val="tx1"/>
                </a:solidFill>
                <a:latin typeface="Times New Roman" panose="02020603050405020304" pitchFamily="18" charset="0"/>
              </a:rPr>
              <a:t>二、理解对比和讽刺的写法与</a:t>
            </a:r>
            <a:endParaRPr lang="zh-CN" altLang="en-US">
              <a:solidFill>
                <a:schemeClr val="tx1"/>
              </a:solidFill>
              <a:latin typeface="Times New Roman" panose="02020603050405020304" pitchFamily="18" charset="0"/>
            </a:endParaRPr>
          </a:p>
          <a:p>
            <a:endParaRPr lang="zh-CN" altLang="en-US">
              <a:solidFill>
                <a:schemeClr val="tx1"/>
              </a:solidFill>
              <a:latin typeface="Times New Roman" panose="02020603050405020304" pitchFamily="18" charset="0"/>
            </a:endParaRPr>
          </a:p>
          <a:p>
            <a:r>
              <a:rPr lang="zh-CN" altLang="en-US">
                <a:solidFill>
                  <a:schemeClr val="tx1"/>
                </a:solidFill>
                <a:latin typeface="Times New Roman" panose="02020603050405020304" pitchFamily="18" charset="0"/>
              </a:rPr>
              <a:t>作用。</a:t>
            </a:r>
            <a:endParaRPr lang="zh-CN" altLang="en-US">
              <a:solidFill>
                <a:schemeClr val="tx1"/>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0-#ppt_w/2"/>
                                          </p:val>
                                        </p:tav>
                                        <p:tav tm="100000">
                                          <p:val>
                                            <p:strVal val="#ppt_x"/>
                                          </p:val>
                                        </p:tav>
                                      </p:tavLst>
                                    </p:anim>
                                    <p:anim calcmode="lin" valueType="num">
                                      <p:cBhvr additive="base">
                                        <p:cTn id="8" dur="500" fill="hold"/>
                                        <p:tgtEl>
                                          <p:spTgt spid="512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5123"/>
                                        </p:tgtEl>
                                        <p:attrNameLst>
                                          <p:attrName>style.visibility</p:attrName>
                                        </p:attrNameLst>
                                      </p:cBhvr>
                                      <p:to>
                                        <p:strVal val="visible"/>
                                      </p:to>
                                    </p:set>
                                    <p:animEffect transition="in" filter="slide(fromLeft)">
                                      <p:cBhvr>
                                        <p:cTn id="13" dur="500"/>
                                        <p:tgtEl>
                                          <p:spTgt spid="5123"/>
                                        </p:tgtEl>
                                      </p:cBhvr>
                                    </p:animEffect>
                                  </p:childTnLst>
                                  <p:subTnLst>
                                    <p:audio>
                                      <p:cMediaNode>
                                        <p:cTn display="0" masterRel="sameClick">
                                          <p:stCondLst>
                                            <p:cond evt="begin" delay="0">
                                              <p:tn val="11"/>
                                            </p:cond>
                                          </p:stCondLst>
                                          <p:endCondLst>
                                            <p:cond evt="onStopAudio" delay="0">
                                              <p:tgtEl>
                                                <p:sldTgt/>
                                              </p:tgtEl>
                                            </p:cond>
                                          </p:endCondLst>
                                        </p:cTn>
                                        <p:tgtEl>
                                          <p:sndTgt r:embed="rId1" name="projctor.wav"/>
                                        </p:tgtEl>
                                      </p:cMediaNode>
                                    </p:audio>
                                  </p:subTnLst>
                                </p:cTn>
                              </p:par>
                            </p:childTnLst>
                          </p:cTn>
                        </p:par>
                      </p:childTnLst>
                    </p:cTn>
                  </p:par>
                  <p:par>
                    <p:cTn id="14" fill="hold">
                      <p:stCondLst>
                        <p:cond delay="indefinite"/>
                      </p:stCondLst>
                      <p:childTnLst>
                        <p:par>
                          <p:cTn id="15" fill="hold">
                            <p:stCondLst>
                              <p:cond delay="0"/>
                            </p:stCondLst>
                            <p:childTnLst>
                              <p:par>
                                <p:cTn id="16" presetID="12" presetClass="entr" presetSubtype="8" fill="hold" grpId="0" nodeType="clickEffect">
                                  <p:stCondLst>
                                    <p:cond delay="0"/>
                                  </p:stCondLst>
                                  <p:childTnLst>
                                    <p:set>
                                      <p:cBhvr>
                                        <p:cTn id="17" dur="1" fill="hold">
                                          <p:stCondLst>
                                            <p:cond delay="0"/>
                                          </p:stCondLst>
                                        </p:cTn>
                                        <p:tgtEl>
                                          <p:spTgt spid="5124"/>
                                        </p:tgtEl>
                                        <p:attrNameLst>
                                          <p:attrName>style.visibility</p:attrName>
                                        </p:attrNameLst>
                                      </p:cBhvr>
                                      <p:to>
                                        <p:strVal val="visible"/>
                                      </p:to>
                                    </p:set>
                                    <p:animEffect transition="in" filter="slide(fromLeft)">
                                      <p:cBhvr>
                                        <p:cTn id="18" dur="500"/>
                                        <p:tgtEl>
                                          <p:spTgt spid="5124"/>
                                        </p:tgtEl>
                                      </p:cBhvr>
                                    </p:animEffect>
                                  </p:childTnLst>
                                  <p:subTnLst>
                                    <p:audio>
                                      <p:cMediaNode>
                                        <p:cTn display="0" masterRel="sameClick">
                                          <p:stCondLst>
                                            <p:cond evt="begin" delay="0">
                                              <p:tn val="16"/>
                                            </p:cond>
                                          </p:stCondLst>
                                          <p:endCondLst>
                                            <p:cond evt="onStopAudio" delay="0">
                                              <p:tgtEl>
                                                <p:sldTgt/>
                                              </p:tgtEl>
                                            </p:cond>
                                          </p:endCondLst>
                                        </p:cTn>
                                        <p:tgtEl>
                                          <p:sndTgt r:embed="rId1"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p:bldP spid="51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文本框 23553"/>
          <p:cNvSpPr txBox="1"/>
          <p:nvPr/>
        </p:nvSpPr>
        <p:spPr>
          <a:xfrm>
            <a:off x="457200" y="2971800"/>
            <a:ext cx="8077200" cy="3352800"/>
          </a:xfrm>
          <a:prstGeom prst="rect">
            <a:avLst/>
          </a:prstGeom>
          <a:noFill/>
          <a:ln w="9525">
            <a:noFill/>
          </a:ln>
        </p:spPr>
        <p:txBody>
          <a:bodyPr>
            <a:spAutoFit/>
          </a:bodyPr>
          <a:p>
            <a:r>
              <a:rPr lang="zh-CN" altLang="en-US" sz="5400">
                <a:solidFill>
                  <a:schemeClr val="tx1"/>
                </a:solidFill>
                <a:latin typeface="华文新魏" panose="02010800040101010101" pitchFamily="2" charset="-122"/>
                <a:ea typeface="华文新魏" panose="02010800040101010101" pitchFamily="2" charset="-122"/>
              </a:rPr>
              <a:t>  读完本文后，你能说说你今后的理想和打算吗？</a:t>
            </a:r>
            <a:r>
              <a:rPr lang="zh-CN" altLang="en-US" sz="8000" b="0">
                <a:solidFill>
                  <a:schemeClr val="tx1"/>
                </a:solidFill>
                <a:latin typeface="华文新魏" panose="02010800040101010101" pitchFamily="2" charset="-122"/>
                <a:ea typeface="华文新魏" panose="02010800040101010101" pitchFamily="2" charset="-122"/>
              </a:rPr>
              <a:t>    </a:t>
            </a:r>
            <a:endParaRPr lang="zh-CN" altLang="en-US" sz="8000" b="0">
              <a:solidFill>
                <a:schemeClr val="tx1"/>
              </a:solidFill>
              <a:latin typeface="华文新魏" panose="02010800040101010101" pitchFamily="2" charset="-122"/>
              <a:ea typeface="华文新魏" panose="02010800040101010101" pitchFamily="2" charset="-122"/>
            </a:endParaRPr>
          </a:p>
          <a:p>
            <a:endParaRPr lang="zh-CN" altLang="en-US" sz="4000" b="0">
              <a:solidFill>
                <a:schemeClr val="tx1"/>
              </a:solidFill>
              <a:latin typeface="华文新魏" panose="02010800040101010101" pitchFamily="2" charset="-122"/>
              <a:ea typeface="华文新魏" panose="02010800040101010101" pitchFamily="2" charset="-122"/>
            </a:endParaRPr>
          </a:p>
          <a:p>
            <a:r>
              <a:rPr lang="zh-CN" altLang="en-US" sz="4000" b="0">
                <a:solidFill>
                  <a:schemeClr val="tx1"/>
                </a:solidFill>
                <a:latin typeface="华文新魏" panose="02010800040101010101" pitchFamily="2" charset="-122"/>
                <a:ea typeface="华文新魏" panose="02010800040101010101" pitchFamily="2" charset="-122"/>
              </a:rPr>
              <a:t>  </a:t>
            </a:r>
            <a:endParaRPr lang="zh-CN" altLang="en-US" sz="4000" b="0">
              <a:solidFill>
                <a:schemeClr val="tx1"/>
              </a:solidFill>
              <a:latin typeface="华文新魏" panose="02010800040101010101" pitchFamily="2" charset="-122"/>
              <a:ea typeface="华文新魏" panose="02010800040101010101" pitchFamily="2" charset="-122"/>
            </a:endParaRPr>
          </a:p>
        </p:txBody>
      </p:sp>
      <p:sp>
        <p:nvSpPr>
          <p:cNvPr id="23555" name="矩形 23554"/>
          <p:cNvSpPr/>
          <p:nvPr/>
        </p:nvSpPr>
        <p:spPr>
          <a:xfrm>
            <a:off x="609600" y="609600"/>
            <a:ext cx="3505200" cy="1600200"/>
          </a:xfrm>
          <a:prstGeom prst="rect">
            <a:avLst/>
          </a:prstGeom>
        </p:spPr>
        <p:txBody>
          <a:bodyPr wrap="none" fromWordArt="1">
            <a:prstTxWarp prst="textCascadeUp">
              <a:avLst>
                <a:gd name="adj" fmla="val 44444"/>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a:r>
              <a:rPr lang="zh-CN" altLang="en-US" sz="3600" b="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rPr>
              <a:t>课外畅谈</a:t>
            </a:r>
            <a:endParaRPr lang="zh-CN" altLang="en-US" sz="3600" b="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pic>
        <p:nvPicPr>
          <p:cNvPr id="23556" name="图片 23555" descr="lmhy468x60"/>
          <p:cNvPicPr>
            <a:picLocks noChangeAspect="1"/>
          </p:cNvPicPr>
          <p:nvPr/>
        </p:nvPicPr>
        <p:blipFill>
          <a:blip r:embed="rId1"/>
          <a:stretch>
            <a:fillRect/>
          </a:stretch>
        </p:blipFill>
        <p:spPr>
          <a:xfrm>
            <a:off x="4724400" y="0"/>
            <a:ext cx="4419600" cy="13716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3554"/>
                                        </p:tgtEl>
                                        <p:attrNameLst>
                                          <p:attrName>style.visibility</p:attrName>
                                        </p:attrNameLst>
                                      </p:cBhvr>
                                      <p:to>
                                        <p:strVal val="visible"/>
                                      </p:to>
                                    </p:set>
                                    <p:anim calcmode="discrete" valueType="clr">
                                      <p:cBhvr override="childStyle">
                                        <p:cTn id="7" dur="500"/>
                                        <p:tgtEl>
                                          <p:spTgt spid="23554"/>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23554"/>
                                        </p:tgtEl>
                                        <p:attrNameLst>
                                          <p:attrName>fillcolor</p:attrName>
                                        </p:attrNameLst>
                                      </p:cBhvr>
                                      <p:tavLst>
                                        <p:tav tm="0">
                                          <p:val>
                                            <p:clrVal>
                                              <a:schemeClr val="accent2"/>
                                            </p:clrVal>
                                          </p:val>
                                        </p:tav>
                                        <p:tav tm="50000">
                                          <p:val>
                                            <p:clrVal>
                                              <a:schemeClr val="hlink"/>
                                            </p:clrVal>
                                          </p:val>
                                        </p:tav>
                                      </p:tavLst>
                                    </p:anim>
                                    <p:set>
                                      <p:cBhvr>
                                        <p:cTn id="9" dur="500"/>
                                        <p:tgtEl>
                                          <p:spTgt spid="235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文本框 6145"/>
          <p:cNvSpPr txBox="1"/>
          <p:nvPr/>
        </p:nvSpPr>
        <p:spPr>
          <a:xfrm>
            <a:off x="2971800" y="-227012"/>
            <a:ext cx="6172200" cy="6802437"/>
          </a:xfrm>
          <a:prstGeom prst="rect">
            <a:avLst/>
          </a:prstGeom>
          <a:noFill/>
          <a:ln w="9525">
            <a:noFill/>
          </a:ln>
        </p:spPr>
        <p:txBody>
          <a:bodyPr>
            <a:spAutoFit/>
          </a:bodyPr>
          <a:p>
            <a:r>
              <a:rPr lang="zh-CN" altLang="en-US" sz="4400">
                <a:solidFill>
                  <a:schemeClr val="tx1"/>
                </a:solidFill>
                <a:latin typeface="隶书" panose="02010509060101010101" pitchFamily="1" charset="-122"/>
                <a:ea typeface="隶书" panose="02010509060101010101" pitchFamily="1" charset="-122"/>
              </a:rPr>
              <a:t>　　</a:t>
            </a:r>
            <a:r>
              <a:rPr lang="zh-CN" altLang="en-US">
                <a:solidFill>
                  <a:schemeClr val="tx1"/>
                </a:solidFill>
                <a:latin typeface="宋体" panose="02010600030101010101" pitchFamily="2" charset="-122"/>
              </a:rPr>
              <a:t>出身于世代书香的官僚地主家庭</a:t>
            </a:r>
            <a:r>
              <a:rPr lang="en-US" altLang="zh-CN">
                <a:solidFill>
                  <a:schemeClr val="tx1"/>
                </a:solidFill>
                <a:latin typeface="宋体" panose="02010600030101010101" pitchFamily="2" charset="-122"/>
              </a:rPr>
              <a:t>,</a:t>
            </a:r>
            <a:r>
              <a:rPr lang="zh-CN" altLang="en-US">
                <a:solidFill>
                  <a:schemeClr val="tx1"/>
                </a:solidFill>
                <a:latin typeface="宋体" panose="02010600030101010101" pitchFamily="2" charset="-122"/>
              </a:rPr>
              <a:t>早年热衷科举，考秀才，但再也未中举人。考场上的失意，家庭生活由富到贫的变化，在与官僚、绅士的交往中，他逐渐看透了他们丑恶的灵魂，对现实，龙其对</a:t>
            </a:r>
            <a:r>
              <a:rPr lang="zh-CN" altLang="en-US">
                <a:latin typeface="宋体" panose="02010600030101010101" pitchFamily="2" charset="-122"/>
              </a:rPr>
              <a:t>科举制度</a:t>
            </a:r>
            <a:r>
              <a:rPr lang="zh-CN" altLang="en-US">
                <a:solidFill>
                  <a:schemeClr val="tx1"/>
                </a:solidFill>
                <a:latin typeface="宋体" panose="02010600030101010101" pitchFamily="2" charset="-122"/>
              </a:rPr>
              <a:t>有了较深刻地认识，这些对他写作</a:t>
            </a:r>
            <a:r>
              <a:rPr lang="en-US" altLang="zh-CN">
                <a:solidFill>
                  <a:schemeClr val="tx1"/>
                </a:solidFill>
                <a:latin typeface="宋体" panose="02010600030101010101" pitchFamily="2" charset="-122"/>
              </a:rPr>
              <a:t>《</a:t>
            </a:r>
            <a:r>
              <a:rPr lang="zh-CN" altLang="en-US">
                <a:solidFill>
                  <a:schemeClr val="tx1"/>
                </a:solidFill>
                <a:latin typeface="宋体" panose="02010600030101010101" pitchFamily="2" charset="-122"/>
              </a:rPr>
              <a:t>儒林外史</a:t>
            </a:r>
            <a:r>
              <a:rPr lang="en-US" altLang="zh-CN">
                <a:solidFill>
                  <a:schemeClr val="tx1"/>
                </a:solidFill>
                <a:latin typeface="宋体" panose="02010600030101010101" pitchFamily="2" charset="-122"/>
              </a:rPr>
              <a:t>》</a:t>
            </a:r>
            <a:r>
              <a:rPr lang="zh-CN" altLang="en-US">
                <a:solidFill>
                  <a:schemeClr val="tx1"/>
                </a:solidFill>
                <a:latin typeface="宋体" panose="02010600030101010101" pitchFamily="2" charset="-122"/>
              </a:rPr>
              <a:t>有很大的影响，鲁迅先生说他</a:t>
            </a:r>
            <a:r>
              <a:rPr lang="zh-CN" altLang="en-US" b="0">
                <a:solidFill>
                  <a:schemeClr val="tx1"/>
                </a:solidFill>
                <a:latin typeface="隶书" panose="02010509060101010101" pitchFamily="1" charset="-122"/>
                <a:ea typeface="隶书" panose="02010509060101010101" pitchFamily="1" charset="-122"/>
              </a:rPr>
              <a:t>“</a:t>
            </a:r>
            <a:r>
              <a:rPr lang="zh-CN" altLang="en-US">
                <a:latin typeface="宋体" panose="02010600030101010101" pitchFamily="2" charset="-122"/>
              </a:rPr>
              <a:t>身为士人，熟悉其中情形，故其暴露丑态就能格外详细</a:t>
            </a:r>
            <a:r>
              <a:rPr lang="zh-CN" altLang="en-US" b="0">
                <a:solidFill>
                  <a:schemeClr val="tx1"/>
                </a:solidFill>
                <a:latin typeface="华文新魏" panose="02010800040101010101" pitchFamily="2" charset="-122"/>
                <a:ea typeface="华文新魏" panose="02010800040101010101" pitchFamily="2" charset="-122"/>
              </a:rPr>
              <a:t>。”</a:t>
            </a:r>
            <a:endParaRPr lang="zh-CN" altLang="en-US" b="0">
              <a:solidFill>
                <a:schemeClr val="tx1"/>
              </a:solidFill>
              <a:latin typeface="华文新魏" panose="02010800040101010101" pitchFamily="2" charset="-122"/>
              <a:ea typeface="华文新魏" panose="02010800040101010101" pitchFamily="2" charset="-122"/>
            </a:endParaRPr>
          </a:p>
        </p:txBody>
      </p:sp>
      <p:pic>
        <p:nvPicPr>
          <p:cNvPr id="6147" name="图片 6146" descr="吴敬梓图象"/>
          <p:cNvPicPr>
            <a:picLocks noChangeAspect="1"/>
          </p:cNvPicPr>
          <p:nvPr/>
        </p:nvPicPr>
        <p:blipFill>
          <a:blip r:embed="rId1"/>
          <a:stretch>
            <a:fillRect/>
          </a:stretch>
        </p:blipFill>
        <p:spPr>
          <a:xfrm>
            <a:off x="0" y="1219200"/>
            <a:ext cx="2895600" cy="5334000"/>
          </a:xfrm>
          <a:prstGeom prst="rect">
            <a:avLst/>
          </a:prstGeom>
          <a:noFill/>
          <a:ln w="9525">
            <a:noFill/>
          </a:ln>
        </p:spPr>
      </p:pic>
      <p:sp>
        <p:nvSpPr>
          <p:cNvPr id="6148" name="文本框 6147"/>
          <p:cNvSpPr txBox="1"/>
          <p:nvPr/>
        </p:nvSpPr>
        <p:spPr>
          <a:xfrm>
            <a:off x="381000" y="228600"/>
            <a:ext cx="3200400" cy="1006475"/>
          </a:xfrm>
          <a:prstGeom prst="rect">
            <a:avLst/>
          </a:prstGeom>
          <a:noFill/>
          <a:ln w="9525">
            <a:noFill/>
          </a:ln>
        </p:spPr>
        <p:txBody>
          <a:bodyPr>
            <a:spAutoFit/>
          </a:bodyPr>
          <a:p>
            <a:pPr>
              <a:spcBef>
                <a:spcPct val="50000"/>
              </a:spcBef>
            </a:pPr>
            <a:r>
              <a:rPr lang="zh-CN" altLang="en-US" sz="6000" b="0">
                <a:latin typeface="Arial" panose="020B0604020202020204" pitchFamily="34" charset="0"/>
                <a:ea typeface="华文新魏" panose="02010800040101010101" pitchFamily="2" charset="-122"/>
              </a:rPr>
              <a:t>吴敬梓</a:t>
            </a:r>
            <a:endParaRPr lang="zh-CN" altLang="en-US" sz="6000" b="0">
              <a:latin typeface="Arial" panose="020B0604020202020204" pitchFamily="34" charset="0"/>
              <a:ea typeface="华文新魏"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75"/>
                                  </p:iterate>
                                  <p:childTnLst>
                                    <p:set>
                                      <p:cBhvr>
                                        <p:cTn id="6" dur="1" fill="hold">
                                          <p:stCondLst>
                                            <p:cond delay="74"/>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文本框 7169"/>
          <p:cNvSpPr txBox="1"/>
          <p:nvPr/>
        </p:nvSpPr>
        <p:spPr>
          <a:xfrm>
            <a:off x="3276600" y="0"/>
            <a:ext cx="5638800" cy="6797675"/>
          </a:xfrm>
          <a:prstGeom prst="rect">
            <a:avLst/>
          </a:prstGeom>
          <a:noFill/>
          <a:ln w="9525">
            <a:noFill/>
          </a:ln>
        </p:spPr>
        <p:txBody>
          <a:bodyPr>
            <a:spAutoFit/>
          </a:bodyPr>
          <a:p>
            <a:r>
              <a:rPr lang="zh-CN" altLang="en-US" b="0">
                <a:solidFill>
                  <a:schemeClr val="tx1"/>
                </a:solidFill>
                <a:latin typeface="隶书" panose="02010509060101010101" pitchFamily="1" charset="-122"/>
                <a:ea typeface="隶书" panose="02010509060101010101" pitchFamily="1" charset="-122"/>
              </a:rPr>
              <a:t>　</a:t>
            </a:r>
            <a:r>
              <a:rPr lang="zh-CN" altLang="en-US" sz="4000" b="0">
                <a:solidFill>
                  <a:schemeClr val="tx1"/>
                </a:solidFill>
                <a:latin typeface="隶书" panose="02010509060101010101" pitchFamily="1" charset="-122"/>
                <a:ea typeface="隶书" panose="02010509060101010101" pitchFamily="1" charset="-122"/>
              </a:rPr>
              <a:t>　是一部章回体长篇讽刺小说，共</a:t>
            </a:r>
            <a:r>
              <a:rPr lang="en-US" altLang="zh-CN" sz="4000" b="0">
                <a:solidFill>
                  <a:schemeClr val="tx1"/>
                </a:solidFill>
                <a:latin typeface="隶书" panose="02010509060101010101" pitchFamily="1" charset="-122"/>
                <a:ea typeface="隶书" panose="02010509060101010101" pitchFamily="1" charset="-122"/>
              </a:rPr>
              <a:t>55</a:t>
            </a:r>
            <a:r>
              <a:rPr lang="zh-CN" altLang="en-US" sz="4000" b="0">
                <a:solidFill>
                  <a:schemeClr val="tx1"/>
                </a:solidFill>
                <a:latin typeface="隶书" panose="02010509060101010101" pitchFamily="1" charset="-122"/>
                <a:ea typeface="隶书" panose="02010509060101010101" pitchFamily="1" charset="-122"/>
              </a:rPr>
              <a:t>回。全书通过对封建科举制度的弊害和知识分子的精神生活的腐朽堕落的描绘，深刻地接露和强烈地抨击了封建社会道德风俗的败坏和政治的黑暗，它是一幅刻画入微，形象逼真的封建社会儒林百丑图。</a:t>
            </a:r>
            <a:endParaRPr lang="zh-CN" altLang="en-US" sz="4000">
              <a:latin typeface="隶书" panose="02010509060101010101" pitchFamily="1" charset="-122"/>
              <a:ea typeface="隶书" panose="02010509060101010101" pitchFamily="1" charset="-122"/>
            </a:endParaRPr>
          </a:p>
        </p:txBody>
      </p:sp>
      <p:pic>
        <p:nvPicPr>
          <p:cNvPr id="7171" name="图片 7170" descr="11"/>
          <p:cNvPicPr>
            <a:picLocks noChangeAspect="1"/>
          </p:cNvPicPr>
          <p:nvPr/>
        </p:nvPicPr>
        <p:blipFill>
          <a:blip r:embed="rId1"/>
          <a:stretch>
            <a:fillRect/>
          </a:stretch>
        </p:blipFill>
        <p:spPr>
          <a:xfrm>
            <a:off x="0" y="1600200"/>
            <a:ext cx="2847975" cy="4724400"/>
          </a:xfrm>
          <a:prstGeom prst="rect">
            <a:avLst/>
          </a:prstGeom>
          <a:noFill/>
          <a:ln w="9525">
            <a:noFill/>
          </a:ln>
        </p:spPr>
      </p:pic>
      <p:sp>
        <p:nvSpPr>
          <p:cNvPr id="7172" name="文本框 7171"/>
          <p:cNvSpPr txBox="1"/>
          <p:nvPr/>
        </p:nvSpPr>
        <p:spPr>
          <a:xfrm>
            <a:off x="0" y="609600"/>
            <a:ext cx="3886200" cy="762000"/>
          </a:xfrm>
          <a:prstGeom prst="rect">
            <a:avLst/>
          </a:prstGeom>
          <a:noFill/>
          <a:ln w="9525">
            <a:noFill/>
          </a:ln>
        </p:spPr>
        <p:txBody>
          <a:bodyPr>
            <a:spAutoFit/>
          </a:bodyPr>
          <a:p>
            <a:pPr>
              <a:spcBef>
                <a:spcPct val="50000"/>
              </a:spcBef>
            </a:pPr>
            <a:r>
              <a:rPr lang="en-US" altLang="zh-CN" sz="4400">
                <a:latin typeface="Arial" panose="020B0604020202020204" pitchFamily="34" charset="0"/>
                <a:ea typeface="华文新魏" panose="02010800040101010101" pitchFamily="2" charset="-122"/>
              </a:rPr>
              <a:t>《</a:t>
            </a:r>
            <a:r>
              <a:rPr lang="zh-CN" altLang="en-US" sz="4400">
                <a:latin typeface="Arial" panose="020B0604020202020204" pitchFamily="34" charset="0"/>
                <a:ea typeface="华文新魏" panose="02010800040101010101" pitchFamily="2" charset="-122"/>
              </a:rPr>
              <a:t>儒林外史</a:t>
            </a:r>
            <a:r>
              <a:rPr lang="en-US" altLang="zh-CN" sz="4400">
                <a:latin typeface="Arial" panose="020B0604020202020204" pitchFamily="34" charset="0"/>
                <a:ea typeface="华文新魏" panose="02010800040101010101" pitchFamily="2" charset="-122"/>
              </a:rPr>
              <a:t>》</a:t>
            </a:r>
            <a:endParaRPr lang="en-US" altLang="zh-CN" sz="4400">
              <a:latin typeface="Arial" panose="020B0604020202020204" pitchFamily="34" charset="0"/>
              <a:ea typeface="华文新魏"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ppt_x"/>
                                          </p:val>
                                        </p:tav>
                                        <p:tav tm="100000">
                                          <p:val>
                                            <p:strVal val="#ppt_x"/>
                                          </p:val>
                                        </p:tav>
                                      </p:tavLst>
                                    </p:anim>
                                    <p:anim calcmode="lin" valueType="num">
                                      <p:cBhvr additive="base">
                                        <p:cTn id="8"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194" name="图片 8193" descr="fillforward1">
            <a:hlinkClick r:id="rId1" tooltip="单击，返回到目录。" action="ppaction://hlinksldjump"/>
          </p:cNvPr>
          <p:cNvPicPr>
            <a:picLocks noChangeAspect="1"/>
          </p:cNvPicPr>
          <p:nvPr/>
        </p:nvPicPr>
        <p:blipFill>
          <a:blip r:embed="rId2"/>
          <a:stretch>
            <a:fillRect/>
          </a:stretch>
        </p:blipFill>
        <p:spPr>
          <a:xfrm>
            <a:off x="8229600" y="6019800"/>
            <a:ext cx="533400" cy="533400"/>
          </a:xfrm>
          <a:prstGeom prst="rect">
            <a:avLst/>
          </a:prstGeom>
          <a:noFill/>
          <a:ln w="9525">
            <a:noFill/>
          </a:ln>
        </p:spPr>
      </p:pic>
      <p:sp>
        <p:nvSpPr>
          <p:cNvPr id="8195" name="文本框 8194"/>
          <p:cNvSpPr txBox="1"/>
          <p:nvPr/>
        </p:nvSpPr>
        <p:spPr>
          <a:xfrm>
            <a:off x="1066800" y="1752600"/>
            <a:ext cx="7467600" cy="1554163"/>
          </a:xfrm>
          <a:prstGeom prst="rect">
            <a:avLst/>
          </a:prstGeom>
          <a:noFill/>
          <a:ln w="9525">
            <a:noFill/>
          </a:ln>
        </p:spPr>
        <p:txBody>
          <a:bodyPr>
            <a:spAutoFit/>
          </a:bodyPr>
          <a:p>
            <a:r>
              <a:rPr lang="zh-CN" altLang="en-US" sz="2400" b="0">
                <a:solidFill>
                  <a:schemeClr val="tx1"/>
                </a:solidFill>
                <a:latin typeface="Times New Roman" panose="02020603050405020304" pitchFamily="18" charset="0"/>
              </a:rPr>
              <a:t>      </a:t>
            </a:r>
            <a:r>
              <a:rPr lang="en-US" altLang="zh-CN" sz="3200" b="0">
                <a:latin typeface="Times New Roman" panose="02020603050405020304" pitchFamily="18" charset="0"/>
              </a:rPr>
              <a:t>《</a:t>
            </a:r>
            <a:r>
              <a:rPr lang="zh-CN" altLang="en-US" sz="3200">
                <a:latin typeface="Times New Roman" panose="02020603050405020304" pitchFamily="18" charset="0"/>
              </a:rPr>
              <a:t>范进中举</a:t>
            </a:r>
            <a:r>
              <a:rPr lang="en-US" altLang="zh-CN" sz="3200">
                <a:latin typeface="Times New Roman" panose="02020603050405020304" pitchFamily="18" charset="0"/>
              </a:rPr>
              <a:t>》</a:t>
            </a:r>
            <a:r>
              <a:rPr lang="zh-CN" altLang="en-US" sz="3200">
                <a:latin typeface="Times New Roman" panose="02020603050405020304" pitchFamily="18" charset="0"/>
              </a:rPr>
              <a:t>按故事情节的发展，可分为中举前和中举后两大部分。</a:t>
            </a:r>
            <a:endParaRPr lang="zh-CN" altLang="en-US" sz="3200">
              <a:latin typeface="Times New Roman" panose="02020603050405020304" pitchFamily="18" charset="0"/>
            </a:endParaRPr>
          </a:p>
          <a:p>
            <a:endParaRPr lang="zh-CN" altLang="en-US" sz="3200" b="0">
              <a:latin typeface="Times New Roman" panose="02020603050405020304" pitchFamily="18" charset="0"/>
            </a:endParaRPr>
          </a:p>
        </p:txBody>
      </p:sp>
      <p:sp>
        <p:nvSpPr>
          <p:cNvPr id="8196" name="文本框 8195"/>
          <p:cNvSpPr txBox="1"/>
          <p:nvPr/>
        </p:nvSpPr>
        <p:spPr>
          <a:xfrm>
            <a:off x="1905000" y="3048000"/>
            <a:ext cx="5899150" cy="884238"/>
          </a:xfrm>
          <a:prstGeom prst="rect">
            <a:avLst/>
          </a:prstGeom>
          <a:noFill/>
          <a:ln w="9525">
            <a:noFill/>
          </a:ln>
        </p:spPr>
        <p:txBody>
          <a:bodyPr wrap="none" anchor="t">
            <a:spAutoFit/>
          </a:bodyPr>
          <a:p>
            <a:r>
              <a:rPr lang="zh-CN" altLang="en-US" sz="2800">
                <a:solidFill>
                  <a:schemeClr val="tx1"/>
                </a:solidFill>
                <a:latin typeface="Times New Roman" panose="02020603050405020304" pitchFamily="18" charset="0"/>
              </a:rPr>
              <a:t>第一部分：写范进中举之前的情况。</a:t>
            </a:r>
            <a:endParaRPr lang="zh-CN" altLang="en-US" sz="2800">
              <a:solidFill>
                <a:schemeClr val="tx1"/>
              </a:solidFill>
              <a:latin typeface="Times New Roman" panose="02020603050405020304" pitchFamily="18" charset="0"/>
            </a:endParaRPr>
          </a:p>
          <a:p>
            <a:endParaRPr lang="zh-CN" altLang="en-US" sz="2400" b="0">
              <a:solidFill>
                <a:schemeClr val="tx1"/>
              </a:solidFill>
              <a:latin typeface="Times New Roman" panose="02020603050405020304" pitchFamily="18" charset="0"/>
            </a:endParaRPr>
          </a:p>
        </p:txBody>
      </p:sp>
      <p:sp>
        <p:nvSpPr>
          <p:cNvPr id="8197" name="文本框 8196"/>
          <p:cNvSpPr txBox="1"/>
          <p:nvPr/>
        </p:nvSpPr>
        <p:spPr>
          <a:xfrm>
            <a:off x="1905000" y="4343400"/>
            <a:ext cx="6594475" cy="1373188"/>
          </a:xfrm>
          <a:prstGeom prst="rect">
            <a:avLst/>
          </a:prstGeom>
          <a:noFill/>
          <a:ln w="9525">
            <a:noFill/>
          </a:ln>
        </p:spPr>
        <p:txBody>
          <a:bodyPr wrap="none" anchor="t">
            <a:spAutoFit/>
          </a:bodyPr>
          <a:p>
            <a:r>
              <a:rPr lang="zh-CN" altLang="en-US" sz="2800">
                <a:solidFill>
                  <a:srgbClr val="000099"/>
                </a:solidFill>
                <a:latin typeface="Times New Roman" panose="02020603050405020304" pitchFamily="18" charset="0"/>
              </a:rPr>
              <a:t>第二部分：</a:t>
            </a:r>
            <a:r>
              <a:rPr lang="zh-CN" altLang="en-US" sz="2800">
                <a:solidFill>
                  <a:schemeClr val="tx1"/>
                </a:solidFill>
                <a:latin typeface="Times New Roman" panose="02020603050405020304" pitchFamily="18" charset="0"/>
              </a:rPr>
              <a:t>写范进中举喜极发疯及中举以</a:t>
            </a:r>
            <a:endParaRPr lang="zh-CN" altLang="en-US" sz="2800">
              <a:solidFill>
                <a:schemeClr val="tx1"/>
              </a:solidFill>
              <a:latin typeface="Times New Roman" panose="02020603050405020304" pitchFamily="18" charset="0"/>
            </a:endParaRPr>
          </a:p>
          <a:p>
            <a:endParaRPr lang="zh-CN" altLang="en-US" sz="2800">
              <a:solidFill>
                <a:schemeClr val="tx1"/>
              </a:solidFill>
              <a:latin typeface="Times New Roman" panose="02020603050405020304" pitchFamily="18" charset="0"/>
            </a:endParaRPr>
          </a:p>
          <a:p>
            <a:r>
              <a:rPr lang="zh-CN" altLang="en-US" sz="2800">
                <a:solidFill>
                  <a:schemeClr val="tx1"/>
                </a:solidFill>
                <a:latin typeface="Times New Roman" panose="02020603050405020304" pitchFamily="18" charset="0"/>
              </a:rPr>
              <a:t>后社会地位显著变化。</a:t>
            </a:r>
            <a:endParaRPr lang="zh-CN" altLang="en-US" sz="2800">
              <a:solidFill>
                <a:schemeClr val="tx1"/>
              </a:solidFill>
              <a:latin typeface="Times New Roman" panose="02020603050405020304" pitchFamily="18" charset="0"/>
            </a:endParaRPr>
          </a:p>
        </p:txBody>
      </p:sp>
      <p:sp>
        <p:nvSpPr>
          <p:cNvPr id="8198" name="文本框 8197"/>
          <p:cNvSpPr txBox="1"/>
          <p:nvPr/>
        </p:nvSpPr>
        <p:spPr>
          <a:xfrm>
            <a:off x="1219200" y="609600"/>
            <a:ext cx="3713163" cy="833438"/>
          </a:xfrm>
          <a:prstGeom prst="rect">
            <a:avLst/>
          </a:prstGeom>
          <a:solidFill>
            <a:schemeClr val="bg2"/>
          </a:solidFill>
          <a:ln w="9525" cap="flat" cmpd="sng">
            <a:solidFill>
              <a:srgbClr val="000099"/>
            </a:solidFill>
            <a:prstDash val="solid"/>
            <a:miter/>
            <a:headEnd type="none" w="med" len="med"/>
            <a:tailEnd type="none" w="med" len="med"/>
          </a:ln>
        </p:spPr>
        <p:txBody>
          <a:bodyPr>
            <a:spAutoFit/>
          </a:bodyPr>
          <a:p>
            <a:r>
              <a:rPr lang="zh-CN" altLang="en-US" sz="4800">
                <a:latin typeface="Times New Roman" panose="02020603050405020304" pitchFamily="18" charset="0"/>
                <a:ea typeface="楷体_GB2312" panose="02010609030101010101" pitchFamily="1" charset="-122"/>
              </a:rPr>
              <a:t>课文结构 ：</a:t>
            </a:r>
            <a:endParaRPr lang="zh-CN" altLang="en-US" sz="4800">
              <a:latin typeface="Times New Roman" panose="02020603050405020304" pitchFamily="18" charset="0"/>
              <a:ea typeface="楷体_GB2312" panose="02010609030101010101" pitchFamily="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additive="base">
                                        <p:cTn id="7" dur="500" fill="hold"/>
                                        <p:tgtEl>
                                          <p:spTgt spid="8195"/>
                                        </p:tgtEl>
                                        <p:attrNameLst>
                                          <p:attrName>ppt_x</p:attrName>
                                        </p:attrNameLst>
                                      </p:cBhvr>
                                      <p:tavLst>
                                        <p:tav tm="0">
                                          <p:val>
                                            <p:strVal val="0-#ppt_w/2"/>
                                          </p:val>
                                        </p:tav>
                                        <p:tav tm="100000">
                                          <p:val>
                                            <p:strVal val="#ppt_x"/>
                                          </p:val>
                                        </p:tav>
                                      </p:tavLst>
                                    </p:anim>
                                    <p:anim calcmode="lin" valueType="num">
                                      <p:cBhvr additive="base">
                                        <p:cTn id="8" dur="500" fill="hold"/>
                                        <p:tgtEl>
                                          <p:spTgt spid="819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6"/>
                                        </p:tgtEl>
                                        <p:attrNameLst>
                                          <p:attrName>style.visibility</p:attrName>
                                        </p:attrNameLst>
                                      </p:cBhvr>
                                      <p:to>
                                        <p:strVal val="visible"/>
                                      </p:to>
                                    </p:set>
                                    <p:anim calcmode="lin" valueType="num">
                                      <p:cBhvr additive="base">
                                        <p:cTn id="13" dur="500" fill="hold"/>
                                        <p:tgtEl>
                                          <p:spTgt spid="8196"/>
                                        </p:tgtEl>
                                        <p:attrNameLst>
                                          <p:attrName>ppt_x</p:attrName>
                                        </p:attrNameLst>
                                      </p:cBhvr>
                                      <p:tavLst>
                                        <p:tav tm="0">
                                          <p:val>
                                            <p:strVal val="0-#ppt_w/2"/>
                                          </p:val>
                                        </p:tav>
                                        <p:tav tm="100000">
                                          <p:val>
                                            <p:strVal val="#ppt_x"/>
                                          </p:val>
                                        </p:tav>
                                      </p:tavLst>
                                    </p:anim>
                                    <p:anim calcmode="lin" valueType="num">
                                      <p:cBhvr additive="base">
                                        <p:cTn id="14" dur="500" fill="hold"/>
                                        <p:tgtEl>
                                          <p:spTgt spid="819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projctor.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197"/>
                                        </p:tgtEl>
                                        <p:attrNameLst>
                                          <p:attrName>style.visibility</p:attrName>
                                        </p:attrNameLst>
                                      </p:cBhvr>
                                      <p:to>
                                        <p:strVal val="visible"/>
                                      </p:to>
                                    </p:set>
                                    <p:anim calcmode="lin" valueType="num">
                                      <p:cBhvr additive="base">
                                        <p:cTn id="19" dur="500" fill="hold"/>
                                        <p:tgtEl>
                                          <p:spTgt spid="8197"/>
                                        </p:tgtEl>
                                        <p:attrNameLst>
                                          <p:attrName>ppt_x</p:attrName>
                                        </p:attrNameLst>
                                      </p:cBhvr>
                                      <p:tavLst>
                                        <p:tav tm="0">
                                          <p:val>
                                            <p:strVal val="0-#ppt_w/2"/>
                                          </p:val>
                                        </p:tav>
                                        <p:tav tm="100000">
                                          <p:val>
                                            <p:strVal val="#ppt_x"/>
                                          </p:val>
                                        </p:tav>
                                      </p:tavLst>
                                    </p:anim>
                                    <p:anim calcmode="lin" valueType="num">
                                      <p:cBhvr additive="base">
                                        <p:cTn id="20" dur="500" fill="hold"/>
                                        <p:tgtEl>
                                          <p:spTgt spid="819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p:bldP spid="8196" grpId="0"/>
      <p:bldP spid="819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矩形 9217"/>
          <p:cNvSpPr/>
          <p:nvPr/>
        </p:nvSpPr>
        <p:spPr>
          <a:xfrm>
            <a:off x="3429000" y="0"/>
            <a:ext cx="3124200" cy="1219200"/>
          </a:xfrm>
          <a:prstGeom prst="rect">
            <a:avLst/>
          </a:prstGeom>
        </p:spPr>
        <p:txBody>
          <a:bodyPr wrap="none" fromWordArt="1">
            <a:prstTxWarp prst="textCascadeUp">
              <a:avLst>
                <a:gd name="adj" fmla="val 44444"/>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a:r>
              <a:rPr lang="zh-CN" altLang="en-US" sz="360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rPr>
              <a:t>形象之我感</a:t>
            </a:r>
            <a:endParaRPr lang="zh-CN" altLang="en-US" sz="360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sp>
        <p:nvSpPr>
          <p:cNvPr id="9219" name="矩形 9218"/>
          <p:cNvSpPr/>
          <p:nvPr/>
        </p:nvSpPr>
        <p:spPr>
          <a:xfrm>
            <a:off x="1295400" y="381000"/>
            <a:ext cx="2057400" cy="1295400"/>
          </a:xfrm>
          <a:prstGeom prst="rect">
            <a:avLst/>
          </a:prstGeom>
        </p:spPr>
        <p:txBody>
          <a:bodyPr wrap="none" fromWordArt="1">
            <a:prstTxWarp prst="textCascadeUp">
              <a:avLst>
                <a:gd name="adj" fmla="val 44444"/>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a:r>
              <a:rPr lang="zh-CN" altLang="en-US" sz="360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rPr>
              <a:t>范进 </a:t>
            </a:r>
            <a:endParaRPr lang="zh-CN" altLang="en-US" sz="360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sp>
        <p:nvSpPr>
          <p:cNvPr id="9220" name="文本框 9219"/>
          <p:cNvSpPr txBox="1"/>
          <p:nvPr/>
        </p:nvSpPr>
        <p:spPr>
          <a:xfrm>
            <a:off x="304800" y="2057400"/>
            <a:ext cx="8839200" cy="6492875"/>
          </a:xfrm>
          <a:prstGeom prst="rect">
            <a:avLst/>
          </a:prstGeom>
          <a:noFill/>
          <a:ln w="9525">
            <a:noFill/>
          </a:ln>
        </p:spPr>
        <p:txBody>
          <a:bodyPr>
            <a:spAutoFit/>
          </a:bodyPr>
          <a:p>
            <a:pPr>
              <a:spcBef>
                <a:spcPct val="50000"/>
              </a:spcBef>
            </a:pPr>
            <a:r>
              <a:rPr lang="zh-CN" altLang="en-US" sz="4000">
                <a:solidFill>
                  <a:srgbClr val="003300"/>
                </a:solidFill>
                <a:latin typeface="Arial" panose="020B0604020202020204" pitchFamily="34" charset="0"/>
              </a:rPr>
              <a:t>跳读全 文，思考：</a:t>
            </a:r>
            <a:endParaRPr lang="zh-CN" altLang="en-US" sz="4000">
              <a:solidFill>
                <a:srgbClr val="003300"/>
              </a:solidFill>
              <a:latin typeface="Arial" panose="020B0604020202020204" pitchFamily="34" charset="0"/>
            </a:endParaRPr>
          </a:p>
          <a:p>
            <a:pPr>
              <a:spcBef>
                <a:spcPct val="50000"/>
              </a:spcBef>
            </a:pPr>
            <a:r>
              <a:rPr lang="en-US" altLang="zh-CN" sz="4000">
                <a:solidFill>
                  <a:srgbClr val="003300"/>
                </a:solidFill>
                <a:latin typeface="Arial" panose="020B0604020202020204" pitchFamily="34" charset="0"/>
              </a:rPr>
              <a:t>1</a:t>
            </a:r>
            <a:r>
              <a:rPr lang="zh-CN" altLang="en-US" sz="4000">
                <a:solidFill>
                  <a:srgbClr val="003300"/>
                </a:solidFill>
                <a:latin typeface="Arial" panose="020B0604020202020204" pitchFamily="34" charset="0"/>
              </a:rPr>
              <a:t>、范进中举前、中举后在</a:t>
            </a:r>
            <a:r>
              <a:rPr lang="zh-CN" altLang="en-US" sz="4000">
                <a:solidFill>
                  <a:srgbClr val="003300"/>
                </a:solidFill>
                <a:latin typeface="Arial" panose="020B0604020202020204" pitchFamily="34" charset="0"/>
                <a:hlinkClick r:id="rId1" action="ppaction://hlinksldjump"/>
              </a:rPr>
              <a:t>经济状况和社会地位</a:t>
            </a:r>
            <a:r>
              <a:rPr lang="zh-CN" altLang="en-US" sz="4000">
                <a:solidFill>
                  <a:srgbClr val="003300"/>
                </a:solidFill>
                <a:latin typeface="Arial" panose="020B0604020202020204" pitchFamily="34" charset="0"/>
              </a:rPr>
              <a:t>上发生了怎样的变化？</a:t>
            </a:r>
            <a:endParaRPr lang="zh-CN" altLang="en-US" sz="4000">
              <a:solidFill>
                <a:srgbClr val="003300"/>
              </a:solidFill>
              <a:latin typeface="Arial" panose="020B0604020202020204" pitchFamily="34" charset="0"/>
            </a:endParaRPr>
          </a:p>
          <a:p>
            <a:pPr>
              <a:spcBef>
                <a:spcPct val="50000"/>
              </a:spcBef>
            </a:pPr>
            <a:r>
              <a:rPr lang="en-US" altLang="zh-CN" sz="4000">
                <a:solidFill>
                  <a:srgbClr val="003300"/>
                </a:solidFill>
                <a:latin typeface="Arial" panose="020B0604020202020204" pitchFamily="34" charset="0"/>
              </a:rPr>
              <a:t>2</a:t>
            </a:r>
            <a:r>
              <a:rPr lang="zh-CN" altLang="en-US" sz="4000">
                <a:solidFill>
                  <a:srgbClr val="003300"/>
                </a:solidFill>
                <a:latin typeface="Arial" panose="020B0604020202020204" pitchFamily="34" charset="0"/>
              </a:rPr>
              <a:t>、范进中举前、中举后在</a:t>
            </a:r>
            <a:r>
              <a:rPr lang="zh-CN" altLang="en-US" sz="4000">
                <a:solidFill>
                  <a:schemeClr val="hlink"/>
                </a:solidFill>
                <a:latin typeface="Arial" panose="020B0604020202020204" pitchFamily="34" charset="0"/>
              </a:rPr>
              <a:t>行为、</a:t>
            </a:r>
            <a:r>
              <a:rPr lang="zh-CN" altLang="en-US" sz="4000">
                <a:solidFill>
                  <a:srgbClr val="003300"/>
                </a:solidFill>
                <a:latin typeface="Arial" panose="020B0604020202020204" pitchFamily="34" charset="0"/>
                <a:hlinkClick r:id="rId2" action="ppaction://hlinksldjump"/>
              </a:rPr>
              <a:t>性格上</a:t>
            </a:r>
            <a:r>
              <a:rPr lang="zh-CN" altLang="en-US" sz="4000">
                <a:solidFill>
                  <a:srgbClr val="003300"/>
                </a:solidFill>
                <a:latin typeface="Arial" panose="020B0604020202020204" pitchFamily="34" charset="0"/>
              </a:rPr>
              <a:t>有了怎样的改变？</a:t>
            </a:r>
            <a:endParaRPr lang="zh-CN" altLang="en-US" sz="4000">
              <a:solidFill>
                <a:srgbClr val="003300"/>
              </a:solidFill>
              <a:latin typeface="Arial" panose="020B0604020202020204" pitchFamily="34" charset="0"/>
            </a:endParaRPr>
          </a:p>
          <a:p>
            <a:pPr>
              <a:spcBef>
                <a:spcPct val="50000"/>
              </a:spcBef>
            </a:pPr>
            <a:endParaRPr lang="zh-CN" altLang="en-US" sz="4000">
              <a:solidFill>
                <a:srgbClr val="003300"/>
              </a:solidFill>
              <a:latin typeface="Arial" panose="020B0604020202020204" pitchFamily="34" charset="0"/>
            </a:endParaRPr>
          </a:p>
          <a:p>
            <a:pPr>
              <a:spcBef>
                <a:spcPct val="50000"/>
              </a:spcBef>
            </a:pPr>
            <a:endParaRPr lang="zh-CN" altLang="en-US" sz="4000">
              <a:solidFill>
                <a:srgbClr val="003300"/>
              </a:solidFill>
              <a:latin typeface="Arial" panose="020B0604020202020204" pitchFamily="34" charset="0"/>
            </a:endParaRPr>
          </a:p>
          <a:p>
            <a:pPr>
              <a:spcBef>
                <a:spcPct val="50000"/>
              </a:spcBef>
            </a:pPr>
            <a:endParaRPr lang="zh-CN" altLang="en-US" sz="4000">
              <a:solidFill>
                <a:srgbClr val="003300"/>
              </a:solidFill>
              <a:latin typeface="Arial" panose="020B0604020202020204" pitchFamily="34" charset="0"/>
            </a:endParaRPr>
          </a:p>
        </p:txBody>
      </p:sp>
      <p:sp>
        <p:nvSpPr>
          <p:cNvPr id="9221" name="动作按钮: 前进或下一项 9220">
            <a:hlinkClick r:id="" action="ppaction://hlinkshowjump?jump=nextslide"/>
          </p:cNvPr>
          <p:cNvSpPr/>
          <p:nvPr/>
        </p:nvSpPr>
        <p:spPr>
          <a:xfrm>
            <a:off x="8077200" y="6324600"/>
            <a:ext cx="685800" cy="152400"/>
          </a:xfrm>
          <a:prstGeom prst="actionButtonForwardNext">
            <a:avLst/>
          </a:prstGeom>
          <a:noFill/>
          <a:ln w="9525">
            <a:noFill/>
          </a:ln>
        </p:spPr>
        <p:txBody>
          <a:bodyPr/>
          <a:p>
            <a:endParaRPr lang="zh-CN" altLang="en-US"/>
          </a:p>
        </p:txBody>
      </p:sp>
      <p:sp>
        <p:nvSpPr>
          <p:cNvPr id="9222" name="文本框 9221"/>
          <p:cNvSpPr txBox="1"/>
          <p:nvPr/>
        </p:nvSpPr>
        <p:spPr>
          <a:xfrm>
            <a:off x="8153400" y="6400800"/>
            <a:ext cx="990600" cy="519113"/>
          </a:xfrm>
          <a:prstGeom prst="rect">
            <a:avLst/>
          </a:prstGeom>
          <a:noFill/>
          <a:ln w="9525">
            <a:noFill/>
          </a:ln>
        </p:spPr>
        <p:txBody>
          <a:bodyPr>
            <a:spAutoFit/>
          </a:bodyPr>
          <a:p>
            <a:pPr>
              <a:spcBef>
                <a:spcPct val="50000"/>
              </a:spcBef>
            </a:pPr>
            <a:r>
              <a:rPr lang="zh-CN" altLang="en-US" sz="2800">
                <a:latin typeface="Arial" panose="020B0604020202020204" pitchFamily="34" charset="0"/>
              </a:rPr>
              <a:t>联</a:t>
            </a:r>
            <a:r>
              <a:rPr lang="zh-CN" altLang="en-US" sz="2800">
                <a:latin typeface="Arial" panose="020B0604020202020204" pitchFamily="34" charset="0"/>
                <a:hlinkClick r:id="rId3" action="ppaction://hlinksldjump"/>
              </a:rPr>
              <a:t>接</a:t>
            </a:r>
            <a:endParaRPr lang="zh-CN" altLang="en-US" sz="2800">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文本框 10241"/>
          <p:cNvSpPr txBox="1"/>
          <p:nvPr/>
        </p:nvSpPr>
        <p:spPr>
          <a:xfrm>
            <a:off x="1371600" y="838200"/>
            <a:ext cx="2514600" cy="914400"/>
          </a:xfrm>
          <a:prstGeom prst="rect">
            <a:avLst/>
          </a:prstGeom>
          <a:noFill/>
          <a:ln w="9525">
            <a:noFill/>
          </a:ln>
        </p:spPr>
        <p:txBody>
          <a:bodyPr>
            <a:spAutoFit/>
          </a:bodyPr>
          <a:p>
            <a:pPr>
              <a:spcBef>
                <a:spcPct val="50000"/>
              </a:spcBef>
            </a:pPr>
            <a:r>
              <a:rPr lang="zh-CN" altLang="en-US" sz="5400">
                <a:latin typeface="Arial" panose="020B0604020202020204" pitchFamily="34" charset="0"/>
                <a:ea typeface="华文新魏" panose="02010800040101010101" pitchFamily="2" charset="-122"/>
              </a:rPr>
              <a:t>中举前</a:t>
            </a:r>
            <a:endParaRPr lang="zh-CN" altLang="en-US" sz="5400">
              <a:latin typeface="Arial" panose="020B0604020202020204" pitchFamily="34" charset="0"/>
              <a:ea typeface="华文新魏" panose="02010800040101010101" pitchFamily="2" charset="-122"/>
            </a:endParaRPr>
          </a:p>
        </p:txBody>
      </p:sp>
      <p:sp>
        <p:nvSpPr>
          <p:cNvPr id="10243" name="矩形 10242"/>
          <p:cNvSpPr/>
          <p:nvPr/>
        </p:nvSpPr>
        <p:spPr>
          <a:xfrm>
            <a:off x="1295400" y="1828800"/>
            <a:ext cx="2011363" cy="639763"/>
          </a:xfrm>
          <a:prstGeom prst="rect">
            <a:avLst/>
          </a:prstGeom>
          <a:noFill/>
          <a:ln w="9525">
            <a:noFill/>
          </a:ln>
        </p:spPr>
        <p:txBody>
          <a:bodyPr wrap="none" anchor="t">
            <a:spAutoFit/>
          </a:bodyPr>
          <a:p>
            <a:r>
              <a:rPr lang="zh-CN" altLang="en-US" b="0" dirty="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住茅草棚</a:t>
            </a:r>
            <a:endParaRPr lang="zh-CN" altLang="en-US" b="0" dirty="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0244" name="矩形 10243"/>
          <p:cNvSpPr/>
          <p:nvPr/>
        </p:nvSpPr>
        <p:spPr>
          <a:xfrm>
            <a:off x="1219200" y="2438400"/>
            <a:ext cx="2470150" cy="641350"/>
          </a:xfrm>
          <a:prstGeom prst="rect">
            <a:avLst/>
          </a:prstGeom>
          <a:noFill/>
          <a:ln w="9525">
            <a:noFill/>
          </a:ln>
        </p:spPr>
        <p:txBody>
          <a:bodyPr wrap="none" anchor="t">
            <a:spAutoFit/>
          </a:bodyPr>
          <a:p>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每日小菜饭</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0245" name="矩形 10244"/>
          <p:cNvSpPr/>
          <p:nvPr/>
        </p:nvSpPr>
        <p:spPr>
          <a:xfrm>
            <a:off x="1219200" y="3108325"/>
            <a:ext cx="2470150" cy="641350"/>
          </a:xfrm>
          <a:prstGeom prst="rect">
            <a:avLst/>
          </a:prstGeom>
          <a:noFill/>
          <a:ln w="9525">
            <a:noFill/>
          </a:ln>
        </p:spPr>
        <p:txBody>
          <a:bodyPr wrap="none" anchor="t">
            <a:spAutoFit/>
          </a:bodyPr>
          <a:p>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母亲常挨饿</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0246" name="文本框 10245"/>
          <p:cNvSpPr txBox="1"/>
          <p:nvPr/>
        </p:nvSpPr>
        <p:spPr>
          <a:xfrm>
            <a:off x="1219200" y="3810000"/>
            <a:ext cx="4267200" cy="641350"/>
          </a:xfrm>
          <a:prstGeom prst="rect">
            <a:avLst/>
          </a:prstGeom>
          <a:noFill/>
          <a:ln w="9525">
            <a:noFill/>
          </a:ln>
        </p:spPr>
        <p:txBody>
          <a:bodyPr>
            <a:spAutoFit/>
          </a:bodyPr>
          <a:p>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乡试无盘缠</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0247" name="文本框 10246"/>
          <p:cNvSpPr txBox="1"/>
          <p:nvPr/>
        </p:nvSpPr>
        <p:spPr>
          <a:xfrm>
            <a:off x="5715000" y="1828800"/>
            <a:ext cx="26670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赠房</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0248" name="文本框 10247"/>
          <p:cNvSpPr txBox="1"/>
          <p:nvPr/>
        </p:nvSpPr>
        <p:spPr>
          <a:xfrm>
            <a:off x="5638800" y="2514600"/>
            <a:ext cx="25146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拿蛋送鸡</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0249" name="文本框 10248"/>
          <p:cNvSpPr txBox="1"/>
          <p:nvPr/>
        </p:nvSpPr>
        <p:spPr>
          <a:xfrm>
            <a:off x="5715000" y="3108325"/>
            <a:ext cx="32004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背米送酒</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0250" name="文本框 10249"/>
          <p:cNvSpPr txBox="1"/>
          <p:nvPr/>
        </p:nvSpPr>
        <p:spPr>
          <a:xfrm>
            <a:off x="5029200" y="4419600"/>
            <a:ext cx="838200" cy="396875"/>
          </a:xfrm>
          <a:prstGeom prst="rect">
            <a:avLst/>
          </a:prstGeom>
          <a:noFill/>
          <a:ln w="9525">
            <a:noFill/>
          </a:ln>
        </p:spPr>
        <p:txBody>
          <a:bodyPr>
            <a:spAutoFit/>
          </a:bodyPr>
          <a:p>
            <a:pPr>
              <a:spcBef>
                <a:spcPct val="50000"/>
              </a:spcBef>
            </a:pPr>
            <a:endParaRPr lang="zh-CN" altLang="en-US" sz="2000" b="0" dirty="0">
              <a:solidFill>
                <a:schemeClr val="tx1"/>
              </a:solidFill>
              <a:latin typeface="Arial" panose="020B0604020202020204" pitchFamily="34" charset="0"/>
            </a:endParaRPr>
          </a:p>
        </p:txBody>
      </p:sp>
      <p:sp>
        <p:nvSpPr>
          <p:cNvPr id="10251" name="文本框 10250"/>
          <p:cNvSpPr txBox="1"/>
          <p:nvPr/>
        </p:nvSpPr>
        <p:spPr>
          <a:xfrm>
            <a:off x="5867400" y="3810000"/>
            <a:ext cx="11430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送银</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0252" name="左大括号 10251"/>
          <p:cNvSpPr/>
          <p:nvPr/>
        </p:nvSpPr>
        <p:spPr>
          <a:xfrm>
            <a:off x="1143000" y="2057400"/>
            <a:ext cx="76200" cy="2362200"/>
          </a:xfrm>
          <a:prstGeom prst="leftBrace">
            <a:avLst>
              <a:gd name="adj1" fmla="val 258333"/>
              <a:gd name="adj2" fmla="val 50000"/>
            </a:avLst>
          </a:prstGeom>
          <a:noFill/>
          <a:ln w="38100" cap="flat" cmpd="sng">
            <a:solidFill>
              <a:schemeClr val="tx1"/>
            </a:solidFill>
            <a:prstDash val="solid"/>
            <a:headEnd type="none" w="med" len="med"/>
            <a:tailEnd type="none" w="med" len="med"/>
          </a:ln>
        </p:spPr>
        <p:txBody>
          <a:bodyPr/>
          <a:p>
            <a:endParaRPr lang="zh-CN" altLang="en-US"/>
          </a:p>
        </p:txBody>
      </p:sp>
      <p:sp>
        <p:nvSpPr>
          <p:cNvPr id="10253" name="文本框 10252"/>
          <p:cNvSpPr txBox="1"/>
          <p:nvPr/>
        </p:nvSpPr>
        <p:spPr>
          <a:xfrm>
            <a:off x="122238" y="1981200"/>
            <a:ext cx="671512" cy="2895600"/>
          </a:xfrm>
          <a:prstGeom prst="rect">
            <a:avLst/>
          </a:prstGeom>
          <a:noFill/>
          <a:ln w="9525">
            <a:noFill/>
          </a:ln>
        </p:spPr>
        <p:txBody>
          <a:bodyPr vert="eaVert">
            <a:spAutoFit/>
          </a:bodyPr>
          <a:p>
            <a:pPr>
              <a:spcBef>
                <a:spcPct val="50000"/>
              </a:spcBef>
            </a:pPr>
            <a:r>
              <a:rPr lang="zh-CN" altLang="en-US" sz="3200">
                <a:solidFill>
                  <a:schemeClr val="tx1"/>
                </a:solidFill>
                <a:latin typeface="Arial" panose="020B0604020202020204" pitchFamily="34" charset="0"/>
                <a:ea typeface="华文楷体" panose="02010600040101010101" pitchFamily="2" charset="-122"/>
              </a:rPr>
              <a:t>经济状况</a:t>
            </a:r>
            <a:endParaRPr lang="zh-CN" altLang="en-US" sz="3200">
              <a:solidFill>
                <a:schemeClr val="tx1"/>
              </a:solidFill>
              <a:latin typeface="Arial" panose="020B0604020202020204" pitchFamily="34" charset="0"/>
              <a:ea typeface="华文楷体" panose="02010600040101010101" pitchFamily="2" charset="-122"/>
            </a:endParaRPr>
          </a:p>
        </p:txBody>
      </p:sp>
      <p:sp>
        <p:nvSpPr>
          <p:cNvPr id="10254" name="文本框 10253"/>
          <p:cNvSpPr txBox="1"/>
          <p:nvPr/>
        </p:nvSpPr>
        <p:spPr>
          <a:xfrm>
            <a:off x="5257800" y="762000"/>
            <a:ext cx="2438400" cy="914400"/>
          </a:xfrm>
          <a:prstGeom prst="rect">
            <a:avLst/>
          </a:prstGeom>
          <a:noFill/>
          <a:ln w="9525">
            <a:noFill/>
          </a:ln>
        </p:spPr>
        <p:txBody>
          <a:bodyPr>
            <a:spAutoFit/>
          </a:bodyPr>
          <a:p>
            <a:pPr>
              <a:spcBef>
                <a:spcPct val="50000"/>
              </a:spcBef>
            </a:pPr>
            <a:r>
              <a:rPr lang="zh-CN" altLang="en-US" sz="5400">
                <a:latin typeface="Arial" panose="020B0604020202020204" pitchFamily="34" charset="0"/>
                <a:ea typeface="华文新魏" panose="02010800040101010101" pitchFamily="2" charset="-122"/>
              </a:rPr>
              <a:t>中举后</a:t>
            </a:r>
            <a:endParaRPr lang="zh-CN" altLang="en-US" sz="5400">
              <a:latin typeface="Arial" panose="020B0604020202020204" pitchFamily="34" charset="0"/>
              <a:ea typeface="华文新魏" panose="02010800040101010101" pitchFamily="2" charset="-122"/>
            </a:endParaRPr>
          </a:p>
        </p:txBody>
      </p:sp>
      <p:sp>
        <p:nvSpPr>
          <p:cNvPr id="10255" name="文本框 10254"/>
          <p:cNvSpPr txBox="1"/>
          <p:nvPr/>
        </p:nvSpPr>
        <p:spPr>
          <a:xfrm>
            <a:off x="1524000" y="4800600"/>
            <a:ext cx="2286000" cy="396875"/>
          </a:xfrm>
          <a:prstGeom prst="rect">
            <a:avLst/>
          </a:prstGeom>
          <a:noFill/>
          <a:ln w="9525">
            <a:noFill/>
          </a:ln>
        </p:spPr>
        <p:txBody>
          <a:bodyPr>
            <a:spAutoFit/>
          </a:bodyPr>
          <a:p>
            <a:pPr>
              <a:spcBef>
                <a:spcPct val="50000"/>
              </a:spcBef>
            </a:pPr>
            <a:endParaRPr lang="zh-CN" altLang="en-US" sz="2000" b="0" dirty="0">
              <a:solidFill>
                <a:schemeClr val="tx1"/>
              </a:solidFill>
              <a:latin typeface="Arial" panose="020B0604020202020204" pitchFamily="34" charset="0"/>
            </a:endParaRPr>
          </a:p>
        </p:txBody>
      </p:sp>
      <p:sp>
        <p:nvSpPr>
          <p:cNvPr id="10256" name="文本框 10255"/>
          <p:cNvSpPr txBox="1"/>
          <p:nvPr/>
        </p:nvSpPr>
        <p:spPr>
          <a:xfrm>
            <a:off x="1295400" y="4495800"/>
            <a:ext cx="27432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岳丈斥骂</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0257" name="文本框 10256"/>
          <p:cNvSpPr txBox="1"/>
          <p:nvPr/>
        </p:nvSpPr>
        <p:spPr>
          <a:xfrm>
            <a:off x="1295400" y="5181600"/>
            <a:ext cx="28194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众邻不理睬</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0258" name="文本框 10257"/>
          <p:cNvSpPr txBox="1"/>
          <p:nvPr/>
        </p:nvSpPr>
        <p:spPr>
          <a:xfrm>
            <a:off x="1219200" y="5943600"/>
            <a:ext cx="36576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张乡绅不识范进</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0259" name="左大括号 10258"/>
          <p:cNvSpPr/>
          <p:nvPr/>
        </p:nvSpPr>
        <p:spPr>
          <a:xfrm>
            <a:off x="1143000" y="4800600"/>
            <a:ext cx="76200" cy="1676400"/>
          </a:xfrm>
          <a:prstGeom prst="leftBrace">
            <a:avLst>
              <a:gd name="adj1" fmla="val 183333"/>
              <a:gd name="adj2" fmla="val 50000"/>
            </a:avLst>
          </a:prstGeom>
          <a:noFill/>
          <a:ln w="38100" cap="flat" cmpd="sng">
            <a:solidFill>
              <a:schemeClr val="tx1"/>
            </a:solidFill>
            <a:prstDash val="solid"/>
            <a:headEnd type="none" w="med" len="med"/>
            <a:tailEnd type="none" w="med" len="med"/>
          </a:ln>
        </p:spPr>
        <p:txBody>
          <a:bodyPr/>
          <a:p>
            <a:endParaRPr lang="zh-CN" altLang="en-US"/>
          </a:p>
        </p:txBody>
      </p:sp>
      <p:sp>
        <p:nvSpPr>
          <p:cNvPr id="10260" name="文本框 10259"/>
          <p:cNvSpPr txBox="1"/>
          <p:nvPr/>
        </p:nvSpPr>
        <p:spPr>
          <a:xfrm>
            <a:off x="5867400" y="4800600"/>
            <a:ext cx="838200" cy="396875"/>
          </a:xfrm>
          <a:prstGeom prst="rect">
            <a:avLst/>
          </a:prstGeom>
          <a:noFill/>
          <a:ln w="9525">
            <a:noFill/>
          </a:ln>
        </p:spPr>
        <p:txBody>
          <a:bodyPr>
            <a:spAutoFit/>
          </a:bodyPr>
          <a:p>
            <a:pPr>
              <a:spcBef>
                <a:spcPct val="50000"/>
              </a:spcBef>
            </a:pPr>
            <a:endParaRPr lang="zh-CN" altLang="en-US" sz="2000" b="0" dirty="0">
              <a:solidFill>
                <a:schemeClr val="tx1"/>
              </a:solidFill>
              <a:latin typeface="Arial" panose="020B0604020202020204" pitchFamily="34" charset="0"/>
            </a:endParaRPr>
          </a:p>
        </p:txBody>
      </p:sp>
      <p:sp>
        <p:nvSpPr>
          <p:cNvPr id="10261" name="文本框 10260"/>
          <p:cNvSpPr txBox="1"/>
          <p:nvPr/>
        </p:nvSpPr>
        <p:spPr>
          <a:xfrm>
            <a:off x="5791200" y="4495800"/>
            <a:ext cx="33528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贤婿  文曲星</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0262" name="文本框 10261"/>
          <p:cNvSpPr txBox="1"/>
          <p:nvPr/>
        </p:nvSpPr>
        <p:spPr>
          <a:xfrm>
            <a:off x="5867400" y="5257800"/>
            <a:ext cx="25908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称老爷</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0263" name="文本框 10262"/>
          <p:cNvSpPr txBox="1"/>
          <p:nvPr/>
        </p:nvSpPr>
        <p:spPr>
          <a:xfrm>
            <a:off x="6019800" y="5943600"/>
            <a:ext cx="11430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巴结</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0264" name="文本框 10263"/>
          <p:cNvSpPr txBox="1"/>
          <p:nvPr/>
        </p:nvSpPr>
        <p:spPr>
          <a:xfrm>
            <a:off x="0" y="4267200"/>
            <a:ext cx="671513" cy="2590800"/>
          </a:xfrm>
          <a:prstGeom prst="rect">
            <a:avLst/>
          </a:prstGeom>
          <a:noFill/>
          <a:ln w="9525">
            <a:noFill/>
          </a:ln>
        </p:spPr>
        <p:txBody>
          <a:bodyPr vert="eaVert">
            <a:spAutoFit/>
          </a:bodyPr>
          <a:p>
            <a:pPr>
              <a:spcBef>
                <a:spcPct val="50000"/>
              </a:spcBef>
            </a:pPr>
            <a:r>
              <a:rPr lang="zh-CN" altLang="en-US" sz="3200">
                <a:solidFill>
                  <a:schemeClr val="tx1"/>
                </a:solidFill>
                <a:latin typeface="Arial" panose="020B0604020202020204" pitchFamily="34" charset="0"/>
                <a:ea typeface="华文楷体" panose="02010600040101010101" pitchFamily="2" charset="-122"/>
              </a:rPr>
              <a:t>社会地位</a:t>
            </a:r>
            <a:endParaRPr lang="zh-CN" altLang="en-US" sz="3200">
              <a:solidFill>
                <a:schemeClr val="tx1"/>
              </a:solidFill>
              <a:latin typeface="Arial" panose="020B0604020202020204" pitchFamily="34" charset="0"/>
              <a:ea typeface="华文楷体" panose="02010600040101010101" pitchFamily="2" charset="-122"/>
            </a:endParaRPr>
          </a:p>
        </p:txBody>
      </p:sp>
      <p:sp>
        <p:nvSpPr>
          <p:cNvPr id="10265" name="文本框 10264"/>
          <p:cNvSpPr txBox="1"/>
          <p:nvPr/>
        </p:nvSpPr>
        <p:spPr>
          <a:xfrm>
            <a:off x="3810000" y="381000"/>
            <a:ext cx="1981200" cy="762000"/>
          </a:xfrm>
          <a:prstGeom prst="rect">
            <a:avLst/>
          </a:prstGeom>
          <a:noFill/>
          <a:ln w="9525">
            <a:noFill/>
          </a:ln>
        </p:spPr>
        <p:txBody>
          <a:bodyPr>
            <a:spAutoFit/>
          </a:bodyPr>
          <a:p>
            <a:pPr>
              <a:spcBef>
                <a:spcPct val="50000"/>
              </a:spcBef>
            </a:pPr>
            <a:r>
              <a:rPr lang="zh-CN" altLang="en-US" sz="4400">
                <a:solidFill>
                  <a:srgbClr val="FF9900"/>
                </a:solidFill>
                <a:latin typeface="Arial" panose="020B0604020202020204" pitchFamily="34" charset="0"/>
                <a:ea typeface="楷体_GB2312" panose="02010609030101010101" pitchFamily="1" charset="-122"/>
              </a:rPr>
              <a:t>对比</a:t>
            </a:r>
            <a:endParaRPr lang="zh-CN" altLang="en-US" sz="4400">
              <a:solidFill>
                <a:srgbClr val="FF9900"/>
              </a:solidFill>
              <a:latin typeface="Arial" panose="020B0604020202020204" pitchFamily="34" charset="0"/>
              <a:ea typeface="楷体_GB2312" panose="02010609030101010101" pitchFamily="1" charset="-122"/>
            </a:endParaRPr>
          </a:p>
        </p:txBody>
      </p:sp>
      <p:sp>
        <p:nvSpPr>
          <p:cNvPr id="10266" name="文本框 10265"/>
          <p:cNvSpPr txBox="1"/>
          <p:nvPr/>
        </p:nvSpPr>
        <p:spPr>
          <a:xfrm>
            <a:off x="7620000" y="6019800"/>
            <a:ext cx="1143000" cy="519113"/>
          </a:xfrm>
          <a:prstGeom prst="rect">
            <a:avLst/>
          </a:prstGeom>
          <a:noFill/>
          <a:ln w="9525">
            <a:noFill/>
          </a:ln>
        </p:spPr>
        <p:txBody>
          <a:bodyPr>
            <a:spAutoFit/>
          </a:bodyPr>
          <a:p>
            <a:pPr>
              <a:spcBef>
                <a:spcPct val="50000"/>
              </a:spcBef>
            </a:pPr>
            <a:r>
              <a:rPr lang="zh-CN" altLang="en-US" sz="2800">
                <a:latin typeface="Arial" panose="020B0604020202020204" pitchFamily="34" charset="0"/>
                <a:hlinkClick r:id="rId1" action="ppaction://hlinksldjump"/>
              </a:rPr>
              <a:t>返回</a:t>
            </a:r>
            <a:endParaRPr lang="zh-CN" altLang="en-US" sz="2800">
              <a:latin typeface="Arial" panose="020B0604020202020204" pitchFamily="34" charset="0"/>
            </a:endParaRPr>
          </a:p>
        </p:txBody>
      </p:sp>
      <p:pic>
        <p:nvPicPr>
          <p:cNvPr id="10267" name="图片 10266" descr="517K_pic_36-5488"/>
          <p:cNvPicPr>
            <a:picLocks noChangeAspect="1"/>
          </p:cNvPicPr>
          <p:nvPr/>
        </p:nvPicPr>
        <p:blipFill>
          <a:blip r:embed="rId2"/>
          <a:stretch>
            <a:fillRect/>
          </a:stretch>
        </p:blipFill>
        <p:spPr>
          <a:xfrm>
            <a:off x="7772400" y="0"/>
            <a:ext cx="1371600" cy="10287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blinds(horizontal)">
                                      <p:cBhvr>
                                        <p:cTn id="7" dur="5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54"/>
                                        </p:tgtEl>
                                        <p:attrNameLst>
                                          <p:attrName>style.visibility</p:attrName>
                                        </p:attrNameLst>
                                      </p:cBhvr>
                                      <p:to>
                                        <p:strVal val="visible"/>
                                      </p:to>
                                    </p:set>
                                    <p:animEffect transition="in" filter="blinds(horizontal)">
                                      <p:cBhvr>
                                        <p:cTn id="12" dur="500"/>
                                        <p:tgtEl>
                                          <p:spTgt spid="1025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0253"/>
                                        </p:tgtEl>
                                        <p:attrNameLst>
                                          <p:attrName>style.visibility</p:attrName>
                                        </p:attrNameLst>
                                      </p:cBhvr>
                                      <p:to>
                                        <p:strVal val="visible"/>
                                      </p:to>
                                    </p:set>
                                    <p:anim calcmode="lin" valueType="num">
                                      <p:cBhvr additive="base">
                                        <p:cTn id="17" dur="500" fill="hold"/>
                                        <p:tgtEl>
                                          <p:spTgt spid="10253"/>
                                        </p:tgtEl>
                                        <p:attrNameLst>
                                          <p:attrName>ppt_x</p:attrName>
                                        </p:attrNameLst>
                                      </p:cBhvr>
                                      <p:tavLst>
                                        <p:tav tm="0">
                                          <p:val>
                                            <p:strVal val="0-#ppt_w/2"/>
                                          </p:val>
                                        </p:tav>
                                        <p:tav tm="100000">
                                          <p:val>
                                            <p:strVal val="#ppt_x"/>
                                          </p:val>
                                        </p:tav>
                                      </p:tavLst>
                                    </p:anim>
                                    <p:anim calcmode="lin" valueType="num">
                                      <p:cBhvr additive="base">
                                        <p:cTn id="18" dur="500" fill="hold"/>
                                        <p:tgtEl>
                                          <p:spTgt spid="10253"/>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10252"/>
                                        </p:tgtEl>
                                        <p:attrNameLst>
                                          <p:attrName>style.visibility</p:attrName>
                                        </p:attrNameLst>
                                      </p:cBhvr>
                                      <p:to>
                                        <p:strVal val="visible"/>
                                      </p:to>
                                    </p:set>
                                    <p:anim calcmode="lin" valueType="num">
                                      <p:cBhvr additive="base">
                                        <p:cTn id="23" dur="500" fill="hold"/>
                                        <p:tgtEl>
                                          <p:spTgt spid="10252"/>
                                        </p:tgtEl>
                                        <p:attrNameLst>
                                          <p:attrName>ppt_x</p:attrName>
                                        </p:attrNameLst>
                                      </p:cBhvr>
                                      <p:tavLst>
                                        <p:tav tm="0">
                                          <p:val>
                                            <p:strVal val="0-#ppt_w/2"/>
                                          </p:val>
                                        </p:tav>
                                        <p:tav tm="100000">
                                          <p:val>
                                            <p:strVal val="#ppt_x"/>
                                          </p:val>
                                        </p:tav>
                                      </p:tavLst>
                                    </p:anim>
                                    <p:anim calcmode="lin" valueType="num">
                                      <p:cBhvr additive="base">
                                        <p:cTn id="24" dur="500" fill="hold"/>
                                        <p:tgtEl>
                                          <p:spTgt spid="10252"/>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0264"/>
                                        </p:tgtEl>
                                        <p:attrNameLst>
                                          <p:attrName>style.visibility</p:attrName>
                                        </p:attrNameLst>
                                      </p:cBhvr>
                                      <p:to>
                                        <p:strVal val="visible"/>
                                      </p:to>
                                    </p:set>
                                    <p:anim calcmode="lin" valueType="num">
                                      <p:cBhvr additive="base">
                                        <p:cTn id="29" dur="500" fill="hold"/>
                                        <p:tgtEl>
                                          <p:spTgt spid="10264"/>
                                        </p:tgtEl>
                                        <p:attrNameLst>
                                          <p:attrName>ppt_x</p:attrName>
                                        </p:attrNameLst>
                                      </p:cBhvr>
                                      <p:tavLst>
                                        <p:tav tm="0">
                                          <p:val>
                                            <p:strVal val="0-#ppt_w/2"/>
                                          </p:val>
                                        </p:tav>
                                        <p:tav tm="100000">
                                          <p:val>
                                            <p:strVal val="#ppt_x"/>
                                          </p:val>
                                        </p:tav>
                                      </p:tavLst>
                                    </p:anim>
                                    <p:anim calcmode="lin" valueType="num">
                                      <p:cBhvr additive="base">
                                        <p:cTn id="30" dur="500" fill="hold"/>
                                        <p:tgtEl>
                                          <p:spTgt spid="10264"/>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10259"/>
                                        </p:tgtEl>
                                        <p:attrNameLst>
                                          <p:attrName>style.visibility</p:attrName>
                                        </p:attrNameLst>
                                      </p:cBhvr>
                                      <p:to>
                                        <p:strVal val="visible"/>
                                      </p:to>
                                    </p:set>
                                    <p:anim calcmode="lin" valueType="num">
                                      <p:cBhvr additive="base">
                                        <p:cTn id="35" dur="500" fill="hold"/>
                                        <p:tgtEl>
                                          <p:spTgt spid="10259"/>
                                        </p:tgtEl>
                                        <p:attrNameLst>
                                          <p:attrName>ppt_x</p:attrName>
                                        </p:attrNameLst>
                                      </p:cBhvr>
                                      <p:tavLst>
                                        <p:tav tm="0">
                                          <p:val>
                                            <p:strVal val="0-#ppt_w/2"/>
                                          </p:val>
                                        </p:tav>
                                        <p:tav tm="100000">
                                          <p:val>
                                            <p:strVal val="#ppt_x"/>
                                          </p:val>
                                        </p:tav>
                                      </p:tavLst>
                                    </p:anim>
                                    <p:anim calcmode="lin" valueType="num">
                                      <p:cBhvr additive="base">
                                        <p:cTn id="36" dur="500" fill="hold"/>
                                        <p:tgtEl>
                                          <p:spTgt spid="10259"/>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10243"/>
                                        </p:tgtEl>
                                        <p:attrNameLst>
                                          <p:attrName>style.visibility</p:attrName>
                                        </p:attrNameLst>
                                      </p:cBhvr>
                                      <p:to>
                                        <p:strVal val="visible"/>
                                      </p:to>
                                    </p:set>
                                    <p:anim calcmode="lin" valueType="num">
                                      <p:cBhvr additive="base">
                                        <p:cTn id="41" dur="500" fill="hold"/>
                                        <p:tgtEl>
                                          <p:spTgt spid="10243"/>
                                        </p:tgtEl>
                                        <p:attrNameLst>
                                          <p:attrName>ppt_x</p:attrName>
                                        </p:attrNameLst>
                                      </p:cBhvr>
                                      <p:tavLst>
                                        <p:tav tm="0">
                                          <p:val>
                                            <p:strVal val="0-#ppt_w/2"/>
                                          </p:val>
                                        </p:tav>
                                        <p:tav tm="100000">
                                          <p:val>
                                            <p:strVal val="#ppt_x"/>
                                          </p:val>
                                        </p:tav>
                                      </p:tavLst>
                                    </p:anim>
                                    <p:anim calcmode="lin" valueType="num">
                                      <p:cBhvr additive="base">
                                        <p:cTn id="42" dur="500" fill="hold"/>
                                        <p:tgtEl>
                                          <p:spTgt spid="10243"/>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10244"/>
                                        </p:tgtEl>
                                        <p:attrNameLst>
                                          <p:attrName>style.visibility</p:attrName>
                                        </p:attrNameLst>
                                      </p:cBhvr>
                                      <p:to>
                                        <p:strVal val="visible"/>
                                      </p:to>
                                    </p:set>
                                    <p:anim calcmode="lin" valueType="num">
                                      <p:cBhvr additive="base">
                                        <p:cTn id="47" dur="500" fill="hold"/>
                                        <p:tgtEl>
                                          <p:spTgt spid="10244"/>
                                        </p:tgtEl>
                                        <p:attrNameLst>
                                          <p:attrName>ppt_x</p:attrName>
                                        </p:attrNameLst>
                                      </p:cBhvr>
                                      <p:tavLst>
                                        <p:tav tm="0">
                                          <p:val>
                                            <p:strVal val="0-#ppt_w/2"/>
                                          </p:val>
                                        </p:tav>
                                        <p:tav tm="100000">
                                          <p:val>
                                            <p:strVal val="#ppt_x"/>
                                          </p:val>
                                        </p:tav>
                                      </p:tavLst>
                                    </p:anim>
                                    <p:anim calcmode="lin" valueType="num">
                                      <p:cBhvr additive="base">
                                        <p:cTn id="48" dur="500" fill="hold"/>
                                        <p:tgtEl>
                                          <p:spTgt spid="10244"/>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10245"/>
                                        </p:tgtEl>
                                        <p:attrNameLst>
                                          <p:attrName>style.visibility</p:attrName>
                                        </p:attrNameLst>
                                      </p:cBhvr>
                                      <p:to>
                                        <p:strVal val="visible"/>
                                      </p:to>
                                    </p:set>
                                    <p:anim calcmode="lin" valueType="num">
                                      <p:cBhvr additive="base">
                                        <p:cTn id="53" dur="500" fill="hold"/>
                                        <p:tgtEl>
                                          <p:spTgt spid="10245"/>
                                        </p:tgtEl>
                                        <p:attrNameLst>
                                          <p:attrName>ppt_x</p:attrName>
                                        </p:attrNameLst>
                                      </p:cBhvr>
                                      <p:tavLst>
                                        <p:tav tm="0">
                                          <p:val>
                                            <p:strVal val="0-#ppt_w/2"/>
                                          </p:val>
                                        </p:tav>
                                        <p:tav tm="100000">
                                          <p:val>
                                            <p:strVal val="#ppt_x"/>
                                          </p:val>
                                        </p:tav>
                                      </p:tavLst>
                                    </p:anim>
                                    <p:anim calcmode="lin" valueType="num">
                                      <p:cBhvr additive="base">
                                        <p:cTn id="54" dur="500" fill="hold"/>
                                        <p:tgtEl>
                                          <p:spTgt spid="10245"/>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10246"/>
                                        </p:tgtEl>
                                        <p:attrNameLst>
                                          <p:attrName>style.visibility</p:attrName>
                                        </p:attrNameLst>
                                      </p:cBhvr>
                                      <p:to>
                                        <p:strVal val="visible"/>
                                      </p:to>
                                    </p:set>
                                    <p:anim calcmode="lin" valueType="num">
                                      <p:cBhvr additive="base">
                                        <p:cTn id="59" dur="500" fill="hold"/>
                                        <p:tgtEl>
                                          <p:spTgt spid="10246"/>
                                        </p:tgtEl>
                                        <p:attrNameLst>
                                          <p:attrName>ppt_x</p:attrName>
                                        </p:attrNameLst>
                                      </p:cBhvr>
                                      <p:tavLst>
                                        <p:tav tm="0">
                                          <p:val>
                                            <p:strVal val="0-#ppt_w/2"/>
                                          </p:val>
                                        </p:tav>
                                        <p:tav tm="100000">
                                          <p:val>
                                            <p:strVal val="#ppt_x"/>
                                          </p:val>
                                        </p:tav>
                                      </p:tavLst>
                                    </p:anim>
                                    <p:anim calcmode="lin" valueType="num">
                                      <p:cBhvr additive="base">
                                        <p:cTn id="60" dur="500" fill="hold"/>
                                        <p:tgtEl>
                                          <p:spTgt spid="10246"/>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10247"/>
                                        </p:tgtEl>
                                        <p:attrNameLst>
                                          <p:attrName>style.visibility</p:attrName>
                                        </p:attrNameLst>
                                      </p:cBhvr>
                                      <p:to>
                                        <p:strVal val="visible"/>
                                      </p:to>
                                    </p:set>
                                    <p:anim calcmode="lin" valueType="num">
                                      <p:cBhvr additive="base">
                                        <p:cTn id="65" dur="500" fill="hold"/>
                                        <p:tgtEl>
                                          <p:spTgt spid="10247"/>
                                        </p:tgtEl>
                                        <p:attrNameLst>
                                          <p:attrName>ppt_x</p:attrName>
                                        </p:attrNameLst>
                                      </p:cBhvr>
                                      <p:tavLst>
                                        <p:tav tm="0">
                                          <p:val>
                                            <p:strVal val="1+#ppt_w/2"/>
                                          </p:val>
                                        </p:tav>
                                        <p:tav tm="100000">
                                          <p:val>
                                            <p:strVal val="#ppt_x"/>
                                          </p:val>
                                        </p:tav>
                                      </p:tavLst>
                                    </p:anim>
                                    <p:anim calcmode="lin" valueType="num">
                                      <p:cBhvr additive="base">
                                        <p:cTn id="66" dur="500" fill="hold"/>
                                        <p:tgtEl>
                                          <p:spTgt spid="10247"/>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2" fill="hold" grpId="0" nodeType="clickEffect">
                                  <p:stCondLst>
                                    <p:cond delay="0"/>
                                  </p:stCondLst>
                                  <p:childTnLst>
                                    <p:set>
                                      <p:cBhvr>
                                        <p:cTn id="70" dur="1" fill="hold">
                                          <p:stCondLst>
                                            <p:cond delay="0"/>
                                          </p:stCondLst>
                                        </p:cTn>
                                        <p:tgtEl>
                                          <p:spTgt spid="10248"/>
                                        </p:tgtEl>
                                        <p:attrNameLst>
                                          <p:attrName>style.visibility</p:attrName>
                                        </p:attrNameLst>
                                      </p:cBhvr>
                                      <p:to>
                                        <p:strVal val="visible"/>
                                      </p:to>
                                    </p:set>
                                    <p:anim calcmode="lin" valueType="num">
                                      <p:cBhvr additive="base">
                                        <p:cTn id="71" dur="500" fill="hold"/>
                                        <p:tgtEl>
                                          <p:spTgt spid="10248"/>
                                        </p:tgtEl>
                                        <p:attrNameLst>
                                          <p:attrName>ppt_x</p:attrName>
                                        </p:attrNameLst>
                                      </p:cBhvr>
                                      <p:tavLst>
                                        <p:tav tm="0">
                                          <p:val>
                                            <p:strVal val="1+#ppt_w/2"/>
                                          </p:val>
                                        </p:tav>
                                        <p:tav tm="100000">
                                          <p:val>
                                            <p:strVal val="#ppt_x"/>
                                          </p:val>
                                        </p:tav>
                                      </p:tavLst>
                                    </p:anim>
                                    <p:anim calcmode="lin" valueType="num">
                                      <p:cBhvr additive="base">
                                        <p:cTn id="72" dur="500" fill="hold"/>
                                        <p:tgtEl>
                                          <p:spTgt spid="10248"/>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2" fill="hold" grpId="0" nodeType="clickEffect">
                                  <p:stCondLst>
                                    <p:cond delay="0"/>
                                  </p:stCondLst>
                                  <p:childTnLst>
                                    <p:set>
                                      <p:cBhvr>
                                        <p:cTn id="76" dur="1" fill="hold">
                                          <p:stCondLst>
                                            <p:cond delay="0"/>
                                          </p:stCondLst>
                                        </p:cTn>
                                        <p:tgtEl>
                                          <p:spTgt spid="10249"/>
                                        </p:tgtEl>
                                        <p:attrNameLst>
                                          <p:attrName>style.visibility</p:attrName>
                                        </p:attrNameLst>
                                      </p:cBhvr>
                                      <p:to>
                                        <p:strVal val="visible"/>
                                      </p:to>
                                    </p:set>
                                    <p:anim calcmode="lin" valueType="num">
                                      <p:cBhvr additive="base">
                                        <p:cTn id="77" dur="500" fill="hold"/>
                                        <p:tgtEl>
                                          <p:spTgt spid="10249"/>
                                        </p:tgtEl>
                                        <p:attrNameLst>
                                          <p:attrName>ppt_x</p:attrName>
                                        </p:attrNameLst>
                                      </p:cBhvr>
                                      <p:tavLst>
                                        <p:tav tm="0">
                                          <p:val>
                                            <p:strVal val="1+#ppt_w/2"/>
                                          </p:val>
                                        </p:tav>
                                        <p:tav tm="100000">
                                          <p:val>
                                            <p:strVal val="#ppt_x"/>
                                          </p:val>
                                        </p:tav>
                                      </p:tavLst>
                                    </p:anim>
                                    <p:anim calcmode="lin" valueType="num">
                                      <p:cBhvr additive="base">
                                        <p:cTn id="78" dur="500" fill="hold"/>
                                        <p:tgtEl>
                                          <p:spTgt spid="10249"/>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2" fill="hold" grpId="0" nodeType="clickEffect">
                                  <p:stCondLst>
                                    <p:cond delay="0"/>
                                  </p:stCondLst>
                                  <p:childTnLst>
                                    <p:set>
                                      <p:cBhvr>
                                        <p:cTn id="82" dur="1" fill="hold">
                                          <p:stCondLst>
                                            <p:cond delay="0"/>
                                          </p:stCondLst>
                                        </p:cTn>
                                        <p:tgtEl>
                                          <p:spTgt spid="10251"/>
                                        </p:tgtEl>
                                        <p:attrNameLst>
                                          <p:attrName>style.visibility</p:attrName>
                                        </p:attrNameLst>
                                      </p:cBhvr>
                                      <p:to>
                                        <p:strVal val="visible"/>
                                      </p:to>
                                    </p:set>
                                    <p:anim calcmode="lin" valueType="num">
                                      <p:cBhvr additive="base">
                                        <p:cTn id="83" dur="500" fill="hold"/>
                                        <p:tgtEl>
                                          <p:spTgt spid="10251"/>
                                        </p:tgtEl>
                                        <p:attrNameLst>
                                          <p:attrName>ppt_x</p:attrName>
                                        </p:attrNameLst>
                                      </p:cBhvr>
                                      <p:tavLst>
                                        <p:tav tm="0">
                                          <p:val>
                                            <p:strVal val="1+#ppt_w/2"/>
                                          </p:val>
                                        </p:tav>
                                        <p:tav tm="100000">
                                          <p:val>
                                            <p:strVal val="#ppt_x"/>
                                          </p:val>
                                        </p:tav>
                                      </p:tavLst>
                                    </p:anim>
                                    <p:anim calcmode="lin" valueType="num">
                                      <p:cBhvr additive="base">
                                        <p:cTn id="84" dur="500" fill="hold"/>
                                        <p:tgtEl>
                                          <p:spTgt spid="10251"/>
                                        </p:tgtEl>
                                        <p:attrNameLst>
                                          <p:attrName>ppt_y</p:attrName>
                                        </p:attrNameLst>
                                      </p:cBhvr>
                                      <p:tavLst>
                                        <p:tav tm="0">
                                          <p:val>
                                            <p:strVal val="#ppt_y"/>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8" fill="hold" grpId="0" nodeType="clickEffect">
                                  <p:stCondLst>
                                    <p:cond delay="0"/>
                                  </p:stCondLst>
                                  <p:childTnLst>
                                    <p:set>
                                      <p:cBhvr>
                                        <p:cTn id="88" dur="1" fill="hold">
                                          <p:stCondLst>
                                            <p:cond delay="0"/>
                                          </p:stCondLst>
                                        </p:cTn>
                                        <p:tgtEl>
                                          <p:spTgt spid="10256"/>
                                        </p:tgtEl>
                                        <p:attrNameLst>
                                          <p:attrName>style.visibility</p:attrName>
                                        </p:attrNameLst>
                                      </p:cBhvr>
                                      <p:to>
                                        <p:strVal val="visible"/>
                                      </p:to>
                                    </p:set>
                                    <p:anim calcmode="lin" valueType="num">
                                      <p:cBhvr additive="base">
                                        <p:cTn id="89" dur="500" fill="hold"/>
                                        <p:tgtEl>
                                          <p:spTgt spid="10256"/>
                                        </p:tgtEl>
                                        <p:attrNameLst>
                                          <p:attrName>ppt_x</p:attrName>
                                        </p:attrNameLst>
                                      </p:cBhvr>
                                      <p:tavLst>
                                        <p:tav tm="0">
                                          <p:val>
                                            <p:strVal val="0-#ppt_w/2"/>
                                          </p:val>
                                        </p:tav>
                                        <p:tav tm="100000">
                                          <p:val>
                                            <p:strVal val="#ppt_x"/>
                                          </p:val>
                                        </p:tav>
                                      </p:tavLst>
                                    </p:anim>
                                    <p:anim calcmode="lin" valueType="num">
                                      <p:cBhvr additive="base">
                                        <p:cTn id="90" dur="500" fill="hold"/>
                                        <p:tgtEl>
                                          <p:spTgt spid="10256"/>
                                        </p:tgtEl>
                                        <p:attrNameLst>
                                          <p:attrName>ppt_y</p:attrName>
                                        </p:attrNameLst>
                                      </p:cBhvr>
                                      <p:tavLst>
                                        <p:tav tm="0">
                                          <p:val>
                                            <p:strVal val="#ppt_y"/>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8" fill="hold" grpId="0" nodeType="clickEffect">
                                  <p:stCondLst>
                                    <p:cond delay="0"/>
                                  </p:stCondLst>
                                  <p:childTnLst>
                                    <p:set>
                                      <p:cBhvr>
                                        <p:cTn id="94" dur="1" fill="hold">
                                          <p:stCondLst>
                                            <p:cond delay="0"/>
                                          </p:stCondLst>
                                        </p:cTn>
                                        <p:tgtEl>
                                          <p:spTgt spid="10257"/>
                                        </p:tgtEl>
                                        <p:attrNameLst>
                                          <p:attrName>style.visibility</p:attrName>
                                        </p:attrNameLst>
                                      </p:cBhvr>
                                      <p:to>
                                        <p:strVal val="visible"/>
                                      </p:to>
                                    </p:set>
                                    <p:anim calcmode="lin" valueType="num">
                                      <p:cBhvr additive="base">
                                        <p:cTn id="95" dur="500" fill="hold"/>
                                        <p:tgtEl>
                                          <p:spTgt spid="10257"/>
                                        </p:tgtEl>
                                        <p:attrNameLst>
                                          <p:attrName>ppt_x</p:attrName>
                                        </p:attrNameLst>
                                      </p:cBhvr>
                                      <p:tavLst>
                                        <p:tav tm="0">
                                          <p:val>
                                            <p:strVal val="0-#ppt_w/2"/>
                                          </p:val>
                                        </p:tav>
                                        <p:tav tm="100000">
                                          <p:val>
                                            <p:strVal val="#ppt_x"/>
                                          </p:val>
                                        </p:tav>
                                      </p:tavLst>
                                    </p:anim>
                                    <p:anim calcmode="lin" valueType="num">
                                      <p:cBhvr additive="base">
                                        <p:cTn id="96" dur="500" fill="hold"/>
                                        <p:tgtEl>
                                          <p:spTgt spid="10257"/>
                                        </p:tgtEl>
                                        <p:attrNameLst>
                                          <p:attrName>ppt_y</p:attrName>
                                        </p:attrNameLst>
                                      </p:cBhvr>
                                      <p:tavLst>
                                        <p:tav tm="0">
                                          <p:val>
                                            <p:strVal val="#ppt_y"/>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8" fill="hold" grpId="0" nodeType="clickEffect">
                                  <p:stCondLst>
                                    <p:cond delay="0"/>
                                  </p:stCondLst>
                                  <p:childTnLst>
                                    <p:set>
                                      <p:cBhvr>
                                        <p:cTn id="100" dur="1" fill="hold">
                                          <p:stCondLst>
                                            <p:cond delay="0"/>
                                          </p:stCondLst>
                                        </p:cTn>
                                        <p:tgtEl>
                                          <p:spTgt spid="10258"/>
                                        </p:tgtEl>
                                        <p:attrNameLst>
                                          <p:attrName>style.visibility</p:attrName>
                                        </p:attrNameLst>
                                      </p:cBhvr>
                                      <p:to>
                                        <p:strVal val="visible"/>
                                      </p:to>
                                    </p:set>
                                    <p:anim calcmode="lin" valueType="num">
                                      <p:cBhvr additive="base">
                                        <p:cTn id="101" dur="500" fill="hold"/>
                                        <p:tgtEl>
                                          <p:spTgt spid="10258"/>
                                        </p:tgtEl>
                                        <p:attrNameLst>
                                          <p:attrName>ppt_x</p:attrName>
                                        </p:attrNameLst>
                                      </p:cBhvr>
                                      <p:tavLst>
                                        <p:tav tm="0">
                                          <p:val>
                                            <p:strVal val="0-#ppt_w/2"/>
                                          </p:val>
                                        </p:tav>
                                        <p:tav tm="100000">
                                          <p:val>
                                            <p:strVal val="#ppt_x"/>
                                          </p:val>
                                        </p:tav>
                                      </p:tavLst>
                                    </p:anim>
                                    <p:anim calcmode="lin" valueType="num">
                                      <p:cBhvr additive="base">
                                        <p:cTn id="102" dur="500" fill="hold"/>
                                        <p:tgtEl>
                                          <p:spTgt spid="10258"/>
                                        </p:tgtEl>
                                        <p:attrNameLst>
                                          <p:attrName>ppt_y</p:attrName>
                                        </p:attrNameLst>
                                      </p:cBhvr>
                                      <p:tavLst>
                                        <p:tav tm="0">
                                          <p:val>
                                            <p:strVal val="#ppt_y"/>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2" fill="hold" grpId="0" nodeType="clickEffect">
                                  <p:stCondLst>
                                    <p:cond delay="0"/>
                                  </p:stCondLst>
                                  <p:childTnLst>
                                    <p:set>
                                      <p:cBhvr>
                                        <p:cTn id="106" dur="1" fill="hold">
                                          <p:stCondLst>
                                            <p:cond delay="0"/>
                                          </p:stCondLst>
                                        </p:cTn>
                                        <p:tgtEl>
                                          <p:spTgt spid="10261"/>
                                        </p:tgtEl>
                                        <p:attrNameLst>
                                          <p:attrName>style.visibility</p:attrName>
                                        </p:attrNameLst>
                                      </p:cBhvr>
                                      <p:to>
                                        <p:strVal val="visible"/>
                                      </p:to>
                                    </p:set>
                                    <p:anim calcmode="lin" valueType="num">
                                      <p:cBhvr additive="base">
                                        <p:cTn id="107" dur="500" fill="hold"/>
                                        <p:tgtEl>
                                          <p:spTgt spid="10261"/>
                                        </p:tgtEl>
                                        <p:attrNameLst>
                                          <p:attrName>ppt_x</p:attrName>
                                        </p:attrNameLst>
                                      </p:cBhvr>
                                      <p:tavLst>
                                        <p:tav tm="0">
                                          <p:val>
                                            <p:strVal val="1+#ppt_w/2"/>
                                          </p:val>
                                        </p:tav>
                                        <p:tav tm="100000">
                                          <p:val>
                                            <p:strVal val="#ppt_x"/>
                                          </p:val>
                                        </p:tav>
                                      </p:tavLst>
                                    </p:anim>
                                    <p:anim calcmode="lin" valueType="num">
                                      <p:cBhvr additive="base">
                                        <p:cTn id="108" dur="500" fill="hold"/>
                                        <p:tgtEl>
                                          <p:spTgt spid="10261"/>
                                        </p:tgtEl>
                                        <p:attrNameLst>
                                          <p:attrName>ppt_y</p:attrName>
                                        </p:attrNameLst>
                                      </p:cBhvr>
                                      <p:tavLst>
                                        <p:tav tm="0">
                                          <p:val>
                                            <p:strVal val="#ppt_y"/>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2" fill="hold" grpId="0" nodeType="clickEffect">
                                  <p:stCondLst>
                                    <p:cond delay="0"/>
                                  </p:stCondLst>
                                  <p:childTnLst>
                                    <p:set>
                                      <p:cBhvr>
                                        <p:cTn id="112" dur="1" fill="hold">
                                          <p:stCondLst>
                                            <p:cond delay="0"/>
                                          </p:stCondLst>
                                        </p:cTn>
                                        <p:tgtEl>
                                          <p:spTgt spid="10262"/>
                                        </p:tgtEl>
                                        <p:attrNameLst>
                                          <p:attrName>style.visibility</p:attrName>
                                        </p:attrNameLst>
                                      </p:cBhvr>
                                      <p:to>
                                        <p:strVal val="visible"/>
                                      </p:to>
                                    </p:set>
                                    <p:anim calcmode="lin" valueType="num">
                                      <p:cBhvr additive="base">
                                        <p:cTn id="113" dur="500" fill="hold"/>
                                        <p:tgtEl>
                                          <p:spTgt spid="10262"/>
                                        </p:tgtEl>
                                        <p:attrNameLst>
                                          <p:attrName>ppt_x</p:attrName>
                                        </p:attrNameLst>
                                      </p:cBhvr>
                                      <p:tavLst>
                                        <p:tav tm="0">
                                          <p:val>
                                            <p:strVal val="1+#ppt_w/2"/>
                                          </p:val>
                                        </p:tav>
                                        <p:tav tm="100000">
                                          <p:val>
                                            <p:strVal val="#ppt_x"/>
                                          </p:val>
                                        </p:tav>
                                      </p:tavLst>
                                    </p:anim>
                                    <p:anim calcmode="lin" valueType="num">
                                      <p:cBhvr additive="base">
                                        <p:cTn id="114" dur="500" fill="hold"/>
                                        <p:tgtEl>
                                          <p:spTgt spid="10262"/>
                                        </p:tgtEl>
                                        <p:attrNameLst>
                                          <p:attrName>ppt_y</p:attrName>
                                        </p:attrNameLst>
                                      </p:cBhvr>
                                      <p:tavLst>
                                        <p:tav tm="0">
                                          <p:val>
                                            <p:strVal val="#ppt_y"/>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2" presetClass="entr" presetSubtype="2" fill="hold" grpId="0" nodeType="clickEffect">
                                  <p:stCondLst>
                                    <p:cond delay="0"/>
                                  </p:stCondLst>
                                  <p:childTnLst>
                                    <p:set>
                                      <p:cBhvr>
                                        <p:cTn id="118" dur="1" fill="hold">
                                          <p:stCondLst>
                                            <p:cond delay="0"/>
                                          </p:stCondLst>
                                        </p:cTn>
                                        <p:tgtEl>
                                          <p:spTgt spid="10263"/>
                                        </p:tgtEl>
                                        <p:attrNameLst>
                                          <p:attrName>style.visibility</p:attrName>
                                        </p:attrNameLst>
                                      </p:cBhvr>
                                      <p:to>
                                        <p:strVal val="visible"/>
                                      </p:to>
                                    </p:set>
                                    <p:anim calcmode="lin" valueType="num">
                                      <p:cBhvr additive="base">
                                        <p:cTn id="119" dur="500" fill="hold"/>
                                        <p:tgtEl>
                                          <p:spTgt spid="10263"/>
                                        </p:tgtEl>
                                        <p:attrNameLst>
                                          <p:attrName>ppt_x</p:attrName>
                                        </p:attrNameLst>
                                      </p:cBhvr>
                                      <p:tavLst>
                                        <p:tav tm="0">
                                          <p:val>
                                            <p:strVal val="1+#ppt_w/2"/>
                                          </p:val>
                                        </p:tav>
                                        <p:tav tm="100000">
                                          <p:val>
                                            <p:strVal val="#ppt_x"/>
                                          </p:val>
                                        </p:tav>
                                      </p:tavLst>
                                    </p:anim>
                                    <p:anim calcmode="lin" valueType="num">
                                      <p:cBhvr additive="base">
                                        <p:cTn id="120" dur="500" fill="hold"/>
                                        <p:tgtEl>
                                          <p:spTgt spid="10263"/>
                                        </p:tgtEl>
                                        <p:attrNameLst>
                                          <p:attrName>ppt_y</p:attrName>
                                        </p:attrNameLst>
                                      </p:cBhvr>
                                      <p:tavLst>
                                        <p:tav tm="0">
                                          <p:val>
                                            <p:strVal val="#ppt_y"/>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15" presetClass="entr" presetSubtype="0" fill="hold" grpId="0" nodeType="clickEffect">
                                  <p:stCondLst>
                                    <p:cond delay="0"/>
                                  </p:stCondLst>
                                  <p:childTnLst>
                                    <p:set>
                                      <p:cBhvr>
                                        <p:cTn id="124" dur="1" fill="hold">
                                          <p:stCondLst>
                                            <p:cond delay="0"/>
                                          </p:stCondLst>
                                        </p:cTn>
                                        <p:tgtEl>
                                          <p:spTgt spid="10265"/>
                                        </p:tgtEl>
                                        <p:attrNameLst>
                                          <p:attrName>style.visibility</p:attrName>
                                        </p:attrNameLst>
                                      </p:cBhvr>
                                      <p:to>
                                        <p:strVal val="visible"/>
                                      </p:to>
                                    </p:set>
                                    <p:anim calcmode="lin" valueType="num">
                                      <p:cBhvr>
                                        <p:cTn id="125" dur="1000" fill="hold"/>
                                        <p:tgtEl>
                                          <p:spTgt spid="10265"/>
                                        </p:tgtEl>
                                        <p:attrNameLst>
                                          <p:attrName>ppt_w</p:attrName>
                                        </p:attrNameLst>
                                      </p:cBhvr>
                                      <p:tavLst>
                                        <p:tav tm="0">
                                          <p:val>
                                            <p:fltVal val="0.000000"/>
                                          </p:val>
                                        </p:tav>
                                        <p:tav tm="100000">
                                          <p:val>
                                            <p:strVal val="#ppt_w"/>
                                          </p:val>
                                        </p:tav>
                                      </p:tavLst>
                                    </p:anim>
                                    <p:anim calcmode="lin" valueType="num">
                                      <p:cBhvr>
                                        <p:cTn id="126" dur="1000" fill="hold"/>
                                        <p:tgtEl>
                                          <p:spTgt spid="10265"/>
                                        </p:tgtEl>
                                        <p:attrNameLst>
                                          <p:attrName>ppt_h</p:attrName>
                                        </p:attrNameLst>
                                      </p:cBhvr>
                                      <p:tavLst>
                                        <p:tav tm="0">
                                          <p:val>
                                            <p:fltVal val="0.000000"/>
                                          </p:val>
                                        </p:tav>
                                        <p:tav tm="100000">
                                          <p:val>
                                            <p:strVal val="#ppt_h"/>
                                          </p:val>
                                        </p:tav>
                                      </p:tavLst>
                                    </p:anim>
                                    <p:anim calcmode="lin" valueType="num">
                                      <p:cBhvr>
                                        <p:cTn id="127" dur="1000" fill="hold"/>
                                        <p:tgtEl>
                                          <p:spTgt spid="10265"/>
                                        </p:tgtEl>
                                        <p:attrNameLst>
                                          <p:attrName>ppt_x</p:attrName>
                                        </p:attrNameLst>
                                      </p:cBhvr>
                                      <p:tavLst>
                                        <p:tav tm="0" fmla="#ppt_x+(cos(-2*pi*(1-$))*-#ppt_x-sin(-2*pi*(1-$))*(1-#ppt_y))*(1-$)">
                                          <p:val>
                                            <p:fltVal val="0.000000"/>
                                          </p:val>
                                        </p:tav>
                                        <p:tav tm="100000">
                                          <p:val>
                                            <p:fltVal val="1.000000"/>
                                          </p:val>
                                        </p:tav>
                                      </p:tavLst>
                                    </p:anim>
                                    <p:anim calcmode="lin" valueType="num">
                                      <p:cBhvr>
                                        <p:cTn id="128" dur="1000" fill="hold"/>
                                        <p:tgtEl>
                                          <p:spTgt spid="10265"/>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p:bldP spid="10244" grpId="0"/>
      <p:bldP spid="10245" grpId="0"/>
      <p:bldP spid="10246" grpId="0"/>
      <p:bldP spid="10247" grpId="0"/>
      <p:bldP spid="10248" grpId="0"/>
      <p:bldP spid="10249" grpId="0"/>
      <p:bldP spid="10251" grpId="0"/>
      <p:bldP spid="10253" grpId="0"/>
      <p:bldP spid="10254" grpId="0"/>
      <p:bldP spid="10256" grpId="0"/>
      <p:bldP spid="10257" grpId="0"/>
      <p:bldP spid="10258" grpId="0"/>
      <p:bldP spid="10261" grpId="0"/>
      <p:bldP spid="10262" grpId="0"/>
      <p:bldP spid="10263" grpId="0"/>
      <p:bldP spid="10264" grpId="0"/>
      <p:bldP spid="1026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文本框 11265"/>
          <p:cNvSpPr txBox="1"/>
          <p:nvPr/>
        </p:nvSpPr>
        <p:spPr>
          <a:xfrm>
            <a:off x="228600" y="1143000"/>
            <a:ext cx="915988" cy="2895600"/>
          </a:xfrm>
          <a:prstGeom prst="rect">
            <a:avLst/>
          </a:prstGeom>
          <a:noFill/>
          <a:ln w="9525">
            <a:noFill/>
          </a:ln>
        </p:spPr>
        <p:txBody>
          <a:bodyPr vert="eaVert">
            <a:spAutoFit/>
          </a:bodyPr>
          <a:p>
            <a:pPr>
              <a:spcBef>
                <a:spcPct val="50000"/>
              </a:spcBef>
            </a:pPr>
            <a:r>
              <a:rPr lang="zh-CN" altLang="en-US" sz="4800">
                <a:latin typeface="Arial" panose="020B0604020202020204" pitchFamily="34" charset="0"/>
              </a:rPr>
              <a:t>中举前</a:t>
            </a:r>
            <a:endParaRPr lang="zh-CN" altLang="en-US" sz="4800">
              <a:latin typeface="Arial" panose="020B0604020202020204" pitchFamily="34" charset="0"/>
            </a:endParaRPr>
          </a:p>
        </p:txBody>
      </p:sp>
      <p:sp>
        <p:nvSpPr>
          <p:cNvPr id="11267" name="左大括号 11266"/>
          <p:cNvSpPr/>
          <p:nvPr/>
        </p:nvSpPr>
        <p:spPr>
          <a:xfrm>
            <a:off x="1219200" y="1066800"/>
            <a:ext cx="152400" cy="2362200"/>
          </a:xfrm>
          <a:prstGeom prst="leftBrace">
            <a:avLst>
              <a:gd name="adj1" fmla="val 129166"/>
              <a:gd name="adj2" fmla="val 50000"/>
            </a:avLst>
          </a:prstGeom>
          <a:noFill/>
          <a:ln w="38100" cap="flat" cmpd="sng">
            <a:solidFill>
              <a:schemeClr val="tx1"/>
            </a:solidFill>
            <a:prstDash val="solid"/>
            <a:headEnd type="none" w="med" len="med"/>
            <a:tailEnd type="none" w="med" len="med"/>
          </a:ln>
        </p:spPr>
        <p:txBody>
          <a:bodyPr/>
          <a:p>
            <a:endParaRPr lang="zh-CN" altLang="en-US"/>
          </a:p>
        </p:txBody>
      </p:sp>
      <p:sp>
        <p:nvSpPr>
          <p:cNvPr id="11268" name="文本框 11267"/>
          <p:cNvSpPr txBox="1"/>
          <p:nvPr/>
        </p:nvSpPr>
        <p:spPr>
          <a:xfrm>
            <a:off x="1219200" y="838200"/>
            <a:ext cx="38862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“岳父见教的是”</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1269" name="文本框 11268"/>
          <p:cNvSpPr txBox="1"/>
          <p:nvPr/>
        </p:nvSpPr>
        <p:spPr>
          <a:xfrm>
            <a:off x="1371600" y="1447800"/>
            <a:ext cx="54102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唯唯连声 千恩万谢</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1270" name="文本框 11269"/>
          <p:cNvSpPr txBox="1"/>
          <p:nvPr/>
        </p:nvSpPr>
        <p:spPr>
          <a:xfrm>
            <a:off x="1371600" y="2133600"/>
            <a:ext cx="45720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借钱被骂得摸门不着</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1271" name="文本框 11270"/>
          <p:cNvSpPr txBox="1"/>
          <p:nvPr/>
        </p:nvSpPr>
        <p:spPr>
          <a:xfrm>
            <a:off x="1447800" y="2787650"/>
            <a:ext cx="40386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连考三十五年</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1272" name="燕尾形箭头 11271"/>
          <p:cNvSpPr/>
          <p:nvPr/>
        </p:nvSpPr>
        <p:spPr>
          <a:xfrm>
            <a:off x="5791200" y="1981200"/>
            <a:ext cx="1371600" cy="457200"/>
          </a:xfrm>
          <a:prstGeom prst="notchedRightArrow">
            <a:avLst>
              <a:gd name="adj1" fmla="val 50000"/>
              <a:gd name="adj2" fmla="val 75000"/>
            </a:avLst>
          </a:pr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11273" name="文本框 11272"/>
          <p:cNvSpPr txBox="1"/>
          <p:nvPr/>
        </p:nvSpPr>
        <p:spPr>
          <a:xfrm>
            <a:off x="7010400" y="914400"/>
            <a:ext cx="3733800" cy="2289175"/>
          </a:xfrm>
          <a:prstGeom prst="rect">
            <a:avLst/>
          </a:prstGeom>
          <a:noFill/>
          <a:ln w="9525">
            <a:noFill/>
          </a:ln>
        </p:spPr>
        <p:txBody>
          <a:bodyPr>
            <a:spAutoFit/>
          </a:bodyPr>
          <a:p>
            <a:pPr>
              <a:spcBef>
                <a:spcPct val="50000"/>
              </a:spcBef>
            </a:pPr>
            <a:r>
              <a:rPr lang="zh-CN" altLang="en-US">
                <a:solidFill>
                  <a:srgbClr val="009900"/>
                </a:solidFill>
                <a:latin typeface="Arial" panose="020B0604020202020204" pitchFamily="34" charset="0"/>
                <a:ea typeface="楷体_GB2312" panose="02010609030101010101" pitchFamily="1" charset="-122"/>
              </a:rPr>
              <a:t>甘受屈辱</a:t>
            </a:r>
            <a:endParaRPr lang="zh-CN" altLang="en-US">
              <a:solidFill>
                <a:srgbClr val="009900"/>
              </a:solidFill>
              <a:latin typeface="Arial" panose="020B0604020202020204" pitchFamily="34" charset="0"/>
              <a:ea typeface="楷体_GB2312" panose="02010609030101010101" pitchFamily="1" charset="-122"/>
            </a:endParaRPr>
          </a:p>
          <a:p>
            <a:pPr>
              <a:spcBef>
                <a:spcPct val="50000"/>
              </a:spcBef>
            </a:pPr>
            <a:r>
              <a:rPr lang="zh-CN" altLang="en-US">
                <a:solidFill>
                  <a:srgbClr val="009900"/>
                </a:solidFill>
                <a:latin typeface="Arial" panose="020B0604020202020204" pitchFamily="34" charset="0"/>
                <a:ea typeface="楷体_GB2312" panose="02010609030101010101" pitchFamily="1" charset="-122"/>
              </a:rPr>
              <a:t>唯唯诺诺</a:t>
            </a:r>
            <a:endParaRPr lang="zh-CN" altLang="en-US">
              <a:solidFill>
                <a:srgbClr val="009900"/>
              </a:solidFill>
              <a:latin typeface="Arial" panose="020B0604020202020204" pitchFamily="34" charset="0"/>
              <a:ea typeface="楷体_GB2312" panose="02010609030101010101" pitchFamily="1" charset="-122"/>
            </a:endParaRPr>
          </a:p>
          <a:p>
            <a:pPr>
              <a:spcBef>
                <a:spcPct val="50000"/>
              </a:spcBef>
            </a:pPr>
            <a:r>
              <a:rPr lang="zh-CN" altLang="en-US">
                <a:solidFill>
                  <a:srgbClr val="009900"/>
                </a:solidFill>
                <a:latin typeface="Arial" panose="020B0604020202020204" pitchFamily="34" charset="0"/>
                <a:ea typeface="楷体_GB2312" panose="02010609030101010101" pitchFamily="1" charset="-122"/>
              </a:rPr>
              <a:t>热衷功名</a:t>
            </a:r>
            <a:endParaRPr lang="zh-CN" altLang="en-US">
              <a:solidFill>
                <a:srgbClr val="009900"/>
              </a:solidFill>
              <a:latin typeface="Arial" panose="020B0604020202020204" pitchFamily="34" charset="0"/>
              <a:ea typeface="楷体_GB2312" panose="02010609030101010101" pitchFamily="1" charset="-122"/>
            </a:endParaRPr>
          </a:p>
        </p:txBody>
      </p:sp>
      <p:sp>
        <p:nvSpPr>
          <p:cNvPr id="11274" name="文本框 11273"/>
          <p:cNvSpPr txBox="1"/>
          <p:nvPr/>
        </p:nvSpPr>
        <p:spPr>
          <a:xfrm>
            <a:off x="228600" y="3886200"/>
            <a:ext cx="915988" cy="2590800"/>
          </a:xfrm>
          <a:prstGeom prst="rect">
            <a:avLst/>
          </a:prstGeom>
          <a:noFill/>
          <a:ln w="9525">
            <a:noFill/>
          </a:ln>
        </p:spPr>
        <p:txBody>
          <a:bodyPr vert="eaVert">
            <a:spAutoFit/>
          </a:bodyPr>
          <a:p>
            <a:pPr>
              <a:spcBef>
                <a:spcPct val="50000"/>
              </a:spcBef>
            </a:pPr>
            <a:r>
              <a:rPr lang="zh-CN" altLang="en-US" sz="4800">
                <a:latin typeface="Arial" panose="020B0604020202020204" pitchFamily="34" charset="0"/>
              </a:rPr>
              <a:t>中举后</a:t>
            </a:r>
            <a:endParaRPr lang="zh-CN" altLang="en-US" sz="4800">
              <a:latin typeface="Arial" panose="020B0604020202020204" pitchFamily="34" charset="0"/>
            </a:endParaRPr>
          </a:p>
        </p:txBody>
      </p:sp>
      <p:sp>
        <p:nvSpPr>
          <p:cNvPr id="11275" name="左大括号 11274"/>
          <p:cNvSpPr/>
          <p:nvPr/>
        </p:nvSpPr>
        <p:spPr>
          <a:xfrm>
            <a:off x="1219200" y="3810000"/>
            <a:ext cx="152400" cy="2362200"/>
          </a:xfrm>
          <a:prstGeom prst="leftBrace">
            <a:avLst>
              <a:gd name="adj1" fmla="val 129166"/>
              <a:gd name="adj2" fmla="val 50000"/>
            </a:avLst>
          </a:prstGeom>
          <a:noFill/>
          <a:ln w="38100" cap="flat" cmpd="sng">
            <a:solidFill>
              <a:schemeClr val="tx1"/>
            </a:solidFill>
            <a:prstDash val="solid"/>
            <a:headEnd type="none" w="med" len="med"/>
            <a:tailEnd type="none" w="med" len="med"/>
          </a:ln>
        </p:spPr>
        <p:txBody>
          <a:bodyPr/>
          <a:p>
            <a:endParaRPr lang="zh-CN" altLang="en-US"/>
          </a:p>
        </p:txBody>
      </p:sp>
      <p:sp>
        <p:nvSpPr>
          <p:cNvPr id="11276" name="文本框 11275"/>
          <p:cNvSpPr txBox="1"/>
          <p:nvPr/>
        </p:nvSpPr>
        <p:spPr>
          <a:xfrm>
            <a:off x="1371600" y="3733800"/>
            <a:ext cx="54864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“噫！好了！我中了！”</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1277" name="文本框 11276"/>
          <p:cNvSpPr txBox="1"/>
          <p:nvPr/>
        </p:nvSpPr>
        <p:spPr>
          <a:xfrm>
            <a:off x="1371600" y="4419600"/>
            <a:ext cx="5029200" cy="641350"/>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“晚生久仰老先生”</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1278" name="文本框 11277"/>
          <p:cNvSpPr txBox="1"/>
          <p:nvPr/>
        </p:nvSpPr>
        <p:spPr>
          <a:xfrm>
            <a:off x="1371600" y="5181600"/>
            <a:ext cx="4419600" cy="1190625"/>
          </a:xfrm>
          <a:prstGeom prst="rect">
            <a:avLst/>
          </a:prstGeom>
          <a:noFill/>
          <a:ln w="9525">
            <a:noFill/>
          </a:ln>
        </p:spPr>
        <p:txBody>
          <a:bodyPr>
            <a:spAutoFit/>
          </a:bodyPr>
          <a:p>
            <a:pPr>
              <a:spcBef>
                <a:spcPct val="50000"/>
              </a:spcBef>
            </a:pPr>
            <a:r>
              <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rPr>
              <a:t>再三推辞，方才把银子收了。</a:t>
            </a:r>
            <a:endParaRPr lang="zh-CN" altLang="en-US" b="0">
              <a:solidFill>
                <a:srgbClr val="003300"/>
              </a:solidFill>
              <a:effectLst>
                <a:outerShdw blurRad="38100" dist="38100" dir="2700000">
                  <a:srgbClr val="000000"/>
                </a:outerShdw>
              </a:effectLst>
              <a:latin typeface="黑体" panose="02010600030101010101" pitchFamily="49" charset="-122"/>
              <a:ea typeface="黑体" panose="02010600030101010101" pitchFamily="49" charset="-122"/>
            </a:endParaRPr>
          </a:p>
        </p:txBody>
      </p:sp>
      <p:sp>
        <p:nvSpPr>
          <p:cNvPr id="11279" name="燕尾形箭头 11278"/>
          <p:cNvSpPr/>
          <p:nvPr/>
        </p:nvSpPr>
        <p:spPr>
          <a:xfrm>
            <a:off x="5562600" y="4572000"/>
            <a:ext cx="1371600" cy="457200"/>
          </a:xfrm>
          <a:prstGeom prst="notchedRightArrow">
            <a:avLst>
              <a:gd name="adj1" fmla="val 50000"/>
              <a:gd name="adj2" fmla="val 75000"/>
            </a:avLst>
          </a:pr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11280" name="文本框 11279"/>
          <p:cNvSpPr txBox="1"/>
          <p:nvPr/>
        </p:nvSpPr>
        <p:spPr>
          <a:xfrm>
            <a:off x="6858000" y="4114800"/>
            <a:ext cx="2286000" cy="1465263"/>
          </a:xfrm>
          <a:prstGeom prst="rect">
            <a:avLst/>
          </a:prstGeom>
          <a:noFill/>
          <a:ln w="9525">
            <a:noFill/>
          </a:ln>
        </p:spPr>
        <p:txBody>
          <a:bodyPr>
            <a:spAutoFit/>
          </a:bodyPr>
          <a:p>
            <a:pPr>
              <a:spcBef>
                <a:spcPct val="50000"/>
              </a:spcBef>
            </a:pPr>
            <a:r>
              <a:rPr lang="zh-CN" altLang="en-US">
                <a:solidFill>
                  <a:srgbClr val="009900"/>
                </a:solidFill>
                <a:latin typeface="Arial" panose="020B0604020202020204" pitchFamily="34" charset="0"/>
                <a:ea typeface="楷体_GB2312" panose="02010609030101010101" pitchFamily="1" charset="-122"/>
              </a:rPr>
              <a:t>逢迎自如</a:t>
            </a:r>
            <a:endParaRPr lang="zh-CN" altLang="en-US">
              <a:solidFill>
                <a:srgbClr val="009900"/>
              </a:solidFill>
              <a:latin typeface="Arial" panose="020B0604020202020204" pitchFamily="34" charset="0"/>
              <a:ea typeface="楷体_GB2312" panose="02010609030101010101" pitchFamily="1" charset="-122"/>
            </a:endParaRPr>
          </a:p>
          <a:p>
            <a:pPr>
              <a:spcBef>
                <a:spcPct val="50000"/>
              </a:spcBef>
            </a:pPr>
            <a:r>
              <a:rPr lang="zh-CN" altLang="en-US">
                <a:solidFill>
                  <a:srgbClr val="009900"/>
                </a:solidFill>
                <a:latin typeface="Arial" panose="020B0604020202020204" pitchFamily="34" charset="0"/>
                <a:ea typeface="楷体_GB2312" panose="02010609030101010101" pitchFamily="1" charset="-122"/>
              </a:rPr>
              <a:t>虚伪世故</a:t>
            </a:r>
            <a:endParaRPr lang="zh-CN" altLang="en-US">
              <a:solidFill>
                <a:srgbClr val="009900"/>
              </a:solidFill>
              <a:latin typeface="Arial" panose="020B0604020202020204" pitchFamily="34" charset="0"/>
              <a:ea typeface="楷体_GB2312" panose="02010609030101010101" pitchFamily="1" charset="-122"/>
            </a:endParaRPr>
          </a:p>
        </p:txBody>
      </p:sp>
      <p:sp>
        <p:nvSpPr>
          <p:cNvPr id="11281" name="文本框 11280"/>
          <p:cNvSpPr txBox="1"/>
          <p:nvPr/>
        </p:nvSpPr>
        <p:spPr>
          <a:xfrm>
            <a:off x="5791200" y="2819400"/>
            <a:ext cx="854075" cy="1219200"/>
          </a:xfrm>
          <a:prstGeom prst="rect">
            <a:avLst/>
          </a:prstGeom>
          <a:noFill/>
          <a:ln w="9525">
            <a:noFill/>
          </a:ln>
        </p:spPr>
        <p:txBody>
          <a:bodyPr vert="eaVert">
            <a:spAutoFit/>
          </a:bodyPr>
          <a:p>
            <a:pPr>
              <a:spcBef>
                <a:spcPct val="50000"/>
              </a:spcBef>
            </a:pPr>
            <a:r>
              <a:rPr lang="zh-CN" altLang="en-US" sz="4400">
                <a:solidFill>
                  <a:srgbClr val="FF9900"/>
                </a:solidFill>
                <a:latin typeface="Arial" panose="020B0604020202020204" pitchFamily="34" charset="0"/>
              </a:rPr>
              <a:t>对比</a:t>
            </a:r>
            <a:endParaRPr lang="zh-CN" altLang="en-US" sz="4400">
              <a:solidFill>
                <a:srgbClr val="FF9900"/>
              </a:solidFill>
              <a:latin typeface="Arial" panose="020B0604020202020204" pitchFamily="34" charset="0"/>
            </a:endParaRPr>
          </a:p>
        </p:txBody>
      </p:sp>
      <p:sp>
        <p:nvSpPr>
          <p:cNvPr id="11282" name="文本框 11281"/>
          <p:cNvSpPr txBox="1"/>
          <p:nvPr/>
        </p:nvSpPr>
        <p:spPr>
          <a:xfrm>
            <a:off x="7315200" y="6096000"/>
            <a:ext cx="1447800" cy="519113"/>
          </a:xfrm>
          <a:prstGeom prst="rect">
            <a:avLst/>
          </a:prstGeom>
          <a:noFill/>
          <a:ln w="9525">
            <a:noFill/>
          </a:ln>
        </p:spPr>
        <p:txBody>
          <a:bodyPr>
            <a:spAutoFit/>
          </a:bodyPr>
          <a:p>
            <a:pPr>
              <a:spcBef>
                <a:spcPct val="50000"/>
              </a:spcBef>
            </a:pPr>
            <a:r>
              <a:rPr lang="zh-CN" altLang="en-US" sz="2800">
                <a:latin typeface="Arial" panose="020B0604020202020204" pitchFamily="34" charset="0"/>
                <a:hlinkClick r:id="rId1" action="ppaction://hlinksldjump"/>
              </a:rPr>
              <a:t>返回</a:t>
            </a:r>
            <a:endParaRPr lang="zh-CN" altLang="en-US" sz="2800">
              <a:latin typeface="Arial" panose="020B0604020202020204" pitchFamily="34" charset="0"/>
            </a:endParaRPr>
          </a:p>
        </p:txBody>
      </p:sp>
      <p:sp>
        <p:nvSpPr>
          <p:cNvPr id="11283" name="文本框 11282"/>
          <p:cNvSpPr txBox="1"/>
          <p:nvPr/>
        </p:nvSpPr>
        <p:spPr>
          <a:xfrm>
            <a:off x="6300788" y="333375"/>
            <a:ext cx="2447925" cy="579438"/>
          </a:xfrm>
          <a:prstGeom prst="rect">
            <a:avLst/>
          </a:prstGeom>
          <a:noFill/>
          <a:ln w="9525">
            <a:noFill/>
          </a:ln>
        </p:spPr>
        <p:txBody>
          <a:bodyPr>
            <a:spAutoFit/>
          </a:bodyPr>
          <a:p>
            <a:pPr>
              <a:spcBef>
                <a:spcPct val="50000"/>
              </a:spcBef>
            </a:pPr>
            <a:r>
              <a:rPr lang="zh-CN" altLang="en-US" sz="2400">
                <a:latin typeface="Arial" panose="020B0604020202020204" pitchFamily="34" charset="0"/>
              </a:rPr>
              <a:t>        </a:t>
            </a:r>
            <a:r>
              <a:rPr lang="zh-CN" altLang="en-US" sz="3200">
                <a:latin typeface="Arial" panose="020B0604020202020204" pitchFamily="34" charset="0"/>
              </a:rPr>
              <a:t>性格：</a:t>
            </a:r>
            <a:endParaRPr lang="zh-CN" altLang="en-US" sz="3200">
              <a:latin typeface="Arial" panose="020B0604020202020204" pitchFamily="34" charset="0"/>
            </a:endParaRPr>
          </a:p>
        </p:txBody>
      </p:sp>
      <p:sp>
        <p:nvSpPr>
          <p:cNvPr id="11284" name="文本框 11283"/>
          <p:cNvSpPr txBox="1"/>
          <p:nvPr/>
        </p:nvSpPr>
        <p:spPr>
          <a:xfrm>
            <a:off x="2124075" y="188913"/>
            <a:ext cx="2303463" cy="641350"/>
          </a:xfrm>
          <a:prstGeom prst="rect">
            <a:avLst/>
          </a:prstGeom>
          <a:noFill/>
          <a:ln w="9525">
            <a:noFill/>
          </a:ln>
        </p:spPr>
        <p:txBody>
          <a:bodyPr>
            <a:spAutoFit/>
          </a:bodyPr>
          <a:p>
            <a:pPr>
              <a:spcBef>
                <a:spcPct val="50000"/>
              </a:spcBef>
            </a:pPr>
            <a:r>
              <a:rPr lang="zh-CN" altLang="en-US">
                <a:latin typeface="Arial" panose="020B0604020202020204" pitchFamily="34" charset="0"/>
              </a:rPr>
              <a:t>行为：</a:t>
            </a:r>
            <a:endParaRPr lang="zh-CN" altLang="en-US">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tgtEl>
                                          <p:spTgt spid="11266"/>
                                        </p:tgtEl>
                                        <p:attrNameLst>
                                          <p:attrName>ppt_x</p:attrName>
                                        </p:attrNameLst>
                                      </p:cBhvr>
                                      <p:tavLst>
                                        <p:tav tm="0">
                                          <p:val>
                                            <p:strVal val="0-#ppt_w/2"/>
                                          </p:val>
                                        </p:tav>
                                        <p:tav tm="100000">
                                          <p:val>
                                            <p:strVal val="#ppt_x"/>
                                          </p:val>
                                        </p:tav>
                                      </p:tavLst>
                                    </p:anim>
                                    <p:anim calcmode="lin" valueType="num">
                                      <p:cBhvr additive="base">
                                        <p:cTn id="8" dur="500" fill="hold"/>
                                        <p:tgtEl>
                                          <p:spTgt spid="1126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1267"/>
                                        </p:tgtEl>
                                        <p:attrNameLst>
                                          <p:attrName>style.visibility</p:attrName>
                                        </p:attrNameLst>
                                      </p:cBhvr>
                                      <p:to>
                                        <p:strVal val="visible"/>
                                      </p:to>
                                    </p:set>
                                    <p:anim calcmode="lin" valueType="num">
                                      <p:cBhvr additive="base">
                                        <p:cTn id="13" dur="500" fill="hold"/>
                                        <p:tgtEl>
                                          <p:spTgt spid="11267"/>
                                        </p:tgtEl>
                                        <p:attrNameLst>
                                          <p:attrName>ppt_x</p:attrName>
                                        </p:attrNameLst>
                                      </p:cBhvr>
                                      <p:tavLst>
                                        <p:tav tm="0">
                                          <p:val>
                                            <p:strVal val="0-#ppt_w/2"/>
                                          </p:val>
                                        </p:tav>
                                        <p:tav tm="100000">
                                          <p:val>
                                            <p:strVal val="#ppt_x"/>
                                          </p:val>
                                        </p:tav>
                                      </p:tavLst>
                                    </p:anim>
                                    <p:anim calcmode="lin" valueType="num">
                                      <p:cBhvr additive="base">
                                        <p:cTn id="14" dur="500" fill="hold"/>
                                        <p:tgtEl>
                                          <p:spTgt spid="1126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274"/>
                                        </p:tgtEl>
                                        <p:attrNameLst>
                                          <p:attrName>style.visibility</p:attrName>
                                        </p:attrNameLst>
                                      </p:cBhvr>
                                      <p:to>
                                        <p:strVal val="visible"/>
                                      </p:to>
                                    </p:set>
                                    <p:anim calcmode="lin" valueType="num">
                                      <p:cBhvr additive="base">
                                        <p:cTn id="19" dur="500" fill="hold"/>
                                        <p:tgtEl>
                                          <p:spTgt spid="11274"/>
                                        </p:tgtEl>
                                        <p:attrNameLst>
                                          <p:attrName>ppt_x</p:attrName>
                                        </p:attrNameLst>
                                      </p:cBhvr>
                                      <p:tavLst>
                                        <p:tav tm="0">
                                          <p:val>
                                            <p:strVal val="0-#ppt_w/2"/>
                                          </p:val>
                                        </p:tav>
                                        <p:tav tm="100000">
                                          <p:val>
                                            <p:strVal val="#ppt_x"/>
                                          </p:val>
                                        </p:tav>
                                      </p:tavLst>
                                    </p:anim>
                                    <p:anim calcmode="lin" valueType="num">
                                      <p:cBhvr additive="base">
                                        <p:cTn id="20" dur="500" fill="hold"/>
                                        <p:tgtEl>
                                          <p:spTgt spid="1127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1275"/>
                                        </p:tgtEl>
                                        <p:attrNameLst>
                                          <p:attrName>style.visibility</p:attrName>
                                        </p:attrNameLst>
                                      </p:cBhvr>
                                      <p:to>
                                        <p:strVal val="visible"/>
                                      </p:to>
                                    </p:set>
                                    <p:anim calcmode="lin" valueType="num">
                                      <p:cBhvr additive="base">
                                        <p:cTn id="25" dur="500" fill="hold"/>
                                        <p:tgtEl>
                                          <p:spTgt spid="11275"/>
                                        </p:tgtEl>
                                        <p:attrNameLst>
                                          <p:attrName>ppt_x</p:attrName>
                                        </p:attrNameLst>
                                      </p:cBhvr>
                                      <p:tavLst>
                                        <p:tav tm="0">
                                          <p:val>
                                            <p:strVal val="0-#ppt_w/2"/>
                                          </p:val>
                                        </p:tav>
                                        <p:tav tm="100000">
                                          <p:val>
                                            <p:strVal val="#ppt_x"/>
                                          </p:val>
                                        </p:tav>
                                      </p:tavLst>
                                    </p:anim>
                                    <p:anim calcmode="lin" valueType="num">
                                      <p:cBhvr additive="base">
                                        <p:cTn id="26" dur="500" fill="hold"/>
                                        <p:tgtEl>
                                          <p:spTgt spid="1127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268"/>
                                        </p:tgtEl>
                                        <p:attrNameLst>
                                          <p:attrName>style.visibility</p:attrName>
                                        </p:attrNameLst>
                                      </p:cBhvr>
                                      <p:to>
                                        <p:strVal val="visible"/>
                                      </p:to>
                                    </p:set>
                                    <p:anim calcmode="lin" valueType="num">
                                      <p:cBhvr additive="base">
                                        <p:cTn id="31" dur="500" fill="hold"/>
                                        <p:tgtEl>
                                          <p:spTgt spid="11268"/>
                                        </p:tgtEl>
                                        <p:attrNameLst>
                                          <p:attrName>ppt_x</p:attrName>
                                        </p:attrNameLst>
                                      </p:cBhvr>
                                      <p:tavLst>
                                        <p:tav tm="0">
                                          <p:val>
                                            <p:strVal val="0-#ppt_w/2"/>
                                          </p:val>
                                        </p:tav>
                                        <p:tav tm="100000">
                                          <p:val>
                                            <p:strVal val="#ppt_x"/>
                                          </p:val>
                                        </p:tav>
                                      </p:tavLst>
                                    </p:anim>
                                    <p:anim calcmode="lin" valueType="num">
                                      <p:cBhvr additive="base">
                                        <p:cTn id="32" dur="500" fill="hold"/>
                                        <p:tgtEl>
                                          <p:spTgt spid="1126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269"/>
                                        </p:tgtEl>
                                        <p:attrNameLst>
                                          <p:attrName>style.visibility</p:attrName>
                                        </p:attrNameLst>
                                      </p:cBhvr>
                                      <p:to>
                                        <p:strVal val="visible"/>
                                      </p:to>
                                    </p:set>
                                    <p:anim calcmode="lin" valueType="num">
                                      <p:cBhvr additive="base">
                                        <p:cTn id="37" dur="500" fill="hold"/>
                                        <p:tgtEl>
                                          <p:spTgt spid="11269"/>
                                        </p:tgtEl>
                                        <p:attrNameLst>
                                          <p:attrName>ppt_x</p:attrName>
                                        </p:attrNameLst>
                                      </p:cBhvr>
                                      <p:tavLst>
                                        <p:tav tm="0">
                                          <p:val>
                                            <p:strVal val="0-#ppt_w/2"/>
                                          </p:val>
                                        </p:tav>
                                        <p:tav tm="100000">
                                          <p:val>
                                            <p:strVal val="#ppt_x"/>
                                          </p:val>
                                        </p:tav>
                                      </p:tavLst>
                                    </p:anim>
                                    <p:anim calcmode="lin" valueType="num">
                                      <p:cBhvr additive="base">
                                        <p:cTn id="38" dur="500" fill="hold"/>
                                        <p:tgtEl>
                                          <p:spTgt spid="11269"/>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270"/>
                                        </p:tgtEl>
                                        <p:attrNameLst>
                                          <p:attrName>style.visibility</p:attrName>
                                        </p:attrNameLst>
                                      </p:cBhvr>
                                      <p:to>
                                        <p:strVal val="visible"/>
                                      </p:to>
                                    </p:set>
                                    <p:anim calcmode="lin" valueType="num">
                                      <p:cBhvr additive="base">
                                        <p:cTn id="43" dur="500" fill="hold"/>
                                        <p:tgtEl>
                                          <p:spTgt spid="11270"/>
                                        </p:tgtEl>
                                        <p:attrNameLst>
                                          <p:attrName>ppt_x</p:attrName>
                                        </p:attrNameLst>
                                      </p:cBhvr>
                                      <p:tavLst>
                                        <p:tav tm="0">
                                          <p:val>
                                            <p:strVal val="0-#ppt_w/2"/>
                                          </p:val>
                                        </p:tav>
                                        <p:tav tm="100000">
                                          <p:val>
                                            <p:strVal val="#ppt_x"/>
                                          </p:val>
                                        </p:tav>
                                      </p:tavLst>
                                    </p:anim>
                                    <p:anim calcmode="lin" valueType="num">
                                      <p:cBhvr additive="base">
                                        <p:cTn id="44" dur="500" fill="hold"/>
                                        <p:tgtEl>
                                          <p:spTgt spid="11270"/>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1271"/>
                                        </p:tgtEl>
                                        <p:attrNameLst>
                                          <p:attrName>style.visibility</p:attrName>
                                        </p:attrNameLst>
                                      </p:cBhvr>
                                      <p:to>
                                        <p:strVal val="visible"/>
                                      </p:to>
                                    </p:set>
                                    <p:anim calcmode="lin" valueType="num">
                                      <p:cBhvr additive="base">
                                        <p:cTn id="49" dur="500" fill="hold"/>
                                        <p:tgtEl>
                                          <p:spTgt spid="11271"/>
                                        </p:tgtEl>
                                        <p:attrNameLst>
                                          <p:attrName>ppt_x</p:attrName>
                                        </p:attrNameLst>
                                      </p:cBhvr>
                                      <p:tavLst>
                                        <p:tav tm="0">
                                          <p:val>
                                            <p:strVal val="0-#ppt_w/2"/>
                                          </p:val>
                                        </p:tav>
                                        <p:tav tm="100000">
                                          <p:val>
                                            <p:strVal val="#ppt_x"/>
                                          </p:val>
                                        </p:tav>
                                      </p:tavLst>
                                    </p:anim>
                                    <p:anim calcmode="lin" valueType="num">
                                      <p:cBhvr additive="base">
                                        <p:cTn id="50" dur="500" fill="hold"/>
                                        <p:tgtEl>
                                          <p:spTgt spid="11271"/>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11272"/>
                                        </p:tgtEl>
                                        <p:attrNameLst>
                                          <p:attrName>style.visibility</p:attrName>
                                        </p:attrNameLst>
                                      </p:cBhvr>
                                      <p:to>
                                        <p:strVal val="visible"/>
                                      </p:to>
                                    </p:set>
                                    <p:anim calcmode="lin" valueType="num">
                                      <p:cBhvr additive="base">
                                        <p:cTn id="55" dur="500" fill="hold"/>
                                        <p:tgtEl>
                                          <p:spTgt spid="11272"/>
                                        </p:tgtEl>
                                        <p:attrNameLst>
                                          <p:attrName>ppt_x</p:attrName>
                                        </p:attrNameLst>
                                      </p:cBhvr>
                                      <p:tavLst>
                                        <p:tav tm="0">
                                          <p:val>
                                            <p:strVal val="0-#ppt_w/2"/>
                                          </p:val>
                                        </p:tav>
                                        <p:tav tm="100000">
                                          <p:val>
                                            <p:strVal val="#ppt_x"/>
                                          </p:val>
                                        </p:tav>
                                      </p:tavLst>
                                    </p:anim>
                                    <p:anim calcmode="lin" valueType="num">
                                      <p:cBhvr additive="base">
                                        <p:cTn id="56" dur="500" fill="hold"/>
                                        <p:tgtEl>
                                          <p:spTgt spid="11272"/>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11273"/>
                                        </p:tgtEl>
                                        <p:attrNameLst>
                                          <p:attrName>style.visibility</p:attrName>
                                        </p:attrNameLst>
                                      </p:cBhvr>
                                      <p:to>
                                        <p:strVal val="visible"/>
                                      </p:to>
                                    </p:set>
                                    <p:anim calcmode="lin" valueType="num">
                                      <p:cBhvr additive="base">
                                        <p:cTn id="61" dur="500" fill="hold"/>
                                        <p:tgtEl>
                                          <p:spTgt spid="11273"/>
                                        </p:tgtEl>
                                        <p:attrNameLst>
                                          <p:attrName>ppt_x</p:attrName>
                                        </p:attrNameLst>
                                      </p:cBhvr>
                                      <p:tavLst>
                                        <p:tav tm="0">
                                          <p:val>
                                            <p:strVal val="1+#ppt_w/2"/>
                                          </p:val>
                                        </p:tav>
                                        <p:tav tm="100000">
                                          <p:val>
                                            <p:strVal val="#ppt_x"/>
                                          </p:val>
                                        </p:tav>
                                      </p:tavLst>
                                    </p:anim>
                                    <p:anim calcmode="lin" valueType="num">
                                      <p:cBhvr additive="base">
                                        <p:cTn id="62" dur="500" fill="hold"/>
                                        <p:tgtEl>
                                          <p:spTgt spid="11273"/>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1276"/>
                                        </p:tgtEl>
                                        <p:attrNameLst>
                                          <p:attrName>style.visibility</p:attrName>
                                        </p:attrNameLst>
                                      </p:cBhvr>
                                      <p:to>
                                        <p:strVal val="visible"/>
                                      </p:to>
                                    </p:set>
                                    <p:anim calcmode="lin" valueType="num">
                                      <p:cBhvr additive="base">
                                        <p:cTn id="67" dur="500" fill="hold"/>
                                        <p:tgtEl>
                                          <p:spTgt spid="11276"/>
                                        </p:tgtEl>
                                        <p:attrNameLst>
                                          <p:attrName>ppt_x</p:attrName>
                                        </p:attrNameLst>
                                      </p:cBhvr>
                                      <p:tavLst>
                                        <p:tav tm="0">
                                          <p:val>
                                            <p:strVal val="0-#ppt_w/2"/>
                                          </p:val>
                                        </p:tav>
                                        <p:tav tm="100000">
                                          <p:val>
                                            <p:strVal val="#ppt_x"/>
                                          </p:val>
                                        </p:tav>
                                      </p:tavLst>
                                    </p:anim>
                                    <p:anim calcmode="lin" valueType="num">
                                      <p:cBhvr additive="base">
                                        <p:cTn id="68" dur="500" fill="hold"/>
                                        <p:tgtEl>
                                          <p:spTgt spid="11276"/>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1277"/>
                                        </p:tgtEl>
                                        <p:attrNameLst>
                                          <p:attrName>style.visibility</p:attrName>
                                        </p:attrNameLst>
                                      </p:cBhvr>
                                      <p:to>
                                        <p:strVal val="visible"/>
                                      </p:to>
                                    </p:set>
                                    <p:anim calcmode="lin" valueType="num">
                                      <p:cBhvr additive="base">
                                        <p:cTn id="73" dur="500" fill="hold"/>
                                        <p:tgtEl>
                                          <p:spTgt spid="11277"/>
                                        </p:tgtEl>
                                        <p:attrNameLst>
                                          <p:attrName>ppt_x</p:attrName>
                                        </p:attrNameLst>
                                      </p:cBhvr>
                                      <p:tavLst>
                                        <p:tav tm="0">
                                          <p:val>
                                            <p:strVal val="0-#ppt_w/2"/>
                                          </p:val>
                                        </p:tav>
                                        <p:tav tm="100000">
                                          <p:val>
                                            <p:strVal val="#ppt_x"/>
                                          </p:val>
                                        </p:tav>
                                      </p:tavLst>
                                    </p:anim>
                                    <p:anim calcmode="lin" valueType="num">
                                      <p:cBhvr additive="base">
                                        <p:cTn id="74" dur="500" fill="hold"/>
                                        <p:tgtEl>
                                          <p:spTgt spid="11277"/>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11278"/>
                                        </p:tgtEl>
                                        <p:attrNameLst>
                                          <p:attrName>style.visibility</p:attrName>
                                        </p:attrNameLst>
                                      </p:cBhvr>
                                      <p:to>
                                        <p:strVal val="visible"/>
                                      </p:to>
                                    </p:set>
                                    <p:anim calcmode="lin" valueType="num">
                                      <p:cBhvr additive="base">
                                        <p:cTn id="79" dur="500" fill="hold"/>
                                        <p:tgtEl>
                                          <p:spTgt spid="11278"/>
                                        </p:tgtEl>
                                        <p:attrNameLst>
                                          <p:attrName>ppt_x</p:attrName>
                                        </p:attrNameLst>
                                      </p:cBhvr>
                                      <p:tavLst>
                                        <p:tav tm="0">
                                          <p:val>
                                            <p:strVal val="0-#ppt_w/2"/>
                                          </p:val>
                                        </p:tav>
                                        <p:tav tm="100000">
                                          <p:val>
                                            <p:strVal val="#ppt_x"/>
                                          </p:val>
                                        </p:tav>
                                      </p:tavLst>
                                    </p:anim>
                                    <p:anim calcmode="lin" valueType="num">
                                      <p:cBhvr additive="base">
                                        <p:cTn id="80" dur="500" fill="hold"/>
                                        <p:tgtEl>
                                          <p:spTgt spid="11278"/>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nodeType="clickEffect">
                                  <p:stCondLst>
                                    <p:cond delay="0"/>
                                  </p:stCondLst>
                                  <p:childTnLst>
                                    <p:set>
                                      <p:cBhvr>
                                        <p:cTn id="84" dur="1" fill="hold">
                                          <p:stCondLst>
                                            <p:cond delay="0"/>
                                          </p:stCondLst>
                                        </p:cTn>
                                        <p:tgtEl>
                                          <p:spTgt spid="11279"/>
                                        </p:tgtEl>
                                        <p:attrNameLst>
                                          <p:attrName>style.visibility</p:attrName>
                                        </p:attrNameLst>
                                      </p:cBhvr>
                                      <p:to>
                                        <p:strVal val="visible"/>
                                      </p:to>
                                    </p:set>
                                    <p:anim calcmode="lin" valueType="num">
                                      <p:cBhvr additive="base">
                                        <p:cTn id="85" dur="500" fill="hold"/>
                                        <p:tgtEl>
                                          <p:spTgt spid="11279"/>
                                        </p:tgtEl>
                                        <p:attrNameLst>
                                          <p:attrName>ppt_x</p:attrName>
                                        </p:attrNameLst>
                                      </p:cBhvr>
                                      <p:tavLst>
                                        <p:tav tm="0">
                                          <p:val>
                                            <p:strVal val="0-#ppt_w/2"/>
                                          </p:val>
                                        </p:tav>
                                        <p:tav tm="100000">
                                          <p:val>
                                            <p:strVal val="#ppt_x"/>
                                          </p:val>
                                        </p:tav>
                                      </p:tavLst>
                                    </p:anim>
                                    <p:anim calcmode="lin" valueType="num">
                                      <p:cBhvr additive="base">
                                        <p:cTn id="86" dur="500" fill="hold"/>
                                        <p:tgtEl>
                                          <p:spTgt spid="11279"/>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2" fill="hold" grpId="0" nodeType="clickEffect">
                                  <p:stCondLst>
                                    <p:cond delay="0"/>
                                  </p:stCondLst>
                                  <p:childTnLst>
                                    <p:set>
                                      <p:cBhvr>
                                        <p:cTn id="90" dur="1" fill="hold">
                                          <p:stCondLst>
                                            <p:cond delay="0"/>
                                          </p:stCondLst>
                                        </p:cTn>
                                        <p:tgtEl>
                                          <p:spTgt spid="11280"/>
                                        </p:tgtEl>
                                        <p:attrNameLst>
                                          <p:attrName>style.visibility</p:attrName>
                                        </p:attrNameLst>
                                      </p:cBhvr>
                                      <p:to>
                                        <p:strVal val="visible"/>
                                      </p:to>
                                    </p:set>
                                    <p:anim calcmode="lin" valueType="num">
                                      <p:cBhvr additive="base">
                                        <p:cTn id="91" dur="500" fill="hold"/>
                                        <p:tgtEl>
                                          <p:spTgt spid="11280"/>
                                        </p:tgtEl>
                                        <p:attrNameLst>
                                          <p:attrName>ppt_x</p:attrName>
                                        </p:attrNameLst>
                                      </p:cBhvr>
                                      <p:tavLst>
                                        <p:tav tm="0">
                                          <p:val>
                                            <p:strVal val="1+#ppt_w/2"/>
                                          </p:val>
                                        </p:tav>
                                        <p:tav tm="100000">
                                          <p:val>
                                            <p:strVal val="#ppt_x"/>
                                          </p:val>
                                        </p:tav>
                                      </p:tavLst>
                                    </p:anim>
                                    <p:anim calcmode="lin" valueType="num">
                                      <p:cBhvr additive="base">
                                        <p:cTn id="92" dur="500" fill="hold"/>
                                        <p:tgtEl>
                                          <p:spTgt spid="11280"/>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19" presetClass="entr" presetSubtype="10" fill="hold" grpId="0" nodeType="clickEffect">
                                  <p:stCondLst>
                                    <p:cond delay="0"/>
                                  </p:stCondLst>
                                  <p:childTnLst>
                                    <p:set>
                                      <p:cBhvr>
                                        <p:cTn id="96" dur="1" fill="hold">
                                          <p:stCondLst>
                                            <p:cond delay="0"/>
                                          </p:stCondLst>
                                        </p:cTn>
                                        <p:tgtEl>
                                          <p:spTgt spid="11281"/>
                                        </p:tgtEl>
                                        <p:attrNameLst>
                                          <p:attrName>style.visibility</p:attrName>
                                        </p:attrNameLst>
                                      </p:cBhvr>
                                      <p:to>
                                        <p:strVal val="visible"/>
                                      </p:to>
                                    </p:set>
                                    <p:anim calcmode="lin" valueType="num">
                                      <p:cBhvr>
                                        <p:cTn id="97" dur="5000" fill="hold"/>
                                        <p:tgtEl>
                                          <p:spTgt spid="11281"/>
                                        </p:tgtEl>
                                        <p:attrNameLst>
                                          <p:attrName>ppt_w</p:attrName>
                                        </p:attrNameLst>
                                      </p:cBhvr>
                                      <p:tavLst>
                                        <p:tav tm="0" fmla="#ppt_w*sin(2.5*pi*$)">
                                          <p:val>
                                            <p:fltVal val="0.000000"/>
                                          </p:val>
                                        </p:tav>
                                        <p:tav tm="100000">
                                          <p:val>
                                            <p:fltVal val="1.000000"/>
                                          </p:val>
                                        </p:tav>
                                      </p:tavLst>
                                    </p:anim>
                                    <p:anim calcmode="lin" valueType="num">
                                      <p:cBhvr>
                                        <p:cTn id="98" dur="5000" fill="hold"/>
                                        <p:tgtEl>
                                          <p:spTgt spid="1128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8" grpId="0"/>
      <p:bldP spid="11269" grpId="0"/>
      <p:bldP spid="11270" grpId="0"/>
      <p:bldP spid="11271" grpId="0"/>
      <p:bldP spid="11273" grpId="0"/>
      <p:bldP spid="11274" grpId="0"/>
      <p:bldP spid="11276" grpId="0"/>
      <p:bldP spid="11277" grpId="0"/>
      <p:bldP spid="11278" grpId="0"/>
      <p:bldP spid="11280" grpId="0"/>
      <p:bldP spid="1128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文本框 12289"/>
          <p:cNvSpPr txBox="1"/>
          <p:nvPr/>
        </p:nvSpPr>
        <p:spPr>
          <a:xfrm>
            <a:off x="3429000" y="381000"/>
            <a:ext cx="5197475" cy="1554163"/>
          </a:xfrm>
          <a:prstGeom prst="rect">
            <a:avLst/>
          </a:prstGeom>
          <a:noFill/>
          <a:ln w="9525">
            <a:noFill/>
          </a:ln>
        </p:spPr>
        <p:txBody>
          <a:bodyPr>
            <a:spAutoFit/>
          </a:bodyPr>
          <a:p>
            <a:r>
              <a:rPr lang="zh-CN" altLang="en-US" sz="3200">
                <a:solidFill>
                  <a:schemeClr val="tx1"/>
                </a:solidFill>
                <a:latin typeface="Times New Roman" panose="02020603050405020304" pitchFamily="18" charset="0"/>
              </a:rPr>
              <a:t>范进一生热衷科举追求功名利禄，为什么他得知真的中举后却又发疯了？</a:t>
            </a:r>
            <a:endParaRPr lang="zh-CN" altLang="en-US" sz="2400">
              <a:solidFill>
                <a:schemeClr val="tx1"/>
              </a:solidFill>
              <a:latin typeface="Times New Roman" panose="02020603050405020304" pitchFamily="18" charset="0"/>
            </a:endParaRPr>
          </a:p>
        </p:txBody>
      </p:sp>
      <p:sp>
        <p:nvSpPr>
          <p:cNvPr id="12291" name="文本框 12290"/>
          <p:cNvSpPr txBox="1"/>
          <p:nvPr/>
        </p:nvSpPr>
        <p:spPr>
          <a:xfrm>
            <a:off x="990600" y="2209800"/>
            <a:ext cx="7696200" cy="3944938"/>
          </a:xfrm>
          <a:prstGeom prst="rect">
            <a:avLst/>
          </a:prstGeom>
          <a:solidFill>
            <a:srgbClr val="E8E9C7"/>
          </a:solidFill>
          <a:ln w="9525" cap="flat" cmpd="sng">
            <a:solidFill>
              <a:srgbClr val="000099"/>
            </a:solidFill>
            <a:prstDash val="solid"/>
            <a:miter/>
            <a:headEnd type="none" w="med" len="med"/>
            <a:tailEnd type="none" w="med" len="med"/>
          </a:ln>
        </p:spPr>
        <p:txBody>
          <a:bodyPr>
            <a:spAutoFit/>
          </a:bodyPr>
          <a:p>
            <a:r>
              <a:rPr lang="zh-CN" altLang="en-US" sz="2400" b="0">
                <a:solidFill>
                  <a:schemeClr val="tx1"/>
                </a:solidFill>
                <a:latin typeface="Times New Roman" panose="02020603050405020304" pitchFamily="18" charset="0"/>
              </a:rPr>
              <a:t>        </a:t>
            </a:r>
            <a:r>
              <a:rPr lang="zh-CN" altLang="en-US" sz="2800" b="0">
                <a:solidFill>
                  <a:schemeClr val="tx1"/>
                </a:solidFill>
                <a:latin typeface="Times New Roman" panose="02020603050405020304" pitchFamily="18" charset="0"/>
              </a:rPr>
              <a:t>范进中了举，情形就完全不同了。几十年来</a:t>
            </a:r>
            <a:endParaRPr lang="zh-CN" altLang="en-US" sz="2800" b="0">
              <a:solidFill>
                <a:schemeClr val="tx1"/>
              </a:solidFill>
              <a:latin typeface="Times New Roman" panose="02020603050405020304" pitchFamily="18" charset="0"/>
            </a:endParaRPr>
          </a:p>
          <a:p>
            <a:r>
              <a:rPr lang="zh-CN" altLang="en-US" sz="2800" b="0">
                <a:solidFill>
                  <a:schemeClr val="tx1"/>
                </a:solidFill>
                <a:latin typeface="Times New Roman" panose="02020603050405020304" pitchFamily="18" charset="0"/>
              </a:rPr>
              <a:t>的贫困、屈辱一旦过去，梦寐以求的功名富贵一</a:t>
            </a:r>
            <a:endParaRPr lang="zh-CN" altLang="en-US" sz="2800" b="0">
              <a:solidFill>
                <a:schemeClr val="tx1"/>
              </a:solidFill>
              <a:latin typeface="Times New Roman" panose="02020603050405020304" pitchFamily="18" charset="0"/>
            </a:endParaRPr>
          </a:p>
          <a:p>
            <a:r>
              <a:rPr lang="zh-CN" altLang="en-US" sz="2800" b="0">
                <a:solidFill>
                  <a:schemeClr val="tx1"/>
                </a:solidFill>
                <a:latin typeface="Times New Roman" panose="02020603050405020304" pitchFamily="18" charset="0"/>
              </a:rPr>
              <a:t>旦出现，政治、经济、社会地位一旦改变就使他</a:t>
            </a:r>
            <a:endParaRPr lang="zh-CN" altLang="en-US" sz="2800" b="0">
              <a:solidFill>
                <a:schemeClr val="tx1"/>
              </a:solidFill>
              <a:latin typeface="Times New Roman" panose="02020603050405020304" pitchFamily="18" charset="0"/>
            </a:endParaRPr>
          </a:p>
          <a:p>
            <a:r>
              <a:rPr lang="zh-CN" altLang="en-US" sz="2800" b="0">
                <a:solidFill>
                  <a:schemeClr val="tx1"/>
                </a:solidFill>
                <a:latin typeface="Times New Roman" panose="02020603050405020304" pitchFamily="18" charset="0"/>
              </a:rPr>
              <a:t>惊喜得发了疯。那可憎可笑的疯癫形象被描绘得</a:t>
            </a:r>
            <a:endParaRPr lang="zh-CN" altLang="en-US" sz="2800" b="0">
              <a:solidFill>
                <a:schemeClr val="tx1"/>
              </a:solidFill>
              <a:latin typeface="Times New Roman" panose="02020603050405020304" pitchFamily="18" charset="0"/>
            </a:endParaRPr>
          </a:p>
          <a:p>
            <a:r>
              <a:rPr lang="zh-CN" altLang="en-US" sz="2800" b="0">
                <a:solidFill>
                  <a:schemeClr val="tx1"/>
                </a:solidFill>
                <a:latin typeface="Times New Roman" panose="02020603050405020304" pitchFamily="18" charset="0"/>
              </a:rPr>
              <a:t>淋漓尽致。范进的喜疯病被胡屠户一骂一打治好</a:t>
            </a:r>
            <a:endParaRPr lang="zh-CN" altLang="en-US" sz="2800" b="0">
              <a:solidFill>
                <a:schemeClr val="tx1"/>
              </a:solidFill>
              <a:latin typeface="Times New Roman" panose="02020603050405020304" pitchFamily="18" charset="0"/>
            </a:endParaRPr>
          </a:p>
          <a:p>
            <a:r>
              <a:rPr lang="zh-CN" altLang="en-US" sz="2800" b="0">
                <a:solidFill>
                  <a:schemeClr val="tx1"/>
                </a:solidFill>
                <a:latin typeface="Times New Roman" panose="02020603050405020304" pitchFamily="18" charset="0"/>
              </a:rPr>
              <a:t>后，他回忆疯癫中的情景，别的都“昏昏沉沉”记</a:t>
            </a:r>
            <a:endParaRPr lang="zh-CN" altLang="en-US" sz="2800" b="0">
              <a:solidFill>
                <a:schemeClr val="tx1"/>
              </a:solidFill>
              <a:latin typeface="Times New Roman" panose="02020603050405020304" pitchFamily="18" charset="0"/>
            </a:endParaRPr>
          </a:p>
          <a:p>
            <a:r>
              <a:rPr lang="zh-CN" altLang="en-US" sz="2800" b="0">
                <a:solidFill>
                  <a:schemeClr val="tx1"/>
                </a:solidFill>
                <a:latin typeface="Times New Roman" panose="02020603050405020304" pitchFamily="18" charset="0"/>
              </a:rPr>
              <a:t>不得，唯独“记得是中的第七名”。课文刻画范进</a:t>
            </a:r>
            <a:endParaRPr lang="zh-CN" altLang="en-US" sz="2800" b="0">
              <a:solidFill>
                <a:schemeClr val="tx1"/>
              </a:solidFill>
              <a:latin typeface="Times New Roman" panose="02020603050405020304" pitchFamily="18" charset="0"/>
            </a:endParaRPr>
          </a:p>
          <a:p>
            <a:r>
              <a:rPr lang="zh-CN" altLang="en-US" sz="2800" b="0">
                <a:solidFill>
                  <a:schemeClr val="tx1"/>
                </a:solidFill>
                <a:latin typeface="Times New Roman" panose="02020603050405020304" pitchFamily="18" charset="0"/>
              </a:rPr>
              <a:t>这个为功名利禄而神魂颠倒的典型形象，</a:t>
            </a:r>
            <a:r>
              <a:rPr lang="zh-CN" altLang="en-US" sz="2800" b="0">
                <a:latin typeface="Times New Roman" panose="02020603050405020304" pitchFamily="18" charset="0"/>
              </a:rPr>
              <a:t>尖锐的</a:t>
            </a:r>
            <a:endParaRPr lang="zh-CN" altLang="en-US" sz="2800" b="0">
              <a:latin typeface="Times New Roman" panose="02020603050405020304" pitchFamily="18" charset="0"/>
            </a:endParaRPr>
          </a:p>
          <a:p>
            <a:r>
              <a:rPr lang="zh-CN" altLang="en-US" sz="2800" b="0">
                <a:latin typeface="Times New Roman" panose="02020603050405020304" pitchFamily="18" charset="0"/>
              </a:rPr>
              <a:t>抨击了封建科举制度对知识分子的毒害。</a:t>
            </a:r>
            <a:endParaRPr lang="zh-CN" altLang="en-US" sz="2800" b="0">
              <a:latin typeface="Times New Roman" panose="02020603050405020304" pitchFamily="18" charset="0"/>
            </a:endParaRPr>
          </a:p>
        </p:txBody>
      </p:sp>
      <p:pic>
        <p:nvPicPr>
          <p:cNvPr id="12292" name="图片 12291" descr="fillforward1">
            <a:hlinkClick r:id="rId1" tooltip="单击，返回到目录。" action="ppaction://hlinksldjump"/>
          </p:cNvPr>
          <p:cNvPicPr>
            <a:picLocks noChangeAspect="1"/>
          </p:cNvPicPr>
          <p:nvPr/>
        </p:nvPicPr>
        <p:blipFill>
          <a:blip r:embed="rId2"/>
          <a:stretch>
            <a:fillRect/>
          </a:stretch>
        </p:blipFill>
        <p:spPr>
          <a:xfrm>
            <a:off x="8229600" y="6019800"/>
            <a:ext cx="533400" cy="533400"/>
          </a:xfrm>
          <a:prstGeom prst="rect">
            <a:avLst/>
          </a:prstGeom>
          <a:noFill/>
          <a:ln w="9525">
            <a:noFill/>
          </a:ln>
        </p:spPr>
      </p:pic>
      <p:pic>
        <p:nvPicPr>
          <p:cNvPr id="12293" name="图片 12292" descr="5"/>
          <p:cNvPicPr>
            <a:picLocks noChangeAspect="1"/>
          </p:cNvPicPr>
          <p:nvPr/>
        </p:nvPicPr>
        <p:blipFill>
          <a:blip r:embed="rId3"/>
          <a:stretch>
            <a:fillRect/>
          </a:stretch>
        </p:blipFill>
        <p:spPr>
          <a:xfrm>
            <a:off x="1371600" y="685800"/>
            <a:ext cx="1828800" cy="1087438"/>
          </a:xfrm>
          <a:prstGeom prst="rect">
            <a:avLst/>
          </a:prstGeom>
          <a:noFill/>
          <a:ln w="9525">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12293"/>
                                        </p:tgtEl>
                                        <p:attrNameLst>
                                          <p:attrName>style.visibility</p:attrName>
                                        </p:attrNameLst>
                                      </p:cBhvr>
                                      <p:to>
                                        <p:strVal val="visible"/>
                                      </p:to>
                                    </p:set>
                                    <p:animEffect transition="in" filter="slide(fromLeft)">
                                      <p:cBhvr>
                                        <p:cTn id="7" dur="500"/>
                                        <p:tgtEl>
                                          <p:spTgt spid="12293"/>
                                        </p:tgtEl>
                                      </p:cBhvr>
                                    </p:animEffect>
                                  </p:childTnLst>
                                  <p:subTnLst>
                                    <p:audio>
                                      <p:cMediaNode>
                                        <p:cTn display="0" masterRel="sameClick">
                                          <p:stCondLst>
                                            <p:cond evt="begin" delay="0">
                                              <p:tn val="5"/>
                                            </p:cond>
                                          </p:stCondLst>
                                          <p:endCondLst>
                                            <p:cond evt="onStopAudio" delay="0">
                                              <p:tgtEl>
                                                <p:sldTgt/>
                                              </p:tgtEl>
                                            </p:cond>
                                          </p:endCondLst>
                                        </p:cTn>
                                        <p:tgtEl>
                                          <p:sndTgt r:embed="rId4" name="camera.wav"/>
                                        </p:tgtEl>
                                      </p:cMediaNode>
                                    </p:audio>
                                  </p:subTnLst>
                                </p:cTn>
                              </p:par>
                            </p:childTnLst>
                          </p:cTn>
                        </p:par>
                      </p:childTnLst>
                    </p:cTn>
                  </p:par>
                  <p:par>
                    <p:cTn id="8" fill="hold">
                      <p:stCondLst>
                        <p:cond delay="indefinite"/>
                      </p:stCondLst>
                      <p:childTnLst>
                        <p:par>
                          <p:cTn id="9" fill="hold">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12290"/>
                                        </p:tgtEl>
                                        <p:attrNameLst>
                                          <p:attrName>style.visibility</p:attrName>
                                        </p:attrNameLst>
                                      </p:cBhvr>
                                      <p:to>
                                        <p:strVal val="visible"/>
                                      </p:to>
                                    </p:set>
                                    <p:animEffect transition="in" filter="slide(fromRight)">
                                      <p:cBhvr>
                                        <p:cTn id="12" dur="500"/>
                                        <p:tgtEl>
                                          <p:spTgt spid="12290"/>
                                        </p:tgtEl>
                                      </p:cBhvr>
                                    </p:animEffect>
                                  </p:childTnLst>
                                  <p:subTnLst>
                                    <p:audio>
                                      <p:cMediaNode>
                                        <p:cTn display="0" masterRel="sameClick">
                                          <p:stCondLst>
                                            <p:cond evt="begin" delay="0">
                                              <p:tn val="10"/>
                                            </p:cond>
                                          </p:stCondLst>
                                          <p:endCondLst>
                                            <p:cond evt="onStopAudio" delay="0">
                                              <p:tgtEl>
                                                <p:sldTgt/>
                                              </p:tgtEl>
                                            </p:cond>
                                          </p:endCondLst>
                                        </p:cTn>
                                        <p:tgtEl>
                                          <p:sndTgt r:embed="rId5" name="projctor.wav"/>
                                        </p:tgtEl>
                                      </p:cMediaNode>
                                    </p:audio>
                                  </p:sub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 fill="hold">
                                          <p:stCondLst>
                                            <p:cond delay="0"/>
                                          </p:stCondLst>
                                        </p:cTn>
                                        <p:tgtEl>
                                          <p:spTgt spid="12291"/>
                                        </p:tgtEl>
                                        <p:attrNameLst>
                                          <p:attrName>style.visibility</p:attrName>
                                        </p:attrNameLst>
                                      </p:cBhvr>
                                      <p:to>
                                        <p:strVal val="visible"/>
                                      </p:to>
                                    </p:set>
                                    <p:anim calcmode="lin" valueType="num">
                                      <p:cBhvr additive="base">
                                        <p:cTn id="17" dur="5000" fill="hold"/>
                                        <p:tgtEl>
                                          <p:spTgt spid="12291"/>
                                        </p:tgtEl>
                                        <p:attrNameLst>
                                          <p:attrName>ppt_x</p:attrName>
                                        </p:attrNameLst>
                                      </p:cBhvr>
                                      <p:tavLst>
                                        <p:tav tm="0">
                                          <p:val>
                                            <p:strVal val="#ppt_x"/>
                                          </p:val>
                                        </p:tav>
                                        <p:tav tm="100000">
                                          <p:val>
                                            <p:strVal val="#ppt_x"/>
                                          </p:val>
                                        </p:tav>
                                      </p:tavLst>
                                    </p:anim>
                                    <p:anim calcmode="lin" valueType="num">
                                      <p:cBhvr additive="base">
                                        <p:cTn id="18" dur="5000" fill="hold"/>
                                        <p:tgtEl>
                                          <p:spTgt spid="122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animBg="1"/>
    </p:bldLst>
  </p:timing>
</p:sld>
</file>

<file path=ppt/theme/theme1.xml><?xml version="1.0" encoding="utf-8"?>
<a:theme xmlns:a="http://schemas.openxmlformats.org/drawingml/2006/main" name="古瓶荷花">
  <a:themeElements>
    <a:clrScheme name="">
      <a:dk1>
        <a:srgbClr val="0033CC"/>
      </a:dk1>
      <a:lt1>
        <a:srgbClr val="FFFFFF"/>
      </a:lt1>
      <a:dk2>
        <a:srgbClr val="007572"/>
      </a:dk2>
      <a:lt2>
        <a:srgbClr val="C0C0C0"/>
      </a:lt2>
      <a:accent1>
        <a:srgbClr val="CCECFF"/>
      </a:accent1>
      <a:accent2>
        <a:srgbClr val="3399FF"/>
      </a:accent2>
      <a:accent3>
        <a:srgbClr val="FFFFFF"/>
      </a:accent3>
      <a:accent4>
        <a:srgbClr val="002AAF"/>
      </a:accent4>
      <a:accent5>
        <a:srgbClr val="E2F4FF"/>
      </a:accent5>
      <a:accent6>
        <a:srgbClr val="2D89E5"/>
      </a:accent6>
      <a:hlink>
        <a:srgbClr val="CC0066"/>
      </a:hlink>
      <a:folHlink>
        <a:srgbClr val="7D7DA9"/>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33CC"/>
        </a:dk1>
        <a:lt1>
          <a:srgbClr val="FFFFFF"/>
        </a:lt1>
        <a:dk2>
          <a:srgbClr val="007572"/>
        </a:dk2>
        <a:lt2>
          <a:srgbClr val="C0C0C0"/>
        </a:lt2>
        <a:accent1>
          <a:srgbClr val="CCECFF"/>
        </a:accent1>
        <a:accent2>
          <a:srgbClr val="3399FF"/>
        </a:accent2>
        <a:accent3>
          <a:srgbClr val="FFFFFF"/>
        </a:accent3>
        <a:accent4>
          <a:srgbClr val="002AAF"/>
        </a:accent4>
        <a:accent5>
          <a:srgbClr val="E2F4FF"/>
        </a:accent5>
        <a:accent6>
          <a:srgbClr val="2D89E5"/>
        </a:accent6>
        <a:hlink>
          <a:srgbClr val="CC0066"/>
        </a:hlink>
        <a:folHlink>
          <a:srgbClr val="7D7DA9"/>
        </a:folHlink>
      </a:clrScheme>
      <a:clrMap bg1="lt1" tx1="dk1" bg2="lt2" tx2="dk2" accent1="accent1" accent2="accent2" accent3="accent3" accent4="accent4" accent5="accent5" accent6="accent6" hlink="hlink" folHlink="folHlink"/>
    </a:extraClrScheme>
    <a:extraClrScheme>
      <a:clrScheme name="">
        <a:dk1>
          <a:srgbClr val="007A77"/>
        </a:dk1>
        <a:lt1>
          <a:srgbClr val="EFF6EE"/>
        </a:lt1>
        <a:dk2>
          <a:srgbClr val="0066CC"/>
        </a:dk2>
        <a:lt2>
          <a:srgbClr val="C0C0C0"/>
        </a:lt2>
        <a:accent1>
          <a:srgbClr val="E7EEE6"/>
        </a:accent1>
        <a:accent2>
          <a:srgbClr val="FF9933"/>
        </a:accent2>
        <a:accent3>
          <a:srgbClr val="F5FAF5"/>
        </a:accent3>
        <a:accent4>
          <a:srgbClr val="006866"/>
        </a:accent4>
        <a:accent5>
          <a:srgbClr val="F1F5F0"/>
        </a:accent5>
        <a:accent6>
          <a:srgbClr val="E5892D"/>
        </a:accent6>
        <a:hlink>
          <a:srgbClr val="636395"/>
        </a:hlink>
        <a:folHlink>
          <a:srgbClr val="CC3300"/>
        </a:folHlink>
      </a:clrScheme>
      <a:clrMap bg1="lt1" tx1="dk1" bg2="lt2" tx2="dk2" accent1="accent1" accent2="accent2" accent3="accent3" accent4="accent4" accent5="accent5" accent6="accent6" hlink="hlink" folHlink="folHlink"/>
    </a:extraClrScheme>
    <a:extraClrScheme>
      <a:clrScheme name="">
        <a:dk1>
          <a:srgbClr val="000000"/>
        </a:dk1>
        <a:lt1>
          <a:srgbClr val="CCFFCC"/>
        </a:lt1>
        <a:dk2>
          <a:srgbClr val="E88A00"/>
        </a:dk2>
        <a:lt2>
          <a:srgbClr val="C0C0C0"/>
        </a:lt2>
        <a:accent1>
          <a:srgbClr val="CCECFF"/>
        </a:accent1>
        <a:accent2>
          <a:srgbClr val="336600"/>
        </a:accent2>
        <a:accent3>
          <a:srgbClr val="E2FFE2"/>
        </a:accent3>
        <a:accent4>
          <a:srgbClr val="000000"/>
        </a:accent4>
        <a:accent5>
          <a:srgbClr val="E2F4FF"/>
        </a:accent5>
        <a:accent6>
          <a:srgbClr val="2D5B00"/>
        </a:accent6>
        <a:hlink>
          <a:srgbClr val="3333CC"/>
        </a:hlink>
        <a:folHlink>
          <a:srgbClr val="3399FF"/>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CC3300"/>
        </a:dk2>
        <a:lt2>
          <a:srgbClr val="C0C0C0"/>
        </a:lt2>
        <a:accent1>
          <a:srgbClr val="FFFFCC"/>
        </a:accent1>
        <a:accent2>
          <a:srgbClr val="339933"/>
        </a:accent2>
        <a:accent3>
          <a:srgbClr val="FFFFE2"/>
        </a:accent3>
        <a:accent4>
          <a:srgbClr val="000000"/>
        </a:accent4>
        <a:accent5>
          <a:srgbClr val="FFFFE2"/>
        </a:accent5>
        <a:accent6>
          <a:srgbClr val="2D892D"/>
        </a:accent6>
        <a:hlink>
          <a:srgbClr val="0066FF"/>
        </a:hlink>
        <a:folHlink>
          <a:srgbClr val="6F6F9F"/>
        </a:folHlink>
      </a:clrScheme>
      <a:clrMap bg1="lt1" tx1="dk1" bg2="lt2" tx2="dk2" accent1="accent1" accent2="accent2" accent3="accent3" accent4="accent4" accent5="accent5" accent6="accent6" hlink="hlink" folHlink="folHlink"/>
    </a:extraClrScheme>
    <a:extraClrScheme>
      <a:clrScheme name="">
        <a:dk1>
          <a:srgbClr val="636395"/>
        </a:dk1>
        <a:lt1>
          <a:srgbClr val="FFE2C5"/>
        </a:lt1>
        <a:dk2>
          <a:srgbClr val="000000"/>
        </a:dk2>
        <a:lt2>
          <a:srgbClr val="C0C0C0"/>
        </a:lt2>
        <a:accent1>
          <a:srgbClr val="FFE1E1"/>
        </a:accent1>
        <a:accent2>
          <a:srgbClr val="FF9933"/>
        </a:accent2>
        <a:accent3>
          <a:srgbClr val="FFEEDE"/>
        </a:accent3>
        <a:accent4>
          <a:srgbClr val="545480"/>
        </a:accent4>
        <a:accent5>
          <a:srgbClr val="FFEDED"/>
        </a:accent5>
        <a:accent6>
          <a:srgbClr val="E5892D"/>
        </a:accent6>
        <a:hlink>
          <a:srgbClr val="008080"/>
        </a:hlink>
        <a:folHlink>
          <a:srgbClr val="3399FF"/>
        </a:folHlink>
      </a:clrScheme>
      <a:clrMap bg1="lt1" tx1="dk1" bg2="lt2" tx2="dk2" accent1="accent1" accent2="accent2" accent3="accent3" accent4="accent4" accent5="accent5" accent6="accent6" hlink="hlink" folHlink="folHlink"/>
    </a:extraClrScheme>
    <a:extraClrScheme>
      <a:clrScheme name="">
        <a:dk1>
          <a:srgbClr val="626292"/>
        </a:dk1>
        <a:lt1>
          <a:srgbClr val="CCECFF"/>
        </a:lt1>
        <a:dk2>
          <a:srgbClr val="3333CC"/>
        </a:dk2>
        <a:lt2>
          <a:srgbClr val="C0C0C0"/>
        </a:lt2>
        <a:accent1>
          <a:srgbClr val="D9F1FF"/>
        </a:accent1>
        <a:accent2>
          <a:srgbClr val="FF9900"/>
        </a:accent2>
        <a:accent3>
          <a:srgbClr val="E2F4FF"/>
        </a:accent3>
        <a:accent4>
          <a:srgbClr val="53537D"/>
        </a:accent4>
        <a:accent5>
          <a:srgbClr val="E9F7FF"/>
        </a:accent5>
        <a:accent6>
          <a:srgbClr val="E58900"/>
        </a:accent6>
        <a:hlink>
          <a:srgbClr val="CC0066"/>
        </a:hlink>
        <a:folHlink>
          <a:srgbClr val="009999"/>
        </a:folHlink>
      </a:clrScheme>
      <a:clrMap bg1="lt1" tx1="dk1" bg2="lt2" tx2="dk2" accent1="accent1" accent2="accent2" accent3="accent3" accent4="accent4" accent5="accent5" accent6="accent6" hlink="hlink" folHlink="folHlink"/>
    </a:extraClrScheme>
    <a:extraClrScheme>
      <a:clrScheme name="">
        <a:dk1>
          <a:srgbClr val="0066CC"/>
        </a:dk1>
        <a:lt1>
          <a:srgbClr val="FFE1E1"/>
        </a:lt1>
        <a:dk2>
          <a:srgbClr val="006600"/>
        </a:dk2>
        <a:lt2>
          <a:srgbClr val="C0C0C0"/>
        </a:lt2>
        <a:accent1>
          <a:srgbClr val="FFFFCC"/>
        </a:accent1>
        <a:accent2>
          <a:srgbClr val="009999"/>
        </a:accent2>
        <a:accent3>
          <a:srgbClr val="FFEDED"/>
        </a:accent3>
        <a:accent4>
          <a:srgbClr val="0057AF"/>
        </a:accent4>
        <a:accent5>
          <a:srgbClr val="FFFFE2"/>
        </a:accent5>
        <a:accent6>
          <a:srgbClr val="008989"/>
        </a:accent6>
        <a:hlink>
          <a:srgbClr val="EC0000"/>
        </a:hlink>
        <a:folHlink>
          <a:srgbClr val="0099FF"/>
        </a:folHlink>
      </a:clrScheme>
      <a:clrMap bg1="lt1" tx1="dk1" bg2="lt2" tx2="dk2" accent1="accent1" accent2="accent2" accent3="accent3" accent4="accent4" accent5="accent5" accent6="accent6" hlink="hlink" folHlink="folHlink"/>
    </a:extraClrScheme>
    <a:extraClrScheme>
      <a:clrScheme name="">
        <a:dk1>
          <a:srgbClr val="292929"/>
        </a:dk1>
        <a:lt1>
          <a:srgbClr val="DDDDDD"/>
        </a:lt1>
        <a:dk2>
          <a:srgbClr val="0066CC"/>
        </a:dk2>
        <a:lt2>
          <a:srgbClr val="B2B2B2"/>
        </a:lt2>
        <a:accent1>
          <a:srgbClr val="CACADC"/>
        </a:accent1>
        <a:accent2>
          <a:srgbClr val="FFCC00"/>
        </a:accent2>
        <a:accent3>
          <a:srgbClr val="EBEBEB"/>
        </a:accent3>
        <a:accent4>
          <a:srgbClr val="222222"/>
        </a:accent4>
        <a:accent5>
          <a:srgbClr val="E1E1EA"/>
        </a:accent5>
        <a:accent6>
          <a:srgbClr val="E5B700"/>
        </a:accent6>
        <a:hlink>
          <a:srgbClr val="008080"/>
        </a:hlink>
        <a:folHlink>
          <a:srgbClr val="7D7DA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CDESIGNK</Template>
  <TotalTime>0</TotalTime>
  <Words>1917</Words>
  <Application>WPS 演示</Application>
  <PresentationFormat>在屏幕上显示</PresentationFormat>
  <Paragraphs>270</Paragraphs>
  <Slides>20</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20</vt:i4>
      </vt:variant>
    </vt:vector>
  </HeadingPairs>
  <TitlesOfParts>
    <vt:vector size="34" baseType="lpstr">
      <vt:lpstr>Arial</vt:lpstr>
      <vt:lpstr>宋体</vt:lpstr>
      <vt:lpstr>Wingdings</vt:lpstr>
      <vt:lpstr>Times New Roman</vt:lpstr>
      <vt:lpstr>隶书</vt:lpstr>
      <vt:lpstr>华文新魏</vt:lpstr>
      <vt:lpstr>楷体_GB2312</vt:lpstr>
      <vt:lpstr>黑体</vt:lpstr>
      <vt:lpstr>华文楷体</vt:lpstr>
      <vt:lpstr>华文行楷</vt:lpstr>
      <vt:lpstr>微软雅黑</vt:lpstr>
      <vt:lpstr>Arial Unicode MS</vt:lpstr>
      <vt:lpstr>Calibri</vt:lpstr>
      <vt:lpstr>古瓶荷花</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www.5156edu.com</Company>
  <LinksUpToDate>false</LinksUpToDate>
  <SharedDoc>false</SharedDoc>
  <HyperlinksChanged>false</HyperlinksChanged>
  <AppVersion>14.0000</AppVersion>
  <Manager>www.5156edu.com</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tsj</dc:creator>
  <cp:keywords>www.5156edu.com</cp:keywords>
  <dc:description>www.5156edu.com</dc:description>
  <cp:category>www.5156edu.com</cp:category>
  <cp:lastModifiedBy>Administrator</cp:lastModifiedBy>
  <cp:revision>49</cp:revision>
  <dcterms:created xsi:type="dcterms:W3CDTF">2003-10-23T09:37:35Z</dcterms:created>
  <dcterms:modified xsi:type="dcterms:W3CDTF">2017-10-20T09:28:03Z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2052-10.1.0.6875</vt:lpwstr>
  </property>
</Properties>
</file>