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188" r:id="rId3"/>
    <p:sldId id="1189" r:id="rId4"/>
    <p:sldId id="1190" r:id="rId5"/>
    <p:sldId id="1191" r:id="rId6"/>
    <p:sldId id="1192" r:id="rId7"/>
    <p:sldId id="1193" r:id="rId8"/>
    <p:sldId id="1194" r:id="rId9"/>
    <p:sldId id="1195" r:id="rId10"/>
    <p:sldId id="1196" r:id="rId11"/>
    <p:sldId id="1197" r:id="rId12"/>
    <p:sldId id="1198" r:id="rId13"/>
    <p:sldId id="1199" r:id="rId14"/>
    <p:sldId id="1200" r:id="rId15"/>
    <p:sldId id="1201" r:id="rId16"/>
    <p:sldId id="1202" r:id="rId17"/>
    <p:sldId id="1203" r:id="rId18"/>
    <p:sldId id="1204" r:id="rId19"/>
    <p:sldId id="1205" r:id="rId20"/>
  </p:sldIdLst>
  <p:sldSz cx="12190730" cy="6859905"/>
  <p:notesSz cx="6858000" cy="9144000"/>
  <p:defaultTextStyle>
    <a:defPPr>
      <a:defRPr lang="zh-CN"/>
    </a:defPPr>
    <a:lvl1pPr marL="0" lvl="0" indent="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609600" lvl="1" indent="-15240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219200" lvl="2" indent="-30480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828800" lvl="3" indent="-45720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438400" lvl="4" indent="-60960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60960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60960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60960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609600" algn="l" defTabSz="121793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  <a:srgbClr val="FF9900"/>
    <a:srgbClr val="F3EFE5"/>
    <a:srgbClr val="0000CC"/>
    <a:srgbClr val="9BBD59"/>
    <a:srgbClr val="7BC14A"/>
    <a:srgbClr val="6D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507"/>
    <p:restoredTop sz="99883"/>
  </p:normalViewPr>
  <p:slideViewPr>
    <p:cSldViewPr showGuides="1">
      <p:cViewPr>
        <p:scale>
          <a:sx n="75" d="100"/>
          <a:sy n="75" d="100"/>
        </p:scale>
        <p:origin x="-1980" y="-96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image" Target="../media/image62.wmf"/><Relationship Id="rId7" Type="http://schemas.openxmlformats.org/officeDocument/2006/relationships/image" Target="../media/image61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1" Type="http://schemas.openxmlformats.org/officeDocument/2006/relationships/image" Target="../media/image65.wmf"/><Relationship Id="rId10" Type="http://schemas.openxmlformats.org/officeDocument/2006/relationships/image" Target="../media/image64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8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5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5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5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5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5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121729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121729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1" indent="0" algn="l" defTabSz="121729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19200" marR="0" lvl="2" indent="0" algn="l" defTabSz="121729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3" indent="0" algn="l" defTabSz="121729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438400" marR="0" lvl="4" indent="0" algn="l" defTabSz="121729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56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729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59213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013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59213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736013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  <a:prstGeom prst="rect">
            <a:avLst/>
          </a:prstGeom>
        </p:spPr>
        <p:txBody>
          <a:bodyPr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6793" y="1600571"/>
            <a:ext cx="5384099" cy="2186494"/>
          </a:xfrm>
          <a:prstGeom prst="rect">
            <a:avLst/>
          </a:prstGeom>
        </p:spPr>
        <p:txBody>
          <a:bodyPr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6793" y="3939500"/>
            <a:ext cx="5384099" cy="2188082"/>
          </a:xfrm>
          <a:prstGeom prst="rect">
            <a:avLst/>
          </a:prstGeom>
        </p:spPr>
        <p:txBody>
          <a:bodyPr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</p:nvPr>
        </p:nvSpPr>
        <p:spPr>
          <a:xfrm>
            <a:off x="4165600" y="6246813"/>
            <a:ext cx="3859213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</p:nvPr>
        </p:nvSpPr>
        <p:spPr>
          <a:xfrm>
            <a:off x="8736013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lIns="108850" tIns="54425" rIns="108850" bIns="54425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59213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736013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521" y="274702"/>
            <a:ext cx="10971372" cy="5852880"/>
          </a:xfrm>
          <a:prstGeom prst="rect">
            <a:avLst/>
          </a:prstGeom>
        </p:spPr>
        <p:txBody>
          <a:bodyPr lIns="108850" tIns="54425" rIns="108850" bIns="54425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246813"/>
            <a:ext cx="3859213" cy="476250"/>
          </a:xfrm>
          <a:prstGeom prst="rect">
            <a:avLst/>
          </a:prstGeom>
        </p:spPr>
        <p:txBody>
          <a:bodyPr lIns="108850" tIns="54425" rIns="108850" bIns="54425"/>
          <a:lstStyle>
            <a:lvl1pPr>
              <a:defRPr smtClean="0"/>
            </a:lvl1pPr>
          </a:lstStyle>
          <a:p>
            <a:pPr marL="0" marR="0" lvl="0" indent="0" algn="l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6013" y="6246813"/>
            <a:ext cx="2844800" cy="476250"/>
          </a:xfrm>
          <a:prstGeom prst="rect">
            <a:avLst/>
          </a:prstGeom>
        </p:spPr>
        <p:txBody>
          <a:bodyPr lIns="108850" tIns="54425" rIns="108850" bIns="54425"/>
          <a:p>
            <a:pPr lvl="0" eaLnBrk="1" hangingPunct="1"/>
            <a:fld id="{9A0DB2DC-4C9A-4742-B13C-FB6460FD3503}" type="slidenum">
              <a:rPr lang="en-US" altLang="zh-CN" dirty="0"/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1217295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29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 Black" panose="020B0A04020102090204" pitchFamily="34" charset="0"/>
          <a:ea typeface="微软雅黑" panose="020B0503020204020204" pitchFamily="34" charset="-122"/>
        </a:defRPr>
      </a:lvl2pPr>
      <a:lvl3pPr algn="ctr" defTabSz="121729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 Black" panose="020B0A04020102090204" pitchFamily="34" charset="0"/>
          <a:ea typeface="微软雅黑" panose="020B0503020204020204" pitchFamily="34" charset="-122"/>
        </a:defRPr>
      </a:lvl3pPr>
      <a:lvl4pPr algn="ctr" defTabSz="121729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 Black" panose="020B0A04020102090204" pitchFamily="34" charset="0"/>
          <a:ea typeface="微软雅黑" panose="020B0503020204020204" pitchFamily="34" charset="-122"/>
        </a:defRPr>
      </a:lvl4pPr>
      <a:lvl5pPr algn="ctr" defTabSz="121729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 Black" panose="020B0A04020102090204" pitchFamily="34" charset="0"/>
          <a:ea typeface="微软雅黑" panose="020B0503020204020204" pitchFamily="34" charset="-122"/>
        </a:defRPr>
      </a:lvl5pPr>
      <a:lvl6pPr marL="457200"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 Black" panose="020B0A04020102090204" pitchFamily="34" charset="0"/>
          <a:ea typeface="微软雅黑" panose="020B0503020204020204" pitchFamily="34" charset="-122"/>
        </a:defRPr>
      </a:lvl6pPr>
      <a:lvl7pPr marL="914400"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 Black" panose="020B0A04020102090204" pitchFamily="34" charset="0"/>
          <a:ea typeface="微软雅黑" panose="020B0503020204020204" pitchFamily="34" charset="-122"/>
        </a:defRPr>
      </a:lvl7pPr>
      <a:lvl8pPr marL="1371600"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 Black" panose="020B0A04020102090204" pitchFamily="34" charset="0"/>
          <a:ea typeface="微软雅黑" panose="020B0503020204020204" pitchFamily="34" charset="-122"/>
        </a:defRPr>
      </a:lvl8pPr>
      <a:lvl9pPr marL="1828800" algn="ctr" defTabSz="1217295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Arial Black" panose="020B0A04020102090204" pitchFamily="34" charset="0"/>
          <a:ea typeface="微软雅黑" panose="020B0503020204020204" pitchFamily="34" charset="-122"/>
        </a:defRPr>
      </a:lvl9pPr>
    </p:titleStyle>
    <p:bodyStyle>
      <a:lvl1pPr marL="457200" indent="-45720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72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2.bin"/><Relationship Id="rId8" Type="http://schemas.openxmlformats.org/officeDocument/2006/relationships/image" Target="../media/image21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GIF"/><Relationship Id="rId3" Type="http://schemas.openxmlformats.org/officeDocument/2006/relationships/image" Target="../media/image33.png"/><Relationship Id="rId2" Type="http://schemas.openxmlformats.org/officeDocument/2006/relationships/image" Target="../media/image10.GIF"/><Relationship Id="rId14" Type="http://schemas.openxmlformats.org/officeDocument/2006/relationships/vmlDrawing" Target="../drawings/vmlDrawing7.v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5.wmf"/><Relationship Id="rId11" Type="http://schemas.openxmlformats.org/officeDocument/2006/relationships/oleObject" Target="../embeddings/oleObject33.bin"/><Relationship Id="rId10" Type="http://schemas.openxmlformats.org/officeDocument/2006/relationships/image" Target="../media/image34.wmf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8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7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5.bin"/><Relationship Id="rId2" Type="http://schemas.openxmlformats.org/officeDocument/2006/relationships/image" Target="../media/image36.wmf"/><Relationship Id="rId12" Type="http://schemas.openxmlformats.org/officeDocument/2006/relationships/vmlDrawing" Target="../drawings/vmlDrawing8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wmf"/><Relationship Id="rId8" Type="http://schemas.openxmlformats.org/officeDocument/2006/relationships/oleObject" Target="../embeddings/oleObject41.bin"/><Relationship Id="rId7" Type="http://schemas.openxmlformats.org/officeDocument/2006/relationships/image" Target="../media/image43.wmf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9.bin"/><Relationship Id="rId3" Type="http://schemas.openxmlformats.org/officeDocument/2006/relationships/image" Target="../media/image41.png"/><Relationship Id="rId2" Type="http://schemas.openxmlformats.org/officeDocument/2006/relationships/image" Target="../media/image10.GIF"/><Relationship Id="rId18" Type="http://schemas.openxmlformats.org/officeDocument/2006/relationships/vmlDrawing" Target="../drawings/vmlDrawing9.v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2.GIF"/><Relationship Id="rId15" Type="http://schemas.openxmlformats.org/officeDocument/2006/relationships/image" Target="../media/image47.wmf"/><Relationship Id="rId14" Type="http://schemas.openxmlformats.org/officeDocument/2006/relationships/oleObject" Target="../embeddings/oleObject44.bin"/><Relationship Id="rId13" Type="http://schemas.openxmlformats.org/officeDocument/2006/relationships/image" Target="../media/image46.wmf"/><Relationship Id="rId12" Type="http://schemas.openxmlformats.org/officeDocument/2006/relationships/oleObject" Target="../embeddings/oleObject43.bin"/><Relationship Id="rId11" Type="http://schemas.openxmlformats.org/officeDocument/2006/relationships/image" Target="../media/image45.wmf"/><Relationship Id="rId10" Type="http://schemas.openxmlformats.org/officeDocument/2006/relationships/oleObject" Target="../embeddings/oleObject42.bin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2.GIF"/><Relationship Id="rId3" Type="http://schemas.openxmlformats.org/officeDocument/2006/relationships/image" Target="../media/image41.png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51.wmf"/><Relationship Id="rId8" Type="http://schemas.openxmlformats.org/officeDocument/2006/relationships/oleObject" Target="../embeddings/oleObject48.bin"/><Relationship Id="rId7" Type="http://schemas.openxmlformats.org/officeDocument/2006/relationships/image" Target="../media/image50.wmf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46.bin"/><Relationship Id="rId3" Type="http://schemas.openxmlformats.org/officeDocument/2006/relationships/image" Target="../media/image41.png"/><Relationship Id="rId2" Type="http://schemas.openxmlformats.org/officeDocument/2006/relationships/image" Target="../media/image10.GIF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3.bin"/><Relationship Id="rId8" Type="http://schemas.openxmlformats.org/officeDocument/2006/relationships/image" Target="../media/image58.wmf"/><Relationship Id="rId7" Type="http://schemas.openxmlformats.org/officeDocument/2006/relationships/oleObject" Target="../embeddings/oleObject52.bin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6.wmf"/><Relationship Id="rId36" Type="http://schemas.openxmlformats.org/officeDocument/2006/relationships/vmlDrawing" Target="../drawings/vmlDrawing12.vml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65.wmf"/><Relationship Id="rId33" Type="http://schemas.openxmlformats.org/officeDocument/2006/relationships/oleObject" Target="../embeddings/oleObject71.bin"/><Relationship Id="rId32" Type="http://schemas.openxmlformats.org/officeDocument/2006/relationships/image" Target="../media/image64.wmf"/><Relationship Id="rId31" Type="http://schemas.openxmlformats.org/officeDocument/2006/relationships/oleObject" Target="../embeddings/oleObject70.bin"/><Relationship Id="rId30" Type="http://schemas.openxmlformats.org/officeDocument/2006/relationships/image" Target="../media/image63.wmf"/><Relationship Id="rId3" Type="http://schemas.openxmlformats.org/officeDocument/2006/relationships/oleObject" Target="../embeddings/oleObject50.bin"/><Relationship Id="rId29" Type="http://schemas.openxmlformats.org/officeDocument/2006/relationships/oleObject" Target="../embeddings/oleObject69.bin"/><Relationship Id="rId28" Type="http://schemas.openxmlformats.org/officeDocument/2006/relationships/image" Target="../media/image62.wmf"/><Relationship Id="rId27" Type="http://schemas.openxmlformats.org/officeDocument/2006/relationships/oleObject" Target="../embeddings/oleObject68.bin"/><Relationship Id="rId26" Type="http://schemas.openxmlformats.org/officeDocument/2006/relationships/image" Target="../media/image61.wmf"/><Relationship Id="rId25" Type="http://schemas.openxmlformats.org/officeDocument/2006/relationships/oleObject" Target="../embeddings/oleObject67.bin"/><Relationship Id="rId24" Type="http://schemas.openxmlformats.org/officeDocument/2006/relationships/oleObject" Target="../embeddings/oleObject66.bin"/><Relationship Id="rId23" Type="http://schemas.openxmlformats.org/officeDocument/2006/relationships/oleObject" Target="../embeddings/oleObject65.bin"/><Relationship Id="rId22" Type="http://schemas.openxmlformats.org/officeDocument/2006/relationships/oleObject" Target="../embeddings/oleObject64.bin"/><Relationship Id="rId21" Type="http://schemas.openxmlformats.org/officeDocument/2006/relationships/oleObject" Target="../embeddings/oleObject63.bin"/><Relationship Id="rId20" Type="http://schemas.openxmlformats.org/officeDocument/2006/relationships/oleObject" Target="../embeddings/oleObject62.bin"/><Relationship Id="rId2" Type="http://schemas.openxmlformats.org/officeDocument/2006/relationships/image" Target="../media/image55.wmf"/><Relationship Id="rId19" Type="http://schemas.openxmlformats.org/officeDocument/2006/relationships/oleObject" Target="../embeddings/oleObject61.bin"/><Relationship Id="rId18" Type="http://schemas.openxmlformats.org/officeDocument/2006/relationships/oleObject" Target="../embeddings/oleObject60.bin"/><Relationship Id="rId17" Type="http://schemas.openxmlformats.org/officeDocument/2006/relationships/oleObject" Target="../embeddings/oleObject59.bin"/><Relationship Id="rId16" Type="http://schemas.openxmlformats.org/officeDocument/2006/relationships/oleObject" Target="../embeddings/oleObject58.bin"/><Relationship Id="rId15" Type="http://schemas.openxmlformats.org/officeDocument/2006/relationships/oleObject" Target="../embeddings/oleObject57.bin"/><Relationship Id="rId14" Type="http://schemas.openxmlformats.org/officeDocument/2006/relationships/oleObject" Target="../embeddings/oleObject56.bin"/><Relationship Id="rId13" Type="http://schemas.openxmlformats.org/officeDocument/2006/relationships/oleObject" Target="../embeddings/oleObject55.bin"/><Relationship Id="rId12" Type="http://schemas.openxmlformats.org/officeDocument/2006/relationships/image" Target="../media/image60.wmf"/><Relationship Id="rId11" Type="http://schemas.openxmlformats.org/officeDocument/2006/relationships/oleObject" Target="../embeddings/oleObject54.bin"/><Relationship Id="rId10" Type="http://schemas.openxmlformats.org/officeDocument/2006/relationships/image" Target="../media/image59.wmf"/><Relationship Id="rId1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hyperlink" Target="..\..\..\Documents%20and%20Settings\yeyue\Local%20Settings\Temp\Rar$DI00.093\&#25506;&#32034;&#30830;&#23450;&#20301;&#32622;&#30340;&#26041;&#27861;.gsp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8" Type="http://schemas.openxmlformats.org/officeDocument/2006/relationships/oleObject" Target="../embeddings/oleObject5.bin"/><Relationship Id="rId7" Type="http://schemas.openxmlformats.org/officeDocument/2006/relationships/oleObject" Target="../embeddings/oleObject4.bin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wmf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3.xml"/><Relationship Id="rId15" Type="http://schemas.openxmlformats.org/officeDocument/2006/relationships/image" Target="../media/image8.wmf"/><Relationship Id="rId14" Type="http://schemas.openxmlformats.org/officeDocument/2006/relationships/oleObject" Target="../embeddings/oleObject9.bin"/><Relationship Id="rId13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1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11.png"/><Relationship Id="rId21" Type="http://schemas.openxmlformats.org/officeDocument/2006/relationships/vmlDrawing" Target="../drawings/vmlDrawing2.vml"/><Relationship Id="rId20" Type="http://schemas.openxmlformats.org/officeDocument/2006/relationships/slideLayout" Target="../slideLayouts/slideLayout1.xml"/><Relationship Id="rId2" Type="http://schemas.openxmlformats.org/officeDocument/2006/relationships/image" Target="../media/image10.GIF"/><Relationship Id="rId19" Type="http://schemas.openxmlformats.org/officeDocument/2006/relationships/audio" Target="../media/audio1.wav"/><Relationship Id="rId18" Type="http://schemas.openxmlformats.org/officeDocument/2006/relationships/hyperlink" Target="&#20108;&#27425;&#20989;&#25968;&#30340;&#22270;&#35937;.gsp" TargetMode="External"/><Relationship Id="rId17" Type="http://schemas.openxmlformats.org/officeDocument/2006/relationships/image" Target="../media/image18.wmf"/><Relationship Id="rId16" Type="http://schemas.openxmlformats.org/officeDocument/2006/relationships/oleObject" Target="../embeddings/oleObject16.bin"/><Relationship Id="rId15" Type="http://schemas.openxmlformats.org/officeDocument/2006/relationships/image" Target="../media/image17.wmf"/><Relationship Id="rId14" Type="http://schemas.openxmlformats.org/officeDocument/2006/relationships/oleObject" Target="../embeddings/oleObject15.bin"/><Relationship Id="rId13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13.bin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20.wmf"/><Relationship Id="rId2" Type="http://schemas.openxmlformats.org/officeDocument/2006/relationships/oleObject" Target="../embeddings/oleObject17.bin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wmf"/><Relationship Id="rId8" Type="http://schemas.openxmlformats.org/officeDocument/2006/relationships/oleObject" Target="../embeddings/oleObject22.bin"/><Relationship Id="rId7" Type="http://schemas.openxmlformats.org/officeDocument/2006/relationships/hyperlink" Target="&#20108;&#27425;&#20989;&#25968;&#30340;&#22270;&#35937;.gsp" TargetMode="Externa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.GI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26.wmf"/><Relationship Id="rId10" Type="http://schemas.openxmlformats.org/officeDocument/2006/relationships/oleObject" Target="../embeddings/oleObject23.bin"/><Relationship Id="rId1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27.wmf"/><Relationship Id="rId2" Type="http://schemas.openxmlformats.org/officeDocument/2006/relationships/oleObject" Target="../embeddings/oleObject24.bin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2.GIF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3753" name="WordArt 9"/>
          <p:cNvSpPr>
            <a:spLocks noChangeArrowheads="1" noChangeShapeType="1" noTextEdit="1"/>
          </p:cNvSpPr>
          <p:nvPr/>
        </p:nvSpPr>
        <p:spPr bwMode="auto">
          <a:xfrm>
            <a:off x="1625389" y="2832756"/>
            <a:ext cx="8901541" cy="1676788"/>
          </a:xfrm>
          <a:prstGeom prst="rect">
            <a:avLst/>
          </a:prstGeom>
        </p:spPr>
        <p:txBody>
          <a:bodyPr wrap="none" lIns="108850" tIns="54425" rIns="108850" bIns="54425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7900" b="1" i="0" u="none" strike="noStrike" kern="10" cap="none" spc="-393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</a:rPr>
              <a:t>1.2 </a:t>
            </a:r>
            <a:r>
              <a:rPr kumimoji="0" lang="zh-CN" altLang="en-US" sz="7900" b="1" i="0" u="none" strike="noStrike" kern="10" cap="none" spc="-393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</a:rPr>
              <a:t>二次函数的图象</a:t>
            </a:r>
            <a:endParaRPr kumimoji="0" lang="zh-CN" altLang="en-US" sz="7900" b="1" i="0" u="none" strike="noStrike" kern="10" cap="none" spc="-393" normalizeH="0" baseline="0" noProof="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  <a:p>
            <a:pPr marL="0" marR="0" lvl="0" indent="0" algn="ctr" defTabSz="12172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900" b="1" i="0" u="none" strike="noStrike" kern="10" cap="none" spc="-393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</a:rPr>
              <a:t>（第</a:t>
            </a:r>
            <a:r>
              <a:rPr kumimoji="0" lang="en-US" altLang="zh-CN" sz="7900" b="1" i="0" u="none" strike="noStrike" kern="10" cap="none" spc="-393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</a:rPr>
              <a:t>2</a:t>
            </a:r>
            <a:r>
              <a:rPr kumimoji="0" lang="zh-CN" altLang="en-US" sz="7900" b="1" i="0" u="none" strike="noStrike" kern="10" cap="none" spc="-393" normalizeH="0" baseline="0" noProof="0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uLnTx/>
                <a:uFillTx/>
                <a:latin typeface="华文新魏" panose="02010800040101010101" charset="-122"/>
                <a:ea typeface="华文新魏" panose="02010800040101010101" charset="-122"/>
                <a:cs typeface="+mn-cs"/>
              </a:rPr>
              <a:t>课时）</a:t>
            </a:r>
            <a:endParaRPr kumimoji="0" lang="zh-CN" altLang="en-US" sz="7900" b="1" i="0" u="none" strike="noStrike" kern="10" cap="none" spc="-393" normalizeH="0" baseline="0" noProof="0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uLnTx/>
              <a:uFillTx/>
              <a:latin typeface="华文新魏" panose="02010800040101010101" charset="-122"/>
              <a:ea typeface="华文新魏" panose="02010800040101010101" charset="-122"/>
              <a:cs typeface="+mn-cs"/>
            </a:endParaRPr>
          </a:p>
        </p:txBody>
      </p:sp>
      <p:pic>
        <p:nvPicPr>
          <p:cNvPr id="18435" name="Picture 11" descr="05-精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02188"/>
            <a:ext cx="3502025" cy="184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WordArt 15"/>
          <p:cNvSpPr>
            <a:spLocks noTextEdit="1"/>
          </p:cNvSpPr>
          <p:nvPr/>
        </p:nvSpPr>
        <p:spPr>
          <a:xfrm>
            <a:off x="239713" y="765175"/>
            <a:ext cx="6094412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3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3399"/>
                    </a:gs>
                  </a:gsLst>
                  <a:lin ang="5400000" scaled="1"/>
                  <a:tileRect/>
                </a:gradFill>
                <a:effectLst>
                  <a:outerShdw dist="35921" dir="2699999" algn="ctr" rotWithShape="0">
                    <a:srgbClr val="99000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浙教版九年级（上册）</a:t>
            </a:r>
            <a:endParaRPr lang="zh-CN" altLang="en-US" sz="43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3399"/>
                  </a:gs>
                </a:gsLst>
                <a:lin ang="5400000" scaled="1"/>
                <a:tileRect/>
              </a:gradFill>
              <a:effectLst>
                <a:outerShdw dist="35921" dir="2699999" algn="ctr" rotWithShape="0">
                  <a:srgbClr val="990000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4" name="Group 2"/>
          <p:cNvGrpSpPr/>
          <p:nvPr/>
        </p:nvGrpSpPr>
        <p:grpSpPr>
          <a:xfrm>
            <a:off x="6196013" y="0"/>
            <a:ext cx="5994400" cy="1143000"/>
            <a:chOff x="880" y="2977"/>
            <a:chExt cx="4083" cy="1343"/>
          </a:xfrm>
        </p:grpSpPr>
        <p:pic>
          <p:nvPicPr>
            <p:cNvPr id="7195" name="Picture 3" descr="NewsMedia_179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0" y="2977"/>
              <a:ext cx="4083" cy="13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6" name="Picture 4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4" y="3569"/>
              <a:ext cx="953" cy="7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7" name="Picture 5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8" y="3580"/>
              <a:ext cx="473" cy="3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8" name="Picture 6" descr="sailing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0" y="3744"/>
              <a:ext cx="240" cy="1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9" name="Picture 7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" y="3522"/>
              <a:ext cx="713" cy="56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75" name="Group 8"/>
          <p:cNvGrpSpPr/>
          <p:nvPr/>
        </p:nvGrpSpPr>
        <p:grpSpPr>
          <a:xfrm>
            <a:off x="1219200" y="457200"/>
            <a:ext cx="3454400" cy="600075"/>
            <a:chOff x="720" y="336"/>
            <a:chExt cx="1632" cy="378"/>
          </a:xfrm>
        </p:grpSpPr>
        <p:sp>
          <p:nvSpPr>
            <p:cNvPr id="7193" name="Text Box 9"/>
            <p:cNvSpPr txBox="1"/>
            <p:nvPr/>
          </p:nvSpPr>
          <p:spPr>
            <a:xfrm>
              <a:off x="1008" y="336"/>
              <a:ext cx="1270" cy="3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讨论归纳</a:t>
              </a:r>
              <a:r>
                <a:rPr lang="en-US" altLang="zh-CN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:</a:t>
              </a:r>
              <a:endParaRPr lang="en-US" altLang="zh-CN" sz="33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7194" name="Picture 10" descr="LINE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" y="624"/>
              <a:ext cx="1632" cy="82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582667" name="Object 11"/>
          <p:cNvGraphicFramePr/>
          <p:nvPr/>
        </p:nvGraphicFramePr>
        <p:xfrm>
          <a:off x="601663" y="1189038"/>
          <a:ext cx="21320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" r:id="rId5" imgW="431165" imgH="215900" progId="Equation.3">
                  <p:embed/>
                </p:oleObj>
              </mc:Choice>
              <mc:Fallback>
                <p:oleObj name="" r:id="rId5" imgW="431165" imgH="215900" progId="Equation.3">
                  <p:embed/>
                  <p:pic>
                    <p:nvPicPr>
                      <p:cNvPr id="0" name="图片 310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663" y="1189038"/>
                        <a:ext cx="2132012" cy="800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68" name="Text Box 12"/>
          <p:cNvSpPr txBox="1"/>
          <p:nvPr/>
        </p:nvSpPr>
        <p:spPr>
          <a:xfrm>
            <a:off x="2800350" y="1125538"/>
            <a:ext cx="4062413" cy="4794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当</a:t>
            </a:r>
            <a:r>
              <a:rPr lang="en-US" altLang="zh-CN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b="1" dirty="0">
                <a:solidFill>
                  <a:srgbClr val="18020F"/>
                </a:solidFill>
                <a:latin typeface="Symbol" panose="05050102010706020507" pitchFamily="18" charset="2"/>
              </a:rPr>
              <a:t>&gt;</a:t>
            </a:r>
            <a:r>
              <a:rPr lang="en-US" altLang="zh-CN" b="1" dirty="0">
                <a:solidFill>
                  <a:srgbClr val="18020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时</a:t>
            </a:r>
            <a:r>
              <a:rPr lang="en-US" altLang="zh-CN" b="1" dirty="0">
                <a:solidFill>
                  <a:srgbClr val="18020F"/>
                </a:solidFill>
                <a:latin typeface="Verdana" panose="020B0604030504040204" pitchFamily="34" charset="0"/>
              </a:rPr>
              <a:t>,</a:t>
            </a: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向左平移</a:t>
            </a:r>
            <a:endParaRPr lang="zh-CN" altLang="en-US" b="1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582669" name="Text Box 13"/>
          <p:cNvSpPr txBox="1"/>
          <p:nvPr/>
        </p:nvSpPr>
        <p:spPr>
          <a:xfrm>
            <a:off x="2800350" y="1658938"/>
            <a:ext cx="4062413" cy="4794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当</a:t>
            </a:r>
            <a:r>
              <a:rPr lang="en-US" altLang="zh-CN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b="1" dirty="0">
                <a:solidFill>
                  <a:srgbClr val="18020F"/>
                </a:solidFill>
                <a:latin typeface="Symbol" panose="05050102010706020507" pitchFamily="18" charset="2"/>
              </a:rPr>
              <a:t>&lt;</a:t>
            </a:r>
            <a:r>
              <a:rPr lang="en-US" altLang="zh-CN" b="1" dirty="0">
                <a:solidFill>
                  <a:srgbClr val="18020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时</a:t>
            </a:r>
            <a:r>
              <a:rPr lang="en-US" altLang="zh-CN" b="1" dirty="0">
                <a:solidFill>
                  <a:srgbClr val="18020F"/>
                </a:solidFill>
                <a:latin typeface="Verdana" panose="020B0604030504040204" pitchFamily="34" charset="0"/>
              </a:rPr>
              <a:t>,</a:t>
            </a: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向右平移</a:t>
            </a:r>
            <a:endParaRPr lang="zh-CN" altLang="en-US" b="1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582670" name="Line 14"/>
          <p:cNvSpPr/>
          <p:nvPr/>
        </p:nvSpPr>
        <p:spPr>
          <a:xfrm>
            <a:off x="2801938" y="1582738"/>
            <a:ext cx="35560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582671" name="Object 15"/>
          <p:cNvGraphicFramePr/>
          <p:nvPr/>
        </p:nvGraphicFramePr>
        <p:xfrm>
          <a:off x="6805613" y="1143000"/>
          <a:ext cx="3759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" r:id="rId7" imgW="735330" imgH="215900" progId="Equation.3">
                  <p:embed/>
                </p:oleObj>
              </mc:Choice>
              <mc:Fallback>
                <p:oleObj name="" r:id="rId7" imgW="735330" imgH="215900" progId="Equation.3">
                  <p:embed/>
                  <p:pic>
                    <p:nvPicPr>
                      <p:cNvPr id="0" name="图片 313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5613" y="1143000"/>
                        <a:ext cx="3759200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72" name="Line 16"/>
          <p:cNvSpPr/>
          <p:nvPr/>
        </p:nvSpPr>
        <p:spPr>
          <a:xfrm>
            <a:off x="8431213" y="1981200"/>
            <a:ext cx="0" cy="1371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582673" name="Object 17"/>
          <p:cNvGraphicFramePr/>
          <p:nvPr/>
        </p:nvGraphicFramePr>
        <p:xfrm>
          <a:off x="6805613" y="3352800"/>
          <a:ext cx="36576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" r:id="rId9" imgW="938530" imgH="215900" progId="Equation.3">
                  <p:embed/>
                </p:oleObj>
              </mc:Choice>
              <mc:Fallback>
                <p:oleObj name="" r:id="rId9" imgW="938530" imgH="215900" progId="Equation.3">
                  <p:embed/>
                  <p:pic>
                    <p:nvPicPr>
                      <p:cNvPr id="0" name="图片 313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05613" y="3352800"/>
                        <a:ext cx="3657600" cy="631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2674" name="Text Box 18"/>
          <p:cNvSpPr txBox="1"/>
          <p:nvPr/>
        </p:nvSpPr>
        <p:spPr>
          <a:xfrm>
            <a:off x="8532813" y="1981200"/>
            <a:ext cx="1219200" cy="121761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18020F"/>
                </a:solidFill>
                <a:latin typeface="Verdana" panose="020B0604030504040204" pitchFamily="34" charset="0"/>
              </a:rPr>
              <a:t>当</a:t>
            </a:r>
            <a:r>
              <a:rPr lang="en-US" altLang="zh-CN" i="1" dirty="0">
                <a:solidFill>
                  <a:srgbClr val="18020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dirty="0">
                <a:solidFill>
                  <a:srgbClr val="18020F"/>
                </a:solidFill>
                <a:latin typeface="Symbol" panose="05050102010706020507" pitchFamily="18" charset="2"/>
              </a:rPr>
              <a:t>&gt;</a:t>
            </a:r>
            <a:r>
              <a:rPr lang="zh-CN" altLang="en-US" dirty="0">
                <a:solidFill>
                  <a:srgbClr val="18020F"/>
                </a:solidFill>
                <a:latin typeface="Times New Roman" panose="02020603050405020304" pitchFamily="18" charset="0"/>
              </a:rPr>
              <a:t>０</a:t>
            </a:r>
            <a:r>
              <a:rPr lang="zh-CN" altLang="en-US" dirty="0">
                <a:solidFill>
                  <a:srgbClr val="18020F"/>
                </a:solidFill>
                <a:latin typeface="Verdana" panose="020B0604030504040204" pitchFamily="34" charset="0"/>
              </a:rPr>
              <a:t>时向上平移</a:t>
            </a:r>
            <a:endParaRPr lang="zh-CN" altLang="en-US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582675" name="Text Box 19"/>
          <p:cNvSpPr txBox="1"/>
          <p:nvPr/>
        </p:nvSpPr>
        <p:spPr>
          <a:xfrm>
            <a:off x="7110413" y="1981200"/>
            <a:ext cx="1219200" cy="121761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18020F"/>
                </a:solidFill>
                <a:latin typeface="Verdana" panose="020B0604030504040204" pitchFamily="34" charset="0"/>
              </a:rPr>
              <a:t>当</a:t>
            </a:r>
            <a:r>
              <a:rPr lang="en-US" altLang="zh-CN" i="1" dirty="0">
                <a:solidFill>
                  <a:srgbClr val="18020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dirty="0">
                <a:solidFill>
                  <a:srgbClr val="18020F"/>
                </a:solidFill>
                <a:latin typeface="Symbol" panose="05050102010706020507" pitchFamily="18" charset="2"/>
              </a:rPr>
              <a:t>&lt;</a:t>
            </a:r>
            <a:r>
              <a:rPr lang="zh-CN" altLang="en-US" dirty="0">
                <a:solidFill>
                  <a:srgbClr val="18020F"/>
                </a:solidFill>
                <a:latin typeface="Times New Roman" panose="02020603050405020304" pitchFamily="18" charset="0"/>
              </a:rPr>
              <a:t>０</a:t>
            </a:r>
            <a:r>
              <a:rPr lang="zh-CN" altLang="en-US" dirty="0">
                <a:solidFill>
                  <a:srgbClr val="18020F"/>
                </a:solidFill>
                <a:latin typeface="Verdana" panose="020B0604030504040204" pitchFamily="34" charset="0"/>
              </a:rPr>
              <a:t>时向下平移</a:t>
            </a:r>
            <a:endParaRPr lang="zh-CN" altLang="en-US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582676" name="Text Box 20"/>
          <p:cNvSpPr txBox="1"/>
          <p:nvPr/>
        </p:nvSpPr>
        <p:spPr>
          <a:xfrm>
            <a:off x="406400" y="4006850"/>
            <a:ext cx="2336800" cy="617538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18020F"/>
                </a:solidFill>
                <a:latin typeface="Verdana" panose="020B0604030504040204" pitchFamily="34" charset="0"/>
              </a:rPr>
              <a:t>顶点坐标：</a:t>
            </a:r>
            <a:endParaRPr lang="zh-CN" altLang="en-US" sz="3300" b="1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582677" name="Text Box 21"/>
          <p:cNvSpPr txBox="1"/>
          <p:nvPr/>
        </p:nvSpPr>
        <p:spPr>
          <a:xfrm>
            <a:off x="2809875" y="4052888"/>
            <a:ext cx="2133600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900" b="1" dirty="0">
                <a:solidFill>
                  <a:srgbClr val="18020F"/>
                </a:solidFill>
                <a:latin typeface="Symbol" panose="05050102010706020507" pitchFamily="18" charset="2"/>
              </a:rPr>
              <a:t>-</a:t>
            </a:r>
            <a:r>
              <a:rPr lang="en-US" altLang="zh-CN" sz="29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,0)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2678" name="Line 22"/>
          <p:cNvSpPr/>
          <p:nvPr/>
        </p:nvSpPr>
        <p:spPr>
          <a:xfrm>
            <a:off x="5080000" y="4294188"/>
            <a:ext cx="131921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2679" name="Text Box 23"/>
          <p:cNvSpPr txBox="1"/>
          <p:nvPr/>
        </p:nvSpPr>
        <p:spPr>
          <a:xfrm>
            <a:off x="6399213" y="4078288"/>
            <a:ext cx="1930400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900" b="1" dirty="0">
                <a:solidFill>
                  <a:srgbClr val="18020F"/>
                </a:solidFill>
                <a:latin typeface="Symbol" panose="05050102010706020507" pitchFamily="18" charset="2"/>
              </a:rPr>
              <a:t>-</a:t>
            </a:r>
            <a:r>
              <a:rPr lang="en-US" altLang="zh-CN" sz="29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,0)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2680" name="Line 24"/>
          <p:cNvSpPr/>
          <p:nvPr/>
        </p:nvSpPr>
        <p:spPr>
          <a:xfrm>
            <a:off x="8431213" y="4344988"/>
            <a:ext cx="1219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2681" name="Text Box 25"/>
          <p:cNvSpPr txBox="1"/>
          <p:nvPr/>
        </p:nvSpPr>
        <p:spPr>
          <a:xfrm>
            <a:off x="9853613" y="4125913"/>
            <a:ext cx="1625600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(-</a:t>
            </a:r>
            <a:r>
              <a:rPr lang="en-US" altLang="zh-CN" sz="29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,</a:t>
            </a:r>
            <a:r>
              <a:rPr lang="en-US" altLang="zh-CN" sz="29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)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112713" y="4479925"/>
            <a:ext cx="6489700" cy="693738"/>
            <a:chOff x="53" y="2821"/>
            <a:chExt cx="3067" cy="437"/>
          </a:xfrm>
        </p:grpSpPr>
        <p:graphicFrame>
          <p:nvGraphicFramePr>
            <p:cNvPr id="7173" name="Object 26"/>
            <p:cNvGraphicFramePr/>
            <p:nvPr/>
          </p:nvGraphicFramePr>
          <p:xfrm>
            <a:off x="53" y="2821"/>
            <a:ext cx="2102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" name="" r:id="rId11" imgW="1143000" imgH="228600" progId="Equation.DSMT4">
                    <p:embed/>
                  </p:oleObj>
                </mc:Choice>
                <mc:Fallback>
                  <p:oleObj name="" r:id="rId11" imgW="1143000" imgH="228600" progId="Equation.DSMT4">
                    <p:embed/>
                    <p:pic>
                      <p:nvPicPr>
                        <p:cNvPr id="0" name="图片 313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3" y="2821"/>
                          <a:ext cx="2102" cy="4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2" name="Text Box 27"/>
            <p:cNvSpPr txBox="1"/>
            <p:nvPr/>
          </p:nvSpPr>
          <p:spPr>
            <a:xfrm>
              <a:off x="2016" y="2880"/>
              <a:ext cx="1104" cy="3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300" b="1" dirty="0">
                  <a:solidFill>
                    <a:srgbClr val="18020F"/>
                  </a:solidFill>
                  <a:latin typeface="Verdana" panose="020B0604030504040204" pitchFamily="34" charset="0"/>
                </a:rPr>
                <a:t> </a:t>
              </a:r>
              <a:r>
                <a:rPr lang="zh-CN" altLang="en-US" sz="3300" b="1" dirty="0">
                  <a:solidFill>
                    <a:srgbClr val="18020F"/>
                  </a:solidFill>
                  <a:latin typeface="Verdana" panose="020B0604030504040204" pitchFamily="34" charset="0"/>
                </a:rPr>
                <a:t>的图象：</a:t>
              </a:r>
              <a:endParaRPr lang="zh-CN" altLang="en-US" sz="3300" b="1" dirty="0">
                <a:solidFill>
                  <a:srgbClr val="18020F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582684" name="Rectangle 28"/>
          <p:cNvSpPr/>
          <p:nvPr/>
        </p:nvSpPr>
        <p:spPr>
          <a:xfrm>
            <a:off x="2235200" y="5183188"/>
            <a:ext cx="6094413" cy="1379537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对称轴是 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_____________</a:t>
            </a: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， </a:t>
            </a:r>
            <a:endParaRPr lang="zh-CN" altLang="en-US" sz="33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顶点坐标是 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__________.</a:t>
            </a:r>
            <a:endParaRPr lang="en-US" altLang="zh-CN" sz="33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2685" name="Text Box 29"/>
          <p:cNvSpPr txBox="1"/>
          <p:nvPr/>
        </p:nvSpPr>
        <p:spPr>
          <a:xfrm>
            <a:off x="4470400" y="5106988"/>
            <a:ext cx="2843213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CC0000"/>
                </a:solidFill>
                <a:latin typeface="Verdana" panose="020B0604030504040204" pitchFamily="34" charset="0"/>
              </a:rPr>
              <a:t>直线</a:t>
            </a:r>
            <a:r>
              <a:rPr lang="en-US" altLang="zh-CN" sz="29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900" b="1" dirty="0">
                <a:solidFill>
                  <a:srgbClr val="CC0000"/>
                </a:solidFill>
                <a:latin typeface="Symbol" panose="05050102010706020507" pitchFamily="18" charset="2"/>
              </a:rPr>
              <a:t>=-</a:t>
            </a:r>
            <a:r>
              <a:rPr lang="en-US" altLang="zh-CN" sz="29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m</a:t>
            </a:r>
            <a:endParaRPr lang="en-US" altLang="zh-CN" sz="29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2686" name="Text Box 30"/>
          <p:cNvSpPr txBox="1"/>
          <p:nvPr/>
        </p:nvSpPr>
        <p:spPr>
          <a:xfrm>
            <a:off x="4978400" y="5792788"/>
            <a:ext cx="2944813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900" b="1" dirty="0">
                <a:solidFill>
                  <a:srgbClr val="0000FF"/>
                </a:solidFill>
                <a:latin typeface="Symbol" panose="05050102010706020507" pitchFamily="18" charset="2"/>
              </a:rPr>
              <a:t>-</a:t>
            </a:r>
            <a:r>
              <a:rPr lang="en-US" altLang="zh-CN" sz="29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zh-CN" sz="29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en-US" altLang="zh-CN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  <a:endParaRPr lang="en-US" altLang="zh-CN" sz="29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8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8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2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82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2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82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68" grpId="0"/>
      <p:bldP spid="582669" grpId="0"/>
      <p:bldP spid="582674" grpId="0"/>
      <p:bldP spid="582675" grpId="0"/>
      <p:bldP spid="582676" grpId="0"/>
      <p:bldP spid="582677" grpId="0"/>
      <p:bldP spid="582679" grpId="0"/>
      <p:bldP spid="582681" grpId="0"/>
      <p:bldP spid="582684" grpId="0"/>
      <p:bldP spid="582685" grpId="0"/>
      <p:bldP spid="5826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Object 1040"/>
          <p:cNvGraphicFramePr/>
          <p:nvPr/>
        </p:nvGraphicFramePr>
        <p:xfrm>
          <a:off x="5892800" y="3276600"/>
          <a:ext cx="3206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" r:id="rId1" imgW="114300" imgH="177800" progId="Equation.DSMT4">
                  <p:embed/>
                </p:oleObj>
              </mc:Choice>
              <mc:Fallback>
                <p:oleObj name="" r:id="rId1" imgW="114300" imgH="177800" progId="Equation.DSMT4">
                  <p:embed/>
                  <p:pic>
                    <p:nvPicPr>
                      <p:cNvPr id="0" name="图片 313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892800" y="3276600"/>
                        <a:ext cx="320675" cy="379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1041"/>
          <p:cNvSpPr/>
          <p:nvPr/>
        </p:nvSpPr>
        <p:spPr>
          <a:xfrm>
            <a:off x="711200" y="941388"/>
            <a:ext cx="9347200" cy="12795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en-US" altLang="zh-CN" sz="3300" b="1" dirty="0">
                <a:solidFill>
                  <a:srgbClr val="0000FF"/>
                </a:solidFill>
                <a:latin typeface="Arial" panose="020B0604020202020204" pitchFamily="34" charset="0"/>
              </a:rPr>
              <a:t>        </a:t>
            </a:r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</a:rPr>
              <a:t>一般地，平移二次函数          的图象就</a:t>
            </a:r>
            <a:endParaRPr lang="zh-CN" altLang="en-US" sz="3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</a:rPr>
              <a:t>可得到二次函数</a:t>
            </a:r>
            <a:endParaRPr lang="zh-CN" altLang="en-US" sz="3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0" name="Rectangle 1042"/>
          <p:cNvSpPr/>
          <p:nvPr/>
        </p:nvSpPr>
        <p:spPr>
          <a:xfrm>
            <a:off x="7618413" y="1447800"/>
            <a:ext cx="4572000" cy="6953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en-US" altLang="zh-CN" sz="33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</a:rPr>
              <a:t>的图象，因此，</a:t>
            </a:r>
            <a:endParaRPr lang="zh-CN" altLang="en-US" sz="3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Rectangle 1043"/>
          <p:cNvSpPr/>
          <p:nvPr/>
        </p:nvSpPr>
        <p:spPr>
          <a:xfrm>
            <a:off x="812800" y="2819400"/>
            <a:ext cx="10260013" cy="6953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</a:rPr>
              <a:t>顶点坐标和开口方向与</a:t>
            </a:r>
            <a:endParaRPr lang="zh-CN" altLang="en-US" sz="3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202" name="Rectangle 1044"/>
          <p:cNvSpPr/>
          <p:nvPr/>
        </p:nvSpPr>
        <p:spPr>
          <a:xfrm>
            <a:off x="698500" y="2005013"/>
            <a:ext cx="2174875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zh-CN" altLang="en-US" sz="3800" b="1" dirty="0">
                <a:solidFill>
                  <a:srgbClr val="0000FF"/>
                </a:solidFill>
                <a:latin typeface="宋体" panose="02010600030101010101" pitchFamily="2" charset="-122"/>
              </a:rPr>
              <a:t>二次函数</a:t>
            </a:r>
            <a:endParaRPr lang="zh-CN" altLang="en-US" sz="3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203" name="Text Box 1045"/>
          <p:cNvSpPr txBox="1"/>
          <p:nvPr/>
        </p:nvSpPr>
        <p:spPr>
          <a:xfrm>
            <a:off x="2540000" y="3735388"/>
            <a:ext cx="6799263" cy="8477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</a:rPr>
              <a:t>左加右减 </a:t>
            </a:r>
            <a:r>
              <a:rPr lang="en-US" altLang="zh-CN" sz="4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k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</a:rPr>
              <a:t>上加下减</a:t>
            </a:r>
            <a:endParaRPr lang="zh-CN" altLang="en-US" sz="4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204" name="Rectangle 1046"/>
          <p:cNvSpPr/>
          <p:nvPr/>
        </p:nvSpPr>
        <p:spPr>
          <a:xfrm>
            <a:off x="8437563" y="2849563"/>
            <a:ext cx="2641600" cy="6953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</a:rPr>
              <a:t>的值有关</a:t>
            </a:r>
            <a:r>
              <a:rPr lang="en-US" altLang="zh-CN" sz="38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zh-CN" sz="3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5" name="Object 1047"/>
          <p:cNvGraphicFramePr/>
          <p:nvPr/>
        </p:nvGraphicFramePr>
        <p:xfrm>
          <a:off x="7307263" y="979488"/>
          <a:ext cx="14970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" r:id="rId3" imgW="508000" imgH="228600" progId="Equation.DSMT4">
                  <p:embed/>
                </p:oleObj>
              </mc:Choice>
              <mc:Fallback>
                <p:oleObj name="" r:id="rId3" imgW="508000" imgH="228600" progId="Equation.DSMT4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7263" y="979488"/>
                        <a:ext cx="1497012" cy="504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48"/>
          <p:cNvGraphicFramePr/>
          <p:nvPr/>
        </p:nvGraphicFramePr>
        <p:xfrm>
          <a:off x="4511675" y="1447800"/>
          <a:ext cx="3370263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" r:id="rId5" imgW="1091565" imgH="228600" progId="Equation.DSMT4">
                  <p:embed/>
                </p:oleObj>
              </mc:Choice>
              <mc:Fallback>
                <p:oleObj name="" r:id="rId5" imgW="1091565" imgH="228600" progId="Equation.DSMT4">
                  <p:embed/>
                  <p:pic>
                    <p:nvPicPr>
                      <p:cNvPr id="0" name="图片 313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1675" y="1447800"/>
                        <a:ext cx="3370263" cy="528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049"/>
          <p:cNvGraphicFramePr/>
          <p:nvPr/>
        </p:nvGraphicFramePr>
        <p:xfrm>
          <a:off x="2927350" y="2046288"/>
          <a:ext cx="331152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" r:id="rId7" imgW="1091565" imgH="228600" progId="Equation.DSMT4">
                  <p:embed/>
                </p:oleObj>
              </mc:Choice>
              <mc:Fallback>
                <p:oleObj name="" r:id="rId7" imgW="1091565" imgH="228600" progId="Equation.DSMT4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27350" y="2046288"/>
                        <a:ext cx="3311525" cy="519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051"/>
          <p:cNvGraphicFramePr/>
          <p:nvPr/>
        </p:nvGraphicFramePr>
        <p:xfrm>
          <a:off x="6456363" y="2900363"/>
          <a:ext cx="19605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" r:id="rId9" imgW="570230" imgH="177800" progId="Equation.DSMT4">
                  <p:embed/>
                </p:oleObj>
              </mc:Choice>
              <mc:Fallback>
                <p:oleObj name="" r:id="rId9" imgW="570230" imgH="177800" progId="Equation.DSMT4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56363" y="2900363"/>
                        <a:ext cx="1960562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5" name="Rectangle 1055"/>
          <p:cNvSpPr/>
          <p:nvPr/>
        </p:nvSpPr>
        <p:spPr>
          <a:xfrm>
            <a:off x="6189663" y="1989138"/>
            <a:ext cx="4775200" cy="6953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</a:rPr>
              <a:t>的形状、对称轴、</a:t>
            </a:r>
            <a:endParaRPr lang="zh-CN" altLang="en-US" sz="3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24" name="Group 5"/>
          <p:cNvGrpSpPr/>
          <p:nvPr/>
        </p:nvGrpSpPr>
        <p:grpSpPr>
          <a:xfrm>
            <a:off x="6196013" y="0"/>
            <a:ext cx="5994400" cy="1371600"/>
            <a:chOff x="880" y="2977"/>
            <a:chExt cx="4083" cy="1343"/>
          </a:xfrm>
        </p:grpSpPr>
        <p:pic>
          <p:nvPicPr>
            <p:cNvPr id="9229" name="Picture 6" descr="NewsMedia_179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0" y="2977"/>
              <a:ext cx="4083" cy="13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0" name="Picture 7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4" y="3569"/>
              <a:ext cx="953" cy="7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1" name="Picture 8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8" y="3580"/>
              <a:ext cx="473" cy="3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2" name="Picture 9" descr="sailing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0" y="3744"/>
              <a:ext cx="240" cy="1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33" name="Picture 10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" y="3522"/>
              <a:ext cx="713" cy="5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71423" name="Text Box 31"/>
          <p:cNvSpPr txBox="1"/>
          <p:nvPr/>
        </p:nvSpPr>
        <p:spPr>
          <a:xfrm>
            <a:off x="1320800" y="1524000"/>
            <a:ext cx="10271125" cy="1587500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dirty="0">
                <a:latin typeface="宋体" panose="02010600030101010101" pitchFamily="2" charset="-122"/>
              </a:rPr>
              <a:t>1</a:t>
            </a:r>
            <a:r>
              <a:rPr lang="zh-CN" altLang="en-US" sz="4800" b="1" dirty="0">
                <a:latin typeface="宋体" panose="02010600030101010101" pitchFamily="2" charset="-122"/>
              </a:rPr>
              <a:t>、指出下列二次函数的开口方向、对称轴和顶点坐标：</a:t>
            </a:r>
            <a:endParaRPr lang="zh-CN" altLang="en-US" sz="4800" b="1" dirty="0">
              <a:latin typeface="宋体" panose="02010600030101010101" pitchFamily="2" charset="-122"/>
            </a:endParaRPr>
          </a:p>
        </p:txBody>
      </p:sp>
      <p:graphicFrame>
        <p:nvGraphicFramePr>
          <p:cNvPr id="571424" name="Object 32"/>
          <p:cNvGraphicFramePr/>
          <p:nvPr/>
        </p:nvGraphicFramePr>
        <p:xfrm>
          <a:off x="1409700" y="3214688"/>
          <a:ext cx="40513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" r:id="rId4" imgW="1231265" imgH="228600" progId="Equation.DSMT4">
                  <p:embed/>
                </p:oleObj>
              </mc:Choice>
              <mc:Fallback>
                <p:oleObj name="" r:id="rId4" imgW="1231265" imgH="228600" progId="Equation.DSMT4">
                  <p:embed/>
                  <p:pic>
                    <p:nvPicPr>
                      <p:cNvPr id="0" name="图片 313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700" y="3214688"/>
                        <a:ext cx="4051300" cy="566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25" name="Object 33"/>
          <p:cNvGraphicFramePr/>
          <p:nvPr/>
        </p:nvGraphicFramePr>
        <p:xfrm>
          <a:off x="6729413" y="3217863"/>
          <a:ext cx="41640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" r:id="rId6" imgW="1206500" imgH="228600" progId="Equation.DSMT4">
                  <p:embed/>
                </p:oleObj>
              </mc:Choice>
              <mc:Fallback>
                <p:oleObj name="" r:id="rId6" imgW="1206500" imgH="228600" progId="Equation.DSMT4">
                  <p:embed/>
                  <p:pic>
                    <p:nvPicPr>
                      <p:cNvPr id="0" name="图片 314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9413" y="3217863"/>
                        <a:ext cx="4164012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26" name="Object 34"/>
          <p:cNvGraphicFramePr/>
          <p:nvPr/>
        </p:nvGraphicFramePr>
        <p:xfrm>
          <a:off x="1420813" y="3929063"/>
          <a:ext cx="392906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" r:id="rId8" imgW="1066165" imgH="393700" progId="Equation.DSMT4">
                  <p:embed/>
                </p:oleObj>
              </mc:Choice>
              <mc:Fallback>
                <p:oleObj name="" r:id="rId8" imgW="1066165" imgH="393700" progId="Equation.DSMT4">
                  <p:embed/>
                  <p:pic>
                    <p:nvPicPr>
                      <p:cNvPr id="0" name="图片 314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20813" y="3929063"/>
                        <a:ext cx="3929062" cy="1087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27" name="Object 35"/>
          <p:cNvGraphicFramePr/>
          <p:nvPr/>
        </p:nvGraphicFramePr>
        <p:xfrm>
          <a:off x="6716713" y="4044950"/>
          <a:ext cx="504983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" r:id="rId10" imgW="1244600" imgH="228600" progId="Equation.DSMT4">
                  <p:embed/>
                </p:oleObj>
              </mc:Choice>
              <mc:Fallback>
                <p:oleObj name="" r:id="rId10" imgW="1244600" imgH="228600" progId="Equation.DSMT4">
                  <p:embed/>
                  <p:pic>
                    <p:nvPicPr>
                      <p:cNvPr id="0" name="图片 314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16713" y="4044950"/>
                        <a:ext cx="5049837" cy="6937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28" name="Object 36"/>
          <p:cNvGraphicFramePr/>
          <p:nvPr/>
        </p:nvGraphicFramePr>
        <p:xfrm>
          <a:off x="1422400" y="5006975"/>
          <a:ext cx="525303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" r:id="rId12" imgW="1358900" imgH="228600" progId="Equation.DSMT4">
                  <p:embed/>
                </p:oleObj>
              </mc:Choice>
              <mc:Fallback>
                <p:oleObj name="" r:id="rId12" imgW="1358900" imgH="228600" progId="Equation.DSMT4">
                  <p:embed/>
                  <p:pic>
                    <p:nvPicPr>
                      <p:cNvPr id="0" name="图片 314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22400" y="5006975"/>
                        <a:ext cx="5253038" cy="663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1429" name="Object 37"/>
          <p:cNvGraphicFramePr/>
          <p:nvPr/>
        </p:nvGraphicFramePr>
        <p:xfrm>
          <a:off x="6823075" y="4800600"/>
          <a:ext cx="406717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" r:id="rId14" imgW="1167765" imgH="393700" progId="Equation.DSMT4">
                  <p:embed/>
                </p:oleObj>
              </mc:Choice>
              <mc:Fallback>
                <p:oleObj name="" r:id="rId14" imgW="1167765" imgH="393700" progId="Equation.DSMT4">
                  <p:embed/>
                  <p:pic>
                    <p:nvPicPr>
                      <p:cNvPr id="0" name="图片 314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823075" y="4800600"/>
                        <a:ext cx="4067175" cy="1030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6" name="Group 38"/>
          <p:cNvGrpSpPr/>
          <p:nvPr/>
        </p:nvGrpSpPr>
        <p:grpSpPr>
          <a:xfrm>
            <a:off x="1422400" y="457200"/>
            <a:ext cx="3454400" cy="600075"/>
            <a:chOff x="720" y="336"/>
            <a:chExt cx="1632" cy="378"/>
          </a:xfrm>
        </p:grpSpPr>
        <p:sp>
          <p:nvSpPr>
            <p:cNvPr id="9227" name="Text Box 39"/>
            <p:cNvSpPr txBox="1"/>
            <p:nvPr/>
          </p:nvSpPr>
          <p:spPr>
            <a:xfrm>
              <a:off x="1008" y="336"/>
              <a:ext cx="1270" cy="3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课内练习</a:t>
              </a:r>
              <a:r>
                <a:rPr lang="en-US" altLang="zh-CN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:</a:t>
              </a:r>
              <a:endParaRPr lang="en-US" altLang="zh-CN" sz="33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9228" name="Picture 40" descr="LINE07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0" y="624"/>
              <a:ext cx="1632" cy="8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7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7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7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3" name="Group 2"/>
          <p:cNvGrpSpPr/>
          <p:nvPr/>
        </p:nvGrpSpPr>
        <p:grpSpPr>
          <a:xfrm>
            <a:off x="6196013" y="0"/>
            <a:ext cx="5994400" cy="1371600"/>
            <a:chOff x="880" y="2977"/>
            <a:chExt cx="4083" cy="1343"/>
          </a:xfrm>
        </p:grpSpPr>
        <p:pic>
          <p:nvPicPr>
            <p:cNvPr id="10247" name="Picture 3" descr="NewsMedia_179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0" y="2977"/>
              <a:ext cx="4083" cy="13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8" name="Picture 4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4" y="3569"/>
              <a:ext cx="953" cy="7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49" name="Picture 5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8" y="3580"/>
              <a:ext cx="473" cy="3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0" name="Picture 6" descr="sailing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0" y="3744"/>
              <a:ext cx="240" cy="1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251" name="Picture 7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" y="3522"/>
              <a:ext cx="713" cy="5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4" name="Text Box 9"/>
          <p:cNvSpPr txBox="1"/>
          <p:nvPr/>
        </p:nvSpPr>
        <p:spPr>
          <a:xfrm>
            <a:off x="711200" y="1676400"/>
            <a:ext cx="11479213" cy="5081588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填空：</a:t>
            </a:r>
            <a:endParaRPr lang="zh-CN" altLang="en-US" sz="29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、由抛物线</a:t>
            </a:r>
            <a:r>
              <a:rPr lang="en-US" altLang="zh-CN" sz="2900" b="1" i="1" dirty="0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en-US" altLang="zh-CN" sz="2900" b="1" dirty="0">
                <a:latin typeface="Symbol" panose="05050102010706020507" pitchFamily="18" charset="2"/>
                <a:ea typeface="隶书" panose="02010509060101010101" pitchFamily="49" charset="-122"/>
              </a:rPr>
              <a:t>=</a:t>
            </a:r>
            <a:r>
              <a:rPr lang="en-US" altLang="zh-CN" sz="29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en-US" altLang="zh-CN" sz="2900" b="1" i="1" dirty="0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en-US" altLang="zh-CN" sz="3300" b="1" dirty="0">
                <a:latin typeface="Times New Roman" panose="02020603050405020304" pitchFamily="18" charset="0"/>
                <a:ea typeface="Arial" panose="020B0604020202020204" pitchFamily="34" charset="0"/>
              </a:rPr>
              <a:t>²</a:t>
            </a:r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向</a:t>
            </a:r>
            <a:r>
              <a:rPr lang="zh-CN" altLang="en-US" sz="2900" b="1" u="sng" dirty="0">
                <a:latin typeface="Arial" panose="020B0604020202020204" pitchFamily="34" charset="0"/>
                <a:ea typeface="隶书" panose="02010509060101010101" pitchFamily="49" charset="-122"/>
              </a:rPr>
              <a:t>           </a:t>
            </a:r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平移</a:t>
            </a:r>
            <a:r>
              <a:rPr lang="zh-CN" altLang="en-US" sz="2900" b="1" u="sng" dirty="0">
                <a:latin typeface="Arial" panose="020B0604020202020204" pitchFamily="34" charset="0"/>
                <a:ea typeface="隶书" panose="02010509060101010101" pitchFamily="49" charset="-122"/>
              </a:rPr>
              <a:t>         </a:t>
            </a:r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个单位</a:t>
            </a:r>
            <a:r>
              <a:rPr lang="en-US" altLang="zh-CN" sz="2900" b="1" dirty="0">
                <a:latin typeface="Arial" panose="020B0604020202020204" pitchFamily="34" charset="0"/>
                <a:ea typeface="隶书" panose="02010509060101010101" pitchFamily="49" charset="-122"/>
              </a:rPr>
              <a:t>,</a:t>
            </a:r>
            <a:endParaRPr lang="en-US" altLang="zh-CN" sz="2900" b="1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en-US" altLang="zh-CN" sz="2900" b="1" dirty="0">
                <a:latin typeface="Arial" panose="020B0604020202020204" pitchFamily="34" charset="0"/>
                <a:ea typeface="隶书" panose="02010509060101010101" pitchFamily="49" charset="-122"/>
              </a:rPr>
              <a:t>     </a:t>
            </a:r>
            <a:endParaRPr lang="en-US" altLang="zh-CN" sz="2900" b="1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en-US" altLang="zh-CN" sz="2900" b="1" dirty="0">
                <a:latin typeface="Arial" panose="020B0604020202020204" pitchFamily="34" charset="0"/>
                <a:ea typeface="隶书" panose="02010509060101010101" pitchFamily="49" charset="-122"/>
              </a:rPr>
              <a:t>     </a:t>
            </a:r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再向</a:t>
            </a:r>
            <a:r>
              <a:rPr lang="zh-CN" altLang="en-US" sz="2900" b="1" u="sng" dirty="0">
                <a:latin typeface="Arial" panose="020B0604020202020204" pitchFamily="34" charset="0"/>
                <a:ea typeface="隶书" panose="02010509060101010101" pitchFamily="49" charset="-122"/>
              </a:rPr>
              <a:t>          </a:t>
            </a:r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平移</a:t>
            </a:r>
            <a:r>
              <a:rPr lang="zh-CN" altLang="en-US" sz="2900" b="1" u="sng" dirty="0">
                <a:latin typeface="Arial" panose="020B0604020202020204" pitchFamily="34" charset="0"/>
                <a:ea typeface="隶书" panose="02010509060101010101" pitchFamily="49" charset="-122"/>
              </a:rPr>
              <a:t>          </a:t>
            </a:r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个单位可得到</a:t>
            </a:r>
            <a:r>
              <a:rPr lang="en-US" altLang="zh-CN" sz="2900" b="1" i="1" dirty="0">
                <a:latin typeface="Times New Roman" panose="02020603050405020304" pitchFamily="18" charset="0"/>
                <a:ea typeface="隶书" panose="02010509060101010101" pitchFamily="49" charset="-122"/>
              </a:rPr>
              <a:t>y</a:t>
            </a:r>
            <a:r>
              <a:rPr lang="en-US" altLang="zh-CN" sz="29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=2(</a:t>
            </a:r>
            <a:r>
              <a:rPr lang="en-US" altLang="zh-CN" sz="2900" b="1" i="1" dirty="0">
                <a:latin typeface="Times New Roman" panose="02020603050405020304" pitchFamily="18" charset="0"/>
                <a:ea typeface="隶书" panose="02010509060101010101" pitchFamily="49" charset="-122"/>
              </a:rPr>
              <a:t>x</a:t>
            </a:r>
            <a:r>
              <a:rPr lang="en-US" altLang="zh-CN" sz="2900" b="1" dirty="0">
                <a:latin typeface="Symbol" panose="05050102010706020507" pitchFamily="18" charset="2"/>
                <a:ea typeface="隶书" panose="02010509060101010101" pitchFamily="49" charset="-122"/>
              </a:rPr>
              <a:t>+</a:t>
            </a:r>
            <a:r>
              <a:rPr lang="en-US" altLang="zh-CN" sz="29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1)</a:t>
            </a:r>
            <a:r>
              <a:rPr lang="en-US" altLang="zh-CN" sz="2900" b="1" baseline="30000" dirty="0">
                <a:latin typeface="Times New Roman" panose="02020603050405020304" pitchFamily="18" charset="0"/>
                <a:ea typeface="隶书" panose="02010509060101010101" pitchFamily="49" charset="-122"/>
              </a:rPr>
              <a:t>2</a:t>
            </a:r>
            <a:r>
              <a:rPr lang="en-US" altLang="zh-CN" sz="2900" b="1" dirty="0">
                <a:latin typeface="Symbol" panose="05050102010706020507" pitchFamily="18" charset="2"/>
                <a:ea typeface="隶书" panose="02010509060101010101" pitchFamily="49" charset="-122"/>
              </a:rPr>
              <a:t>-</a:t>
            </a:r>
            <a:r>
              <a:rPr lang="en-US" altLang="zh-CN" sz="29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3</a:t>
            </a:r>
            <a:r>
              <a:rPr lang="en-US" altLang="zh-CN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endParaRPr lang="en-US" altLang="zh-CN" sz="2900" b="1" baseline="300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9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en-US" altLang="zh-CN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、函数                 的图象</a:t>
            </a:r>
            <a:r>
              <a:rPr lang="en-US" altLang="zh-CN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endParaRPr lang="en-US" altLang="zh-CN" sz="29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9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　 可以由抛物线</a:t>
            </a:r>
            <a:r>
              <a:rPr lang="zh-CN" altLang="en-US" sz="2900" b="1" u="sng" dirty="0">
                <a:latin typeface="隶书" panose="02010509060101010101" pitchFamily="49" charset="-122"/>
                <a:ea typeface="隶书" panose="02010509060101010101" pitchFamily="49" charset="-122"/>
              </a:rPr>
              <a:t>         </a:t>
            </a:r>
            <a:r>
              <a: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向</a:t>
            </a:r>
            <a:r>
              <a:rPr lang="zh-CN" altLang="en-US" sz="2900" b="1" u="sng" dirty="0">
                <a:latin typeface="隶书" panose="02010509060101010101" pitchFamily="49" charset="-122"/>
                <a:ea typeface="隶书" panose="02010509060101010101" pitchFamily="49" charset="-122"/>
              </a:rPr>
              <a:t>      </a:t>
            </a:r>
            <a:r>
              <a: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平移</a:t>
            </a:r>
            <a:r>
              <a:rPr lang="zh-CN" altLang="en-US" sz="2900" b="1" u="sng" dirty="0">
                <a:latin typeface="隶书" panose="02010509060101010101" pitchFamily="49" charset="-122"/>
                <a:ea typeface="隶书" panose="02010509060101010101" pitchFamily="49" charset="-122"/>
              </a:rPr>
              <a:t>     </a:t>
            </a:r>
            <a:r>
              <a: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个单位，</a:t>
            </a:r>
            <a:endParaRPr lang="zh-CN" altLang="en-US" sz="29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sz="2900" b="1" dirty="0"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      再向</a:t>
            </a:r>
            <a:r>
              <a:rPr lang="zh-CN" altLang="en-US" sz="2900" b="1" u="sng" dirty="0">
                <a:latin typeface="Arial" panose="020B0604020202020204" pitchFamily="34" charset="0"/>
                <a:ea typeface="隶书" panose="02010509060101010101" pitchFamily="49" charset="-122"/>
              </a:rPr>
              <a:t>          </a:t>
            </a:r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平移</a:t>
            </a:r>
            <a:r>
              <a:rPr lang="zh-CN" altLang="en-US" sz="2900" b="1" u="sng" dirty="0">
                <a:latin typeface="Arial" panose="020B0604020202020204" pitchFamily="34" charset="0"/>
                <a:ea typeface="隶书" panose="02010509060101010101" pitchFamily="49" charset="-122"/>
              </a:rPr>
              <a:t>          </a:t>
            </a:r>
            <a:r>
              <a:rPr lang="zh-CN" altLang="en-US" sz="2900" b="1" dirty="0">
                <a:latin typeface="Arial" panose="020B0604020202020204" pitchFamily="34" charset="0"/>
                <a:ea typeface="隶书" panose="02010509060101010101" pitchFamily="49" charset="-122"/>
              </a:rPr>
              <a:t>个单位</a:t>
            </a:r>
            <a:r>
              <a: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而得到的</a:t>
            </a:r>
            <a:r>
              <a:rPr lang="en-US" altLang="zh-CN" sz="29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endParaRPr lang="en-US" altLang="zh-CN" sz="29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9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0245" name="Text Box 11"/>
          <p:cNvSpPr txBox="1"/>
          <p:nvPr/>
        </p:nvSpPr>
        <p:spPr>
          <a:xfrm>
            <a:off x="2438400" y="762000"/>
            <a:ext cx="2400300" cy="6953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做一做</a:t>
            </a:r>
            <a:r>
              <a:rPr lang="en-US" altLang="zh-CN" sz="3800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:</a:t>
            </a:r>
            <a:endParaRPr lang="en-US" altLang="zh-CN" sz="3800" b="1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10246" name="Picture 12" descr="LINE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295400"/>
            <a:ext cx="2949575" cy="76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42" name="Object 15"/>
          <p:cNvGraphicFramePr/>
          <p:nvPr>
            <p:ph/>
          </p:nvPr>
        </p:nvGraphicFramePr>
        <p:xfrm>
          <a:off x="2351088" y="3373438"/>
          <a:ext cx="32639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" r:id="rId5" imgW="1091565" imgH="393700" progId="Equation.DSMT4">
                  <p:embed/>
                </p:oleObj>
              </mc:Choice>
              <mc:Fallback>
                <p:oleObj name="" r:id="rId5" imgW="1091565" imgH="393700" progId="Equation.DSMT4">
                  <p:embed/>
                  <p:pic>
                    <p:nvPicPr>
                      <p:cNvPr id="0" name="图片 314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51088" y="3373438"/>
                        <a:ext cx="3263900" cy="884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9" name="Group 2"/>
          <p:cNvGrpSpPr/>
          <p:nvPr/>
        </p:nvGrpSpPr>
        <p:grpSpPr>
          <a:xfrm>
            <a:off x="6196013" y="0"/>
            <a:ext cx="5994400" cy="1371600"/>
            <a:chOff x="880" y="2977"/>
            <a:chExt cx="4083" cy="1343"/>
          </a:xfrm>
        </p:grpSpPr>
        <p:pic>
          <p:nvPicPr>
            <p:cNvPr id="11275" name="Picture 3" descr="NewsMedia_179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0" y="2977"/>
              <a:ext cx="4083" cy="13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6" name="Picture 4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4" y="3569"/>
              <a:ext cx="953" cy="7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7" name="Picture 5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8" y="3580"/>
              <a:ext cx="473" cy="3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8" name="Picture 6" descr="sailing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0" y="3744"/>
              <a:ext cx="240" cy="1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9" name="Picture 7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" y="3522"/>
              <a:ext cx="713" cy="56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70" name="Rectangle 8"/>
          <p:cNvSpPr/>
          <p:nvPr/>
        </p:nvSpPr>
        <p:spPr>
          <a:xfrm>
            <a:off x="431800" y="1285875"/>
            <a:ext cx="11326813" cy="186531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 anchor="ctr">
            <a:spAutoFit/>
          </a:bodyPr>
          <a:p>
            <a:r>
              <a:rPr lang="en-US" altLang="zh-CN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、如果抛物线                           的顶点坐标</a:t>
            </a:r>
            <a:endParaRPr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是（</a:t>
            </a:r>
            <a:r>
              <a:rPr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）则</a:t>
            </a:r>
            <a:r>
              <a:rPr lang="en-US" altLang="zh-CN" sz="3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800" b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n-US" altLang="zh-CN" sz="3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3800" b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=</a:t>
            </a:r>
            <a:r>
              <a:rPr lang="en-US" altLang="zh-CN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altLang="zh-CN" sz="3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WordArt 9"/>
          <p:cNvSpPr>
            <a:spLocks noTextEdit="1"/>
          </p:cNvSpPr>
          <p:nvPr/>
        </p:nvSpPr>
        <p:spPr>
          <a:xfrm>
            <a:off x="1320800" y="457200"/>
            <a:ext cx="3048000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3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能力提高题：</a:t>
            </a:r>
            <a:endParaRPr lang="zh-CN" altLang="en-US" sz="43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1266" name="Object 10"/>
          <p:cNvGraphicFramePr/>
          <p:nvPr/>
        </p:nvGraphicFramePr>
        <p:xfrm>
          <a:off x="5119688" y="1101725"/>
          <a:ext cx="367665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" r:id="rId4" imgW="1129665" imgH="393700" progId="Equation.DSMT4">
                  <p:embed/>
                </p:oleObj>
              </mc:Choice>
              <mc:Fallback>
                <p:oleObj name="" r:id="rId4" imgW="1129665" imgH="393700" progId="Equation.DSMT4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9688" y="1101725"/>
                        <a:ext cx="3676650" cy="95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3"/>
          <p:cNvSpPr/>
          <p:nvPr/>
        </p:nvSpPr>
        <p:spPr>
          <a:xfrm>
            <a:off x="1295400" y="2922588"/>
            <a:ext cx="5954713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它的对称轴是</a:t>
            </a:r>
            <a:r>
              <a:rPr lang="zh-CN" altLang="en-US" sz="3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endParaRPr lang="zh-CN" altLang="en-US" sz="3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84720" name="Object 16"/>
          <p:cNvGraphicFramePr/>
          <p:nvPr/>
        </p:nvGraphicFramePr>
        <p:xfrm>
          <a:off x="4656138" y="2924175"/>
          <a:ext cx="268128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6" imgW="659765" imgH="203200" progId="Equation.DSMT4">
                  <p:embed/>
                </p:oleObj>
              </mc:Choice>
              <mc:Fallback>
                <p:oleObj name="" r:id="rId6" imgW="659765" imgH="203200" progId="Equation.DSMT4">
                  <p:embed/>
                  <p:pic>
                    <p:nvPicPr>
                      <p:cNvPr id="0" name="图片 310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56138" y="2924175"/>
                        <a:ext cx="2681287" cy="534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17"/>
          <p:cNvSpPr txBox="1"/>
          <p:nvPr/>
        </p:nvSpPr>
        <p:spPr>
          <a:xfrm>
            <a:off x="2160588" y="4984750"/>
            <a:ext cx="2881312" cy="4794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1274" name="Rectangle 18"/>
          <p:cNvSpPr/>
          <p:nvPr/>
        </p:nvSpPr>
        <p:spPr>
          <a:xfrm>
            <a:off x="914400" y="3992563"/>
            <a:ext cx="10748963" cy="2017712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 anchor="ctr">
            <a:spAutoFit/>
          </a:bodyPr>
          <a:p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２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如果一条抛物线的形状与    </a:t>
            </a:r>
            <a:endParaRPr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的形状相同，且顶点坐标是（４，</a:t>
            </a:r>
            <a:r>
              <a:rPr lang="en-US" altLang="zh-CN" sz="3800" b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２）</a:t>
            </a:r>
            <a:endParaRPr lang="zh-CN" altLang="en-US" sz="3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则函数关系式是</a:t>
            </a:r>
            <a:endParaRPr lang="zh-CN" altLang="en-US" sz="38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268" name="Object 19"/>
          <p:cNvGraphicFramePr/>
          <p:nvPr/>
        </p:nvGraphicFramePr>
        <p:xfrm>
          <a:off x="8207375" y="4006850"/>
          <a:ext cx="23717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8" imgW="901065" imgH="393700" progId="Equation.DSMT4">
                  <p:embed/>
                </p:oleObj>
              </mc:Choice>
              <mc:Fallback>
                <p:oleObj name="" r:id="rId8" imgW="901065" imgH="393700" progId="Equation.DSMT4">
                  <p:embed/>
                  <p:pic>
                    <p:nvPicPr>
                      <p:cNvPr id="0" name="图片 310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07375" y="4006850"/>
                        <a:ext cx="2371725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108850" tIns="54425" rIns="108850" bIns="54425"/>
          <a:p>
            <a:endParaRPr lang="zh-CN" altLang="zh-CN" dirty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1788"/>
            <a:ext cx="12190413" cy="6338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4"/>
          <p:cNvSpPr txBox="1"/>
          <p:nvPr/>
        </p:nvSpPr>
        <p:spPr>
          <a:xfrm>
            <a:off x="239713" y="333375"/>
            <a:ext cx="863600" cy="695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3800" dirty="0">
                <a:latin typeface="Verdana" panose="020B0604030504040204" pitchFamily="34" charset="0"/>
              </a:rPr>
              <a:t>3</a:t>
            </a:r>
            <a:endParaRPr lang="en-US" altLang="zh-CN" sz="3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1026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lIns="108850" tIns="54425" rIns="108850" bIns="54425"/>
          <a:p>
            <a:endParaRPr lang="zh-CN" altLang="zh-CN" dirty="0"/>
          </a:p>
        </p:txBody>
      </p:sp>
      <p:sp>
        <p:nvSpPr>
          <p:cNvPr id="22531" name="Rectangle 1027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7550"/>
          </a:xfrm>
          <a:noFill/>
          <a:ln>
            <a:noFill/>
          </a:ln>
        </p:spPr>
        <p:txBody>
          <a:bodyPr lIns="108850" tIns="54425" rIns="108850" bIns="54425"/>
          <a:p>
            <a:endParaRPr lang="zh-CN" altLang="zh-CN" dirty="0"/>
          </a:p>
        </p:txBody>
      </p:sp>
      <p:pic>
        <p:nvPicPr>
          <p:cNvPr id="22532" name="Picture 1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0413" cy="438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10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7213"/>
            <a:ext cx="12190413" cy="2390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1030"/>
          <p:cNvSpPr txBox="1"/>
          <p:nvPr/>
        </p:nvSpPr>
        <p:spPr>
          <a:xfrm>
            <a:off x="334963" y="260350"/>
            <a:ext cx="577850" cy="695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3800" dirty="0">
                <a:latin typeface="Verdana" panose="020B0604030504040204" pitchFamily="34" charset="0"/>
              </a:rPr>
              <a:t>4</a:t>
            </a:r>
            <a:endParaRPr lang="en-US" altLang="zh-CN" sz="38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13" name="Text Box 2"/>
          <p:cNvSpPr txBox="1"/>
          <p:nvPr/>
        </p:nvSpPr>
        <p:spPr>
          <a:xfrm>
            <a:off x="1677988" y="3502025"/>
            <a:ext cx="2881312" cy="477838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2314" name="WordArt 3"/>
          <p:cNvSpPr>
            <a:spLocks noTextEdit="1"/>
          </p:cNvSpPr>
          <p:nvPr/>
        </p:nvSpPr>
        <p:spPr>
          <a:xfrm>
            <a:off x="334963" y="260350"/>
            <a:ext cx="30464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3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能力提高题</a:t>
            </a:r>
            <a:endParaRPr lang="zh-CN" altLang="en-US" sz="43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15" name="Rectangle 4"/>
          <p:cNvSpPr/>
          <p:nvPr/>
        </p:nvSpPr>
        <p:spPr>
          <a:xfrm>
            <a:off x="623888" y="1287463"/>
            <a:ext cx="8553450" cy="1587500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、已知二次函数                        </a:t>
            </a:r>
            <a:endParaRPr lang="zh-CN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的图象如图所示，则函数</a:t>
            </a:r>
            <a:r>
              <a:rPr lang="zh-CN" altLang="en-US" sz="3800" dirty="0">
                <a:latin typeface="Verdana" panose="020B0604030504040204" pitchFamily="34" charset="0"/>
              </a:rPr>
              <a:t> </a:t>
            </a:r>
            <a:endParaRPr lang="zh-CN" altLang="en-US" sz="3800" dirty="0">
              <a:latin typeface="Verdana" panose="020B0604030504040204" pitchFamily="34" charset="0"/>
            </a:endParaRPr>
          </a:p>
        </p:txBody>
      </p:sp>
      <p:sp>
        <p:nvSpPr>
          <p:cNvPr id="12316" name="Rectangle 5"/>
          <p:cNvSpPr/>
          <p:nvPr/>
        </p:nvSpPr>
        <p:spPr>
          <a:xfrm>
            <a:off x="3214688" y="2420938"/>
            <a:ext cx="8518525" cy="849312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的图象只可能是（</a:t>
            </a:r>
            <a:r>
              <a:rPr lang="zh-CN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290" name="Object 6"/>
          <p:cNvGraphicFramePr/>
          <p:nvPr/>
        </p:nvGraphicFramePr>
        <p:xfrm>
          <a:off x="763588" y="2565400"/>
          <a:ext cx="259873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659130" imgH="177800" progId="Equation.DSMT4">
                  <p:embed/>
                </p:oleObj>
              </mc:Choice>
              <mc:Fallback>
                <p:oleObj name="" r:id="rId1" imgW="659130" imgH="177800" progId="Equation.DSMT4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63588" y="2565400"/>
                        <a:ext cx="2598737" cy="525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7"/>
          <p:cNvGraphicFramePr/>
          <p:nvPr/>
        </p:nvGraphicFramePr>
        <p:xfrm>
          <a:off x="5703888" y="1196975"/>
          <a:ext cx="43370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3" imgW="1054100" imgH="228600" progId="Equation.DSMT4">
                  <p:embed/>
                </p:oleObj>
              </mc:Choice>
              <mc:Fallback>
                <p:oleObj name="" r:id="rId3" imgW="1054100" imgH="228600" progId="Equation.DSMT4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3888" y="1196975"/>
                        <a:ext cx="4337050" cy="704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17" name="Group 8"/>
          <p:cNvGrpSpPr/>
          <p:nvPr/>
        </p:nvGrpSpPr>
        <p:grpSpPr>
          <a:xfrm>
            <a:off x="10018713" y="1484313"/>
            <a:ext cx="2171700" cy="1511300"/>
            <a:chOff x="793" y="3113"/>
            <a:chExt cx="1026" cy="952"/>
          </a:xfrm>
        </p:grpSpPr>
        <p:sp>
          <p:nvSpPr>
            <p:cNvPr id="12336" name="Line 9"/>
            <p:cNvSpPr/>
            <p:nvPr/>
          </p:nvSpPr>
          <p:spPr>
            <a:xfrm flipV="1">
              <a:off x="1202" y="3158"/>
              <a:ext cx="0" cy="862"/>
            </a:xfrm>
            <a:prstGeom prst="line">
              <a:avLst/>
            </a:prstGeom>
            <a:ln w="6350" cap="rnd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12337" name="Freeform 10"/>
            <p:cNvSpPr/>
            <p:nvPr/>
          </p:nvSpPr>
          <p:spPr>
            <a:xfrm>
              <a:off x="793" y="3294"/>
              <a:ext cx="817" cy="544"/>
            </a:xfrm>
            <a:custGeom>
              <a:avLst/>
              <a:gdLst>
                <a:gd name="txL" fmla="*/ 0 w 817"/>
                <a:gd name="txT" fmla="*/ 0 h 544"/>
                <a:gd name="txR" fmla="*/ 817 w 817"/>
                <a:gd name="txB" fmla="*/ 544 h 544"/>
              </a:gdLst>
              <a:ahLst/>
              <a:cxnLst>
                <a:cxn ang="0">
                  <a:pos x="0" y="544"/>
                </a:cxn>
                <a:cxn ang="0">
                  <a:pos x="409" y="0"/>
                </a:cxn>
                <a:cxn ang="0">
                  <a:pos x="817" y="544"/>
                </a:cxn>
              </a:cxnLst>
              <a:rect l="txL" t="txT" r="txR" b="txB"/>
              <a:pathLst>
                <a:path w="817" h="544">
                  <a:moveTo>
                    <a:pt x="0" y="544"/>
                  </a:moveTo>
                  <a:cubicBezTo>
                    <a:pt x="136" y="272"/>
                    <a:pt x="273" y="0"/>
                    <a:pt x="409" y="0"/>
                  </a:cubicBezTo>
                  <a:cubicBezTo>
                    <a:pt x="545" y="0"/>
                    <a:pt x="749" y="453"/>
                    <a:pt x="817" y="544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2338" name="Group 11"/>
            <p:cNvGrpSpPr/>
            <p:nvPr/>
          </p:nvGrpSpPr>
          <p:grpSpPr>
            <a:xfrm>
              <a:off x="839" y="3113"/>
              <a:ext cx="980" cy="952"/>
              <a:chOff x="839" y="3113"/>
              <a:chExt cx="980" cy="952"/>
            </a:xfrm>
          </p:grpSpPr>
          <p:sp>
            <p:nvSpPr>
              <p:cNvPr id="12339" name="Line 12"/>
              <p:cNvSpPr/>
              <p:nvPr/>
            </p:nvSpPr>
            <p:spPr>
              <a:xfrm>
                <a:off x="839" y="3612"/>
                <a:ext cx="952" cy="0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2340" name="Line 13"/>
              <p:cNvSpPr/>
              <p:nvPr/>
            </p:nvSpPr>
            <p:spPr>
              <a:xfrm flipV="1">
                <a:off x="1429" y="3158"/>
                <a:ext cx="0" cy="907"/>
              </a:xfrm>
              <a:prstGeom prst="line">
                <a:avLst/>
              </a:prstGeom>
              <a:ln w="15875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graphicFrame>
            <p:nvGraphicFramePr>
              <p:cNvPr id="12310" name="Object 14"/>
              <p:cNvGraphicFramePr/>
              <p:nvPr/>
            </p:nvGraphicFramePr>
            <p:xfrm>
              <a:off x="1655" y="3657"/>
              <a:ext cx="164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1" name="" r:id="rId5" imgW="127000" imgH="139700" progId="Equation.DSMT4">
                      <p:embed/>
                    </p:oleObj>
                  </mc:Choice>
                  <mc:Fallback>
                    <p:oleObj name="" r:id="rId5" imgW="127000" imgH="139700" progId="Equation.DSMT4">
                      <p:embed/>
                      <p:pic>
                        <p:nvPicPr>
                          <p:cNvPr id="0" name="图片 3110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655" y="3657"/>
                            <a:ext cx="164" cy="180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1" name="Object 15"/>
              <p:cNvGraphicFramePr/>
              <p:nvPr/>
            </p:nvGraphicFramePr>
            <p:xfrm>
              <a:off x="1474" y="3113"/>
              <a:ext cx="121" cy="1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2" name="" r:id="rId7" imgW="139700" imgH="165100" progId="Equation.DSMT4">
                      <p:embed/>
                    </p:oleObj>
                  </mc:Choice>
                  <mc:Fallback>
                    <p:oleObj name="" r:id="rId7" imgW="139700" imgH="165100" progId="Equation.DSMT4">
                      <p:embed/>
                      <p:pic>
                        <p:nvPicPr>
                          <p:cNvPr id="0" name="图片 3111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474" y="3113"/>
                            <a:ext cx="121" cy="14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2" name="Object 16"/>
              <p:cNvGraphicFramePr/>
              <p:nvPr/>
            </p:nvGraphicFramePr>
            <p:xfrm>
              <a:off x="1300" y="3612"/>
              <a:ext cx="129" cy="1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3" name="" r:id="rId9" imgW="127000" imgH="177165" progId="Equation.DSMT4">
                      <p:embed/>
                    </p:oleObj>
                  </mc:Choice>
                  <mc:Fallback>
                    <p:oleObj name="" r:id="rId9" imgW="127000" imgH="177165" progId="Equation.DSMT4">
                      <p:embed/>
                      <p:pic>
                        <p:nvPicPr>
                          <p:cNvPr id="0" name="图片 3112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300" y="3612"/>
                            <a:ext cx="129" cy="18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2309" name="Object 17"/>
            <p:cNvGraphicFramePr/>
            <p:nvPr/>
          </p:nvGraphicFramePr>
          <p:xfrm>
            <a:off x="1020" y="3612"/>
            <a:ext cx="155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" name="" r:id="rId11" imgW="203200" imgH="165100" progId="Equation.DSMT4">
                    <p:embed/>
                  </p:oleObj>
                </mc:Choice>
                <mc:Fallback>
                  <p:oleObj name="" r:id="rId11" imgW="203200" imgH="165100" progId="Equation.DSMT4">
                    <p:embed/>
                    <p:pic>
                      <p:nvPicPr>
                        <p:cNvPr id="0" name="图片 311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20" y="3612"/>
                          <a:ext cx="155" cy="1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318" name="Group 18"/>
          <p:cNvGrpSpPr/>
          <p:nvPr/>
        </p:nvGrpSpPr>
        <p:grpSpPr>
          <a:xfrm>
            <a:off x="912813" y="3935413"/>
            <a:ext cx="9982200" cy="2016125"/>
            <a:chOff x="476" y="2840"/>
            <a:chExt cx="4717" cy="1270"/>
          </a:xfrm>
        </p:grpSpPr>
        <p:grpSp>
          <p:nvGrpSpPr>
            <p:cNvPr id="12319" name="Group 19"/>
            <p:cNvGrpSpPr/>
            <p:nvPr/>
          </p:nvGrpSpPr>
          <p:grpSpPr>
            <a:xfrm>
              <a:off x="476" y="2840"/>
              <a:ext cx="4717" cy="908"/>
              <a:chOff x="476" y="2840"/>
              <a:chExt cx="4717" cy="908"/>
            </a:xfrm>
          </p:grpSpPr>
          <p:grpSp>
            <p:nvGrpSpPr>
              <p:cNvPr id="12320" name="Group 20"/>
              <p:cNvGrpSpPr/>
              <p:nvPr/>
            </p:nvGrpSpPr>
            <p:grpSpPr>
              <a:xfrm>
                <a:off x="476" y="2840"/>
                <a:ext cx="953" cy="908"/>
                <a:chOff x="930" y="2840"/>
                <a:chExt cx="1134" cy="952"/>
              </a:xfrm>
            </p:grpSpPr>
            <p:sp>
              <p:nvSpPr>
                <p:cNvPr id="12334" name="Line 21"/>
                <p:cNvSpPr/>
                <p:nvPr/>
              </p:nvSpPr>
              <p:spPr>
                <a:xfrm>
                  <a:off x="930" y="3339"/>
                  <a:ext cx="1088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2335" name="Line 22"/>
                <p:cNvSpPr/>
                <p:nvPr/>
              </p:nvSpPr>
              <p:spPr>
                <a:xfrm flipV="1">
                  <a:off x="1520" y="2885"/>
                  <a:ext cx="0" cy="907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graphicFrame>
              <p:nvGraphicFramePr>
                <p:cNvPr id="12306" name="Object 23"/>
                <p:cNvGraphicFramePr/>
                <p:nvPr/>
              </p:nvGraphicFramePr>
              <p:xfrm>
                <a:off x="1900" y="3384"/>
                <a:ext cx="164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5" name="" r:id="rId13" imgW="127000" imgH="139700" progId="Equation.DSMT4">
                        <p:embed/>
                      </p:oleObj>
                    </mc:Choice>
                    <mc:Fallback>
                      <p:oleObj name="" r:id="rId13" imgW="127000" imgH="139700" progId="Equation.DSMT4">
                        <p:embed/>
                        <p:pic>
                          <p:nvPicPr>
                            <p:cNvPr id="0" name="图片 3114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00" y="3384"/>
                              <a:ext cx="164" cy="18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07" name="Object 24"/>
                <p:cNvGraphicFramePr/>
                <p:nvPr/>
              </p:nvGraphicFramePr>
              <p:xfrm>
                <a:off x="1565" y="2840"/>
                <a:ext cx="121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6" name="" r:id="rId14" imgW="139700" imgH="165100" progId="Equation.DSMT4">
                        <p:embed/>
                      </p:oleObj>
                    </mc:Choice>
                    <mc:Fallback>
                      <p:oleObj name="" r:id="rId14" imgW="139700" imgH="165100" progId="Equation.DSMT4">
                        <p:embed/>
                        <p:pic>
                          <p:nvPicPr>
                            <p:cNvPr id="0" name="图片 3115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65" y="2840"/>
                              <a:ext cx="121" cy="14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08" name="Object 25"/>
                <p:cNvGraphicFramePr/>
                <p:nvPr/>
              </p:nvGraphicFramePr>
              <p:xfrm>
                <a:off x="1391" y="3339"/>
                <a:ext cx="129" cy="1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7" name="" r:id="rId15" imgW="127000" imgH="177165" progId="Equation.DSMT4">
                        <p:embed/>
                      </p:oleObj>
                    </mc:Choice>
                    <mc:Fallback>
                      <p:oleObj name="" r:id="rId15" imgW="127000" imgH="177165" progId="Equation.DSMT4">
                        <p:embed/>
                        <p:pic>
                          <p:nvPicPr>
                            <p:cNvPr id="0" name="图片 3116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91" y="3339"/>
                              <a:ext cx="129" cy="1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2321" name="Group 26"/>
              <p:cNvGrpSpPr/>
              <p:nvPr/>
            </p:nvGrpSpPr>
            <p:grpSpPr>
              <a:xfrm>
                <a:off x="1836" y="2840"/>
                <a:ext cx="953" cy="908"/>
                <a:chOff x="930" y="2840"/>
                <a:chExt cx="1134" cy="952"/>
              </a:xfrm>
            </p:grpSpPr>
            <p:sp>
              <p:nvSpPr>
                <p:cNvPr id="12332" name="Line 27"/>
                <p:cNvSpPr/>
                <p:nvPr/>
              </p:nvSpPr>
              <p:spPr>
                <a:xfrm>
                  <a:off x="930" y="3339"/>
                  <a:ext cx="1088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2333" name="Line 28"/>
                <p:cNvSpPr/>
                <p:nvPr/>
              </p:nvSpPr>
              <p:spPr>
                <a:xfrm flipV="1">
                  <a:off x="1520" y="2885"/>
                  <a:ext cx="0" cy="907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graphicFrame>
              <p:nvGraphicFramePr>
                <p:cNvPr id="12303" name="Object 29"/>
                <p:cNvGraphicFramePr/>
                <p:nvPr/>
              </p:nvGraphicFramePr>
              <p:xfrm>
                <a:off x="1900" y="3384"/>
                <a:ext cx="164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8" name="" r:id="rId16" imgW="127000" imgH="139700" progId="Equation.DSMT4">
                        <p:embed/>
                      </p:oleObj>
                    </mc:Choice>
                    <mc:Fallback>
                      <p:oleObj name="" r:id="rId16" imgW="127000" imgH="139700" progId="Equation.DSMT4">
                        <p:embed/>
                        <p:pic>
                          <p:nvPicPr>
                            <p:cNvPr id="0" name="图片 3117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00" y="3384"/>
                              <a:ext cx="164" cy="18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04" name="Object 30"/>
                <p:cNvGraphicFramePr/>
                <p:nvPr/>
              </p:nvGraphicFramePr>
              <p:xfrm>
                <a:off x="1565" y="2840"/>
                <a:ext cx="121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19" name="" r:id="rId17" imgW="139700" imgH="165100" progId="Equation.DSMT4">
                        <p:embed/>
                      </p:oleObj>
                    </mc:Choice>
                    <mc:Fallback>
                      <p:oleObj name="" r:id="rId17" imgW="139700" imgH="165100" progId="Equation.DSMT4">
                        <p:embed/>
                        <p:pic>
                          <p:nvPicPr>
                            <p:cNvPr id="0" name="图片 3118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65" y="2840"/>
                              <a:ext cx="121" cy="14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05" name="Object 31"/>
                <p:cNvGraphicFramePr/>
                <p:nvPr/>
              </p:nvGraphicFramePr>
              <p:xfrm>
                <a:off x="1391" y="3339"/>
                <a:ext cx="129" cy="1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0" name="" r:id="rId18" imgW="127000" imgH="177165" progId="Equation.DSMT4">
                        <p:embed/>
                      </p:oleObj>
                    </mc:Choice>
                    <mc:Fallback>
                      <p:oleObj name="" r:id="rId18" imgW="127000" imgH="177165" progId="Equation.DSMT4">
                        <p:embed/>
                        <p:pic>
                          <p:nvPicPr>
                            <p:cNvPr id="0" name="图片 3119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91" y="3339"/>
                              <a:ext cx="129" cy="1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2322" name="Group 32"/>
              <p:cNvGrpSpPr/>
              <p:nvPr/>
            </p:nvGrpSpPr>
            <p:grpSpPr>
              <a:xfrm>
                <a:off x="3016" y="2840"/>
                <a:ext cx="953" cy="908"/>
                <a:chOff x="930" y="2840"/>
                <a:chExt cx="1134" cy="952"/>
              </a:xfrm>
            </p:grpSpPr>
            <p:sp>
              <p:nvSpPr>
                <p:cNvPr id="12330" name="Line 33"/>
                <p:cNvSpPr/>
                <p:nvPr/>
              </p:nvSpPr>
              <p:spPr>
                <a:xfrm>
                  <a:off x="930" y="3339"/>
                  <a:ext cx="1088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2331" name="Line 34"/>
                <p:cNvSpPr/>
                <p:nvPr/>
              </p:nvSpPr>
              <p:spPr>
                <a:xfrm flipV="1">
                  <a:off x="1520" y="2885"/>
                  <a:ext cx="0" cy="907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graphicFrame>
              <p:nvGraphicFramePr>
                <p:cNvPr id="12300" name="Object 35"/>
                <p:cNvGraphicFramePr/>
                <p:nvPr/>
              </p:nvGraphicFramePr>
              <p:xfrm>
                <a:off x="1900" y="3384"/>
                <a:ext cx="164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1" name="" r:id="rId19" imgW="127000" imgH="139700" progId="Equation.DSMT4">
                        <p:embed/>
                      </p:oleObj>
                    </mc:Choice>
                    <mc:Fallback>
                      <p:oleObj name="" r:id="rId19" imgW="127000" imgH="139700" progId="Equation.DSMT4">
                        <p:embed/>
                        <p:pic>
                          <p:nvPicPr>
                            <p:cNvPr id="0" name="图片 3120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00" y="3384"/>
                              <a:ext cx="164" cy="18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01" name="Object 36"/>
                <p:cNvGraphicFramePr/>
                <p:nvPr/>
              </p:nvGraphicFramePr>
              <p:xfrm>
                <a:off x="1565" y="2840"/>
                <a:ext cx="121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2" name="" r:id="rId20" imgW="139700" imgH="165100" progId="Equation.DSMT4">
                        <p:embed/>
                      </p:oleObj>
                    </mc:Choice>
                    <mc:Fallback>
                      <p:oleObj name="" r:id="rId20" imgW="139700" imgH="165100" progId="Equation.DSMT4">
                        <p:embed/>
                        <p:pic>
                          <p:nvPicPr>
                            <p:cNvPr id="0" name="图片 3121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65" y="2840"/>
                              <a:ext cx="121" cy="14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302" name="Object 37"/>
                <p:cNvGraphicFramePr/>
                <p:nvPr/>
              </p:nvGraphicFramePr>
              <p:xfrm>
                <a:off x="1391" y="3339"/>
                <a:ext cx="129" cy="1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3" name="" r:id="rId21" imgW="127000" imgH="177165" progId="Equation.DSMT4">
                        <p:embed/>
                      </p:oleObj>
                    </mc:Choice>
                    <mc:Fallback>
                      <p:oleObj name="" r:id="rId21" imgW="127000" imgH="177165" progId="Equation.DSMT4">
                        <p:embed/>
                        <p:pic>
                          <p:nvPicPr>
                            <p:cNvPr id="0" name="图片 3122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91" y="3339"/>
                              <a:ext cx="129" cy="1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2323" name="Group 38"/>
              <p:cNvGrpSpPr/>
              <p:nvPr/>
            </p:nvGrpSpPr>
            <p:grpSpPr>
              <a:xfrm>
                <a:off x="4240" y="2840"/>
                <a:ext cx="953" cy="908"/>
                <a:chOff x="930" y="2840"/>
                <a:chExt cx="1134" cy="952"/>
              </a:xfrm>
            </p:grpSpPr>
            <p:sp>
              <p:nvSpPr>
                <p:cNvPr id="12328" name="Line 39"/>
                <p:cNvSpPr/>
                <p:nvPr/>
              </p:nvSpPr>
              <p:spPr>
                <a:xfrm>
                  <a:off x="930" y="3339"/>
                  <a:ext cx="1088" cy="0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sp>
              <p:nvSpPr>
                <p:cNvPr id="12329" name="Line 40"/>
                <p:cNvSpPr/>
                <p:nvPr/>
              </p:nvSpPr>
              <p:spPr>
                <a:xfrm flipV="1">
                  <a:off x="1520" y="2885"/>
                  <a:ext cx="0" cy="907"/>
                </a:xfrm>
                <a:prstGeom prst="line">
                  <a:avLst/>
                </a:prstGeom>
                <a:ln w="15875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graphicFrame>
              <p:nvGraphicFramePr>
                <p:cNvPr id="12297" name="Object 41"/>
                <p:cNvGraphicFramePr/>
                <p:nvPr/>
              </p:nvGraphicFramePr>
              <p:xfrm>
                <a:off x="1900" y="3384"/>
                <a:ext cx="164" cy="18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4" name="" r:id="rId22" imgW="127000" imgH="139700" progId="Equation.DSMT4">
                        <p:embed/>
                      </p:oleObj>
                    </mc:Choice>
                    <mc:Fallback>
                      <p:oleObj name="" r:id="rId22" imgW="127000" imgH="139700" progId="Equation.DSMT4">
                        <p:embed/>
                        <p:pic>
                          <p:nvPicPr>
                            <p:cNvPr id="0" name="图片 3123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900" y="3384"/>
                              <a:ext cx="164" cy="180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298" name="Object 42"/>
                <p:cNvGraphicFramePr/>
                <p:nvPr/>
              </p:nvGraphicFramePr>
              <p:xfrm>
                <a:off x="1565" y="2840"/>
                <a:ext cx="121" cy="1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5" name="" r:id="rId23" imgW="139700" imgH="165100" progId="Equation.DSMT4">
                        <p:embed/>
                      </p:oleObj>
                    </mc:Choice>
                    <mc:Fallback>
                      <p:oleObj name="" r:id="rId23" imgW="139700" imgH="165100" progId="Equation.DSMT4">
                        <p:embed/>
                        <p:pic>
                          <p:nvPicPr>
                            <p:cNvPr id="0" name="图片 3124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565" y="2840"/>
                              <a:ext cx="121" cy="143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2299" name="Object 43"/>
                <p:cNvGraphicFramePr/>
                <p:nvPr/>
              </p:nvGraphicFramePr>
              <p:xfrm>
                <a:off x="1391" y="3339"/>
                <a:ext cx="129" cy="1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6" name="" r:id="rId24" imgW="127000" imgH="177165" progId="Equation.DSMT4">
                        <p:embed/>
                      </p:oleObj>
                    </mc:Choice>
                    <mc:Fallback>
                      <p:oleObj name="" r:id="rId24" imgW="127000" imgH="177165" progId="Equation.DSMT4">
                        <p:embed/>
                        <p:pic>
                          <p:nvPicPr>
                            <p:cNvPr id="0" name="图片 3125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391" y="3339"/>
                              <a:ext cx="129" cy="181"/>
                            </a:xfrm>
                            <a:prstGeom prst="rect">
                              <a:avLst/>
                            </a:prstGeom>
                            <a:noFill/>
                            <a:ln w="38100">
                              <a:noFill/>
                              <a:miter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2324" name="Line 44"/>
              <p:cNvSpPr/>
              <p:nvPr/>
            </p:nvSpPr>
            <p:spPr>
              <a:xfrm flipH="1">
                <a:off x="567" y="2931"/>
                <a:ext cx="635" cy="5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5" name="Line 45"/>
              <p:cNvSpPr/>
              <p:nvPr/>
            </p:nvSpPr>
            <p:spPr>
              <a:xfrm flipH="1">
                <a:off x="2153" y="3067"/>
                <a:ext cx="636" cy="59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6" name="Line 46"/>
              <p:cNvSpPr/>
              <p:nvPr/>
            </p:nvSpPr>
            <p:spPr>
              <a:xfrm>
                <a:off x="3152" y="3067"/>
                <a:ext cx="544" cy="681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327" name="Line 47"/>
              <p:cNvSpPr/>
              <p:nvPr/>
            </p:nvSpPr>
            <p:spPr>
              <a:xfrm>
                <a:off x="4604" y="2976"/>
                <a:ext cx="499" cy="63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aphicFrame>
          <p:nvGraphicFramePr>
            <p:cNvPr id="12293" name="Object 48"/>
            <p:cNvGraphicFramePr/>
            <p:nvPr/>
          </p:nvGraphicFramePr>
          <p:xfrm>
            <a:off x="748" y="3838"/>
            <a:ext cx="30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7" name="" r:id="rId25" imgW="254000" imgH="203200" progId="Equation.DSMT4">
                    <p:embed/>
                  </p:oleObj>
                </mc:Choice>
                <mc:Fallback>
                  <p:oleObj name="" r:id="rId25" imgW="254000" imgH="203200" progId="Equation.DSMT4">
                    <p:embed/>
                    <p:pic>
                      <p:nvPicPr>
                        <p:cNvPr id="0" name="图片 3126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748" y="3838"/>
                          <a:ext cx="307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49"/>
            <p:cNvGraphicFramePr/>
            <p:nvPr/>
          </p:nvGraphicFramePr>
          <p:xfrm>
            <a:off x="2154" y="3828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8" name="" r:id="rId27" imgW="254000" imgH="203200" progId="Equation.DSMT4">
                    <p:embed/>
                  </p:oleObj>
                </mc:Choice>
                <mc:Fallback>
                  <p:oleObj name="" r:id="rId27" imgW="254000" imgH="203200" progId="Equation.DSMT4">
                    <p:embed/>
                    <p:pic>
                      <p:nvPicPr>
                        <p:cNvPr id="0" name="图片 3127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2154" y="3828"/>
                          <a:ext cx="352" cy="2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50"/>
            <p:cNvGraphicFramePr/>
            <p:nvPr/>
          </p:nvGraphicFramePr>
          <p:xfrm>
            <a:off x="3334" y="3838"/>
            <a:ext cx="307" cy="2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9" name="" r:id="rId29" imgW="254000" imgH="203200" progId="Equation.DSMT4">
                    <p:embed/>
                  </p:oleObj>
                </mc:Choice>
                <mc:Fallback>
                  <p:oleObj name="" r:id="rId29" imgW="254000" imgH="203200" progId="Equation.DSMT4">
                    <p:embed/>
                    <p:pic>
                      <p:nvPicPr>
                        <p:cNvPr id="0" name="图片 3128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3334" y="3838"/>
                          <a:ext cx="307" cy="24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51"/>
            <p:cNvGraphicFramePr/>
            <p:nvPr/>
          </p:nvGraphicFramePr>
          <p:xfrm>
            <a:off x="4604" y="3868"/>
            <a:ext cx="318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" r:id="rId31" imgW="266065" imgH="203200" progId="Equation.DSMT4">
                    <p:embed/>
                  </p:oleObj>
                </mc:Choice>
                <mc:Fallback>
                  <p:oleObj name="" r:id="rId31" imgW="266065" imgH="203200" progId="Equation.DSMT4">
                    <p:embed/>
                    <p:pic>
                      <p:nvPicPr>
                        <p:cNvPr id="0" name="图片 3129"/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4604" y="3868"/>
                          <a:ext cx="318" cy="24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7828" name="Object 52"/>
          <p:cNvGraphicFramePr/>
          <p:nvPr/>
        </p:nvGraphicFramePr>
        <p:xfrm>
          <a:off x="8783638" y="2636838"/>
          <a:ext cx="3825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" r:id="rId33" imgW="165100" imgH="165100" progId="Equation.DSMT4">
                  <p:embed/>
                </p:oleObj>
              </mc:Choice>
              <mc:Fallback>
                <p:oleObj name="" r:id="rId33" imgW="165100" imgH="165100" progId="Equation.DSMT4">
                  <p:embed/>
                  <p:pic>
                    <p:nvPicPr>
                      <p:cNvPr id="0" name="图片 3130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783638" y="2636838"/>
                        <a:ext cx="382587" cy="287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5"/>
          <p:cNvSpPr txBox="1"/>
          <p:nvPr/>
        </p:nvSpPr>
        <p:spPr>
          <a:xfrm>
            <a:off x="719138" y="2349500"/>
            <a:ext cx="9764712" cy="9874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zh-CN" altLang="en-US" sz="5700" b="1" dirty="0">
                <a:solidFill>
                  <a:srgbClr val="0033CC"/>
                </a:solidFill>
                <a:latin typeface="Arial" panose="020B0604020202020204" pitchFamily="34" charset="0"/>
                <a:ea typeface="方正舒体" pitchFamily="2" charset="-122"/>
              </a:rPr>
              <a:t>这节课你有什么收获和体会？</a:t>
            </a:r>
            <a:endParaRPr lang="zh-CN" altLang="en-US" sz="5700" b="1" dirty="0">
              <a:solidFill>
                <a:srgbClr val="0033CC"/>
              </a:solidFill>
              <a:latin typeface="Arial" panose="020B0604020202020204" pitchFamily="34" charset="0"/>
              <a:ea typeface="方正舒体" pitchFamily="2" charset="-122"/>
            </a:endParaRPr>
          </a:p>
        </p:txBody>
      </p:sp>
    </p:spTree>
  </p:cSld>
  <p:clrMapOvr>
    <a:masterClrMapping/>
  </p:clrMapOvr>
  <p:transition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Line 7">
            <a:hlinkClick r:id="rId1" action="ppaction://hlinkfile"/>
          </p:cNvPr>
          <p:cNvSpPr/>
          <p:nvPr/>
        </p:nvSpPr>
        <p:spPr>
          <a:xfrm>
            <a:off x="334963" y="6069013"/>
            <a:ext cx="7872412" cy="0"/>
          </a:xfrm>
          <a:prstGeom prst="line">
            <a:avLst/>
          </a:prstGeom>
          <a:ln w="9525" cap="flat" cmpd="sng">
            <a:solidFill>
              <a:srgbClr val="996633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19459" name="Group 89"/>
          <p:cNvGrpSpPr/>
          <p:nvPr/>
        </p:nvGrpSpPr>
        <p:grpSpPr>
          <a:xfrm>
            <a:off x="1117600" y="304800"/>
            <a:ext cx="3454400" cy="600075"/>
            <a:chOff x="720" y="336"/>
            <a:chExt cx="1632" cy="378"/>
          </a:xfrm>
        </p:grpSpPr>
        <p:sp>
          <p:nvSpPr>
            <p:cNvPr id="19467" name="Text Box 80"/>
            <p:cNvSpPr txBox="1"/>
            <p:nvPr/>
          </p:nvSpPr>
          <p:spPr>
            <a:xfrm>
              <a:off x="1008" y="336"/>
              <a:ext cx="1270" cy="3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知识回顾</a:t>
              </a:r>
              <a:r>
                <a:rPr lang="en-US" altLang="zh-CN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:</a:t>
              </a:r>
              <a:endParaRPr lang="en-US" altLang="zh-CN" sz="33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19468" name="Picture 88" descr="LINE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" y="624"/>
              <a:ext cx="1632" cy="8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93649" name="Rectangle 81"/>
          <p:cNvSpPr/>
          <p:nvPr/>
        </p:nvSpPr>
        <p:spPr>
          <a:xfrm>
            <a:off x="406400" y="990600"/>
            <a:ext cx="10971213" cy="617538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zh-CN" altLang="en-US" sz="3300" b="1" dirty="0">
                <a:latin typeface="Arial" panose="020B0604020202020204" pitchFamily="34" charset="0"/>
              </a:rPr>
              <a:t>二次函数</a:t>
            </a:r>
            <a:r>
              <a:rPr lang="en-US" altLang="zh-CN" sz="33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3300" b="1" dirty="0">
                <a:latin typeface="Symbol" panose="05050102010706020507" pitchFamily="18" charset="2"/>
              </a:rPr>
              <a:t>=</a:t>
            </a:r>
            <a:r>
              <a:rPr lang="en-US" altLang="zh-CN" sz="3300" b="1" i="1" dirty="0">
                <a:latin typeface="Times New Roman" panose="02020603050405020304" pitchFamily="18" charset="0"/>
              </a:rPr>
              <a:t>ax</a:t>
            </a:r>
            <a:r>
              <a:rPr lang="en-US" altLang="zh-CN" sz="3300" b="1" dirty="0">
                <a:latin typeface="Times New Roman" panose="02020603050405020304" pitchFamily="18" charset="0"/>
                <a:ea typeface="Arial" panose="020B0604020202020204" pitchFamily="34" charset="0"/>
              </a:rPr>
              <a:t>²</a:t>
            </a:r>
            <a:r>
              <a:rPr lang="zh-CN" altLang="en-US" sz="3300" b="1" dirty="0">
                <a:latin typeface="Arial" panose="020B0604020202020204" pitchFamily="34" charset="0"/>
              </a:rPr>
              <a:t>的图象及其特点？</a:t>
            </a:r>
            <a:endParaRPr lang="zh-CN" altLang="en-US" sz="3300" b="1" dirty="0">
              <a:latin typeface="Arial" panose="020B0604020202020204" pitchFamily="34" charset="0"/>
            </a:endParaRPr>
          </a:p>
        </p:txBody>
      </p:sp>
      <p:sp>
        <p:nvSpPr>
          <p:cNvPr id="493663" name="Rectangle 95"/>
          <p:cNvSpPr/>
          <p:nvPr/>
        </p:nvSpPr>
        <p:spPr>
          <a:xfrm>
            <a:off x="814388" y="1600200"/>
            <a:ext cx="10463212" cy="55721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、顶点坐标？</a:t>
            </a:r>
            <a:endParaRPr lang="zh-CN" altLang="en-US" sz="29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93667" name="Rectangle 99"/>
          <p:cNvSpPr/>
          <p:nvPr/>
        </p:nvSpPr>
        <p:spPr>
          <a:xfrm>
            <a:off x="3657600" y="1603375"/>
            <a:ext cx="2173288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zh-CN" altLang="en-US" sz="3800" b="1" dirty="0">
                <a:solidFill>
                  <a:srgbClr val="FF0000"/>
                </a:solidFill>
                <a:latin typeface="Arial" panose="020B0604020202020204" pitchFamily="34" charset="0"/>
              </a:rPr>
              <a:t>（</a:t>
            </a: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</a:t>
            </a: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38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3670" name="Rectangle 102"/>
          <p:cNvSpPr/>
          <p:nvPr/>
        </p:nvSpPr>
        <p:spPr>
          <a:xfrm>
            <a:off x="812800" y="2362200"/>
            <a:ext cx="10463213" cy="55721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、对称轴？</a:t>
            </a:r>
            <a:endParaRPr lang="zh-CN" altLang="en-US" sz="29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93673" name="Rectangle 105"/>
          <p:cNvSpPr/>
          <p:nvPr/>
        </p:nvSpPr>
        <p:spPr>
          <a:xfrm>
            <a:off x="3556000" y="2333625"/>
            <a:ext cx="3635375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en-US" altLang="zh-CN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y</a:t>
            </a:r>
            <a:r>
              <a:rPr lang="zh-CN" altLang="en-US" sz="3800" b="1" dirty="0">
                <a:solidFill>
                  <a:srgbClr val="FF0000"/>
                </a:solidFill>
                <a:latin typeface="Arial" panose="020B0604020202020204" pitchFamily="34" charset="0"/>
              </a:rPr>
              <a:t>轴（直线</a:t>
            </a:r>
            <a:r>
              <a:rPr lang="en-US" altLang="zh-CN" sz="3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3800" b="1" dirty="0">
                <a:solidFill>
                  <a:srgbClr val="FF0000"/>
                </a:solidFill>
                <a:latin typeface="Symbol" panose="05050102010706020507" pitchFamily="18" charset="2"/>
              </a:rPr>
              <a:t>=</a:t>
            </a:r>
            <a:r>
              <a:rPr lang="en-US" altLang="zh-CN" sz="3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3800" b="1" dirty="0">
                <a:solidFill>
                  <a:srgbClr val="FF0000"/>
                </a:solidFill>
                <a:latin typeface="Arial" panose="020B0604020202020204" pitchFamily="34" charset="0"/>
              </a:rPr>
              <a:t>）</a:t>
            </a:r>
            <a:endParaRPr lang="zh-CN" altLang="en-US" sz="3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93676" name="Rectangle 108"/>
          <p:cNvSpPr/>
          <p:nvPr/>
        </p:nvSpPr>
        <p:spPr>
          <a:xfrm>
            <a:off x="812800" y="3352800"/>
            <a:ext cx="10463213" cy="55721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、图象具有以下特点：</a:t>
            </a:r>
            <a:endParaRPr lang="zh-CN" altLang="en-US" sz="29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93677" name="Rectangle 109"/>
          <p:cNvSpPr/>
          <p:nvPr/>
        </p:nvSpPr>
        <p:spPr>
          <a:xfrm>
            <a:off x="508000" y="3887788"/>
            <a:ext cx="11885613" cy="233997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一般地，二次函数</a:t>
            </a:r>
            <a:r>
              <a:rPr lang="en-US" altLang="zh-CN" sz="2900" b="1" i="1" dirty="0">
                <a:latin typeface="Times New Roman" panose="02020603050405020304" pitchFamily="18" charset="0"/>
              </a:rPr>
              <a:t>y</a:t>
            </a:r>
            <a:r>
              <a:rPr lang="en-US" altLang="zh-CN" sz="2900" b="1" dirty="0">
                <a:latin typeface="Symbol" panose="05050102010706020507" pitchFamily="18" charset="2"/>
              </a:rPr>
              <a:t>=</a:t>
            </a:r>
            <a:r>
              <a:rPr lang="en-US" altLang="zh-CN" sz="2900" b="1" i="1" dirty="0">
                <a:latin typeface="Times New Roman" panose="02020603050405020304" pitchFamily="18" charset="0"/>
              </a:rPr>
              <a:t>ax</a:t>
            </a:r>
            <a:r>
              <a:rPr lang="en-US" altLang="zh-CN" sz="2900" b="1" dirty="0">
                <a:latin typeface="Times New Roman" panose="02020603050405020304" pitchFamily="18" charset="0"/>
                <a:ea typeface="Arial" panose="020B0604020202020204" pitchFamily="34" charset="0"/>
              </a:rPr>
              <a:t>²</a:t>
            </a:r>
            <a:r>
              <a:rPr lang="en-US" altLang="zh-CN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（ </a:t>
            </a:r>
            <a:r>
              <a:rPr lang="en-US" altLang="zh-CN" sz="29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900" b="1" dirty="0">
                <a:solidFill>
                  <a:srgbClr val="FF0000"/>
                </a:solidFill>
                <a:latin typeface="Symbol" panose="05050102010706020507" pitchFamily="18" charset="2"/>
              </a:rPr>
              <a:t>≠</a:t>
            </a:r>
            <a:r>
              <a:rPr lang="en-US" altLang="zh-CN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zh-CN" sz="2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的图象是一条抛物线</a:t>
            </a:r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  <a:endParaRPr lang="en-US" altLang="zh-CN" sz="29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当</a:t>
            </a:r>
            <a:r>
              <a:rPr lang="en-US" altLang="zh-CN" sz="29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9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&gt;</a:t>
            </a:r>
            <a:r>
              <a:rPr lang="en-US" altLang="zh-CN" sz="29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时，抛物线开口</a:t>
            </a:r>
            <a:r>
              <a:rPr lang="zh-CN" altLang="en-US" sz="2900" b="1" dirty="0">
                <a:solidFill>
                  <a:srgbClr val="FF0000"/>
                </a:solidFill>
                <a:latin typeface="Arial" panose="020B0604020202020204" pitchFamily="34" charset="0"/>
              </a:rPr>
              <a:t>向上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，顶点是抛物线上的</a:t>
            </a:r>
            <a:r>
              <a:rPr lang="zh-CN" altLang="en-US" sz="2900" b="1" dirty="0">
                <a:solidFill>
                  <a:srgbClr val="FF0000"/>
                </a:solidFill>
                <a:latin typeface="Arial" panose="020B0604020202020204" pitchFamily="34" charset="0"/>
              </a:rPr>
              <a:t>最低点</a:t>
            </a:r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endParaRPr lang="en-US" altLang="zh-CN" sz="29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抛物线在</a:t>
            </a:r>
            <a:r>
              <a:rPr lang="en-US" altLang="zh-CN" sz="29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轴的</a:t>
            </a:r>
            <a:r>
              <a:rPr lang="zh-CN" altLang="en-US" sz="2900" b="1" dirty="0">
                <a:solidFill>
                  <a:srgbClr val="FF0000"/>
                </a:solidFill>
                <a:latin typeface="Arial" panose="020B0604020202020204" pitchFamily="34" charset="0"/>
              </a:rPr>
              <a:t>上方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（除顶点外）</a:t>
            </a:r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;</a:t>
            </a:r>
            <a:endParaRPr lang="en-US" altLang="zh-CN" sz="29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当</a:t>
            </a:r>
            <a:r>
              <a:rPr lang="en-US" altLang="zh-CN" sz="29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9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&lt;</a:t>
            </a:r>
            <a:r>
              <a:rPr lang="en-US" altLang="zh-CN" sz="2900" b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时，抛物线开口</a:t>
            </a:r>
            <a:r>
              <a:rPr lang="zh-CN" altLang="en-US" sz="2900" b="1" dirty="0">
                <a:solidFill>
                  <a:srgbClr val="FF0000"/>
                </a:solidFill>
                <a:latin typeface="Arial" panose="020B0604020202020204" pitchFamily="34" charset="0"/>
              </a:rPr>
              <a:t>向下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，顶点是抛物线上的</a:t>
            </a:r>
            <a:r>
              <a:rPr lang="zh-CN" altLang="en-US" sz="2900" b="1" dirty="0">
                <a:solidFill>
                  <a:srgbClr val="FF0000"/>
                </a:solidFill>
                <a:latin typeface="Arial" panose="020B0604020202020204" pitchFamily="34" charset="0"/>
              </a:rPr>
              <a:t>最高点</a:t>
            </a:r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,</a:t>
            </a:r>
            <a:endParaRPr lang="en-US" altLang="zh-CN" sz="2900" b="1" dirty="0">
              <a:latin typeface="Arial" panose="020B0604020202020204" pitchFamily="34" charset="0"/>
            </a:endParaRPr>
          </a:p>
          <a:p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抛物线在</a:t>
            </a:r>
            <a:r>
              <a:rPr lang="en-US" altLang="zh-CN" sz="29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x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轴的</a:t>
            </a:r>
            <a:r>
              <a:rPr lang="zh-CN" altLang="en-US" sz="2900" b="1" dirty="0">
                <a:solidFill>
                  <a:srgbClr val="FF0000"/>
                </a:solidFill>
                <a:latin typeface="Arial" panose="020B0604020202020204" pitchFamily="34" charset="0"/>
              </a:rPr>
              <a:t>下方</a:t>
            </a:r>
            <a:r>
              <a:rPr lang="zh-CN" altLang="en-US" sz="2900" b="1" dirty="0">
                <a:solidFill>
                  <a:srgbClr val="0000FF"/>
                </a:solidFill>
                <a:latin typeface="Arial" panose="020B0604020202020204" pitchFamily="34" charset="0"/>
              </a:rPr>
              <a:t>（除顶点外）</a:t>
            </a:r>
            <a:r>
              <a:rPr lang="en-US" altLang="zh-CN" sz="29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altLang="zh-CN" sz="29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493677">
                                            <p:txEl>
                                              <p:charRg st="0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7">
                                            <p:txEl>
                                              <p:charRg st="3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493677">
                                            <p:txEl>
                                              <p:charRg st="32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7">
                                            <p:txEl>
                                              <p:charRg st="6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493677">
                                            <p:txEl>
                                              <p:charRg st="60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7">
                                            <p:txEl>
                                              <p:charRg st="95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"/>
                                        <p:tgtEl>
                                          <p:spTgt spid="493677">
                                            <p:txEl>
                                              <p:charRg st="95" end="1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77">
                                            <p:txEl>
                                              <p:charRg st="123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493677">
                                            <p:txEl>
                                              <p:charRg st="123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49" grpId="0"/>
      <p:bldP spid="493663" grpId="0"/>
      <p:bldP spid="493667" grpId="0"/>
      <p:bldP spid="493670" grpId="0"/>
      <p:bldP spid="493673" grpId="0"/>
      <p:bldP spid="493676" grpId="0"/>
      <p:bldP spid="4936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61"/>
          <p:cNvGrpSpPr/>
          <p:nvPr/>
        </p:nvGrpSpPr>
        <p:grpSpPr>
          <a:xfrm>
            <a:off x="508000" y="1125538"/>
            <a:ext cx="11174413" cy="2768600"/>
            <a:chOff x="240" y="709"/>
            <a:chExt cx="5280" cy="1743"/>
          </a:xfrm>
        </p:grpSpPr>
        <p:sp>
          <p:nvSpPr>
            <p:cNvPr id="1046" name="Rectangle 42"/>
            <p:cNvSpPr/>
            <p:nvPr/>
          </p:nvSpPr>
          <p:spPr>
            <a:xfrm>
              <a:off x="1292" y="1933"/>
              <a:ext cx="444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sp>
          <p:nvSpPr>
            <p:cNvPr id="1047" name="Rectangle 43"/>
            <p:cNvSpPr/>
            <p:nvPr/>
          </p:nvSpPr>
          <p:spPr>
            <a:xfrm>
              <a:off x="1276" y="1494"/>
              <a:ext cx="44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4.5</a:t>
              </a:r>
              <a:endParaRPr lang="en-US" altLang="zh-CN" sz="33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8" name="Rectangle 44"/>
            <p:cNvSpPr/>
            <p:nvPr/>
          </p:nvSpPr>
          <p:spPr>
            <a:xfrm>
              <a:off x="1276" y="1053"/>
              <a:ext cx="44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sp>
          <p:nvSpPr>
            <p:cNvPr id="1049" name="Rectangle 45"/>
            <p:cNvSpPr/>
            <p:nvPr/>
          </p:nvSpPr>
          <p:spPr>
            <a:xfrm>
              <a:off x="1276" y="720"/>
              <a:ext cx="444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Symbol" panose="05050102010706020507" pitchFamily="18" charset="2"/>
                </a:rPr>
                <a:t>-</a:t>
              </a:r>
              <a:r>
                <a:rPr lang="en-US" altLang="zh-CN" sz="3300" b="1" dirty="0">
                  <a:latin typeface="Times New Roman" panose="02020603050405020304" pitchFamily="18" charset="0"/>
                </a:rPr>
                <a:t>5</a:t>
              </a:r>
              <a:endParaRPr lang="en-US" altLang="zh-CN" sz="33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0" name="Rectangle 46"/>
            <p:cNvSpPr/>
            <p:nvPr/>
          </p:nvSpPr>
          <p:spPr>
            <a:xfrm>
              <a:off x="1701" y="1933"/>
              <a:ext cx="384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sp>
          <p:nvSpPr>
            <p:cNvPr id="1051" name="Rectangle 47"/>
            <p:cNvSpPr/>
            <p:nvPr/>
          </p:nvSpPr>
          <p:spPr>
            <a:xfrm>
              <a:off x="1720" y="1494"/>
              <a:ext cx="38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3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52" name="Rectangle 48"/>
            <p:cNvSpPr/>
            <p:nvPr/>
          </p:nvSpPr>
          <p:spPr>
            <a:xfrm>
              <a:off x="1720" y="1053"/>
              <a:ext cx="38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sp>
          <p:nvSpPr>
            <p:cNvPr id="1053" name="Rectangle 49"/>
            <p:cNvSpPr/>
            <p:nvPr/>
          </p:nvSpPr>
          <p:spPr>
            <a:xfrm>
              <a:off x="1720" y="720"/>
              <a:ext cx="384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Symbol" panose="05050102010706020507" pitchFamily="18" charset="2"/>
                </a:rPr>
                <a:t>-</a:t>
              </a:r>
              <a:r>
                <a:rPr lang="en-US" altLang="zh-CN" sz="3300" b="1" dirty="0">
                  <a:latin typeface="Times New Roman" panose="02020603050405020304" pitchFamily="18" charset="0"/>
                </a:rPr>
                <a:t>4</a:t>
              </a:r>
              <a:endParaRPr lang="en-US" altLang="zh-CN" sz="33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54" name="Rectangle 50"/>
            <p:cNvSpPr/>
            <p:nvPr/>
          </p:nvSpPr>
          <p:spPr>
            <a:xfrm>
              <a:off x="5125" y="1494"/>
              <a:ext cx="395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sp>
          <p:nvSpPr>
            <p:cNvPr id="1055" name="Rectangle 51"/>
            <p:cNvSpPr/>
            <p:nvPr/>
          </p:nvSpPr>
          <p:spPr>
            <a:xfrm>
              <a:off x="4681" y="1494"/>
              <a:ext cx="44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2900" b="1" dirty="0">
                <a:latin typeface="Arial" panose="020B0604020202020204" pitchFamily="34" charset="0"/>
              </a:endParaRPr>
            </a:p>
          </p:txBody>
        </p:sp>
        <p:sp>
          <p:nvSpPr>
            <p:cNvPr id="1056" name="Rectangle 52"/>
            <p:cNvSpPr/>
            <p:nvPr/>
          </p:nvSpPr>
          <p:spPr>
            <a:xfrm>
              <a:off x="4286" y="1494"/>
              <a:ext cx="395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2900" b="1" dirty="0">
                <a:latin typeface="Arial" panose="020B0604020202020204" pitchFamily="34" charset="0"/>
              </a:endParaRPr>
            </a:p>
          </p:txBody>
        </p:sp>
        <p:sp>
          <p:nvSpPr>
            <p:cNvPr id="1057" name="Rectangle 53"/>
            <p:cNvSpPr/>
            <p:nvPr/>
          </p:nvSpPr>
          <p:spPr>
            <a:xfrm>
              <a:off x="3842" y="1494"/>
              <a:ext cx="44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Arial" panose="020B0604020202020204" pitchFamily="34" charset="0"/>
                </a:rPr>
                <a:t>4.5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58" name="Rectangle 54"/>
            <p:cNvSpPr/>
            <p:nvPr/>
          </p:nvSpPr>
          <p:spPr>
            <a:xfrm>
              <a:off x="3497" y="1494"/>
              <a:ext cx="345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59" name="Rectangle 55"/>
            <p:cNvSpPr/>
            <p:nvPr/>
          </p:nvSpPr>
          <p:spPr>
            <a:xfrm>
              <a:off x="3003" y="1494"/>
              <a:ext cx="49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lang="en-US" altLang="zh-CN" sz="33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60" name="Rectangle 56"/>
            <p:cNvSpPr/>
            <p:nvPr/>
          </p:nvSpPr>
          <p:spPr>
            <a:xfrm>
              <a:off x="2567" y="1494"/>
              <a:ext cx="436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Arial" panose="020B0604020202020204" pitchFamily="34" charset="0"/>
                </a:rPr>
                <a:t>0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61" name="Rectangle 57"/>
            <p:cNvSpPr/>
            <p:nvPr/>
          </p:nvSpPr>
          <p:spPr>
            <a:xfrm>
              <a:off x="2104" y="1494"/>
              <a:ext cx="463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lang="en-US" altLang="zh-CN" sz="33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62" name="Rectangle 58"/>
            <p:cNvSpPr/>
            <p:nvPr/>
          </p:nvSpPr>
          <p:spPr>
            <a:xfrm>
              <a:off x="240" y="1494"/>
              <a:ext cx="1036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zh-CN" altLang="zh-CN" sz="3300" dirty="0">
                <a:latin typeface="Arial" panose="020B0604020202020204" pitchFamily="34" charset="0"/>
              </a:endParaRPr>
            </a:p>
          </p:txBody>
        </p:sp>
        <p:sp>
          <p:nvSpPr>
            <p:cNvPr id="1063" name="Rectangle 59"/>
            <p:cNvSpPr/>
            <p:nvPr/>
          </p:nvSpPr>
          <p:spPr>
            <a:xfrm>
              <a:off x="5125" y="1935"/>
              <a:ext cx="395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64" name="Rectangle 60"/>
            <p:cNvSpPr/>
            <p:nvPr/>
          </p:nvSpPr>
          <p:spPr>
            <a:xfrm>
              <a:off x="4681" y="1935"/>
              <a:ext cx="444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65" name="Rectangle 61"/>
            <p:cNvSpPr/>
            <p:nvPr/>
          </p:nvSpPr>
          <p:spPr>
            <a:xfrm>
              <a:off x="4286" y="1935"/>
              <a:ext cx="395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Arial" panose="020B0604020202020204" pitchFamily="34" charset="0"/>
                </a:rPr>
                <a:t>0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66" name="Rectangle 62"/>
            <p:cNvSpPr/>
            <p:nvPr/>
          </p:nvSpPr>
          <p:spPr>
            <a:xfrm>
              <a:off x="3842" y="1935"/>
              <a:ext cx="444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lang="en-US" altLang="zh-CN" sz="33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altLang="zh-CN" sz="2900" b="1" dirty="0">
                <a:latin typeface="Arial" panose="020B0604020202020204" pitchFamily="34" charset="0"/>
              </a:endParaRPr>
            </a:p>
          </p:txBody>
        </p:sp>
        <p:sp>
          <p:nvSpPr>
            <p:cNvPr id="1067" name="Rectangle 63"/>
            <p:cNvSpPr/>
            <p:nvPr/>
          </p:nvSpPr>
          <p:spPr>
            <a:xfrm>
              <a:off x="3497" y="1935"/>
              <a:ext cx="345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300" b="1" dirty="0">
                <a:latin typeface="Arial" panose="020B0604020202020204" pitchFamily="34" charset="0"/>
              </a:endParaRPr>
            </a:p>
            <a:p>
              <a:endParaRPr lang="en-US" altLang="zh-CN" sz="2900" b="1" dirty="0">
                <a:latin typeface="Arial" panose="020B0604020202020204" pitchFamily="34" charset="0"/>
              </a:endParaRPr>
            </a:p>
          </p:txBody>
        </p:sp>
        <p:sp>
          <p:nvSpPr>
            <p:cNvPr id="1068" name="Rectangle 64"/>
            <p:cNvSpPr/>
            <p:nvPr/>
          </p:nvSpPr>
          <p:spPr>
            <a:xfrm>
              <a:off x="3003" y="1935"/>
              <a:ext cx="494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Arial" panose="020B0604020202020204" pitchFamily="34" charset="0"/>
                </a:rPr>
                <a:t>4.5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69" name="Rectangle 65"/>
            <p:cNvSpPr/>
            <p:nvPr/>
          </p:nvSpPr>
          <p:spPr>
            <a:xfrm>
              <a:off x="2567" y="1935"/>
              <a:ext cx="436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2900" b="1" dirty="0">
                <a:latin typeface="Arial" panose="020B0604020202020204" pitchFamily="34" charset="0"/>
              </a:endParaRPr>
            </a:p>
          </p:txBody>
        </p:sp>
        <p:sp>
          <p:nvSpPr>
            <p:cNvPr id="1070" name="Rectangle 66"/>
            <p:cNvSpPr/>
            <p:nvPr/>
          </p:nvSpPr>
          <p:spPr>
            <a:xfrm>
              <a:off x="2104" y="1935"/>
              <a:ext cx="463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2900" b="1" dirty="0">
                <a:latin typeface="Arial" panose="020B0604020202020204" pitchFamily="34" charset="0"/>
              </a:endParaRPr>
            </a:p>
          </p:txBody>
        </p:sp>
        <p:sp>
          <p:nvSpPr>
            <p:cNvPr id="1071" name="Rectangle 67"/>
            <p:cNvSpPr/>
            <p:nvPr/>
          </p:nvSpPr>
          <p:spPr>
            <a:xfrm>
              <a:off x="240" y="1935"/>
              <a:ext cx="1036" cy="517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zh-CN" altLang="zh-CN" sz="3300" dirty="0">
                <a:latin typeface="Arial" panose="020B0604020202020204" pitchFamily="34" charset="0"/>
              </a:endParaRPr>
            </a:p>
          </p:txBody>
        </p:sp>
        <p:sp>
          <p:nvSpPr>
            <p:cNvPr id="1072" name="Rectangle 68"/>
            <p:cNvSpPr/>
            <p:nvPr/>
          </p:nvSpPr>
          <p:spPr>
            <a:xfrm>
              <a:off x="5125" y="1053"/>
              <a:ext cx="395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zh-CN" sz="4800" b="1" dirty="0">
                <a:latin typeface="Arial" panose="020B0604020202020204" pitchFamily="34" charset="0"/>
              </a:endParaRPr>
            </a:p>
          </p:txBody>
        </p:sp>
        <p:sp>
          <p:nvSpPr>
            <p:cNvPr id="1073" name="Rectangle 69"/>
            <p:cNvSpPr/>
            <p:nvPr/>
          </p:nvSpPr>
          <p:spPr>
            <a:xfrm>
              <a:off x="4681" y="1053"/>
              <a:ext cx="44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Arial" panose="020B0604020202020204" pitchFamily="34" charset="0"/>
                </a:rPr>
                <a:t>4.5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74" name="Rectangle 70"/>
            <p:cNvSpPr/>
            <p:nvPr/>
          </p:nvSpPr>
          <p:spPr>
            <a:xfrm>
              <a:off x="4286" y="1053"/>
              <a:ext cx="395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75" name="Rectangle 71"/>
            <p:cNvSpPr/>
            <p:nvPr/>
          </p:nvSpPr>
          <p:spPr>
            <a:xfrm>
              <a:off x="3842" y="1053"/>
              <a:ext cx="44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76" name="Rectangle 72"/>
            <p:cNvSpPr/>
            <p:nvPr/>
          </p:nvSpPr>
          <p:spPr>
            <a:xfrm>
              <a:off x="3497" y="1053"/>
              <a:ext cx="345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77" name="Rectangle 73"/>
            <p:cNvSpPr/>
            <p:nvPr/>
          </p:nvSpPr>
          <p:spPr>
            <a:xfrm>
              <a:off x="3003" y="1053"/>
              <a:ext cx="494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0.5</a:t>
              </a:r>
              <a:endParaRPr lang="en-US" altLang="zh-CN" sz="3300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78" name="Rectangle 74"/>
            <p:cNvSpPr/>
            <p:nvPr/>
          </p:nvSpPr>
          <p:spPr>
            <a:xfrm>
              <a:off x="2567" y="1053"/>
              <a:ext cx="436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2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79" name="Rectangle 75"/>
            <p:cNvSpPr/>
            <p:nvPr/>
          </p:nvSpPr>
          <p:spPr>
            <a:xfrm>
              <a:off x="2104" y="1053"/>
              <a:ext cx="463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</a:rPr>
                <a:t>4.5</a:t>
              </a:r>
              <a:endParaRPr lang="en-US" altLang="zh-CN" sz="33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80" name="Rectangle 76"/>
            <p:cNvSpPr/>
            <p:nvPr/>
          </p:nvSpPr>
          <p:spPr>
            <a:xfrm>
              <a:off x="240" y="1053"/>
              <a:ext cx="1036" cy="44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>
                <a:spcBef>
                  <a:spcPct val="20000"/>
                </a:spcBef>
              </a:pPr>
              <a:endParaRPr lang="zh-CN" altLang="zh-CN" sz="3300" dirty="0">
                <a:latin typeface="Arial" panose="020B0604020202020204" pitchFamily="34" charset="0"/>
              </a:endParaRPr>
            </a:p>
          </p:txBody>
        </p:sp>
        <p:sp>
          <p:nvSpPr>
            <p:cNvPr id="1081" name="Rectangle 77"/>
            <p:cNvSpPr/>
            <p:nvPr/>
          </p:nvSpPr>
          <p:spPr>
            <a:xfrm>
              <a:off x="5125" y="720"/>
              <a:ext cx="395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82" name="Rectangle 78"/>
            <p:cNvSpPr/>
            <p:nvPr/>
          </p:nvSpPr>
          <p:spPr>
            <a:xfrm>
              <a:off x="4681" y="720"/>
              <a:ext cx="444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83" name="Rectangle 79"/>
            <p:cNvSpPr/>
            <p:nvPr/>
          </p:nvSpPr>
          <p:spPr>
            <a:xfrm>
              <a:off x="4286" y="720"/>
              <a:ext cx="395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84" name="Rectangle 80"/>
            <p:cNvSpPr/>
            <p:nvPr/>
          </p:nvSpPr>
          <p:spPr>
            <a:xfrm>
              <a:off x="3842" y="720"/>
              <a:ext cx="444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85" name="Rectangle 81"/>
            <p:cNvSpPr/>
            <p:nvPr/>
          </p:nvSpPr>
          <p:spPr>
            <a:xfrm>
              <a:off x="3497" y="720"/>
              <a:ext cx="345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86" name="Rectangle 82"/>
            <p:cNvSpPr/>
            <p:nvPr/>
          </p:nvSpPr>
          <p:spPr>
            <a:xfrm>
              <a:off x="3003" y="720"/>
              <a:ext cx="494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87" name="Rectangle 83"/>
            <p:cNvSpPr/>
            <p:nvPr/>
          </p:nvSpPr>
          <p:spPr>
            <a:xfrm>
              <a:off x="2567" y="720"/>
              <a:ext cx="436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88" name="Rectangle 84"/>
            <p:cNvSpPr/>
            <p:nvPr/>
          </p:nvSpPr>
          <p:spPr>
            <a:xfrm>
              <a:off x="2104" y="720"/>
              <a:ext cx="463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/>
              <a:r>
                <a:rPr lang="en-US" altLang="zh-CN" sz="3300" b="1" dirty="0">
                  <a:latin typeface="Symbol" panose="05050102010706020507" pitchFamily="18" charset="2"/>
                  <a:cs typeface="Times New Roman" panose="02020603050405020304" pitchFamily="18" charset="0"/>
                </a:rPr>
                <a:t>-</a:t>
              </a:r>
              <a:r>
                <a:rPr lang="en-US" altLang="zh-CN" sz="3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3300" b="1" dirty="0">
                <a:latin typeface="Arial" panose="020B0604020202020204" pitchFamily="34" charset="0"/>
              </a:endParaRPr>
            </a:p>
          </p:txBody>
        </p:sp>
        <p:sp>
          <p:nvSpPr>
            <p:cNvPr id="1089" name="Rectangle 85"/>
            <p:cNvSpPr/>
            <p:nvPr/>
          </p:nvSpPr>
          <p:spPr>
            <a:xfrm>
              <a:off x="240" y="720"/>
              <a:ext cx="1036" cy="333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pPr algn="ctr">
                <a:spcBef>
                  <a:spcPct val="20000"/>
                </a:spcBef>
              </a:pPr>
              <a:r>
                <a:rPr lang="en-US" altLang="zh-CN" sz="3300" i="1" dirty="0">
                  <a:latin typeface="Times New Roman" panose="02020603050405020304" pitchFamily="18" charset="0"/>
                </a:rPr>
                <a:t>x</a:t>
              </a:r>
              <a:endParaRPr lang="en-US" altLang="zh-CN" sz="3300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1090" name="Line 86"/>
            <p:cNvSpPr/>
            <p:nvPr/>
          </p:nvSpPr>
          <p:spPr>
            <a:xfrm>
              <a:off x="240" y="720"/>
              <a:ext cx="5280" cy="0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1" name="Line 87"/>
            <p:cNvSpPr/>
            <p:nvPr/>
          </p:nvSpPr>
          <p:spPr>
            <a:xfrm>
              <a:off x="240" y="2341"/>
              <a:ext cx="5280" cy="0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2" name="Line 88"/>
            <p:cNvSpPr/>
            <p:nvPr/>
          </p:nvSpPr>
          <p:spPr>
            <a:xfrm>
              <a:off x="240" y="720"/>
              <a:ext cx="9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3" name="Line 89"/>
            <p:cNvSpPr/>
            <p:nvPr/>
          </p:nvSpPr>
          <p:spPr>
            <a:xfrm>
              <a:off x="5520" y="720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4" name="Line 90"/>
            <p:cNvSpPr/>
            <p:nvPr/>
          </p:nvSpPr>
          <p:spPr>
            <a:xfrm>
              <a:off x="240" y="1053"/>
              <a:ext cx="5280" cy="0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5" name="Line 91"/>
            <p:cNvSpPr/>
            <p:nvPr/>
          </p:nvSpPr>
          <p:spPr>
            <a:xfrm>
              <a:off x="1292" y="709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6" name="Line 92"/>
            <p:cNvSpPr/>
            <p:nvPr/>
          </p:nvSpPr>
          <p:spPr>
            <a:xfrm>
              <a:off x="2567" y="720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7" name="Line 93"/>
            <p:cNvSpPr/>
            <p:nvPr/>
          </p:nvSpPr>
          <p:spPr>
            <a:xfrm>
              <a:off x="3003" y="720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8" name="Line 94"/>
            <p:cNvSpPr/>
            <p:nvPr/>
          </p:nvSpPr>
          <p:spPr>
            <a:xfrm>
              <a:off x="3497" y="720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99" name="Line 95"/>
            <p:cNvSpPr/>
            <p:nvPr/>
          </p:nvSpPr>
          <p:spPr>
            <a:xfrm>
              <a:off x="3842" y="720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0" name="Line 96"/>
            <p:cNvSpPr/>
            <p:nvPr/>
          </p:nvSpPr>
          <p:spPr>
            <a:xfrm>
              <a:off x="4286" y="720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1" name="Line 97"/>
            <p:cNvSpPr/>
            <p:nvPr/>
          </p:nvSpPr>
          <p:spPr>
            <a:xfrm>
              <a:off x="4681" y="720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2" name="Line 98"/>
            <p:cNvSpPr/>
            <p:nvPr/>
          </p:nvSpPr>
          <p:spPr>
            <a:xfrm>
              <a:off x="5125" y="720"/>
              <a:ext cx="0" cy="1621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3" name="Line 99"/>
            <p:cNvSpPr/>
            <p:nvPr/>
          </p:nvSpPr>
          <p:spPr>
            <a:xfrm>
              <a:off x="240" y="1434"/>
              <a:ext cx="5280" cy="0"/>
            </a:xfrm>
            <a:prstGeom prst="line">
              <a:avLst/>
            </a:prstGeom>
            <a:ln w="12700" cap="rnd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4" name="Line 100"/>
            <p:cNvSpPr/>
            <p:nvPr/>
          </p:nvSpPr>
          <p:spPr>
            <a:xfrm>
              <a:off x="240" y="1888"/>
              <a:ext cx="5280" cy="0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5" name="Line 101"/>
            <p:cNvSpPr/>
            <p:nvPr/>
          </p:nvSpPr>
          <p:spPr>
            <a:xfrm>
              <a:off x="2104" y="720"/>
              <a:ext cx="0" cy="1621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06" name="Line 102"/>
            <p:cNvSpPr/>
            <p:nvPr/>
          </p:nvSpPr>
          <p:spPr>
            <a:xfrm>
              <a:off x="1720" y="720"/>
              <a:ext cx="0" cy="1621"/>
            </a:xfrm>
            <a:prstGeom prst="line">
              <a:avLst/>
            </a:prstGeom>
            <a:ln w="127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graphicFrame>
          <p:nvGraphicFramePr>
            <p:cNvPr id="1032" name="Object 103"/>
            <p:cNvGraphicFramePr/>
            <p:nvPr/>
          </p:nvGraphicFramePr>
          <p:xfrm>
            <a:off x="335" y="1031"/>
            <a:ext cx="722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1" imgW="558800" imgH="393700" progId="Equation.DSMT4">
                    <p:embed/>
                  </p:oleObj>
                </mc:Choice>
                <mc:Fallback>
                  <p:oleObj name="" r:id="rId1" imgW="558800" imgH="393700" progId="Equation.DSMT4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35" y="1031"/>
                          <a:ext cx="722" cy="38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Object 104"/>
            <p:cNvGraphicFramePr/>
            <p:nvPr/>
          </p:nvGraphicFramePr>
          <p:xfrm>
            <a:off x="295" y="1512"/>
            <a:ext cx="907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3" imgW="888365" imgH="393700" progId="Equation.DSMT4">
                    <p:embed/>
                  </p:oleObj>
                </mc:Choice>
                <mc:Fallback>
                  <p:oleObj name="" r:id="rId3" imgW="888365" imgH="3937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95" y="1512"/>
                          <a:ext cx="907" cy="3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Object 105"/>
            <p:cNvGraphicFramePr/>
            <p:nvPr/>
          </p:nvGraphicFramePr>
          <p:xfrm>
            <a:off x="295" y="1944"/>
            <a:ext cx="952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5" imgW="875665" imgH="393700" progId="Equation.DSMT4">
                    <p:embed/>
                  </p:oleObj>
                </mc:Choice>
                <mc:Fallback>
                  <p:oleObj name="" r:id="rId5" imgW="875665" imgH="3937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95" y="1944"/>
                          <a:ext cx="952" cy="38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36" name="Group 162"/>
          <p:cNvGrpSpPr/>
          <p:nvPr/>
        </p:nvGrpSpPr>
        <p:grpSpPr>
          <a:xfrm>
            <a:off x="0" y="476250"/>
            <a:ext cx="12190413" cy="711200"/>
            <a:chOff x="0" y="300"/>
            <a:chExt cx="5760" cy="448"/>
          </a:xfrm>
        </p:grpSpPr>
        <p:sp>
          <p:nvSpPr>
            <p:cNvPr id="1045" name="Rectangle 35"/>
            <p:cNvSpPr/>
            <p:nvPr/>
          </p:nvSpPr>
          <p:spPr>
            <a:xfrm>
              <a:off x="0" y="384"/>
              <a:ext cx="5760" cy="33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buClr>
                  <a:schemeClr val="tx2"/>
                </a:buClr>
                <a:buFont typeface="Wingdings" panose="05000000000000000000" pitchFamily="2" charset="2"/>
                <a:buChar char="w"/>
              </a:pPr>
              <a:r>
                <a:rPr lang="zh-CN" altLang="en-US" sz="2900" b="1" dirty="0">
                  <a:solidFill>
                    <a:srgbClr val="000000"/>
                  </a:solidFill>
                  <a:latin typeface="隶书" panose="02010509060101010101" pitchFamily="49" charset="-122"/>
                </a:rPr>
                <a:t>在同一坐标系中作出二次函数     </a:t>
              </a:r>
              <a:r>
                <a:rPr lang="zh-CN" altLang="en-US" sz="29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zh-CN" sz="2900" b="1" dirty="0">
                  <a:latin typeface="Arial" panose="020B0604020202020204" pitchFamily="34" charset="0"/>
                  <a:cs typeface="Arial" panose="020B0604020202020204" pitchFamily="34" charset="0"/>
                </a:rPr>
                <a:t>;                </a:t>
              </a:r>
              <a:r>
                <a:rPr lang="en-US" altLang="zh-CN" sz="2900" b="1" dirty="0">
                  <a:latin typeface="Arial" panose="020B0604020202020204" pitchFamily="34" charset="0"/>
                </a:rPr>
                <a:t>;</a:t>
              </a:r>
              <a:endParaRPr lang="en-US" altLang="zh-CN" sz="2900" b="1" baseline="30000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1029" name="Object 150"/>
            <p:cNvGraphicFramePr/>
            <p:nvPr/>
          </p:nvGraphicFramePr>
          <p:xfrm>
            <a:off x="2653" y="300"/>
            <a:ext cx="635" cy="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7" imgW="558800" imgH="393700" progId="Equation.DSMT4">
                    <p:embed/>
                  </p:oleObj>
                </mc:Choice>
                <mc:Fallback>
                  <p:oleObj name="" r:id="rId7" imgW="558800" imgH="3937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2653" y="300"/>
                          <a:ext cx="635" cy="44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155"/>
            <p:cNvGraphicFramePr/>
            <p:nvPr/>
          </p:nvGraphicFramePr>
          <p:xfrm>
            <a:off x="3334" y="328"/>
            <a:ext cx="861" cy="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8" imgW="888365" imgH="393700" progId="Equation.DSMT4">
                    <p:embed/>
                  </p:oleObj>
                </mc:Choice>
                <mc:Fallback>
                  <p:oleObj name="" r:id="rId8" imgW="888365" imgH="393700" progId="Equation.DSMT4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334" y="328"/>
                          <a:ext cx="861" cy="38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158"/>
            <p:cNvGraphicFramePr/>
            <p:nvPr/>
          </p:nvGraphicFramePr>
          <p:xfrm>
            <a:off x="4286" y="322"/>
            <a:ext cx="862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9" imgW="875665" imgH="393700" progId="Equation.DSMT4">
                    <p:embed/>
                  </p:oleObj>
                </mc:Choice>
                <mc:Fallback>
                  <p:oleObj name="" r:id="rId9" imgW="875665" imgH="393700" progId="Equation.DSMT4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286" y="322"/>
                          <a:ext cx="862" cy="38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63"/>
          <p:cNvGrpSpPr/>
          <p:nvPr/>
        </p:nvGrpSpPr>
        <p:grpSpPr>
          <a:xfrm>
            <a:off x="1370013" y="3213100"/>
            <a:ext cx="10006012" cy="3430588"/>
            <a:chOff x="511" y="2359"/>
            <a:chExt cx="4728" cy="2160"/>
          </a:xfrm>
        </p:grpSpPr>
        <p:grpSp>
          <p:nvGrpSpPr>
            <p:cNvPr id="1039" name="Group 137"/>
            <p:cNvGrpSpPr/>
            <p:nvPr/>
          </p:nvGrpSpPr>
          <p:grpSpPr>
            <a:xfrm>
              <a:off x="511" y="2359"/>
              <a:ext cx="4001" cy="2160"/>
              <a:chOff x="567" y="210"/>
              <a:chExt cx="5193" cy="3719"/>
            </a:xfrm>
          </p:grpSpPr>
          <p:sp>
            <p:nvSpPr>
              <p:cNvPr id="1040" name="Freeform 138"/>
              <p:cNvSpPr/>
              <p:nvPr/>
            </p:nvSpPr>
            <p:spPr>
              <a:xfrm>
                <a:off x="1968" y="1392"/>
                <a:ext cx="2784" cy="1225"/>
              </a:xfrm>
              <a:custGeom>
                <a:avLst/>
                <a:gdLst>
                  <a:gd name="txL" fmla="*/ 0 w 2177"/>
                  <a:gd name="txT" fmla="*/ 0 h 1225"/>
                  <a:gd name="txR" fmla="*/ 2177 w 2177"/>
                  <a:gd name="txB" fmla="*/ 1225 h 1225"/>
                </a:gdLst>
                <a:ahLst/>
                <a:cxnLst>
                  <a:cxn ang="0">
                    <a:pos x="0" y="0"/>
                  </a:cxn>
                  <a:cxn ang="0">
                    <a:pos x="1334" y="1225"/>
                  </a:cxn>
                  <a:cxn ang="0">
                    <a:pos x="2784" y="0"/>
                  </a:cxn>
                </a:cxnLst>
                <a:rect l="txL" t="txT" r="txR" b="txB"/>
                <a:pathLst>
                  <a:path w="2177" h="1225">
                    <a:moveTo>
                      <a:pt x="0" y="0"/>
                    </a:moveTo>
                    <a:cubicBezTo>
                      <a:pt x="340" y="612"/>
                      <a:pt x="680" y="1225"/>
                      <a:pt x="1043" y="1225"/>
                    </a:cubicBezTo>
                    <a:cubicBezTo>
                      <a:pt x="1406" y="1225"/>
                      <a:pt x="1791" y="612"/>
                      <a:pt x="2177" y="0"/>
                    </a:cubicBezTo>
                  </a:path>
                </a:pathLst>
              </a:custGeom>
              <a:noFill/>
              <a:ln w="44450" cap="flat" cmpd="sng">
                <a:solidFill>
                  <a:srgbClr val="A5002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Line 139"/>
              <p:cNvSpPr/>
              <p:nvPr/>
            </p:nvSpPr>
            <p:spPr>
              <a:xfrm>
                <a:off x="567" y="2614"/>
                <a:ext cx="4536" cy="0"/>
              </a:xfrm>
              <a:prstGeom prst="line">
                <a:avLst/>
              </a:prstGeom>
              <a:ln w="444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42" name="Line 140"/>
              <p:cNvSpPr/>
              <p:nvPr/>
            </p:nvSpPr>
            <p:spPr>
              <a:xfrm flipV="1">
                <a:off x="3334" y="210"/>
                <a:ext cx="0" cy="3719"/>
              </a:xfrm>
              <a:prstGeom prst="line">
                <a:avLst/>
              </a:prstGeom>
              <a:ln w="444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1043" name="Freeform 141"/>
              <p:cNvSpPr/>
              <p:nvPr/>
            </p:nvSpPr>
            <p:spPr>
              <a:xfrm>
                <a:off x="1056" y="1392"/>
                <a:ext cx="2784" cy="1225"/>
              </a:xfrm>
              <a:custGeom>
                <a:avLst/>
                <a:gdLst>
                  <a:gd name="txL" fmla="*/ 0 w 2177"/>
                  <a:gd name="txT" fmla="*/ 0 h 1225"/>
                  <a:gd name="txR" fmla="*/ 2177 w 2177"/>
                  <a:gd name="txB" fmla="*/ 1225 h 1225"/>
                </a:gdLst>
                <a:ahLst/>
                <a:cxnLst>
                  <a:cxn ang="0">
                    <a:pos x="0" y="0"/>
                  </a:cxn>
                  <a:cxn ang="0">
                    <a:pos x="1334" y="1225"/>
                  </a:cxn>
                  <a:cxn ang="0">
                    <a:pos x="2784" y="0"/>
                  </a:cxn>
                </a:cxnLst>
                <a:rect l="txL" t="txT" r="txR" b="txB"/>
                <a:pathLst>
                  <a:path w="2177" h="1225">
                    <a:moveTo>
                      <a:pt x="0" y="0"/>
                    </a:moveTo>
                    <a:cubicBezTo>
                      <a:pt x="340" y="612"/>
                      <a:pt x="680" y="1225"/>
                      <a:pt x="1043" y="1225"/>
                    </a:cubicBezTo>
                    <a:cubicBezTo>
                      <a:pt x="1406" y="1225"/>
                      <a:pt x="1791" y="612"/>
                      <a:pt x="2177" y="0"/>
                    </a:cubicBezTo>
                  </a:path>
                </a:pathLst>
              </a:custGeom>
              <a:noFill/>
              <a:ln w="444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Freeform 142"/>
              <p:cNvSpPr/>
              <p:nvPr/>
            </p:nvSpPr>
            <p:spPr>
              <a:xfrm>
                <a:off x="2928" y="1392"/>
                <a:ext cx="2832" cy="1225"/>
              </a:xfrm>
              <a:custGeom>
                <a:avLst/>
                <a:gdLst>
                  <a:gd name="txL" fmla="*/ 0 w 2177"/>
                  <a:gd name="txT" fmla="*/ 0 h 1225"/>
                  <a:gd name="txR" fmla="*/ 2177 w 2177"/>
                  <a:gd name="txB" fmla="*/ 1225 h 1225"/>
                </a:gdLst>
                <a:ahLst/>
                <a:cxnLst>
                  <a:cxn ang="0">
                    <a:pos x="0" y="0"/>
                  </a:cxn>
                  <a:cxn ang="0">
                    <a:pos x="1357" y="1225"/>
                  </a:cxn>
                  <a:cxn ang="0">
                    <a:pos x="2832" y="0"/>
                  </a:cxn>
                </a:cxnLst>
                <a:rect l="txL" t="txT" r="txR" b="txB"/>
                <a:pathLst>
                  <a:path w="2177" h="1225">
                    <a:moveTo>
                      <a:pt x="0" y="0"/>
                    </a:moveTo>
                    <a:cubicBezTo>
                      <a:pt x="340" y="612"/>
                      <a:pt x="680" y="1225"/>
                      <a:pt x="1043" y="1225"/>
                    </a:cubicBezTo>
                    <a:cubicBezTo>
                      <a:pt x="1406" y="1225"/>
                      <a:pt x="1791" y="612"/>
                      <a:pt x="2177" y="0"/>
                    </a:cubicBezTo>
                  </a:path>
                </a:pathLst>
              </a:custGeom>
              <a:noFill/>
              <a:ln w="44450" cap="flat" cmpd="sng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1026" name="Object 143"/>
            <p:cNvGraphicFramePr/>
            <p:nvPr/>
          </p:nvGraphicFramePr>
          <p:xfrm>
            <a:off x="540" y="2720"/>
            <a:ext cx="915" cy="4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" r:id="rId10" imgW="888365" imgH="393700" progId="Equation.DSMT4">
                    <p:embed/>
                  </p:oleObj>
                </mc:Choice>
                <mc:Fallback>
                  <p:oleObj name="" r:id="rId10" imgW="888365" imgH="393700" progId="Equation.DSMT4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40" y="2720"/>
                          <a:ext cx="915" cy="4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144"/>
            <p:cNvGraphicFramePr/>
            <p:nvPr/>
          </p:nvGraphicFramePr>
          <p:xfrm>
            <a:off x="3392" y="2715"/>
            <a:ext cx="622" cy="4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12" imgW="558800" imgH="393700" progId="Equation.DSMT4">
                    <p:embed/>
                  </p:oleObj>
                </mc:Choice>
                <mc:Fallback>
                  <p:oleObj name="" r:id="rId12" imgW="558800" imgH="393700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3392" y="2715"/>
                          <a:ext cx="622" cy="4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45"/>
            <p:cNvGraphicFramePr/>
            <p:nvPr/>
          </p:nvGraphicFramePr>
          <p:xfrm>
            <a:off x="4498" y="2931"/>
            <a:ext cx="741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14" imgW="875665" imgH="393700" progId="Equation.DSMT4">
                    <p:embed/>
                  </p:oleObj>
                </mc:Choice>
                <mc:Fallback>
                  <p:oleObj name="" r:id="rId14" imgW="875665" imgH="393700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498" y="2931"/>
                          <a:ext cx="741" cy="40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1794" name="AutoShape 34"/>
          <p:cNvSpPr/>
          <p:nvPr/>
        </p:nvSpPr>
        <p:spPr>
          <a:xfrm>
            <a:off x="1828800" y="4497388"/>
            <a:ext cx="9752013" cy="1676400"/>
          </a:xfrm>
          <a:prstGeom prst="cloudCallout">
            <a:avLst>
              <a:gd name="adj1" fmla="val -37435"/>
              <a:gd name="adj2" fmla="val -71593"/>
            </a:avLst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lIns="108850" tIns="54425" rIns="108850" bIns="54425"/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0000FF"/>
                </a:solidFill>
                <a:latin typeface="Verdana" panose="020B0604030504040204" pitchFamily="34" charset="0"/>
              </a:rPr>
              <a:t>请比较所画三个函数的图象</a:t>
            </a:r>
            <a:r>
              <a:rPr lang="en-US" altLang="zh-CN" sz="3300" b="1" dirty="0">
                <a:solidFill>
                  <a:srgbClr val="0000FF"/>
                </a:solidFill>
                <a:latin typeface="Verdana" panose="020B0604030504040204" pitchFamily="34" charset="0"/>
              </a:rPr>
              <a:t>,</a:t>
            </a:r>
            <a:r>
              <a:rPr lang="zh-CN" altLang="en-US" sz="3300" b="1" dirty="0">
                <a:solidFill>
                  <a:srgbClr val="0000FF"/>
                </a:solidFill>
                <a:latin typeface="Verdana" panose="020B0604030504040204" pitchFamily="34" charset="0"/>
              </a:rPr>
              <a:t>它们有什么共同的特征</a:t>
            </a:r>
            <a:r>
              <a:rPr lang="en-US" altLang="zh-CN" sz="3300" b="1" dirty="0">
                <a:solidFill>
                  <a:srgbClr val="0000FF"/>
                </a:solidFill>
                <a:latin typeface="Verdana" panose="020B0604030504040204" pitchFamily="34" charset="0"/>
              </a:rPr>
              <a:t>?</a:t>
            </a:r>
            <a:endParaRPr lang="en-US" altLang="zh-CN" sz="3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57" name="Group 17"/>
          <p:cNvGrpSpPr/>
          <p:nvPr/>
        </p:nvGrpSpPr>
        <p:grpSpPr>
          <a:xfrm>
            <a:off x="3549650" y="5335588"/>
            <a:ext cx="8640763" cy="1524000"/>
            <a:chOff x="880" y="2977"/>
            <a:chExt cx="4083" cy="1343"/>
          </a:xfrm>
        </p:grpSpPr>
        <p:pic>
          <p:nvPicPr>
            <p:cNvPr id="2091" name="Picture 12" descr="NewsMedia_179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80" y="2977"/>
              <a:ext cx="4083" cy="13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2" name="Picture 6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4" y="3569"/>
              <a:ext cx="953" cy="75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3" name="Picture 14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88" y="3580"/>
              <a:ext cx="473" cy="3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4" name="Picture 15" descr="sailing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0" y="3744"/>
              <a:ext cx="240" cy="18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95" name="Picture 16" descr="sailing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" y="3522"/>
              <a:ext cx="713" cy="56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058" name="Group 44"/>
          <p:cNvGrpSpPr/>
          <p:nvPr/>
        </p:nvGrpSpPr>
        <p:grpSpPr>
          <a:xfrm>
            <a:off x="804863" y="0"/>
            <a:ext cx="10018712" cy="2895600"/>
            <a:chOff x="462" y="624"/>
            <a:chExt cx="5382" cy="2160"/>
          </a:xfrm>
        </p:grpSpPr>
        <p:grpSp>
          <p:nvGrpSpPr>
            <p:cNvPr id="2085" name="Group 45"/>
            <p:cNvGrpSpPr/>
            <p:nvPr/>
          </p:nvGrpSpPr>
          <p:grpSpPr>
            <a:xfrm>
              <a:off x="1296" y="624"/>
              <a:ext cx="3600" cy="2160"/>
              <a:chOff x="567" y="210"/>
              <a:chExt cx="5193" cy="3719"/>
            </a:xfrm>
          </p:grpSpPr>
          <p:sp>
            <p:nvSpPr>
              <p:cNvPr id="2086" name="Freeform 46"/>
              <p:cNvSpPr/>
              <p:nvPr/>
            </p:nvSpPr>
            <p:spPr>
              <a:xfrm>
                <a:off x="1968" y="1392"/>
                <a:ext cx="2784" cy="1225"/>
              </a:xfrm>
              <a:custGeom>
                <a:avLst/>
                <a:gdLst>
                  <a:gd name="txL" fmla="*/ 0 w 2177"/>
                  <a:gd name="txT" fmla="*/ 0 h 1225"/>
                  <a:gd name="txR" fmla="*/ 2177 w 2177"/>
                  <a:gd name="txB" fmla="*/ 1225 h 1225"/>
                </a:gdLst>
                <a:ahLst/>
                <a:cxnLst>
                  <a:cxn ang="0">
                    <a:pos x="0" y="0"/>
                  </a:cxn>
                  <a:cxn ang="0">
                    <a:pos x="1334" y="1225"/>
                  </a:cxn>
                  <a:cxn ang="0">
                    <a:pos x="2784" y="0"/>
                  </a:cxn>
                </a:cxnLst>
                <a:rect l="txL" t="txT" r="txR" b="txB"/>
                <a:pathLst>
                  <a:path w="2177" h="1225">
                    <a:moveTo>
                      <a:pt x="0" y="0"/>
                    </a:moveTo>
                    <a:cubicBezTo>
                      <a:pt x="340" y="612"/>
                      <a:pt x="680" y="1225"/>
                      <a:pt x="1043" y="1225"/>
                    </a:cubicBezTo>
                    <a:cubicBezTo>
                      <a:pt x="1406" y="1225"/>
                      <a:pt x="1791" y="612"/>
                      <a:pt x="2177" y="0"/>
                    </a:cubicBezTo>
                  </a:path>
                </a:pathLst>
              </a:custGeom>
              <a:noFill/>
              <a:ln w="44450" cap="flat" cmpd="sng">
                <a:solidFill>
                  <a:srgbClr val="A5002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87" name="Line 47"/>
              <p:cNvSpPr/>
              <p:nvPr/>
            </p:nvSpPr>
            <p:spPr>
              <a:xfrm>
                <a:off x="567" y="2614"/>
                <a:ext cx="4536" cy="0"/>
              </a:xfrm>
              <a:prstGeom prst="line">
                <a:avLst/>
              </a:prstGeom>
              <a:ln w="444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088" name="Line 48"/>
              <p:cNvSpPr/>
              <p:nvPr/>
            </p:nvSpPr>
            <p:spPr>
              <a:xfrm flipV="1">
                <a:off x="3334" y="210"/>
                <a:ext cx="0" cy="3719"/>
              </a:xfrm>
              <a:prstGeom prst="line">
                <a:avLst/>
              </a:prstGeom>
              <a:ln w="444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2089" name="Freeform 49"/>
              <p:cNvSpPr/>
              <p:nvPr/>
            </p:nvSpPr>
            <p:spPr>
              <a:xfrm>
                <a:off x="1056" y="1392"/>
                <a:ext cx="2784" cy="1225"/>
              </a:xfrm>
              <a:custGeom>
                <a:avLst/>
                <a:gdLst>
                  <a:gd name="txL" fmla="*/ 0 w 2177"/>
                  <a:gd name="txT" fmla="*/ 0 h 1225"/>
                  <a:gd name="txR" fmla="*/ 2177 w 2177"/>
                  <a:gd name="txB" fmla="*/ 1225 h 1225"/>
                </a:gdLst>
                <a:ahLst/>
                <a:cxnLst>
                  <a:cxn ang="0">
                    <a:pos x="0" y="0"/>
                  </a:cxn>
                  <a:cxn ang="0">
                    <a:pos x="1334" y="1225"/>
                  </a:cxn>
                  <a:cxn ang="0">
                    <a:pos x="2784" y="0"/>
                  </a:cxn>
                </a:cxnLst>
                <a:rect l="txL" t="txT" r="txR" b="txB"/>
                <a:pathLst>
                  <a:path w="2177" h="1225">
                    <a:moveTo>
                      <a:pt x="0" y="0"/>
                    </a:moveTo>
                    <a:cubicBezTo>
                      <a:pt x="340" y="612"/>
                      <a:pt x="680" y="1225"/>
                      <a:pt x="1043" y="1225"/>
                    </a:cubicBezTo>
                    <a:cubicBezTo>
                      <a:pt x="1406" y="1225"/>
                      <a:pt x="1791" y="612"/>
                      <a:pt x="2177" y="0"/>
                    </a:cubicBezTo>
                  </a:path>
                </a:pathLst>
              </a:custGeom>
              <a:noFill/>
              <a:ln w="44450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90" name="Freeform 50"/>
              <p:cNvSpPr/>
              <p:nvPr/>
            </p:nvSpPr>
            <p:spPr>
              <a:xfrm>
                <a:off x="2928" y="1392"/>
                <a:ext cx="2832" cy="1225"/>
              </a:xfrm>
              <a:custGeom>
                <a:avLst/>
                <a:gdLst>
                  <a:gd name="txL" fmla="*/ 0 w 2177"/>
                  <a:gd name="txT" fmla="*/ 0 h 1225"/>
                  <a:gd name="txR" fmla="*/ 2177 w 2177"/>
                  <a:gd name="txB" fmla="*/ 1225 h 1225"/>
                </a:gdLst>
                <a:ahLst/>
                <a:cxnLst>
                  <a:cxn ang="0">
                    <a:pos x="0" y="0"/>
                  </a:cxn>
                  <a:cxn ang="0">
                    <a:pos x="1357" y="1225"/>
                  </a:cxn>
                  <a:cxn ang="0">
                    <a:pos x="2832" y="0"/>
                  </a:cxn>
                </a:cxnLst>
                <a:rect l="txL" t="txT" r="txR" b="txB"/>
                <a:pathLst>
                  <a:path w="2177" h="1225">
                    <a:moveTo>
                      <a:pt x="0" y="0"/>
                    </a:moveTo>
                    <a:cubicBezTo>
                      <a:pt x="340" y="612"/>
                      <a:pt x="680" y="1225"/>
                      <a:pt x="1043" y="1225"/>
                    </a:cubicBezTo>
                    <a:cubicBezTo>
                      <a:pt x="1406" y="1225"/>
                      <a:pt x="1791" y="612"/>
                      <a:pt x="2177" y="0"/>
                    </a:cubicBezTo>
                  </a:path>
                </a:pathLst>
              </a:custGeom>
              <a:noFill/>
              <a:ln w="44450" cap="flat" cmpd="sng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2054" name="Object 51"/>
            <p:cNvGraphicFramePr/>
            <p:nvPr/>
          </p:nvGraphicFramePr>
          <p:xfrm>
            <a:off x="462" y="982"/>
            <a:ext cx="1454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" r:id="rId4" imgW="888365" imgH="393700" progId="Equation.DSMT4">
                    <p:embed/>
                  </p:oleObj>
                </mc:Choice>
                <mc:Fallback>
                  <p:oleObj name="" r:id="rId4" imgW="888365" imgH="393700" progId="Equation.DSMT4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2" y="982"/>
                          <a:ext cx="1454" cy="40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52"/>
            <p:cNvGraphicFramePr/>
            <p:nvPr/>
          </p:nvGraphicFramePr>
          <p:xfrm>
            <a:off x="3726" y="980"/>
            <a:ext cx="97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" r:id="rId6" imgW="558800" imgH="393700" progId="Equation.DSMT4">
                    <p:embed/>
                  </p:oleObj>
                </mc:Choice>
                <mc:Fallback>
                  <p:oleObj name="" r:id="rId6" imgW="558800" imgH="393700" progId="Equation.DSMT4">
                    <p:embed/>
                    <p:pic>
                      <p:nvPicPr>
                        <p:cNvPr id="0" name="图片 308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726" y="980"/>
                          <a:ext cx="976" cy="43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53"/>
            <p:cNvGraphicFramePr/>
            <p:nvPr/>
          </p:nvGraphicFramePr>
          <p:xfrm>
            <a:off x="4680" y="1274"/>
            <a:ext cx="1164" cy="3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8" imgW="875665" imgH="393700" progId="Equation.DSMT4">
                    <p:embed/>
                  </p:oleObj>
                </mc:Choice>
                <mc:Fallback>
                  <p:oleObj name="" r:id="rId8" imgW="875665" imgH="393700" progId="Equation.DSMT4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4680" y="1274"/>
                          <a:ext cx="1164" cy="32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99766" name="Object 54"/>
          <p:cNvGraphicFramePr/>
          <p:nvPr/>
        </p:nvGraphicFramePr>
        <p:xfrm>
          <a:off x="1582738" y="2674938"/>
          <a:ext cx="1827212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0" imgW="558800" imgH="393700" progId="Equation.DSMT4">
                  <p:embed/>
                </p:oleObj>
              </mc:Choice>
              <mc:Fallback>
                <p:oleObj name="" r:id="rId10" imgW="558800" imgH="393700" progId="Equation.DSMT4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2738" y="2674938"/>
                        <a:ext cx="1827212" cy="966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9767" name="Object 55"/>
          <p:cNvGraphicFramePr/>
          <p:nvPr/>
        </p:nvGraphicFramePr>
        <p:xfrm>
          <a:off x="7439025" y="2841625"/>
          <a:ext cx="24955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2" imgW="875665" imgH="393700" progId="Equation.DSMT4">
                  <p:embed/>
                </p:oleObj>
              </mc:Choice>
              <mc:Fallback>
                <p:oleObj name="" r:id="rId12" imgW="875665" imgH="393700" progId="Equation.DSMT4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39025" y="2841625"/>
                        <a:ext cx="2495550" cy="844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68" name="Line 56"/>
          <p:cNvSpPr/>
          <p:nvPr/>
        </p:nvSpPr>
        <p:spPr>
          <a:xfrm>
            <a:off x="3352800" y="3430588"/>
            <a:ext cx="4164013" cy="0"/>
          </a:xfrm>
          <a:prstGeom prst="line">
            <a:avLst/>
          </a:prstGeom>
          <a:ln w="57150" cap="flat" cmpd="sng">
            <a:solidFill>
              <a:srgbClr val="18020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9769" name="Text Box 57"/>
          <p:cNvSpPr txBox="1"/>
          <p:nvPr/>
        </p:nvSpPr>
        <p:spPr>
          <a:xfrm>
            <a:off x="3556000" y="2895600"/>
            <a:ext cx="4976813" cy="55721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向右平移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个单位</a:t>
            </a:r>
            <a:endParaRPr lang="zh-CN" altLang="en-US" sz="2900" b="1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499770" name="Text Box 58"/>
          <p:cNvSpPr txBox="1"/>
          <p:nvPr/>
        </p:nvSpPr>
        <p:spPr>
          <a:xfrm>
            <a:off x="546100" y="3621088"/>
            <a:ext cx="3149600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顶点坐标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(0,0)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9771" name="Line 59"/>
          <p:cNvSpPr/>
          <p:nvPr/>
        </p:nvSpPr>
        <p:spPr>
          <a:xfrm>
            <a:off x="3251200" y="3862388"/>
            <a:ext cx="711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9772" name="Text Box 60"/>
          <p:cNvSpPr txBox="1"/>
          <p:nvPr/>
        </p:nvSpPr>
        <p:spPr>
          <a:xfrm>
            <a:off x="4102100" y="3621088"/>
            <a:ext cx="1320800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(2,0)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9773" name="Text Box 61"/>
          <p:cNvSpPr txBox="1"/>
          <p:nvPr/>
        </p:nvSpPr>
        <p:spPr>
          <a:xfrm>
            <a:off x="5600700" y="3659188"/>
            <a:ext cx="3757613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对称轴</a:t>
            </a:r>
            <a:r>
              <a:rPr lang="en-US" altLang="zh-CN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:</a:t>
            </a: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直线</a:t>
            </a:r>
            <a:r>
              <a:rPr lang="en-US" altLang="zh-CN" sz="29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=0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9774" name="Line 62"/>
          <p:cNvSpPr/>
          <p:nvPr/>
        </p:nvSpPr>
        <p:spPr>
          <a:xfrm>
            <a:off x="8634413" y="3887788"/>
            <a:ext cx="9144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9775" name="Text Box 63"/>
          <p:cNvSpPr txBox="1"/>
          <p:nvPr/>
        </p:nvSpPr>
        <p:spPr>
          <a:xfrm>
            <a:off x="9548813" y="3659188"/>
            <a:ext cx="2438400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直线</a:t>
            </a:r>
            <a:r>
              <a:rPr lang="en-US" altLang="zh-CN" sz="29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900" b="1" dirty="0">
                <a:solidFill>
                  <a:srgbClr val="18020F"/>
                </a:solidFill>
                <a:latin typeface="Symbol" panose="05050102010706020507" pitchFamily="18" charset="2"/>
              </a:rPr>
              <a:t>=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2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9776" name="Line 64"/>
          <p:cNvSpPr/>
          <p:nvPr/>
        </p:nvSpPr>
        <p:spPr>
          <a:xfrm>
            <a:off x="4673600" y="152400"/>
            <a:ext cx="0" cy="24384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499777" name="Oval 65"/>
          <p:cNvSpPr/>
          <p:nvPr/>
        </p:nvSpPr>
        <p:spPr>
          <a:xfrm>
            <a:off x="4572000" y="1828800"/>
            <a:ext cx="1016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8850" tIns="54425" rIns="108850" bIns="5442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9778" name="Oval 66"/>
          <p:cNvSpPr/>
          <p:nvPr/>
        </p:nvSpPr>
        <p:spPr>
          <a:xfrm>
            <a:off x="7110413" y="1828800"/>
            <a:ext cx="101600" cy="762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lIns="108850" tIns="54425" rIns="108850" bIns="5442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9779" name="Line 67"/>
          <p:cNvSpPr/>
          <p:nvPr/>
        </p:nvSpPr>
        <p:spPr>
          <a:xfrm>
            <a:off x="7212013" y="304800"/>
            <a:ext cx="0" cy="2438400"/>
          </a:xfrm>
          <a:prstGeom prst="line">
            <a:avLst/>
          </a:prstGeom>
          <a:ln w="2857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graphicFrame>
        <p:nvGraphicFramePr>
          <p:cNvPr id="499780" name="Object 68"/>
          <p:cNvGraphicFramePr/>
          <p:nvPr/>
        </p:nvGraphicFramePr>
        <p:xfrm>
          <a:off x="1592263" y="3971925"/>
          <a:ext cx="19986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4" imgW="558800" imgH="393700" progId="Equation.DSMT4">
                  <p:embed/>
                </p:oleObj>
              </mc:Choice>
              <mc:Fallback>
                <p:oleObj name="" r:id="rId14" imgW="558800" imgH="393700" progId="Equation.DSMT4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92263" y="3971925"/>
                        <a:ext cx="1998662" cy="105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82" name="Line 70"/>
          <p:cNvSpPr/>
          <p:nvPr/>
        </p:nvSpPr>
        <p:spPr>
          <a:xfrm>
            <a:off x="3556000" y="4725988"/>
            <a:ext cx="4164013" cy="0"/>
          </a:xfrm>
          <a:prstGeom prst="line">
            <a:avLst/>
          </a:prstGeom>
          <a:ln w="57150" cap="flat" cmpd="sng">
            <a:solidFill>
              <a:srgbClr val="18020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9783" name="Text Box 71"/>
          <p:cNvSpPr txBox="1"/>
          <p:nvPr/>
        </p:nvSpPr>
        <p:spPr>
          <a:xfrm>
            <a:off x="3759200" y="4192588"/>
            <a:ext cx="4976813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向左平移</a:t>
            </a:r>
            <a:r>
              <a:rPr lang="en-US" altLang="zh-CN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2</a:t>
            </a: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个单位</a:t>
            </a:r>
            <a:endParaRPr lang="zh-CN" altLang="en-US" sz="2900" b="1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499784" name="Text Box 72"/>
          <p:cNvSpPr txBox="1"/>
          <p:nvPr/>
        </p:nvSpPr>
        <p:spPr>
          <a:xfrm>
            <a:off x="719138" y="4918075"/>
            <a:ext cx="3149600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顶点坐标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(0,0)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9785" name="Line 73"/>
          <p:cNvSpPr/>
          <p:nvPr/>
        </p:nvSpPr>
        <p:spPr>
          <a:xfrm>
            <a:off x="3454400" y="5183188"/>
            <a:ext cx="7112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9786" name="Text Box 74"/>
          <p:cNvSpPr txBox="1"/>
          <p:nvPr/>
        </p:nvSpPr>
        <p:spPr>
          <a:xfrm>
            <a:off x="4187825" y="4918075"/>
            <a:ext cx="1524000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(-2,0)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9787" name="Text Box 75"/>
          <p:cNvSpPr txBox="1"/>
          <p:nvPr/>
        </p:nvSpPr>
        <p:spPr>
          <a:xfrm>
            <a:off x="5588000" y="4954588"/>
            <a:ext cx="3757613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对称轴</a:t>
            </a:r>
            <a:r>
              <a:rPr lang="en-US" altLang="zh-CN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:</a:t>
            </a: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直线</a:t>
            </a:r>
            <a:r>
              <a:rPr lang="en-US" altLang="zh-CN" sz="29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900" b="1" dirty="0">
                <a:solidFill>
                  <a:srgbClr val="18020F"/>
                </a:solidFill>
                <a:latin typeface="Symbol" panose="05050102010706020507" pitchFamily="18" charset="2"/>
              </a:rPr>
              <a:t>=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0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9788" name="Line 76"/>
          <p:cNvSpPr/>
          <p:nvPr/>
        </p:nvSpPr>
        <p:spPr>
          <a:xfrm>
            <a:off x="8688388" y="5183188"/>
            <a:ext cx="8128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9789" name="Text Box 77"/>
          <p:cNvSpPr txBox="1"/>
          <p:nvPr/>
        </p:nvSpPr>
        <p:spPr>
          <a:xfrm>
            <a:off x="9456738" y="4954588"/>
            <a:ext cx="2436812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18020F"/>
                </a:solidFill>
                <a:latin typeface="Verdana" panose="020B0604030504040204" pitchFamily="34" charset="0"/>
              </a:rPr>
              <a:t>直线</a:t>
            </a:r>
            <a:r>
              <a:rPr lang="en-US" altLang="zh-CN" sz="29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900" b="1" dirty="0">
                <a:solidFill>
                  <a:srgbClr val="18020F"/>
                </a:solidFill>
                <a:latin typeface="Symbol" panose="05050102010706020507" pitchFamily="18" charset="2"/>
              </a:rPr>
              <a:t>=-</a:t>
            </a:r>
            <a:r>
              <a:rPr lang="en-US" altLang="zh-CN" sz="29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2</a:t>
            </a:r>
            <a:endParaRPr lang="en-US" altLang="zh-CN" sz="29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79"/>
          <p:cNvGrpSpPr/>
          <p:nvPr/>
        </p:nvGrpSpPr>
        <p:grpSpPr>
          <a:xfrm>
            <a:off x="7642225" y="4138613"/>
            <a:ext cx="2495550" cy="842962"/>
            <a:chOff x="3611" y="2606"/>
            <a:chExt cx="1179" cy="531"/>
          </a:xfrm>
        </p:grpSpPr>
        <p:graphicFrame>
          <p:nvGraphicFramePr>
            <p:cNvPr id="2053" name="Object 69"/>
            <p:cNvGraphicFramePr/>
            <p:nvPr/>
          </p:nvGraphicFramePr>
          <p:xfrm>
            <a:off x="3611" y="2606"/>
            <a:ext cx="1179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1" name="" r:id="rId16" imgW="875665" imgH="393700" progId="Equation.DSMT4">
                    <p:embed/>
                  </p:oleObj>
                </mc:Choice>
                <mc:Fallback>
                  <p:oleObj name="" r:id="rId16" imgW="875665" imgH="393700" progId="Equation.DSMT4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611" y="2606"/>
                          <a:ext cx="1179" cy="5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4" name="Line 78"/>
            <p:cNvSpPr/>
            <p:nvPr/>
          </p:nvSpPr>
          <p:spPr>
            <a:xfrm>
              <a:off x="4368" y="2832"/>
              <a:ext cx="0" cy="9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080" name="Text Box 80"/>
          <p:cNvSpPr txBox="1"/>
          <p:nvPr/>
        </p:nvSpPr>
        <p:spPr>
          <a:xfrm>
            <a:off x="8207375" y="1619250"/>
            <a:ext cx="463550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en-US" altLang="zh-CN" sz="3800" b="1" i="1" dirty="0">
                <a:latin typeface="Times New Roman" panose="02020603050405020304" pitchFamily="18" charset="0"/>
              </a:rPr>
              <a:t>x</a:t>
            </a:r>
            <a:endParaRPr lang="en-US" altLang="zh-CN" sz="3800" b="1" i="1" dirty="0">
              <a:latin typeface="Times New Roman" panose="02020603050405020304" pitchFamily="18" charset="0"/>
            </a:endParaRPr>
          </a:p>
        </p:txBody>
      </p:sp>
      <p:sp>
        <p:nvSpPr>
          <p:cNvPr id="2081" name="Text Box 81"/>
          <p:cNvSpPr txBox="1"/>
          <p:nvPr/>
        </p:nvSpPr>
        <p:spPr>
          <a:xfrm>
            <a:off x="5994400" y="0"/>
            <a:ext cx="434975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en-US" altLang="zh-CN" sz="3800" b="1" i="1" dirty="0">
                <a:latin typeface="Times New Roman" panose="02020603050405020304" pitchFamily="18" charset="0"/>
              </a:rPr>
              <a:t>y</a:t>
            </a:r>
            <a:endParaRPr lang="en-US" altLang="zh-CN" sz="3800" b="1" i="1" dirty="0">
              <a:latin typeface="Times New Roman" panose="02020603050405020304" pitchFamily="18" charset="0"/>
            </a:endParaRPr>
          </a:p>
        </p:txBody>
      </p:sp>
      <p:sp>
        <p:nvSpPr>
          <p:cNvPr id="2082" name="Text Box 82"/>
          <p:cNvSpPr txBox="1"/>
          <p:nvPr/>
        </p:nvSpPr>
        <p:spPr>
          <a:xfrm>
            <a:off x="5384800" y="1752600"/>
            <a:ext cx="463550" cy="6953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en-US" altLang="zh-CN" sz="3800" b="1" dirty="0">
                <a:latin typeface="Times New Roman" panose="02020603050405020304" pitchFamily="18" charset="0"/>
              </a:rPr>
              <a:t>o</a:t>
            </a:r>
            <a:endParaRPr lang="en-US" altLang="zh-CN" sz="3800" b="1" dirty="0">
              <a:latin typeface="Times New Roman" panose="02020603050405020304" pitchFamily="18" charset="0"/>
            </a:endParaRPr>
          </a:p>
        </p:txBody>
      </p:sp>
      <p:sp>
        <p:nvSpPr>
          <p:cNvPr id="2083" name="AutoShape 83">
            <a:hlinkClick r:id="rId18" action="ppaction://hlinkfile"/>
          </p:cNvPr>
          <p:cNvSpPr/>
          <p:nvPr/>
        </p:nvSpPr>
        <p:spPr>
          <a:xfrm>
            <a:off x="304800" y="6173788"/>
            <a:ext cx="1016000" cy="433387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8850" tIns="54425" rIns="108850" bIns="5442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9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9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9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9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9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9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9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9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99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9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9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69" grpId="0"/>
      <p:bldP spid="499770" grpId="0"/>
      <p:bldP spid="499772" grpId="0"/>
      <p:bldP spid="499773" grpId="0"/>
      <p:bldP spid="499775" grpId="0"/>
      <p:bldP spid="499777" grpId="0" animBg="1"/>
      <p:bldP spid="499778" grpId="0" animBg="1"/>
      <p:bldP spid="499783" grpId="0"/>
      <p:bldP spid="499784" grpId="0"/>
      <p:bldP spid="499786" grpId="0"/>
      <p:bldP spid="499787" grpId="0"/>
      <p:bldP spid="4997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7" name="Rectangle 32"/>
          <p:cNvSpPr>
            <a:spLocks noGrp="1"/>
          </p:cNvSpPr>
          <p:nvPr>
            <p:ph idx="1"/>
          </p:nvPr>
        </p:nvSpPr>
        <p:spPr>
          <a:xfrm>
            <a:off x="0" y="304800"/>
            <a:ext cx="12190413" cy="1066800"/>
          </a:xfrm>
          <a:noFill/>
          <a:ln>
            <a:noFill/>
          </a:ln>
        </p:spPr>
        <p:txBody>
          <a:bodyPr lIns="108850" tIns="54425" rIns="108850" bIns="54425"/>
          <a:p>
            <a:r>
              <a:rPr lang="zh-CN" altLang="en-US" b="1" dirty="0">
                <a:solidFill>
                  <a:srgbClr val="18020F"/>
                </a:solidFill>
              </a:rPr>
              <a:t>请你总结二次函数</a:t>
            </a:r>
            <a:r>
              <a:rPr lang="en-US" altLang="zh-CN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y</a:t>
            </a:r>
            <a:r>
              <a:rPr lang="en-US" altLang="zh-CN" b="1" dirty="0">
                <a:solidFill>
                  <a:srgbClr val="18020F"/>
                </a:solidFill>
                <a:latin typeface="Symbol" panose="05050102010706020507" pitchFamily="18" charset="2"/>
              </a:rPr>
              <a:t>=</a:t>
            </a:r>
            <a:r>
              <a:rPr lang="en-US" altLang="zh-CN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b="1" dirty="0">
                <a:solidFill>
                  <a:srgbClr val="18020F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b="1" dirty="0">
                <a:solidFill>
                  <a:srgbClr val="18020F"/>
                </a:solidFill>
                <a:latin typeface="Symbol" panose="05050102010706020507" pitchFamily="18" charset="2"/>
              </a:rPr>
              <a:t>+</a:t>
            </a:r>
            <a:r>
              <a:rPr lang="en-US" altLang="zh-CN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b="1" dirty="0">
                <a:solidFill>
                  <a:srgbClr val="18020F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b="1" baseline="30000" dirty="0">
                <a:solidFill>
                  <a:srgbClr val="18020F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18020F"/>
                </a:solidFill>
              </a:rPr>
              <a:t>的图象和性质</a:t>
            </a:r>
            <a:r>
              <a:rPr lang="en-US" altLang="zh-CN" b="1" dirty="0">
                <a:solidFill>
                  <a:srgbClr val="18020F"/>
                </a:solidFill>
              </a:rPr>
              <a:t>.</a:t>
            </a:r>
            <a:r>
              <a:rPr lang="en-US" altLang="zh-CN" sz="5200" dirty="0">
                <a:solidFill>
                  <a:srgbClr val="18020F"/>
                </a:solidFill>
              </a:rPr>
              <a:t> </a:t>
            </a:r>
            <a:endParaRPr lang="en-US" altLang="zh-CN" dirty="0">
              <a:solidFill>
                <a:srgbClr val="18020F"/>
              </a:solidFill>
            </a:endParaRPr>
          </a:p>
        </p:txBody>
      </p:sp>
      <p:pic>
        <p:nvPicPr>
          <p:cNvPr id="3078" name="Picture 16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32813" y="5183188"/>
            <a:ext cx="3657600" cy="1676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00769" name="Object 33"/>
          <p:cNvGraphicFramePr/>
          <p:nvPr/>
        </p:nvGraphicFramePr>
        <p:xfrm>
          <a:off x="1117600" y="1524000"/>
          <a:ext cx="213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2" imgW="431165" imgH="215900" progId="Equation.3">
                  <p:embed/>
                </p:oleObj>
              </mc:Choice>
              <mc:Fallback>
                <p:oleObj name="" r:id="rId2" imgW="431165" imgH="215900" progId="Equation.3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7600" y="1524000"/>
                        <a:ext cx="2133600" cy="800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0770" name="Line 34"/>
          <p:cNvSpPr/>
          <p:nvPr/>
        </p:nvSpPr>
        <p:spPr>
          <a:xfrm>
            <a:off x="3454400" y="1905000"/>
            <a:ext cx="35544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graphicFrame>
        <p:nvGraphicFramePr>
          <p:cNvPr id="500771" name="Object 35"/>
          <p:cNvGraphicFramePr/>
          <p:nvPr/>
        </p:nvGraphicFramePr>
        <p:xfrm>
          <a:off x="7246938" y="1520825"/>
          <a:ext cx="3757612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4" imgW="735330" imgH="215900" progId="Equation.3">
                  <p:embed/>
                </p:oleObj>
              </mc:Choice>
              <mc:Fallback>
                <p:oleObj name="" r:id="rId4" imgW="735330" imgH="215900" progId="Equation.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6938" y="1520825"/>
                        <a:ext cx="3757612" cy="828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0772" name="Text Box 36"/>
          <p:cNvSpPr txBox="1"/>
          <p:nvPr/>
        </p:nvSpPr>
        <p:spPr>
          <a:xfrm>
            <a:off x="3352800" y="1447800"/>
            <a:ext cx="4062413" cy="4794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当</a:t>
            </a:r>
            <a:r>
              <a:rPr lang="en-US" altLang="zh-CN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b="1" dirty="0">
                <a:solidFill>
                  <a:srgbClr val="18020F"/>
                </a:solidFill>
                <a:latin typeface="Symbol" panose="05050102010706020507" pitchFamily="18" charset="2"/>
              </a:rPr>
              <a:t>&gt;</a:t>
            </a:r>
            <a:r>
              <a:rPr lang="en-US" altLang="zh-CN" b="1" dirty="0">
                <a:solidFill>
                  <a:srgbClr val="18020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时</a:t>
            </a:r>
            <a:r>
              <a:rPr lang="en-US" altLang="zh-CN" b="1" dirty="0">
                <a:solidFill>
                  <a:srgbClr val="18020F"/>
                </a:solidFill>
                <a:latin typeface="Verdana" panose="020B0604030504040204" pitchFamily="34" charset="0"/>
              </a:rPr>
              <a:t>,</a:t>
            </a: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向左平移</a:t>
            </a:r>
            <a:endParaRPr lang="zh-CN" altLang="en-US" b="1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500773" name="Text Box 37"/>
          <p:cNvSpPr txBox="1"/>
          <p:nvPr/>
        </p:nvSpPr>
        <p:spPr>
          <a:xfrm>
            <a:off x="3352800" y="1981200"/>
            <a:ext cx="4062413" cy="4794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当</a:t>
            </a:r>
            <a:r>
              <a:rPr lang="en-US" altLang="zh-CN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b="1" dirty="0">
                <a:solidFill>
                  <a:srgbClr val="18020F"/>
                </a:solidFill>
                <a:latin typeface="Symbol" panose="05050102010706020507" pitchFamily="18" charset="2"/>
              </a:rPr>
              <a:t>&lt;</a:t>
            </a:r>
            <a:r>
              <a:rPr lang="en-US" altLang="zh-CN" b="1" dirty="0">
                <a:solidFill>
                  <a:srgbClr val="18020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时</a:t>
            </a:r>
            <a:r>
              <a:rPr lang="en-US" altLang="zh-CN" b="1" dirty="0">
                <a:solidFill>
                  <a:srgbClr val="18020F"/>
                </a:solidFill>
                <a:latin typeface="Verdana" panose="020B0604030504040204" pitchFamily="34" charset="0"/>
              </a:rPr>
              <a:t>,</a:t>
            </a:r>
            <a:r>
              <a:rPr lang="zh-CN" altLang="en-US" b="1" dirty="0">
                <a:solidFill>
                  <a:srgbClr val="18020F"/>
                </a:solidFill>
                <a:latin typeface="Verdana" panose="020B0604030504040204" pitchFamily="34" charset="0"/>
              </a:rPr>
              <a:t>向右平移</a:t>
            </a:r>
            <a:endParaRPr lang="zh-CN" altLang="en-US" b="1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  <p:sp>
        <p:nvSpPr>
          <p:cNvPr id="500774" name="Rectangle 38"/>
          <p:cNvSpPr/>
          <p:nvPr/>
        </p:nvSpPr>
        <p:spPr>
          <a:xfrm>
            <a:off x="1422400" y="3582988"/>
            <a:ext cx="9040813" cy="2647950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a&gt;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时，开口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________, </a:t>
            </a: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最 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____ </a:t>
            </a: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点是顶点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; </a:t>
            </a:r>
            <a:r>
              <a:rPr lang="en-US" altLang="zh-CN" sz="3300" b="1" i="1" dirty="0">
                <a:solidFill>
                  <a:srgbClr val="18020F"/>
                </a:solidFill>
                <a:latin typeface="Times New Roman" panose="02020603050405020304" pitchFamily="18" charset="0"/>
              </a:rPr>
              <a:t>a&lt;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时，开口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________, </a:t>
            </a: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最 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____ </a:t>
            </a: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点是顶点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.</a:t>
            </a:r>
            <a:endParaRPr lang="en-US" altLang="zh-CN" sz="33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对称轴是 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_____________</a:t>
            </a: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， </a:t>
            </a:r>
            <a:endParaRPr lang="zh-CN" altLang="en-US" sz="33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顶点坐标是 </a:t>
            </a:r>
            <a:r>
              <a:rPr lang="en-US" altLang="zh-CN" sz="3300" b="1" dirty="0">
                <a:solidFill>
                  <a:srgbClr val="18020F"/>
                </a:solidFill>
                <a:latin typeface="Times New Roman" panose="02020603050405020304" pitchFamily="18" charset="0"/>
              </a:rPr>
              <a:t>__________.</a:t>
            </a:r>
            <a:endParaRPr lang="en-US" altLang="zh-CN" sz="3300" b="1" dirty="0">
              <a:solidFill>
                <a:srgbClr val="18020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0775" name="Text Box 39"/>
          <p:cNvSpPr txBox="1"/>
          <p:nvPr/>
        </p:nvSpPr>
        <p:spPr>
          <a:xfrm>
            <a:off x="3759200" y="4649788"/>
            <a:ext cx="2843213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2900" b="1" dirty="0">
                <a:solidFill>
                  <a:srgbClr val="CC0000"/>
                </a:solidFill>
                <a:latin typeface="Verdana" panose="020B0604030504040204" pitchFamily="34" charset="0"/>
              </a:rPr>
              <a:t>直线</a:t>
            </a:r>
            <a:r>
              <a:rPr lang="en-US" altLang="zh-CN" sz="29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2900" b="1" dirty="0">
                <a:solidFill>
                  <a:srgbClr val="CC0000"/>
                </a:solidFill>
                <a:latin typeface="Symbol" panose="05050102010706020507" pitchFamily="18" charset="2"/>
              </a:rPr>
              <a:t>=-</a:t>
            </a:r>
            <a:r>
              <a:rPr lang="en-US" altLang="zh-CN" sz="2900" b="1" i="1" dirty="0">
                <a:solidFill>
                  <a:srgbClr val="CC0000"/>
                </a:solidFill>
                <a:latin typeface="Times New Roman" panose="02020603050405020304" pitchFamily="18" charset="0"/>
              </a:rPr>
              <a:t>m</a:t>
            </a:r>
            <a:endParaRPr lang="en-US" altLang="zh-CN" sz="2900" b="1" i="1" dirty="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0776" name="Text Box 40"/>
          <p:cNvSpPr txBox="1"/>
          <p:nvPr/>
        </p:nvSpPr>
        <p:spPr>
          <a:xfrm>
            <a:off x="4064000" y="5259388"/>
            <a:ext cx="2944813" cy="5556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29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900" b="1" dirty="0">
                <a:solidFill>
                  <a:srgbClr val="003300"/>
                </a:solidFill>
                <a:latin typeface="Symbol" panose="05050102010706020507" pitchFamily="18" charset="2"/>
              </a:rPr>
              <a:t>-</a:t>
            </a:r>
            <a:r>
              <a:rPr lang="en-US" altLang="zh-CN" sz="2900" b="1" i="1" dirty="0">
                <a:solidFill>
                  <a:srgbClr val="003300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9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,0)</a:t>
            </a:r>
            <a:endParaRPr lang="en-US" altLang="zh-CN" sz="29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812800" y="2590800"/>
            <a:ext cx="5408613" cy="828675"/>
            <a:chOff x="384" y="1632"/>
            <a:chExt cx="2556" cy="522"/>
          </a:xfrm>
        </p:grpSpPr>
        <p:graphicFrame>
          <p:nvGraphicFramePr>
            <p:cNvPr id="3076" name="Object 41"/>
            <p:cNvGraphicFramePr/>
            <p:nvPr/>
          </p:nvGraphicFramePr>
          <p:xfrm>
            <a:off x="384" y="1632"/>
            <a:ext cx="1776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" name="" r:id="rId6" imgW="735330" imgH="215900" progId="Equation.3">
                    <p:embed/>
                  </p:oleObj>
                </mc:Choice>
                <mc:Fallback>
                  <p:oleObj name="" r:id="rId6" imgW="735330" imgH="215900" progId="Equation.3">
                    <p:embed/>
                    <p:pic>
                      <p:nvPicPr>
                        <p:cNvPr id="0" name="图片 309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84" y="1632"/>
                          <a:ext cx="1776" cy="52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Rectangle 42"/>
            <p:cNvSpPr/>
            <p:nvPr/>
          </p:nvSpPr>
          <p:spPr>
            <a:xfrm>
              <a:off x="2160" y="1728"/>
              <a:ext cx="780" cy="4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800" b="1" dirty="0">
                  <a:solidFill>
                    <a:srgbClr val="18020F"/>
                  </a:solidFill>
                  <a:latin typeface="Arial" panose="020B0604020202020204" pitchFamily="34" charset="0"/>
                </a:rPr>
                <a:t>的图象</a:t>
              </a:r>
              <a:endParaRPr lang="zh-CN" altLang="en-US" sz="3800" b="1" dirty="0">
                <a:solidFill>
                  <a:srgbClr val="18020F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0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0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0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0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0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0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72" grpId="0"/>
      <p:bldP spid="500773" grpId="0"/>
      <p:bldP spid="500774" grpId="0"/>
      <p:bldP spid="500775" grpId="0"/>
      <p:bldP spid="5007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4"/>
          <p:cNvSpPr txBox="1"/>
          <p:nvPr/>
        </p:nvSpPr>
        <p:spPr>
          <a:xfrm>
            <a:off x="334963" y="457200"/>
            <a:ext cx="2398712" cy="6953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800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做一做</a:t>
            </a:r>
            <a:r>
              <a:rPr lang="en-US" altLang="zh-CN" sz="3800" b="1" dirty="0">
                <a:solidFill>
                  <a:srgbClr val="0000FF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:</a:t>
            </a:r>
            <a:endParaRPr lang="en-US" altLang="zh-CN" sz="3800" b="1" dirty="0">
              <a:solidFill>
                <a:srgbClr val="0000FF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pic>
        <p:nvPicPr>
          <p:cNvPr id="20483" name="Picture 11" descr="LINE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3600" y="990600"/>
            <a:ext cx="2949575" cy="762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67387" name="Group 91"/>
          <p:cNvGraphicFramePr>
            <a:graphicFrameLocks noGrp="1"/>
          </p:cNvGraphicFramePr>
          <p:nvPr/>
        </p:nvGraphicFramePr>
        <p:xfrm>
          <a:off x="304800" y="1295400"/>
          <a:ext cx="11617325" cy="2873375"/>
        </p:xfrm>
        <a:graphic>
          <a:graphicData uri="http://schemas.openxmlformats.org/drawingml/2006/table">
            <a:tbl>
              <a:tblPr/>
              <a:tblGrid>
                <a:gridCol w="2814800"/>
                <a:gridCol w="2336496"/>
                <a:gridCol w="2998927"/>
                <a:gridCol w="3466649"/>
              </a:tblGrid>
              <a:tr h="72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抛物线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开口方向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对称轴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顶点坐标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</a:rPr>
                        <a:t>=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2(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</a:rPr>
                        <a:t>+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3)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</a:rPr>
                        <a:t>=-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3(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1)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3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y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</a:rPr>
                        <a:t>= -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4(</a:t>
                      </a:r>
                      <a:r>
                        <a:rPr kumimoji="0" lang="en-US" altLang="zh-CN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x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</a:rPr>
                        <a:t>-</a:t>
                      </a: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3)</a:t>
                      </a:r>
                      <a:r>
                        <a:rPr kumimoji="0" lang="en-US" altLang="zh-CN" sz="2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 </a:t>
                      </a:r>
                      <a:endParaRPr kumimoji="0" lang="en-US" altLang="zh-CN" sz="28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7375" name="Text Box 79"/>
          <p:cNvSpPr txBox="1"/>
          <p:nvPr/>
        </p:nvSpPr>
        <p:spPr>
          <a:xfrm>
            <a:off x="3627438" y="2105025"/>
            <a:ext cx="1536700" cy="617538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向上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7376" name="Text Box 80"/>
          <p:cNvSpPr txBox="1"/>
          <p:nvPr/>
        </p:nvSpPr>
        <p:spPr>
          <a:xfrm>
            <a:off x="5964238" y="2181225"/>
            <a:ext cx="2206625" cy="617538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直线</a:t>
            </a:r>
            <a:r>
              <a:rPr lang="en-US" altLang="zh-CN" sz="33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3300" b="1" dirty="0">
                <a:solidFill>
                  <a:srgbClr val="FF0000"/>
                </a:solidFill>
                <a:latin typeface="Symbol" panose="05050102010706020507" pitchFamily="18" charset="2"/>
              </a:rPr>
              <a:t>=-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7377" name="Text Box 81"/>
          <p:cNvSpPr txBox="1"/>
          <p:nvPr/>
        </p:nvSpPr>
        <p:spPr>
          <a:xfrm>
            <a:off x="9167813" y="2060575"/>
            <a:ext cx="1727200" cy="617538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 -3 , 0 )</a:t>
            </a:r>
            <a:endParaRPr lang="en-US" altLang="zh-CN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4" name="Text Box 82"/>
          <p:cNvSpPr txBox="1"/>
          <p:nvPr/>
        </p:nvSpPr>
        <p:spPr>
          <a:xfrm>
            <a:off x="7431088" y="2941638"/>
            <a:ext cx="244475" cy="557212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endParaRPr lang="zh-CN" altLang="zh-CN" sz="2900" dirty="0">
              <a:latin typeface="Times New Roman" panose="02020603050405020304" pitchFamily="18" charset="0"/>
            </a:endParaRPr>
          </a:p>
        </p:txBody>
      </p:sp>
      <p:sp>
        <p:nvSpPr>
          <p:cNvPr id="567379" name="Text Box 83"/>
          <p:cNvSpPr txBox="1"/>
          <p:nvPr/>
        </p:nvSpPr>
        <p:spPr>
          <a:xfrm>
            <a:off x="6065838" y="2867025"/>
            <a:ext cx="2206625" cy="6191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直线</a:t>
            </a:r>
            <a:r>
              <a:rPr lang="en-US" altLang="zh-CN" sz="33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3300" b="1" dirty="0">
                <a:solidFill>
                  <a:srgbClr val="FF0000"/>
                </a:solidFill>
                <a:latin typeface="Symbol" panose="05050102010706020507" pitchFamily="18" charset="2"/>
              </a:rPr>
              <a:t>=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7380" name="Text Box 84"/>
          <p:cNvSpPr txBox="1"/>
          <p:nvPr/>
        </p:nvSpPr>
        <p:spPr>
          <a:xfrm>
            <a:off x="6065838" y="3554413"/>
            <a:ext cx="2014537" cy="617537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直线</a:t>
            </a:r>
            <a:r>
              <a:rPr lang="en-US" altLang="zh-CN" sz="33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zh-CN" sz="3300" b="1" dirty="0">
                <a:solidFill>
                  <a:srgbClr val="FF0000"/>
                </a:solidFill>
                <a:latin typeface="Symbol" panose="05050102010706020507" pitchFamily="18" charset="2"/>
              </a:rPr>
              <a:t>=</a:t>
            </a: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endParaRPr lang="en-US" altLang="zh-CN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7381" name="Text Box 85"/>
          <p:cNvSpPr txBox="1"/>
          <p:nvPr/>
        </p:nvSpPr>
        <p:spPr>
          <a:xfrm>
            <a:off x="3627438" y="3554413"/>
            <a:ext cx="1727200" cy="617537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向下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7382" name="Text Box 86"/>
          <p:cNvSpPr txBox="1"/>
          <p:nvPr/>
        </p:nvSpPr>
        <p:spPr>
          <a:xfrm>
            <a:off x="3627438" y="2790825"/>
            <a:ext cx="1344612" cy="6191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zh-CN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向下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7383" name="Text Box 87"/>
          <p:cNvSpPr txBox="1"/>
          <p:nvPr/>
        </p:nvSpPr>
        <p:spPr>
          <a:xfrm>
            <a:off x="9317038" y="2790825"/>
            <a:ext cx="1824037" cy="6191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( 1 , 0 )</a:t>
            </a:r>
            <a:endParaRPr lang="en-US" altLang="zh-CN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7384" name="Text Box 88"/>
          <p:cNvSpPr txBox="1"/>
          <p:nvPr/>
        </p:nvSpPr>
        <p:spPr>
          <a:xfrm>
            <a:off x="9418638" y="3554413"/>
            <a:ext cx="1630362" cy="617537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( 3, 0)</a:t>
            </a:r>
            <a:endParaRPr lang="en-US" altLang="zh-CN" sz="33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94"/>
          <p:cNvGrpSpPr/>
          <p:nvPr/>
        </p:nvGrpSpPr>
        <p:grpSpPr>
          <a:xfrm>
            <a:off x="711200" y="4344988"/>
            <a:ext cx="11479213" cy="1938337"/>
            <a:chOff x="336" y="2736"/>
            <a:chExt cx="5424" cy="1221"/>
          </a:xfrm>
        </p:grpSpPr>
        <p:sp>
          <p:nvSpPr>
            <p:cNvPr id="20522" name="Text Box 92"/>
            <p:cNvSpPr txBox="1"/>
            <p:nvPr/>
          </p:nvSpPr>
          <p:spPr>
            <a:xfrm>
              <a:off x="336" y="2736"/>
              <a:ext cx="5424" cy="12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填空：</a:t>
              </a:r>
              <a:endPara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r>
                <a:rPr lang="en-US" altLang="zh-CN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1</a:t>
              </a:r>
              <a:r>
                <a:rPr lang="zh-CN" altLang="en-US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、由抛物线</a:t>
              </a:r>
              <a:r>
                <a:rPr lang="en-US" altLang="zh-CN" sz="2900" b="1" i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en-US" altLang="zh-CN" sz="2900" b="1" dirty="0">
                  <a:latin typeface="Symbol" panose="05050102010706020507" pitchFamily="18" charset="2"/>
                  <a:ea typeface="隶书" panose="02010509060101010101" pitchFamily="49" charset="-122"/>
                </a:rPr>
                <a:t>=</a:t>
              </a:r>
              <a:r>
                <a:rPr lang="en-US" altLang="zh-CN" sz="29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2</a:t>
              </a:r>
              <a:r>
                <a:rPr lang="en-US" altLang="zh-CN" sz="2900" b="1" i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en-US" altLang="zh-CN" sz="3300" b="1" dirty="0">
                  <a:latin typeface="Times New Roman" panose="02020603050405020304" pitchFamily="18" charset="0"/>
                  <a:ea typeface="Arial" panose="020B0604020202020204" pitchFamily="34" charset="0"/>
                </a:rPr>
                <a:t>²</a:t>
              </a:r>
              <a:r>
                <a:rPr lang="zh-CN" altLang="en-US" sz="2900" b="1" dirty="0">
                  <a:latin typeface="Arial" panose="020B0604020202020204" pitchFamily="34" charset="0"/>
                  <a:ea typeface="隶书" panose="02010509060101010101" pitchFamily="49" charset="-122"/>
                </a:rPr>
                <a:t>向</a:t>
              </a:r>
              <a:r>
                <a:rPr lang="zh-CN" altLang="en-US" sz="2900" b="1" u="sng" dirty="0">
                  <a:latin typeface="Arial" panose="020B0604020202020204" pitchFamily="34" charset="0"/>
                  <a:ea typeface="隶书" panose="02010509060101010101" pitchFamily="49" charset="-122"/>
                </a:rPr>
                <a:t>         </a:t>
              </a:r>
              <a:r>
                <a:rPr lang="zh-CN" altLang="en-US" sz="2900" b="1" dirty="0">
                  <a:latin typeface="Arial" panose="020B0604020202020204" pitchFamily="34" charset="0"/>
                  <a:ea typeface="隶书" panose="02010509060101010101" pitchFamily="49" charset="-122"/>
                </a:rPr>
                <a:t>平移</a:t>
              </a:r>
              <a:r>
                <a:rPr lang="zh-CN" altLang="en-US" sz="2900" b="1" u="sng" dirty="0">
                  <a:latin typeface="Arial" panose="020B0604020202020204" pitchFamily="34" charset="0"/>
                  <a:ea typeface="隶书" panose="02010509060101010101" pitchFamily="49" charset="-122"/>
                </a:rPr>
                <a:t>      </a:t>
              </a:r>
              <a:r>
                <a:rPr lang="zh-CN" altLang="en-US" sz="2900" b="1" dirty="0">
                  <a:latin typeface="Arial" panose="020B0604020202020204" pitchFamily="34" charset="0"/>
                  <a:ea typeface="隶书" panose="02010509060101010101" pitchFamily="49" charset="-122"/>
                </a:rPr>
                <a:t>个单位可得到</a:t>
              </a:r>
              <a:r>
                <a:rPr lang="en-US" altLang="zh-CN" sz="2900" b="1" i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en-US" altLang="zh-CN" sz="2900" b="1" dirty="0">
                  <a:latin typeface="Symbol" panose="05050102010706020507" pitchFamily="18" charset="2"/>
                  <a:ea typeface="隶书" panose="02010509060101010101" pitchFamily="49" charset="-122"/>
                </a:rPr>
                <a:t>=</a:t>
              </a:r>
              <a:r>
                <a:rPr lang="en-US" altLang="zh-CN" sz="29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2(</a:t>
              </a:r>
              <a:r>
                <a:rPr lang="en-US" altLang="zh-CN" sz="2900" b="1" i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en-US" altLang="zh-CN" sz="2900" b="1" dirty="0">
                  <a:latin typeface="Symbol" panose="05050102010706020507" pitchFamily="18" charset="2"/>
                  <a:ea typeface="隶书" panose="02010509060101010101" pitchFamily="49" charset="-122"/>
                </a:rPr>
                <a:t>+</a:t>
              </a:r>
              <a:r>
                <a:rPr lang="en-US" altLang="zh-CN" sz="29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1)</a:t>
              </a:r>
              <a:r>
                <a:rPr lang="en-US" altLang="zh-CN" sz="2900" b="1" baseline="30000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2</a:t>
              </a:r>
              <a:endParaRPr lang="en-US" altLang="zh-CN" sz="2900" b="1" baseline="30000" dirty="0">
                <a:latin typeface="Times New Roman" panose="02020603050405020304" pitchFamily="18" charset="0"/>
                <a:ea typeface="隶书" panose="02010509060101010101" pitchFamily="49" charset="-122"/>
              </a:endParaRPr>
            </a:p>
            <a:p>
              <a:r>
                <a:rPr lang="en-US" altLang="zh-CN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2</a:t>
              </a:r>
              <a:r>
                <a:rPr lang="zh-CN" altLang="en-US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、函数</a:t>
              </a:r>
              <a:r>
                <a:rPr lang="en-US" altLang="zh-CN" sz="2900" b="1" i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y</a:t>
              </a:r>
              <a:r>
                <a:rPr lang="en-US" altLang="zh-CN" sz="2900" b="1" dirty="0">
                  <a:latin typeface="Symbol" panose="05050102010706020507" pitchFamily="18" charset="2"/>
                  <a:ea typeface="隶书" panose="02010509060101010101" pitchFamily="49" charset="-122"/>
                </a:rPr>
                <a:t>=-</a:t>
              </a:r>
              <a:r>
                <a:rPr lang="en-US" altLang="zh-CN" sz="29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5(</a:t>
              </a:r>
              <a:r>
                <a:rPr lang="en-US" altLang="zh-CN" sz="2900" b="1" i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x</a:t>
              </a:r>
              <a:r>
                <a:rPr lang="en-US" altLang="zh-CN" sz="2900" b="1" dirty="0">
                  <a:latin typeface="Symbol" panose="05050102010706020507" pitchFamily="18" charset="2"/>
                  <a:ea typeface="隶书" panose="02010509060101010101" pitchFamily="49" charset="-122"/>
                </a:rPr>
                <a:t>-</a:t>
              </a:r>
              <a:r>
                <a:rPr lang="en-US" altLang="zh-CN" sz="29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4)</a:t>
              </a:r>
              <a:r>
                <a:rPr lang="en-US" altLang="zh-CN" sz="2900" b="1" baseline="30000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2</a:t>
              </a:r>
              <a:r>
                <a:rPr lang="en-US" altLang="zh-CN" sz="2900" b="1" baseline="30000" dirty="0">
                  <a:latin typeface="隶书" panose="02010509060101010101" pitchFamily="49" charset="-122"/>
                  <a:ea typeface="隶书" panose="02010509060101010101" pitchFamily="49" charset="-122"/>
                </a:rPr>
                <a:t> </a:t>
              </a:r>
              <a:r>
                <a:rPr lang="zh-CN" altLang="en-US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的图象可以由抛物线 </a:t>
              </a:r>
              <a:r>
                <a:rPr lang="zh-CN" altLang="en-US" sz="2900" b="1" u="sng" dirty="0">
                  <a:latin typeface="隶书" panose="02010509060101010101" pitchFamily="49" charset="-122"/>
                  <a:ea typeface="隶书" panose="02010509060101010101" pitchFamily="49" charset="-122"/>
                </a:rPr>
                <a:t>         </a:t>
              </a:r>
              <a:r>
                <a:rPr lang="zh-CN" altLang="en-US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向</a:t>
              </a:r>
              <a:endParaRPr lang="zh-CN" altLang="en-US" sz="29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r>
                <a:rPr lang="zh-CN" altLang="en-US" sz="2900" b="1" u="sng" dirty="0">
                  <a:latin typeface="隶书" panose="02010509060101010101" pitchFamily="49" charset="-122"/>
                  <a:ea typeface="隶书" panose="02010509060101010101" pitchFamily="49" charset="-122"/>
                </a:rPr>
                <a:t>     </a:t>
              </a:r>
              <a:r>
                <a:rPr lang="zh-CN" altLang="en-US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平移</a:t>
              </a:r>
              <a:r>
                <a:rPr lang="en-US" altLang="zh-CN" sz="2900" b="1" dirty="0">
                  <a:latin typeface="Times New Roman" panose="02020603050405020304" pitchFamily="18" charset="0"/>
                  <a:ea typeface="隶书" panose="02010509060101010101" pitchFamily="49" charset="-122"/>
                </a:rPr>
                <a:t>4</a:t>
              </a:r>
              <a:r>
                <a:rPr lang="zh-CN" altLang="en-US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个单位而得到</a:t>
              </a:r>
              <a:r>
                <a:rPr lang="en-US" altLang="zh-CN" sz="2900" b="1" dirty="0">
                  <a:latin typeface="隶书" panose="02010509060101010101" pitchFamily="49" charset="-122"/>
                  <a:ea typeface="隶书" panose="02010509060101010101" pitchFamily="49" charset="-122"/>
                </a:rPr>
                <a:t>.</a:t>
              </a:r>
              <a:endParaRPr lang="en-US" altLang="zh-CN" sz="2900" b="1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0523" name="Line 93"/>
            <p:cNvSpPr/>
            <p:nvPr/>
          </p:nvSpPr>
          <p:spPr>
            <a:xfrm>
              <a:off x="4224" y="3504"/>
              <a:ext cx="105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op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op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op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75" grpId="0"/>
      <p:bldP spid="567376" grpId="0"/>
      <p:bldP spid="567377" grpId="0"/>
      <p:bldP spid="567379" grpId="0"/>
      <p:bldP spid="567380" grpId="0"/>
      <p:bldP spid="567381" grpId="0"/>
      <p:bldP spid="567382" grpId="0"/>
      <p:bldP spid="567383" grpId="0"/>
      <p:bldP spid="5673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2" name="Rectangle 141"/>
          <p:cNvSpPr>
            <a:spLocks noGrp="1"/>
          </p:cNvSpPr>
          <p:nvPr>
            <p:ph type="title"/>
          </p:nvPr>
        </p:nvSpPr>
        <p:spPr>
          <a:xfrm>
            <a:off x="431800" y="620713"/>
            <a:ext cx="10971213" cy="1143000"/>
          </a:xfrm>
          <a:noFill/>
          <a:ln>
            <a:noFill/>
          </a:ln>
        </p:spPr>
        <p:txBody>
          <a:bodyPr lIns="108850" tIns="54425" rIns="108850" bIns="54425"/>
          <a:p>
            <a:r>
              <a:rPr lang="zh-CN" altLang="en-US" sz="3300" dirty="0">
                <a:solidFill>
                  <a:srgbClr val="0000FF"/>
                </a:solidFill>
              </a:rPr>
              <a:t>例</a:t>
            </a:r>
            <a:r>
              <a:rPr lang="en-US" altLang="zh-CN" sz="3300" dirty="0">
                <a:solidFill>
                  <a:srgbClr val="0000FF"/>
                </a:solidFill>
              </a:rPr>
              <a:t>1    </a:t>
            </a:r>
            <a:r>
              <a:rPr lang="zh-CN" altLang="en-US" sz="3300" b="1" dirty="0">
                <a:solidFill>
                  <a:srgbClr val="0000FF"/>
                </a:solidFill>
              </a:rPr>
              <a:t>用描点法在同一直角坐标系中画出函数 </a:t>
            </a:r>
            <a:br>
              <a:rPr lang="zh-CN" altLang="en-US" sz="3300" b="1" dirty="0">
                <a:solidFill>
                  <a:srgbClr val="0000FF"/>
                </a:solidFill>
              </a:rPr>
            </a:br>
            <a:r>
              <a:rPr lang="zh-CN" altLang="en-US" sz="3300" b="1" dirty="0">
                <a:solidFill>
                  <a:srgbClr val="0000FF"/>
                </a:solidFill>
              </a:rPr>
              <a:t>        和                         的图象</a:t>
            </a:r>
            <a:r>
              <a:rPr lang="zh-CN" altLang="en-US" sz="4800" dirty="0">
                <a:solidFill>
                  <a:srgbClr val="0000FF"/>
                </a:solidFill>
              </a:rPr>
              <a:t> </a:t>
            </a:r>
            <a:r>
              <a:rPr lang="en-US" altLang="zh-CN" sz="4800" dirty="0">
                <a:solidFill>
                  <a:srgbClr val="0000FF"/>
                </a:solidFill>
              </a:rPr>
              <a:t>.</a:t>
            </a:r>
            <a:r>
              <a:rPr lang="en-US" altLang="zh-CN" sz="4800" dirty="0"/>
              <a:t> </a:t>
            </a:r>
            <a:endParaRPr lang="en-US" altLang="zh-CN" sz="4800" dirty="0"/>
          </a:p>
        </p:txBody>
      </p:sp>
      <p:grpSp>
        <p:nvGrpSpPr>
          <p:cNvPr id="4103" name="Group 2"/>
          <p:cNvGrpSpPr/>
          <p:nvPr/>
        </p:nvGrpSpPr>
        <p:grpSpPr>
          <a:xfrm>
            <a:off x="8126413" y="3735388"/>
            <a:ext cx="4064000" cy="2200275"/>
            <a:chOff x="4272" y="2832"/>
            <a:chExt cx="1488" cy="1156"/>
          </a:xfrm>
        </p:grpSpPr>
        <p:pic>
          <p:nvPicPr>
            <p:cNvPr id="4196" name="Picture 3" descr="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72" y="2832"/>
              <a:ext cx="1488" cy="115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7" name="Text Box 4"/>
            <p:cNvSpPr txBox="1"/>
            <p:nvPr/>
          </p:nvSpPr>
          <p:spPr>
            <a:xfrm>
              <a:off x="4560" y="3292"/>
              <a:ext cx="816" cy="517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p>
              <a:pPr algn="ctr" eaLnBrk="0" hangingPunct="0"/>
              <a:r>
                <a:rPr lang="zh-CN" altLang="en-US" sz="2900" dirty="0">
                  <a:solidFill>
                    <a:srgbClr val="FF0066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驶向胜利的彼岸</a:t>
              </a:r>
              <a:endParaRPr lang="zh-CN" altLang="en-US" sz="2900" dirty="0">
                <a:solidFill>
                  <a:srgbClr val="FF0066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</p:grpSp>
      <p:grpSp>
        <p:nvGrpSpPr>
          <p:cNvPr id="4104" name="Group 16"/>
          <p:cNvGrpSpPr/>
          <p:nvPr/>
        </p:nvGrpSpPr>
        <p:grpSpPr>
          <a:xfrm>
            <a:off x="0" y="0"/>
            <a:ext cx="4470400" cy="762000"/>
            <a:chOff x="528" y="480"/>
            <a:chExt cx="2112" cy="394"/>
          </a:xfrm>
        </p:grpSpPr>
        <p:sp>
          <p:nvSpPr>
            <p:cNvPr id="4194" name="Text Box 10"/>
            <p:cNvSpPr txBox="1"/>
            <p:nvPr/>
          </p:nvSpPr>
          <p:spPr>
            <a:xfrm>
              <a:off x="672" y="480"/>
              <a:ext cx="1814" cy="288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BF00"/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ctr"/>
              <a:r>
                <a:rPr lang="zh-CN" altLang="en-US" sz="3800" b="1" dirty="0">
                  <a:solidFill>
                    <a:srgbClr val="CCFFCC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例  题  学 习</a:t>
              </a:r>
              <a:endParaRPr lang="zh-CN" altLang="en-US" sz="3800" b="1" dirty="0">
                <a:solidFill>
                  <a:srgbClr val="CCFFCC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  <p:pic>
          <p:nvPicPr>
            <p:cNvPr id="4195" name="Picture 15" descr="LINE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768"/>
              <a:ext cx="2112" cy="106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4098" name="Object 29"/>
          <p:cNvGraphicFramePr/>
          <p:nvPr/>
        </p:nvGraphicFramePr>
        <p:xfrm>
          <a:off x="912813" y="1027113"/>
          <a:ext cx="28908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3" imgW="888365" imgH="393700" progId="Equation.DSMT4">
                  <p:embed/>
                </p:oleObj>
              </mc:Choice>
              <mc:Fallback>
                <p:oleObj name="" r:id="rId3" imgW="888365" imgH="393700" progId="Equation.DSMT4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2813" y="1027113"/>
                        <a:ext cx="2890837" cy="96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0"/>
          <p:cNvGraphicFramePr/>
          <p:nvPr/>
        </p:nvGraphicFramePr>
        <p:xfrm>
          <a:off x="4133850" y="1003300"/>
          <a:ext cx="32099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5" imgW="1116965" imgH="393700" progId="Equation.DSMT4">
                  <p:embed/>
                </p:oleObj>
              </mc:Choice>
              <mc:Fallback>
                <p:oleObj name="" r:id="rId5" imgW="1116965" imgH="393700" progId="Equation.DSMT4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3850" y="1003300"/>
                        <a:ext cx="3209925" cy="912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690" name="Group 130"/>
          <p:cNvGraphicFramePr>
            <a:graphicFrameLocks noGrp="1"/>
          </p:cNvGraphicFramePr>
          <p:nvPr/>
        </p:nvGraphicFramePr>
        <p:xfrm>
          <a:off x="1219200" y="2520950"/>
          <a:ext cx="5486400" cy="4248150"/>
        </p:xfrm>
        <a:graphic>
          <a:graphicData uri="http://schemas.openxmlformats.org/drawingml/2006/table">
            <a:tbl>
              <a:tblPr/>
              <a:tblGrid>
                <a:gridCol w="711107"/>
                <a:gridCol w="637034"/>
                <a:gridCol w="704758"/>
                <a:gridCol w="588357"/>
                <a:gridCol w="711107"/>
                <a:gridCol w="711107"/>
                <a:gridCol w="711107"/>
                <a:gridCol w="711107"/>
              </a:tblGrid>
              <a:tr h="5319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1904" marR="121904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88" name="Line 117"/>
          <p:cNvSpPr/>
          <p:nvPr/>
        </p:nvSpPr>
        <p:spPr>
          <a:xfrm>
            <a:off x="-1930400" y="5159375"/>
            <a:ext cx="9599613" cy="0"/>
          </a:xfrm>
          <a:prstGeom prst="line">
            <a:avLst/>
          </a:prstGeom>
          <a:ln w="444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189" name="Line 118"/>
          <p:cNvSpPr/>
          <p:nvPr/>
        </p:nvSpPr>
        <p:spPr>
          <a:xfrm flipV="1">
            <a:off x="4572000" y="2133600"/>
            <a:ext cx="0" cy="5905500"/>
          </a:xfrm>
          <a:prstGeom prst="line">
            <a:avLst/>
          </a:prstGeom>
          <a:ln w="444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78679" name="Freeform 119"/>
          <p:cNvSpPr/>
          <p:nvPr/>
        </p:nvSpPr>
        <p:spPr>
          <a:xfrm>
            <a:off x="609600" y="2133600"/>
            <a:ext cx="5486400" cy="1946275"/>
          </a:xfrm>
          <a:custGeom>
            <a:avLst/>
            <a:gdLst>
              <a:gd name="txL" fmla="*/ 0 w 2177"/>
              <a:gd name="txT" fmla="*/ 0 h 1225"/>
              <a:gd name="txR" fmla="*/ 2177 w 2177"/>
              <a:gd name="txB" fmla="*/ 1225 h 1225"/>
            </a:gdLst>
            <a:ahLst/>
            <a:cxnLst>
              <a:cxn ang="0">
                <a:pos x="0" y="0"/>
              </a:cxn>
              <a:cxn ang="0">
                <a:pos x="2628533" y="1946275"/>
              </a:cxn>
              <a:cxn ang="0">
                <a:pos x="5486400" y="0"/>
              </a:cxn>
            </a:cxnLst>
            <a:rect l="txL" t="txT" r="txR" b="txB"/>
            <a:pathLst>
              <a:path w="2177" h="1225">
                <a:moveTo>
                  <a:pt x="0" y="0"/>
                </a:moveTo>
                <a:cubicBezTo>
                  <a:pt x="340" y="612"/>
                  <a:pt x="680" y="1225"/>
                  <a:pt x="1043" y="1225"/>
                </a:cubicBezTo>
                <a:cubicBezTo>
                  <a:pt x="1406" y="1225"/>
                  <a:pt x="1791" y="612"/>
                  <a:pt x="2177" y="0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850" tIns="54425" rIns="108850" bIns="54425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78680" name="Line 120"/>
          <p:cNvSpPr/>
          <p:nvPr/>
        </p:nvSpPr>
        <p:spPr>
          <a:xfrm>
            <a:off x="3251200" y="2133600"/>
            <a:ext cx="0" cy="5716588"/>
          </a:xfrm>
          <a:prstGeom prst="line">
            <a:avLst/>
          </a:prstGeom>
          <a:ln w="762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578681" name="Freeform 121"/>
          <p:cNvSpPr/>
          <p:nvPr/>
        </p:nvSpPr>
        <p:spPr>
          <a:xfrm>
            <a:off x="304800" y="2743200"/>
            <a:ext cx="6094413" cy="2403475"/>
          </a:xfrm>
          <a:custGeom>
            <a:avLst/>
            <a:gdLst>
              <a:gd name="txL" fmla="*/ 0 w 2177"/>
              <a:gd name="txT" fmla="*/ 0 h 1225"/>
              <a:gd name="txR" fmla="*/ 2177 w 2177"/>
              <a:gd name="txB" fmla="*/ 1225 h 1225"/>
            </a:gdLst>
            <a:ahLst/>
            <a:cxnLst>
              <a:cxn ang="0">
                <a:pos x="0" y="0"/>
              </a:cxn>
              <a:cxn ang="0">
                <a:pos x="2919831" y="2403475"/>
              </a:cxn>
              <a:cxn ang="0">
                <a:pos x="6094413" y="0"/>
              </a:cxn>
            </a:cxnLst>
            <a:rect l="txL" t="txT" r="txR" b="txB"/>
            <a:pathLst>
              <a:path w="2177" h="1225">
                <a:moveTo>
                  <a:pt x="0" y="0"/>
                </a:moveTo>
                <a:cubicBezTo>
                  <a:pt x="340" y="612"/>
                  <a:pt x="680" y="1225"/>
                  <a:pt x="1043" y="1225"/>
                </a:cubicBezTo>
                <a:cubicBezTo>
                  <a:pt x="1406" y="1225"/>
                  <a:pt x="1791" y="612"/>
                  <a:pt x="2177" y="0"/>
                </a:cubicBezTo>
              </a:path>
            </a:pathLst>
          </a:custGeom>
          <a:noFill/>
          <a:ln w="444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8850" tIns="54425" rIns="108850" bIns="54425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3" name="AutoShape 131">
            <a:hlinkClick r:id="rId7" action="ppaction://hlinkfile"/>
          </p:cNvPr>
          <p:cNvSpPr/>
          <p:nvPr/>
        </p:nvSpPr>
        <p:spPr>
          <a:xfrm>
            <a:off x="10260013" y="6097588"/>
            <a:ext cx="1390650" cy="457200"/>
          </a:xfrm>
          <a:prstGeom prst="actionButtonEnd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108850" tIns="54425" rIns="108850" bIns="5442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578692" name="Object 132"/>
          <p:cNvGraphicFramePr/>
          <p:nvPr>
            <p:ph sz="half" idx="1"/>
          </p:nvPr>
        </p:nvGraphicFramePr>
        <p:xfrm>
          <a:off x="6478588" y="2781300"/>
          <a:ext cx="19208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8" imgW="748665" imgH="342900" progId="Equation.DSMT4">
                  <p:embed/>
                </p:oleObj>
              </mc:Choice>
              <mc:Fallback>
                <p:oleObj name="" r:id="rId8" imgW="748665" imgH="342900" progId="Equation.DSMT4">
                  <p:embed/>
                  <p:pic>
                    <p:nvPicPr>
                      <p:cNvPr id="0" name="图片 309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78588" y="2781300"/>
                        <a:ext cx="1920875" cy="661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700" name="Object 140"/>
          <p:cNvGraphicFramePr/>
          <p:nvPr>
            <p:ph sz="half" idx="2"/>
          </p:nvPr>
        </p:nvGraphicFramePr>
        <p:xfrm>
          <a:off x="6189663" y="1916113"/>
          <a:ext cx="23050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0" imgW="1066165" imgH="393700" progId="Equation.DSMT4">
                  <p:embed/>
                </p:oleObj>
              </mc:Choice>
              <mc:Fallback>
                <p:oleObj name="" r:id="rId10" imgW="1066165" imgH="393700" progId="Equation.DSMT4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89663" y="1916113"/>
                        <a:ext cx="2305050" cy="638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7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7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679" grpId="0" animBg="1"/>
      <p:bldP spid="5786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126" name="Group 34"/>
          <p:cNvGrpSpPr/>
          <p:nvPr/>
        </p:nvGrpSpPr>
        <p:grpSpPr>
          <a:xfrm>
            <a:off x="1117600" y="304800"/>
            <a:ext cx="3454400" cy="600075"/>
            <a:chOff x="720" y="336"/>
            <a:chExt cx="1632" cy="378"/>
          </a:xfrm>
        </p:grpSpPr>
        <p:sp>
          <p:nvSpPr>
            <p:cNvPr id="5130" name="Text Box 35"/>
            <p:cNvSpPr txBox="1"/>
            <p:nvPr/>
          </p:nvSpPr>
          <p:spPr>
            <a:xfrm>
              <a:off x="1008" y="336"/>
              <a:ext cx="1270" cy="3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例题学习</a:t>
              </a:r>
              <a:r>
                <a:rPr lang="en-US" altLang="zh-CN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:</a:t>
              </a:r>
              <a:endParaRPr lang="en-US" altLang="zh-CN" sz="33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5131" name="Picture 36" descr="LINE0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20" y="624"/>
              <a:ext cx="1632" cy="8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7" name="Rectangle 40"/>
          <p:cNvSpPr/>
          <p:nvPr/>
        </p:nvSpPr>
        <p:spPr>
          <a:xfrm>
            <a:off x="711200" y="990600"/>
            <a:ext cx="10566400" cy="1433513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例</a:t>
            </a:r>
            <a:r>
              <a:rPr lang="en-US" altLang="zh-CN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2  </a:t>
            </a:r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对于二次函数</a:t>
            </a:r>
            <a:endParaRPr lang="zh-CN" altLang="en-US" sz="4300" b="1" dirty="0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r>
              <a:rPr lang="zh-CN" altLang="en-US" sz="4300" b="1" dirty="0">
                <a:solidFill>
                  <a:srgbClr val="0000FF"/>
                </a:solidFill>
                <a:latin typeface="宋体" panose="02010600030101010101" pitchFamily="2" charset="-122"/>
              </a:rPr>
              <a:t>请回答下列问题</a:t>
            </a:r>
            <a:r>
              <a:rPr lang="zh-CN" altLang="en-US" sz="4300" b="1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  <a:endParaRPr lang="zh-CN" altLang="en-US" sz="43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122" name="Object 41"/>
          <p:cNvGraphicFramePr/>
          <p:nvPr/>
        </p:nvGraphicFramePr>
        <p:xfrm>
          <a:off x="6013450" y="885825"/>
          <a:ext cx="32146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2" imgW="989965" imgH="393700" progId="Equation.DSMT4">
                  <p:embed/>
                </p:oleObj>
              </mc:Choice>
              <mc:Fallback>
                <p:oleObj name="" r:id="rId2" imgW="989965" imgH="393700" progId="Equation.DSMT4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13450" y="885825"/>
                        <a:ext cx="3214688" cy="95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49"/>
          <p:cNvSpPr/>
          <p:nvPr/>
        </p:nvSpPr>
        <p:spPr>
          <a:xfrm>
            <a:off x="609600" y="2286000"/>
            <a:ext cx="10009188" cy="1865313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en-US" altLang="zh-CN" sz="3800" b="1" dirty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800" b="1" dirty="0">
                <a:latin typeface="隶书" panose="02010509060101010101" pitchFamily="49" charset="-122"/>
                <a:ea typeface="隶书" panose="02010509060101010101" pitchFamily="49" charset="-122"/>
              </a:rPr>
              <a:t>、把函数         的图象作怎样的平移</a:t>
            </a:r>
            <a:endParaRPr lang="zh-CN" altLang="en-US" sz="3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800" b="1" dirty="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endParaRPr lang="zh-CN" altLang="en-US" sz="3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800" b="1" dirty="0">
                <a:latin typeface="隶书" panose="02010509060101010101" pitchFamily="49" charset="-122"/>
                <a:ea typeface="隶书" panose="02010509060101010101" pitchFamily="49" charset="-122"/>
              </a:rPr>
              <a:t>变换，就能得到函数              的图象？</a:t>
            </a:r>
            <a:endParaRPr lang="zh-CN" altLang="en-US" sz="3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129" name="Rectangle 50"/>
          <p:cNvSpPr/>
          <p:nvPr/>
        </p:nvSpPr>
        <p:spPr>
          <a:xfrm>
            <a:off x="508000" y="4421188"/>
            <a:ext cx="9764713" cy="1279525"/>
          </a:xfrm>
          <a:prstGeom prst="rect">
            <a:avLst/>
          </a:prstGeom>
          <a:noFill/>
          <a:ln w="9525">
            <a:noFill/>
          </a:ln>
        </p:spPr>
        <p:txBody>
          <a:bodyPr wrap="none" lIns="108850" tIns="54425" rIns="108850" bIns="54425">
            <a:spAutoFit/>
          </a:bodyPr>
          <a:p>
            <a:r>
              <a:rPr lang="en-US" altLang="zh-CN" sz="3800" b="1" dirty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800" b="1" dirty="0">
                <a:latin typeface="隶书" panose="02010509060101010101" pitchFamily="49" charset="-122"/>
                <a:ea typeface="隶书" panose="02010509060101010101" pitchFamily="49" charset="-122"/>
              </a:rPr>
              <a:t>、说出函数            的图象的顶点坐标</a:t>
            </a:r>
            <a:endParaRPr lang="zh-CN" altLang="en-US" sz="3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3800" b="1" dirty="0">
                <a:latin typeface="隶书" panose="02010509060101010101" pitchFamily="49" charset="-122"/>
                <a:ea typeface="隶书" panose="02010509060101010101" pitchFamily="49" charset="-122"/>
              </a:rPr>
              <a:t>   和对称轴</a:t>
            </a:r>
            <a:r>
              <a:rPr lang="en-US" altLang="zh-CN" sz="3800" b="1" dirty="0">
                <a:latin typeface="隶书" panose="02010509060101010101" pitchFamily="49" charset="-122"/>
                <a:ea typeface="隶书" panose="02010509060101010101" pitchFamily="49" charset="-122"/>
              </a:rPr>
              <a:t>.</a:t>
            </a:r>
            <a:endParaRPr lang="en-US" altLang="zh-CN" sz="38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5123" name="Object 51"/>
          <p:cNvGraphicFramePr/>
          <p:nvPr/>
        </p:nvGraphicFramePr>
        <p:xfrm>
          <a:off x="5932488" y="3048000"/>
          <a:ext cx="317182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4" imgW="977265" imgH="393700" progId="Equation.DSMT4">
                  <p:embed/>
                </p:oleObj>
              </mc:Choice>
              <mc:Fallback>
                <p:oleObj name="" r:id="rId4" imgW="977265" imgH="393700" progId="Equation.DSMT4">
                  <p:embed/>
                  <p:pic>
                    <p:nvPicPr>
                      <p:cNvPr id="0" name="图片 309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2488" y="3048000"/>
                        <a:ext cx="3171825" cy="960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52"/>
          <p:cNvGraphicFramePr/>
          <p:nvPr/>
        </p:nvGraphicFramePr>
        <p:xfrm>
          <a:off x="3575050" y="4268788"/>
          <a:ext cx="32146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6" imgW="989965" imgH="393700" progId="Equation.DSMT4">
                  <p:embed/>
                </p:oleObj>
              </mc:Choice>
              <mc:Fallback>
                <p:oleObj name="" r:id="rId6" imgW="989965" imgH="393700" progId="Equation.DSMT4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5050" y="4268788"/>
                        <a:ext cx="3214688" cy="958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3"/>
          <p:cNvGraphicFramePr/>
          <p:nvPr/>
        </p:nvGraphicFramePr>
        <p:xfrm>
          <a:off x="3286125" y="2133600"/>
          <a:ext cx="236855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" r:id="rId8" imgW="673100" imgH="393700" progId="Equation.DSMT4">
                  <p:embed/>
                </p:oleObj>
              </mc:Choice>
              <mc:Fallback>
                <p:oleObj name="" r:id="rId8" imgW="673100" imgH="393700" progId="Equation.DSMT4">
                  <p:embed/>
                  <p:pic>
                    <p:nvPicPr>
                      <p:cNvPr id="0" name="图片 310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86125" y="2133600"/>
                        <a:ext cx="2368550" cy="944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8" name="Text Box 13"/>
          <p:cNvSpPr txBox="1"/>
          <p:nvPr/>
        </p:nvSpPr>
        <p:spPr>
          <a:xfrm>
            <a:off x="609600" y="1828800"/>
            <a:ext cx="9447213" cy="695325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3800" dirty="0">
                <a:latin typeface="Verdana" panose="020B0604030504040204" pitchFamily="34" charset="0"/>
              </a:rPr>
              <a:t>1</a:t>
            </a:r>
            <a:r>
              <a:rPr lang="en-US" altLang="zh-CN" sz="3800" dirty="0">
                <a:solidFill>
                  <a:srgbClr val="A50021"/>
                </a:solidFill>
                <a:latin typeface="Verdana" panose="020B0604030504040204" pitchFamily="34" charset="0"/>
              </a:rPr>
              <a:t>.</a:t>
            </a:r>
            <a:r>
              <a:rPr lang="zh-CN" altLang="en-US" sz="3800" b="1" dirty="0">
                <a:solidFill>
                  <a:srgbClr val="A50021"/>
                </a:solidFill>
                <a:latin typeface="Verdana" panose="020B0604030504040204" pitchFamily="34" charset="0"/>
              </a:rPr>
              <a:t>由         图象经过怎样平移得到</a:t>
            </a:r>
            <a:endParaRPr lang="zh-CN" altLang="en-US" sz="3800" b="1" dirty="0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pic>
        <p:nvPicPr>
          <p:cNvPr id="568323" name="Picture 3" descr="未标题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0" y="3887788"/>
            <a:ext cx="6289675" cy="27432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50" name="Group 8"/>
          <p:cNvGrpSpPr/>
          <p:nvPr/>
        </p:nvGrpSpPr>
        <p:grpSpPr>
          <a:xfrm>
            <a:off x="1320800" y="609600"/>
            <a:ext cx="3962400" cy="609600"/>
            <a:chOff x="720" y="336"/>
            <a:chExt cx="1632" cy="370"/>
          </a:xfrm>
        </p:grpSpPr>
        <p:sp>
          <p:nvSpPr>
            <p:cNvPr id="6152" name="Text Box 9"/>
            <p:cNvSpPr txBox="1"/>
            <p:nvPr/>
          </p:nvSpPr>
          <p:spPr>
            <a:xfrm>
              <a:off x="1008" y="336"/>
              <a:ext cx="1270" cy="3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合作学习</a:t>
              </a:r>
              <a:r>
                <a:rPr lang="en-US" altLang="zh-CN" sz="3300" b="1" dirty="0">
                  <a:solidFill>
                    <a:srgbClr val="0000FF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:</a:t>
              </a:r>
              <a:endParaRPr lang="en-US" altLang="zh-CN" sz="3300" b="1" dirty="0">
                <a:solidFill>
                  <a:srgbClr val="0000FF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pic>
          <p:nvPicPr>
            <p:cNvPr id="6153" name="Picture 10" descr="LINE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" y="624"/>
              <a:ext cx="1632" cy="82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6146" name="Object 0"/>
          <p:cNvGraphicFramePr/>
          <p:nvPr/>
        </p:nvGraphicFramePr>
        <p:xfrm>
          <a:off x="8856663" y="1670050"/>
          <a:ext cx="33829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3" imgW="1116965" imgH="393700" progId="Equation.DSMT4">
                  <p:embed/>
                </p:oleObj>
              </mc:Choice>
              <mc:Fallback>
                <p:oleObj name="" r:id="rId3" imgW="1116965" imgH="393700" progId="Equation.DSMT4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56663" y="1670050"/>
                        <a:ext cx="3382962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1"/>
          <p:cNvGraphicFramePr/>
          <p:nvPr/>
        </p:nvGraphicFramePr>
        <p:xfrm>
          <a:off x="1700213" y="1612900"/>
          <a:ext cx="18827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5" imgW="558800" imgH="393700" progId="Equation.DSMT4">
                  <p:embed/>
                </p:oleObj>
              </mc:Choice>
              <mc:Fallback>
                <p:oleObj name="" r:id="rId5" imgW="558800" imgH="393700" progId="Equation.DSMT4">
                  <p:embed/>
                  <p:pic>
                    <p:nvPicPr>
                      <p:cNvPr id="0" name="图片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0213" y="1612900"/>
                        <a:ext cx="1882775" cy="995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14"/>
          <p:cNvSpPr txBox="1"/>
          <p:nvPr/>
        </p:nvSpPr>
        <p:spPr>
          <a:xfrm>
            <a:off x="609600" y="3582988"/>
            <a:ext cx="8228013" cy="693737"/>
          </a:xfrm>
          <a:prstGeom prst="rect">
            <a:avLst/>
          </a:prstGeom>
          <a:noFill/>
          <a:ln w="9525">
            <a:noFill/>
          </a:ln>
        </p:spPr>
        <p:txBody>
          <a:bodyPr lIns="108850" tIns="54425" rIns="108850" bIns="54425">
            <a:spAutoFit/>
          </a:bodyPr>
          <a:p>
            <a:pPr>
              <a:spcBef>
                <a:spcPct val="50000"/>
              </a:spcBef>
            </a:pPr>
            <a:r>
              <a:rPr lang="en-US" altLang="zh-CN" sz="3800" b="1" dirty="0">
                <a:solidFill>
                  <a:srgbClr val="18020F"/>
                </a:solidFill>
                <a:latin typeface="Verdana" panose="020B0604030504040204" pitchFamily="34" charset="0"/>
              </a:rPr>
              <a:t>2.</a:t>
            </a:r>
            <a:r>
              <a:rPr lang="zh-CN" altLang="en-US" sz="3800" b="1" dirty="0">
                <a:solidFill>
                  <a:srgbClr val="18020F"/>
                </a:solidFill>
                <a:latin typeface="Verdana" panose="020B0604030504040204" pitchFamily="34" charset="0"/>
              </a:rPr>
              <a:t>由此你有什么发现</a:t>
            </a:r>
            <a:r>
              <a:rPr lang="en-US" altLang="zh-CN" sz="3800" b="1" dirty="0">
                <a:solidFill>
                  <a:srgbClr val="18020F"/>
                </a:solidFill>
                <a:latin typeface="Verdana" panose="020B0604030504040204" pitchFamily="34" charset="0"/>
              </a:rPr>
              <a:t>?</a:t>
            </a:r>
            <a:endParaRPr lang="en-US" altLang="zh-CN" sz="3800" b="1" dirty="0">
              <a:solidFill>
                <a:srgbClr val="18020F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WPS 演示</Application>
  <PresentationFormat>自定义</PresentationFormat>
  <Paragraphs>284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71</vt:i4>
      </vt:variant>
      <vt:variant>
        <vt:lpstr>幻灯片标题</vt:lpstr>
      </vt:variant>
      <vt:variant>
        <vt:i4>18</vt:i4>
      </vt:variant>
    </vt:vector>
  </HeadingPairs>
  <TitlesOfParts>
    <vt:vector size="105" baseType="lpstr">
      <vt:lpstr>Arial</vt:lpstr>
      <vt:lpstr>宋体</vt:lpstr>
      <vt:lpstr>Wingdings</vt:lpstr>
      <vt:lpstr>Arial Black</vt:lpstr>
      <vt:lpstr>微软雅黑</vt:lpstr>
      <vt:lpstr>黑体</vt:lpstr>
      <vt:lpstr>Calibri</vt:lpstr>
      <vt:lpstr>隶书</vt:lpstr>
      <vt:lpstr>Times New Roman</vt:lpstr>
      <vt:lpstr>Symbol</vt:lpstr>
      <vt:lpstr>Verdana</vt:lpstr>
      <vt:lpstr>华文行楷</vt:lpstr>
      <vt:lpstr>方正舒体</vt:lpstr>
      <vt:lpstr>华文新魏</vt:lpstr>
      <vt:lpstr>Arial Unicode MS</vt:lpstr>
      <vt:lpstr>7_Office 主题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2779</cp:revision>
  <dcterms:created xsi:type="dcterms:W3CDTF">2014-11-27T01:03:00Z</dcterms:created>
  <dcterms:modified xsi:type="dcterms:W3CDTF">2017-10-20T08:13:48Z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