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gif" ContentType="image/gif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8"/>
  </p:handoutMasterIdLst>
  <p:sldIdLst>
    <p:sldId id="1189" r:id="rId3"/>
    <p:sldId id="1190" r:id="rId4"/>
    <p:sldId id="1191" r:id="rId5"/>
    <p:sldId id="1192" r:id="rId6"/>
    <p:sldId id="1193" r:id="rId7"/>
    <p:sldId id="1194" r:id="rId8"/>
    <p:sldId id="1195" r:id="rId9"/>
    <p:sldId id="1196" r:id="rId10"/>
    <p:sldId id="1197" r:id="rId11"/>
    <p:sldId id="1198" r:id="rId13"/>
    <p:sldId id="1199" r:id="rId14"/>
    <p:sldId id="1200" r:id="rId15"/>
    <p:sldId id="1201" r:id="rId16"/>
    <p:sldId id="1202" r:id="rId17"/>
  </p:sldIdLst>
  <p:sldSz cx="12190730" cy="6859905"/>
  <p:notesSz cx="6858000" cy="9144000"/>
  <p:defaultTextStyle>
    <a:defPPr>
      <a:defRPr lang="zh-CN"/>
    </a:defPPr>
    <a:lvl1pPr marL="0" lvl="0" indent="0" algn="l" defTabSz="121793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609600" lvl="1" indent="-152400" algn="l" defTabSz="121793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1219200" lvl="2" indent="-304800" algn="l" defTabSz="121793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828800" lvl="3" indent="-457200" algn="l" defTabSz="121793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2438400" lvl="4" indent="-609600" algn="l" defTabSz="121793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-609600" algn="l" defTabSz="121793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-609600" algn="l" defTabSz="121793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-609600" algn="l" defTabSz="121793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-609600" algn="l" defTabSz="121793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FF"/>
    <a:srgbClr val="FF9900"/>
    <a:srgbClr val="F3EFE5"/>
    <a:srgbClr val="0000CC"/>
    <a:srgbClr val="9BBD59"/>
    <a:srgbClr val="7BC14A"/>
    <a:srgbClr val="6DD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507"/>
    <p:restoredTop sz="99883"/>
  </p:normalViewPr>
  <p:slideViewPr>
    <p:cSldViewPr showGuides="1">
      <p:cViewPr>
        <p:scale>
          <a:sx n="75" d="100"/>
          <a:sy n="75" d="100"/>
        </p:scale>
        <p:origin x="-1980" y="-966"/>
      </p:cViewPr>
      <p:guideLst>
        <p:guide orient="horz" pos="216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handoutMaster" Target="handoutMasters/handoutMaster1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4" Type="http://schemas.openxmlformats.org/officeDocument/2006/relationships/image" Target="../media/image15.wmf"/><Relationship Id="rId3" Type="http://schemas.openxmlformats.org/officeDocument/2006/relationships/image" Target="../media/image14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9" Type="http://schemas.openxmlformats.org/officeDocument/2006/relationships/image" Target="../media/image27.wmf"/><Relationship Id="rId8" Type="http://schemas.openxmlformats.org/officeDocument/2006/relationships/image" Target="../media/image26.wmf"/><Relationship Id="rId7" Type="http://schemas.openxmlformats.org/officeDocument/2006/relationships/image" Target="../media/image25.wmf"/><Relationship Id="rId6" Type="http://schemas.openxmlformats.org/officeDocument/2006/relationships/image" Target="../media/image24.wmf"/><Relationship Id="rId5" Type="http://schemas.openxmlformats.org/officeDocument/2006/relationships/image" Target="../media/image22.wmf"/><Relationship Id="rId4" Type="http://schemas.openxmlformats.org/officeDocument/2006/relationships/image" Target="../media/image20.wmf"/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7" Type="http://schemas.openxmlformats.org/officeDocument/2006/relationships/image" Target="../media/image15.wmf"/><Relationship Id="rId6" Type="http://schemas.openxmlformats.org/officeDocument/2006/relationships/image" Target="../media/image14.wmf"/><Relationship Id="rId5" Type="http://schemas.openxmlformats.org/officeDocument/2006/relationships/image" Target="../media/image22.wmf"/><Relationship Id="rId4" Type="http://schemas.openxmlformats.org/officeDocument/2006/relationships/image" Target="../media/image25.wmf"/><Relationship Id="rId3" Type="http://schemas.openxmlformats.org/officeDocument/2006/relationships/image" Target="../media/image24.wmf"/><Relationship Id="rId2" Type="http://schemas.openxmlformats.org/officeDocument/2006/relationships/image" Target="../media/image30.png"/><Relationship Id="rId1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4" Type="http://schemas.openxmlformats.org/officeDocument/2006/relationships/image" Target="../media/image41.wmf"/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21856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21856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21856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21856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21856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1217295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1217295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1" indent="0" algn="l" defTabSz="1217295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219200" marR="0" lvl="2" indent="0" algn="l" defTabSz="1217295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3" indent="0" algn="l" defTabSz="1217295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438400" marR="0" lvl="4" indent="0" algn="l" defTabSz="1217295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21856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12185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Rectangle 7"/>
          <p:cNvSpPr txBox="1"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 lIns="91440" tIns="45720" rIns="91440" bIns="45720" rtlCol="0" anchor="b"/>
          <a:p>
            <a:pPr lvl="0" algn="r" eaLnBrk="1" hangingPunct="1"/>
            <a:fld id="{9A0DB2DC-4C9A-4742-B13C-FB6460FD3503}" type="slidenum">
              <a:rPr lang="en-US" altLang="zh-CN" sz="1200" dirty="0">
                <a:latin typeface="Calibri" panose="020F0502020204030204" pitchFamily="34" charset="0"/>
              </a:rPr>
            </a:fld>
            <a:endParaRPr lang="en-US" altLang="zh-CN" sz="1200" dirty="0">
              <a:latin typeface="Calibri" panose="020F0502020204030204" pitchFamily="34" charset="0"/>
            </a:endParaRPr>
          </a:p>
        </p:txBody>
      </p:sp>
      <p:sp>
        <p:nvSpPr>
          <p:cNvPr id="18435" name="Rectangle 2"/>
          <p:cNvSpPr>
            <a:spLocks noRo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8436" name="Rectangle 3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/>
            <a:r>
              <a:rPr lang="en-US" altLang="zh-CN" dirty="0"/>
              <a:t>-2,</a:t>
            </a:r>
            <a:endParaRPr lang="en-US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lIns="108850" tIns="54425" rIns="108850" bIns="54425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521" y="1524353"/>
            <a:ext cx="10971372" cy="4527011"/>
          </a:xfrm>
          <a:prstGeom prst="rect">
            <a:avLst/>
          </a:prstGeom>
        </p:spPr>
        <p:txBody>
          <a:bodyPr lIns="108850" tIns="54425" rIns="108850" bIns="54425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246813"/>
            <a:ext cx="2844800" cy="476250"/>
          </a:xfrm>
          <a:prstGeom prst="rect">
            <a:avLst/>
          </a:prstGeom>
        </p:spPr>
        <p:txBody>
          <a:bodyPr lIns="108850" tIns="54425" rIns="108850" bIns="54425"/>
          <a:lstStyle>
            <a:lvl1pPr>
              <a:defRPr smtClean="0"/>
            </a:lvl1pPr>
          </a:lstStyle>
          <a:p>
            <a:pPr marL="0" marR="0" lvl="0" indent="0" algn="l" defTabSz="12172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246813"/>
            <a:ext cx="3859213" cy="476250"/>
          </a:xfrm>
          <a:prstGeom prst="rect">
            <a:avLst/>
          </a:prstGeom>
        </p:spPr>
        <p:txBody>
          <a:bodyPr lIns="108850" tIns="54425" rIns="108850" bIns="54425"/>
          <a:lstStyle>
            <a:lvl1pPr>
              <a:defRPr smtClean="0"/>
            </a:lvl1pPr>
          </a:lstStyle>
          <a:p>
            <a:pPr marL="0" marR="0" lvl="0" indent="0" algn="l" defTabSz="12172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013" y="6246813"/>
            <a:ext cx="2844800" cy="476250"/>
          </a:xfrm>
          <a:prstGeom prst="rect">
            <a:avLst/>
          </a:prstGeom>
        </p:spPr>
        <p:txBody>
          <a:bodyPr lIns="108850" tIns="54425" rIns="108850" bIns="54425"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2"/>
          </p:nvPr>
        </p:nvSpPr>
        <p:spPr>
          <a:xfrm>
            <a:off x="609600" y="6246813"/>
            <a:ext cx="2844800" cy="476250"/>
          </a:xfrm>
          <a:prstGeom prst="rect">
            <a:avLst/>
          </a:prstGeom>
        </p:spPr>
        <p:txBody>
          <a:bodyPr lIns="108850" tIns="54425" rIns="108850" bIns="54425"/>
          <a:lstStyle>
            <a:lvl1pPr>
              <a:defRPr smtClean="0"/>
            </a:lvl1pPr>
          </a:lstStyle>
          <a:p>
            <a:pPr marL="0" marR="0" lvl="0" indent="0" algn="l" defTabSz="12172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4165600" y="6246813"/>
            <a:ext cx="3859213" cy="476250"/>
          </a:xfrm>
          <a:prstGeom prst="rect">
            <a:avLst/>
          </a:prstGeom>
        </p:spPr>
        <p:txBody>
          <a:bodyPr lIns="108850" tIns="54425" rIns="108850" bIns="54425"/>
          <a:lstStyle>
            <a:lvl1pPr>
              <a:defRPr smtClean="0"/>
            </a:lvl1pPr>
          </a:lstStyle>
          <a:p>
            <a:pPr marL="0" marR="0" lvl="0" indent="0" algn="l" defTabSz="12172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736013" y="6246813"/>
            <a:ext cx="2844800" cy="476250"/>
          </a:xfrm>
          <a:prstGeom prst="rect">
            <a:avLst/>
          </a:prstGeom>
        </p:spPr>
        <p:txBody>
          <a:bodyPr lIns="108850" tIns="54425" rIns="108850" bIns="54425"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1217295" rtl="0" eaLnBrk="0" fontAlgn="base" hangingPunct="0"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17295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Arial Black" panose="020B0A04020102090204" pitchFamily="34" charset="0"/>
          <a:ea typeface="微软雅黑" panose="020B0503020204020204" pitchFamily="34" charset="-122"/>
        </a:defRPr>
      </a:lvl2pPr>
      <a:lvl3pPr algn="ctr" defTabSz="1217295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Arial Black" panose="020B0A04020102090204" pitchFamily="34" charset="0"/>
          <a:ea typeface="微软雅黑" panose="020B0503020204020204" pitchFamily="34" charset="-122"/>
        </a:defRPr>
      </a:lvl3pPr>
      <a:lvl4pPr algn="ctr" defTabSz="1217295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Arial Black" panose="020B0A04020102090204" pitchFamily="34" charset="0"/>
          <a:ea typeface="微软雅黑" panose="020B0503020204020204" pitchFamily="34" charset="-122"/>
        </a:defRPr>
      </a:lvl4pPr>
      <a:lvl5pPr algn="ctr" defTabSz="1217295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Arial Black" panose="020B0A04020102090204" pitchFamily="34" charset="0"/>
          <a:ea typeface="微软雅黑" panose="020B0503020204020204" pitchFamily="34" charset="-122"/>
        </a:defRPr>
      </a:lvl5pPr>
      <a:lvl6pPr marL="457200" algn="ctr" defTabSz="1217295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Arial Black" panose="020B0A04020102090204" pitchFamily="34" charset="0"/>
          <a:ea typeface="微软雅黑" panose="020B0503020204020204" pitchFamily="34" charset="-122"/>
        </a:defRPr>
      </a:lvl6pPr>
      <a:lvl7pPr marL="914400" algn="ctr" defTabSz="1217295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Arial Black" panose="020B0A04020102090204" pitchFamily="34" charset="0"/>
          <a:ea typeface="微软雅黑" panose="020B0503020204020204" pitchFamily="34" charset="-122"/>
        </a:defRPr>
      </a:lvl7pPr>
      <a:lvl8pPr marL="1371600" algn="ctr" defTabSz="1217295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Arial Black" panose="020B0A04020102090204" pitchFamily="34" charset="0"/>
          <a:ea typeface="微软雅黑" panose="020B0503020204020204" pitchFamily="34" charset="-122"/>
        </a:defRPr>
      </a:lvl8pPr>
      <a:lvl9pPr marL="1828800" algn="ctr" defTabSz="1217295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Arial Black" panose="020B0A04020102090204" pitchFamily="34" charset="0"/>
          <a:ea typeface="微软雅黑" panose="020B0503020204020204" pitchFamily="34" charset="-122"/>
        </a:defRPr>
      </a:lvl9pPr>
    </p:titleStyle>
    <p:bodyStyle>
      <a:lvl1pPr marL="457200" indent="-457200" algn="l" defTabSz="121729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729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729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729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729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7.vml"/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36.wmf"/><Relationship Id="rId6" Type="http://schemas.openxmlformats.org/officeDocument/2006/relationships/oleObject" Target="../embeddings/oleObject42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41.bin"/><Relationship Id="rId3" Type="http://schemas.openxmlformats.org/officeDocument/2006/relationships/image" Target="../media/image34.wmf"/><Relationship Id="rId2" Type="http://schemas.openxmlformats.org/officeDocument/2006/relationships/oleObject" Target="../embeddings/oleObject40.bin"/><Relationship Id="rId1" Type="http://schemas.openxmlformats.org/officeDocument/2006/relationships/image" Target="../media/image33.GIF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image" Target="../media/image41.wmf"/><Relationship Id="rId8" Type="http://schemas.openxmlformats.org/officeDocument/2006/relationships/oleObject" Target="../embeddings/oleObject46.bin"/><Relationship Id="rId7" Type="http://schemas.openxmlformats.org/officeDocument/2006/relationships/image" Target="../media/image40.wmf"/><Relationship Id="rId6" Type="http://schemas.openxmlformats.org/officeDocument/2006/relationships/oleObject" Target="../embeddings/oleObject45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44.bin"/><Relationship Id="rId3" Type="http://schemas.openxmlformats.org/officeDocument/2006/relationships/image" Target="../media/image38.wmf"/><Relationship Id="rId2" Type="http://schemas.openxmlformats.org/officeDocument/2006/relationships/oleObject" Target="../embeddings/oleObject43.bin"/><Relationship Id="rId12" Type="http://schemas.openxmlformats.org/officeDocument/2006/relationships/vmlDrawing" Target="../drawings/vmlDrawing8.vml"/><Relationship Id="rId11" Type="http://schemas.openxmlformats.org/officeDocument/2006/relationships/slideLayout" Target="../slideLayouts/slideLayout2.xml"/><Relationship Id="rId10" Type="http://schemas.openxmlformats.org/officeDocument/2006/relationships/audio" Target="../media/audio2.wav"/><Relationship Id="rId1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33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9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2.wmf"/><Relationship Id="rId1" Type="http://schemas.openxmlformats.org/officeDocument/2006/relationships/oleObject" Target="../embeddings/oleObject47.bin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audio" Target="../media/audio1.wav"/><Relationship Id="rId8" Type="http://schemas.openxmlformats.org/officeDocument/2006/relationships/image" Target="../media/image7.GIF"/><Relationship Id="rId7" Type="http://schemas.openxmlformats.org/officeDocument/2006/relationships/image" Target="../media/image6.GIF"/><Relationship Id="rId6" Type="http://schemas.openxmlformats.org/officeDocument/2006/relationships/image" Target="../media/image5.GIF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1" Type="http://schemas.openxmlformats.org/officeDocument/2006/relationships/vmlDrawing" Target="../drawings/vmlDrawing1.vml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audio" Target="../media/audio1.wav"/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8" Type="http://schemas.openxmlformats.org/officeDocument/2006/relationships/image" Target="../media/image13.png"/><Relationship Id="rId7" Type="http://schemas.openxmlformats.org/officeDocument/2006/relationships/image" Target="../media/image12.png"/><Relationship Id="rId6" Type="http://schemas.openxmlformats.org/officeDocument/2006/relationships/image" Target="../media/image11.png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Relationship Id="rId3" Type="http://schemas.openxmlformats.org/officeDocument/2006/relationships/image" Target="../media/image9.wmf"/><Relationship Id="rId2" Type="http://schemas.openxmlformats.org/officeDocument/2006/relationships/oleObject" Target="../embeddings/oleObject3.bin"/><Relationship Id="rId16" Type="http://schemas.openxmlformats.org/officeDocument/2006/relationships/vmlDrawing" Target="../drawings/vmlDrawing2.vml"/><Relationship Id="rId15" Type="http://schemas.openxmlformats.org/officeDocument/2006/relationships/slideLayout" Target="../slideLayouts/slideLayout2.xml"/><Relationship Id="rId14" Type="http://schemas.openxmlformats.org/officeDocument/2006/relationships/audio" Target="../media/audio2.wav"/><Relationship Id="rId13" Type="http://schemas.openxmlformats.org/officeDocument/2006/relationships/audio" Target="../media/audio1.wav"/><Relationship Id="rId12" Type="http://schemas.openxmlformats.org/officeDocument/2006/relationships/image" Target="../media/image15.wmf"/><Relationship Id="rId11" Type="http://schemas.openxmlformats.org/officeDocument/2006/relationships/oleObject" Target="../embeddings/oleObject6.bin"/><Relationship Id="rId10" Type="http://schemas.openxmlformats.org/officeDocument/2006/relationships/image" Target="../media/image14.wmf"/><Relationship Id="rId1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6.wmf"/><Relationship Id="rId1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21.png"/><Relationship Id="rId8" Type="http://schemas.openxmlformats.org/officeDocument/2006/relationships/image" Target="../media/image20.wmf"/><Relationship Id="rId7" Type="http://schemas.openxmlformats.org/officeDocument/2006/relationships/oleObject" Target="../embeddings/oleObject11.bin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8.wmf"/><Relationship Id="rId3" Type="http://schemas.openxmlformats.org/officeDocument/2006/relationships/oleObject" Target="../embeddings/oleObject9.bin"/><Relationship Id="rId23" Type="http://schemas.openxmlformats.org/officeDocument/2006/relationships/vmlDrawing" Target="../drawings/vmlDrawing4.vml"/><Relationship Id="rId22" Type="http://schemas.openxmlformats.org/officeDocument/2006/relationships/slideLayout" Target="../slideLayouts/slideLayout2.xml"/><Relationship Id="rId21" Type="http://schemas.openxmlformats.org/officeDocument/2006/relationships/audio" Target="../media/audio3.wav"/><Relationship Id="rId20" Type="http://schemas.openxmlformats.org/officeDocument/2006/relationships/image" Target="../media/image27.wmf"/><Relationship Id="rId2" Type="http://schemas.openxmlformats.org/officeDocument/2006/relationships/image" Target="../media/image17.wmf"/><Relationship Id="rId19" Type="http://schemas.openxmlformats.org/officeDocument/2006/relationships/oleObject" Target="../embeddings/oleObject16.bin"/><Relationship Id="rId18" Type="http://schemas.openxmlformats.org/officeDocument/2006/relationships/image" Target="../media/image26.wmf"/><Relationship Id="rId17" Type="http://schemas.openxmlformats.org/officeDocument/2006/relationships/oleObject" Target="../embeddings/oleObject15.bin"/><Relationship Id="rId16" Type="http://schemas.openxmlformats.org/officeDocument/2006/relationships/image" Target="../media/image25.wmf"/><Relationship Id="rId15" Type="http://schemas.openxmlformats.org/officeDocument/2006/relationships/oleObject" Target="../embeddings/oleObject14.bin"/><Relationship Id="rId14" Type="http://schemas.openxmlformats.org/officeDocument/2006/relationships/image" Target="../media/image24.wmf"/><Relationship Id="rId13" Type="http://schemas.openxmlformats.org/officeDocument/2006/relationships/oleObject" Target="../embeddings/oleObject13.bin"/><Relationship Id="rId12" Type="http://schemas.openxmlformats.org/officeDocument/2006/relationships/image" Target="../media/image23.png"/><Relationship Id="rId11" Type="http://schemas.openxmlformats.org/officeDocument/2006/relationships/image" Target="../media/image22.wmf"/><Relationship Id="rId10" Type="http://schemas.openxmlformats.org/officeDocument/2006/relationships/oleObject" Target="../embeddings/oleObject12.bin"/><Relationship Id="rId1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3.bin"/><Relationship Id="rId8" Type="http://schemas.openxmlformats.org/officeDocument/2006/relationships/oleObject" Target="../embeddings/oleObject22.bin"/><Relationship Id="rId7" Type="http://schemas.openxmlformats.org/officeDocument/2006/relationships/oleObject" Target="../embeddings/oleObject21.bin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Relationship Id="rId38" Type="http://schemas.openxmlformats.org/officeDocument/2006/relationships/vmlDrawing" Target="../drawings/vmlDrawing5.vml"/><Relationship Id="rId37" Type="http://schemas.openxmlformats.org/officeDocument/2006/relationships/slideLayout" Target="../slideLayouts/slideLayout2.xml"/><Relationship Id="rId36" Type="http://schemas.openxmlformats.org/officeDocument/2006/relationships/audio" Target="../media/audio5.wav"/><Relationship Id="rId35" Type="http://schemas.openxmlformats.org/officeDocument/2006/relationships/audio" Target="../media/audio4.wav"/><Relationship Id="rId34" Type="http://schemas.openxmlformats.org/officeDocument/2006/relationships/audio" Target="../media/audio2.wav"/><Relationship Id="rId33" Type="http://schemas.openxmlformats.org/officeDocument/2006/relationships/image" Target="../media/image15.wmf"/><Relationship Id="rId32" Type="http://schemas.openxmlformats.org/officeDocument/2006/relationships/oleObject" Target="../embeddings/oleObject37.bin"/><Relationship Id="rId31" Type="http://schemas.openxmlformats.org/officeDocument/2006/relationships/image" Target="../media/image14.wmf"/><Relationship Id="rId30" Type="http://schemas.openxmlformats.org/officeDocument/2006/relationships/oleObject" Target="../embeddings/oleObject36.bin"/><Relationship Id="rId3" Type="http://schemas.openxmlformats.org/officeDocument/2006/relationships/image" Target="../media/image13.png"/><Relationship Id="rId29" Type="http://schemas.openxmlformats.org/officeDocument/2006/relationships/image" Target="../media/image31.png"/><Relationship Id="rId28" Type="http://schemas.openxmlformats.org/officeDocument/2006/relationships/image" Target="../media/image22.wmf"/><Relationship Id="rId27" Type="http://schemas.openxmlformats.org/officeDocument/2006/relationships/oleObject" Target="../embeddings/oleObject35.bin"/><Relationship Id="rId26" Type="http://schemas.openxmlformats.org/officeDocument/2006/relationships/image" Target="../media/image21.png"/><Relationship Id="rId25" Type="http://schemas.openxmlformats.org/officeDocument/2006/relationships/image" Target="../media/image25.wmf"/><Relationship Id="rId24" Type="http://schemas.openxmlformats.org/officeDocument/2006/relationships/oleObject" Target="../embeddings/oleObject34.bin"/><Relationship Id="rId23" Type="http://schemas.openxmlformats.org/officeDocument/2006/relationships/image" Target="../media/image24.wmf"/><Relationship Id="rId22" Type="http://schemas.openxmlformats.org/officeDocument/2006/relationships/oleObject" Target="../embeddings/oleObject33.bin"/><Relationship Id="rId21" Type="http://schemas.openxmlformats.org/officeDocument/2006/relationships/image" Target="../media/image23.png"/><Relationship Id="rId20" Type="http://schemas.openxmlformats.org/officeDocument/2006/relationships/image" Target="../media/image30.png"/><Relationship Id="rId2" Type="http://schemas.openxmlformats.org/officeDocument/2006/relationships/image" Target="../media/image28.wmf"/><Relationship Id="rId19" Type="http://schemas.openxmlformats.org/officeDocument/2006/relationships/oleObject" Target="../embeddings/oleObject32.bin"/><Relationship Id="rId18" Type="http://schemas.openxmlformats.org/officeDocument/2006/relationships/image" Target="../media/image29.png"/><Relationship Id="rId17" Type="http://schemas.openxmlformats.org/officeDocument/2006/relationships/oleObject" Target="../embeddings/oleObject31.bin"/><Relationship Id="rId16" Type="http://schemas.openxmlformats.org/officeDocument/2006/relationships/oleObject" Target="../embeddings/oleObject30.bin"/><Relationship Id="rId15" Type="http://schemas.openxmlformats.org/officeDocument/2006/relationships/oleObject" Target="../embeddings/oleObject29.bin"/><Relationship Id="rId14" Type="http://schemas.openxmlformats.org/officeDocument/2006/relationships/oleObject" Target="../embeddings/oleObject28.bin"/><Relationship Id="rId13" Type="http://schemas.openxmlformats.org/officeDocument/2006/relationships/oleObject" Target="../embeddings/oleObject27.bin"/><Relationship Id="rId12" Type="http://schemas.openxmlformats.org/officeDocument/2006/relationships/oleObject" Target="../embeddings/oleObject26.bin"/><Relationship Id="rId11" Type="http://schemas.openxmlformats.org/officeDocument/2006/relationships/oleObject" Target="../embeddings/oleObject25.bin"/><Relationship Id="rId10" Type="http://schemas.openxmlformats.org/officeDocument/2006/relationships/oleObject" Target="../embeddings/oleObject24.bin"/><Relationship Id="rId1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6.vml"/><Relationship Id="rId7" Type="http://schemas.openxmlformats.org/officeDocument/2006/relationships/slideLayout" Target="../slideLayouts/slideLayout2.xml"/><Relationship Id="rId6" Type="http://schemas.openxmlformats.org/officeDocument/2006/relationships/audio" Target="../media/audio2.wav"/><Relationship Id="rId5" Type="http://schemas.openxmlformats.org/officeDocument/2006/relationships/image" Target="../media/image15.wmf"/><Relationship Id="rId4" Type="http://schemas.openxmlformats.org/officeDocument/2006/relationships/oleObject" Target="../embeddings/oleObject39.bin"/><Relationship Id="rId3" Type="http://schemas.openxmlformats.org/officeDocument/2006/relationships/image" Target="../media/image14.wmf"/><Relationship Id="rId2" Type="http://schemas.openxmlformats.org/officeDocument/2006/relationships/oleObject" Target="../embeddings/oleObject38.bin"/><Relationship Id="rId1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290" name="Picture 2" descr="05-精灵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802188"/>
            <a:ext cx="3502025" cy="1844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2771" name="Text Box 3"/>
          <p:cNvSpPr txBox="1"/>
          <p:nvPr/>
        </p:nvSpPr>
        <p:spPr>
          <a:xfrm>
            <a:off x="609600" y="1681163"/>
            <a:ext cx="11072813" cy="3149600"/>
          </a:xfrm>
          <a:prstGeom prst="rect">
            <a:avLst/>
          </a:prstGeom>
          <a:noFill/>
          <a:ln w="76200" cap="flat" cmpd="tri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108850" tIns="54425" rIns="108850" bIns="54425">
            <a:spAutoFit/>
          </a:bodyPr>
          <a:p>
            <a:pPr>
              <a:spcBef>
                <a:spcPct val="50000"/>
              </a:spcBef>
            </a:pPr>
            <a:r>
              <a:rPr lang="en-US" altLang="zh-CN" sz="7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1.2 </a:t>
            </a:r>
            <a:r>
              <a:rPr lang="zh-CN" altLang="en-US" sz="7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二次函数的图象</a:t>
            </a:r>
            <a:endParaRPr lang="zh-CN" altLang="en-US" sz="79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7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（第</a:t>
            </a:r>
            <a:r>
              <a:rPr lang="en-US" altLang="zh-CN" sz="7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7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课时）</a:t>
            </a:r>
            <a:endParaRPr lang="zh-CN" altLang="en-US" sz="79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2" name="WordArt 4"/>
          <p:cNvSpPr>
            <a:spLocks noTextEdit="1"/>
          </p:cNvSpPr>
          <p:nvPr/>
        </p:nvSpPr>
        <p:spPr>
          <a:xfrm>
            <a:off x="334963" y="476250"/>
            <a:ext cx="6221412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4300" spc="857">
                <a:solidFill>
                  <a:srgbClr val="FF6600"/>
                </a:solidFill>
                <a:effectLst>
                  <a:outerShdw dist="45791" dir="3378595" algn="ctr" rotWithShape="0">
                    <a:srgbClr val="4D4D4D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浙教版九年级（上册）</a:t>
            </a:r>
            <a:endParaRPr lang="zh-CN" altLang="en-US" sz="4300" spc="857">
              <a:solidFill>
                <a:srgbClr val="FF6600"/>
              </a:solidFill>
              <a:effectLst>
                <a:outerShdw dist="45791" dir="3378595" algn="ctr" rotWithShape="0">
                  <a:srgbClr val="4D4D4D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50" autoRev="1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250" autoRev="1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250" autoRev="1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nimBg="1"/>
      <p:bldP spid="32771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7173" name="Group 11"/>
          <p:cNvGrpSpPr/>
          <p:nvPr/>
        </p:nvGrpSpPr>
        <p:grpSpPr>
          <a:xfrm>
            <a:off x="8126413" y="4659313"/>
            <a:ext cx="4064000" cy="2200275"/>
            <a:chOff x="4272" y="2832"/>
            <a:chExt cx="1488" cy="1156"/>
          </a:xfrm>
        </p:grpSpPr>
        <p:pic>
          <p:nvPicPr>
            <p:cNvPr id="7180" name="Picture 12" descr="2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272" y="2832"/>
              <a:ext cx="1488" cy="115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181" name="Text Box 13"/>
            <p:cNvSpPr txBox="1"/>
            <p:nvPr/>
          </p:nvSpPr>
          <p:spPr>
            <a:xfrm>
              <a:off x="4560" y="3292"/>
              <a:ext cx="816" cy="517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p>
              <a:pPr algn="ctr" eaLnBrk="0" hangingPunct="0"/>
              <a:r>
                <a:rPr lang="zh-CN" altLang="en-US" sz="2900" dirty="0">
                  <a:solidFill>
                    <a:srgbClr val="FF0066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驶向胜利的彼岸</a:t>
              </a:r>
              <a:endParaRPr lang="zh-CN" altLang="en-US" sz="2900" dirty="0">
                <a:solidFill>
                  <a:srgbClr val="FF0066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</p:grpSp>
      <p:sp>
        <p:nvSpPr>
          <p:cNvPr id="7174" name="Text Box 2"/>
          <p:cNvSpPr txBox="1"/>
          <p:nvPr/>
        </p:nvSpPr>
        <p:spPr>
          <a:xfrm>
            <a:off x="527050" y="327025"/>
            <a:ext cx="8875713" cy="2141538"/>
          </a:xfrm>
          <a:prstGeom prst="rect">
            <a:avLst/>
          </a:prstGeom>
          <a:solidFill>
            <a:srgbClr val="FFCCFF">
              <a:alpha val="50195"/>
            </a:srgbClr>
          </a:solidFill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练习一：已知抛物线</a:t>
            </a:r>
            <a:r>
              <a:rPr lang="en-US" altLang="zh-CN" sz="33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3300" b="1" dirty="0">
                <a:solidFill>
                  <a:schemeClr val="tx2"/>
                </a:solidFill>
                <a:latin typeface="Symbol" panose="05050102010706020507" pitchFamily="18" charset="2"/>
              </a:rPr>
              <a:t>=</a:t>
            </a:r>
            <a:r>
              <a:rPr lang="en-US" altLang="zh-CN" sz="33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ax</a:t>
            </a:r>
            <a:r>
              <a:rPr lang="en-US" altLang="zh-CN" sz="3300" b="1" baseline="30000" dirty="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经过点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A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3300" b="1" dirty="0">
                <a:solidFill>
                  <a:schemeClr val="tx2"/>
                </a:solidFill>
                <a:latin typeface="Symbol" panose="05050102010706020507" pitchFamily="18" charset="2"/>
              </a:rPr>
              <a:t>-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，</a:t>
            </a:r>
            <a:r>
              <a:rPr lang="en-US" altLang="zh-CN" sz="3300" b="1" dirty="0">
                <a:solidFill>
                  <a:schemeClr val="tx2"/>
                </a:solidFill>
                <a:latin typeface="Symbol" panose="05050102010706020507" pitchFamily="18" charset="2"/>
              </a:rPr>
              <a:t>-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8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）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.</a:t>
            </a:r>
            <a:endParaRPr lang="en-US" altLang="zh-CN" sz="33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 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）求此抛物线的函数解析式；</a:t>
            </a:r>
            <a:endParaRPr lang="zh-CN" altLang="en-US" sz="33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 （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）判断点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B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3300" b="1" dirty="0">
                <a:solidFill>
                  <a:schemeClr val="tx2"/>
                </a:solidFill>
                <a:latin typeface="Symbol" panose="05050102010706020507" pitchFamily="18" charset="2"/>
              </a:rPr>
              <a:t>-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，</a:t>
            </a:r>
            <a:r>
              <a:rPr lang="en-US" altLang="zh-CN" sz="3300" b="1" dirty="0">
                <a:solidFill>
                  <a:schemeClr val="tx2"/>
                </a:solidFill>
                <a:latin typeface="Symbol" panose="05050102010706020507" pitchFamily="18" charset="2"/>
              </a:rPr>
              <a:t>-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4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）是否在此抛物线上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.</a:t>
            </a:r>
            <a:endParaRPr lang="en-US" altLang="zh-CN" sz="33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 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3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）求出此抛物线上纵坐标为</a:t>
            </a:r>
            <a:r>
              <a:rPr lang="en-US" altLang="zh-CN" sz="3300" b="1" dirty="0">
                <a:solidFill>
                  <a:schemeClr val="tx2"/>
                </a:solidFill>
                <a:latin typeface="Symbol" panose="05050102010706020507" pitchFamily="18" charset="2"/>
              </a:rPr>
              <a:t>-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6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的点的坐标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.</a:t>
            </a:r>
            <a:endParaRPr lang="en-US" altLang="zh-CN" sz="33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1" name="Text Box 3"/>
          <p:cNvSpPr txBox="1"/>
          <p:nvPr/>
        </p:nvSpPr>
        <p:spPr>
          <a:xfrm>
            <a:off x="609600" y="2279650"/>
            <a:ext cx="5876925" cy="1449388"/>
          </a:xfrm>
          <a:prstGeom prst="rect">
            <a:avLst/>
          </a:prstGeom>
          <a:solidFill>
            <a:srgbClr val="FFCCFF">
              <a:alpha val="50195"/>
            </a:srgbClr>
          </a:solidFill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zh-CN" altLang="en-US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解（</a:t>
            </a:r>
            <a:r>
              <a:rPr lang="en-US" altLang="zh-CN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）把（</a:t>
            </a:r>
            <a:r>
              <a:rPr lang="en-US" altLang="zh-CN" sz="2900" b="1" dirty="0">
                <a:solidFill>
                  <a:schemeClr val="tx2"/>
                </a:solidFill>
                <a:latin typeface="Symbol" panose="05050102010706020507" pitchFamily="18" charset="2"/>
              </a:rPr>
              <a:t>-</a:t>
            </a:r>
            <a:r>
              <a:rPr lang="en-US" altLang="zh-CN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，</a:t>
            </a:r>
            <a:r>
              <a:rPr lang="en-US" altLang="zh-CN" sz="2900" b="1" dirty="0">
                <a:solidFill>
                  <a:schemeClr val="tx2"/>
                </a:solidFill>
                <a:latin typeface="Symbol" panose="05050102010706020507" pitchFamily="18" charset="2"/>
              </a:rPr>
              <a:t>-</a:t>
            </a:r>
            <a:r>
              <a:rPr lang="en-US" altLang="zh-CN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8</a:t>
            </a:r>
            <a:r>
              <a:rPr lang="zh-CN" altLang="en-US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）代入</a:t>
            </a:r>
            <a:r>
              <a:rPr lang="en-US" altLang="zh-CN" sz="29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2900" b="1" dirty="0">
                <a:solidFill>
                  <a:schemeClr val="tx2"/>
                </a:solidFill>
                <a:latin typeface="Symbol" panose="05050102010706020507" pitchFamily="18" charset="2"/>
              </a:rPr>
              <a:t>=</a:t>
            </a:r>
            <a:r>
              <a:rPr lang="en-US" altLang="zh-CN" sz="29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ax</a:t>
            </a:r>
            <a:r>
              <a:rPr lang="en-US" altLang="zh-CN" sz="2900" b="1" baseline="30000" dirty="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得</a:t>
            </a:r>
            <a:endParaRPr lang="zh-CN" altLang="en-US" sz="29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r>
              <a:rPr lang="zh-CN" altLang="en-US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          </a:t>
            </a:r>
            <a:r>
              <a:rPr lang="en-US" altLang="zh-CN" sz="2900" b="1" dirty="0">
                <a:solidFill>
                  <a:schemeClr val="tx2"/>
                </a:solidFill>
                <a:latin typeface="Symbol" panose="05050102010706020507" pitchFamily="18" charset="2"/>
              </a:rPr>
              <a:t>-</a:t>
            </a:r>
            <a:r>
              <a:rPr lang="en-US" altLang="zh-CN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8</a:t>
            </a:r>
            <a:r>
              <a:rPr lang="en-US" altLang="zh-CN" sz="2900" b="1" dirty="0">
                <a:solidFill>
                  <a:schemeClr val="tx2"/>
                </a:solidFill>
                <a:latin typeface="Symbol" panose="05050102010706020507" pitchFamily="18" charset="2"/>
              </a:rPr>
              <a:t>=</a:t>
            </a:r>
            <a:r>
              <a:rPr lang="en-US" altLang="zh-CN" sz="29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2900" b="1" dirty="0">
                <a:solidFill>
                  <a:schemeClr val="tx2"/>
                </a:solidFill>
                <a:latin typeface="Symbol" panose="05050102010706020507" pitchFamily="18" charset="2"/>
              </a:rPr>
              <a:t>-</a:t>
            </a:r>
            <a:r>
              <a:rPr lang="en-US" altLang="zh-CN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2)</a:t>
            </a:r>
            <a:r>
              <a:rPr lang="en-US" altLang="zh-CN" sz="2900" b="1" baseline="30000" dirty="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解出</a:t>
            </a:r>
            <a:r>
              <a:rPr lang="en-US" altLang="zh-CN" sz="29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z="2900" b="1" dirty="0">
                <a:solidFill>
                  <a:schemeClr val="tx2"/>
                </a:solidFill>
                <a:latin typeface="Symbol" panose="05050102010706020507" pitchFamily="18" charset="2"/>
              </a:rPr>
              <a:t>= -</a:t>
            </a:r>
            <a:r>
              <a:rPr lang="en-US" altLang="zh-CN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2,</a:t>
            </a:r>
            <a:endParaRPr lang="en-US" altLang="zh-CN" sz="29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r>
              <a:rPr lang="en-US" altLang="zh-CN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        </a:t>
            </a:r>
            <a:r>
              <a:rPr lang="zh-CN" altLang="en-US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所求函数解析式为 </a:t>
            </a:r>
            <a:r>
              <a:rPr lang="en-US" altLang="zh-CN" sz="29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2900" b="1" dirty="0">
                <a:solidFill>
                  <a:schemeClr val="tx2"/>
                </a:solidFill>
                <a:latin typeface="Symbol" panose="05050102010706020507" pitchFamily="18" charset="2"/>
              </a:rPr>
              <a:t>= -</a:t>
            </a:r>
            <a:r>
              <a:rPr lang="en-US" altLang="zh-CN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9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900" b="1" baseline="30000" dirty="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.</a:t>
            </a:r>
            <a:endParaRPr lang="en-US" altLang="zh-CN" sz="2900" b="1" baseline="30000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" name="Group 16"/>
          <p:cNvGrpSpPr/>
          <p:nvPr/>
        </p:nvGrpSpPr>
        <p:grpSpPr>
          <a:xfrm>
            <a:off x="1016000" y="3638550"/>
            <a:ext cx="8016875" cy="998538"/>
            <a:chOff x="480" y="2291"/>
            <a:chExt cx="3788" cy="629"/>
          </a:xfrm>
        </p:grpSpPr>
        <p:sp>
          <p:nvSpPr>
            <p:cNvPr id="7179" name="Text Box 5"/>
            <p:cNvSpPr txBox="1"/>
            <p:nvPr/>
          </p:nvSpPr>
          <p:spPr>
            <a:xfrm>
              <a:off x="480" y="2300"/>
              <a:ext cx="3788" cy="620"/>
            </a:xfrm>
            <a:prstGeom prst="rect">
              <a:avLst/>
            </a:prstGeom>
            <a:solidFill>
              <a:srgbClr val="FFCCFF">
                <a:alpha val="50195"/>
              </a:srgbClr>
            </a:solidFill>
            <a:ln w="12700">
              <a:noFill/>
            </a:ln>
          </p:spPr>
          <p:txBody>
            <a:bodyPr wrap="none">
              <a:spAutoFit/>
            </a:bodyPr>
            <a:p>
              <a:r>
                <a:rPr lang="zh-CN" altLang="en-US" sz="29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（</a:t>
              </a:r>
              <a:r>
                <a:rPr lang="en-US" altLang="zh-CN" sz="29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2</a:t>
              </a:r>
              <a:r>
                <a:rPr lang="zh-CN" altLang="en-US" sz="29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）因为                          ，所以点</a:t>
              </a:r>
              <a:r>
                <a:rPr lang="en-US" altLang="zh-CN" sz="29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B</a:t>
              </a:r>
              <a:r>
                <a:rPr lang="zh-CN" altLang="en-US" sz="29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（</a:t>
              </a:r>
              <a:r>
                <a:rPr lang="en-US" altLang="zh-CN" sz="2900" b="1" dirty="0">
                  <a:solidFill>
                    <a:schemeClr val="tx2"/>
                  </a:solidFill>
                  <a:latin typeface="Symbol" panose="05050102010706020507" pitchFamily="18" charset="2"/>
                </a:rPr>
                <a:t>-</a:t>
              </a:r>
              <a:r>
                <a:rPr lang="en-US" altLang="zh-CN" sz="29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1 </a:t>
              </a:r>
              <a:r>
                <a:rPr lang="zh-CN" altLang="en-US" sz="29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，</a:t>
              </a:r>
              <a:r>
                <a:rPr lang="en-US" altLang="zh-CN" sz="2900" b="1" dirty="0">
                  <a:solidFill>
                    <a:schemeClr val="tx2"/>
                  </a:solidFill>
                  <a:latin typeface="Symbol" panose="05050102010706020507" pitchFamily="18" charset="2"/>
                </a:rPr>
                <a:t>-</a:t>
              </a:r>
              <a:r>
                <a:rPr lang="en-US" altLang="zh-CN" sz="29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4</a:t>
              </a:r>
              <a:r>
                <a:rPr lang="zh-CN" altLang="en-US" sz="29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）</a:t>
              </a:r>
              <a:endParaRPr lang="zh-CN" altLang="en-US" sz="2900" b="1" dirty="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  <a:p>
              <a:r>
                <a:rPr lang="zh-CN" altLang="en-US" sz="29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不在此抛物线上</a:t>
              </a:r>
              <a:r>
                <a:rPr lang="en-US" altLang="zh-CN" sz="29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.</a:t>
              </a:r>
              <a:endParaRPr lang="en-US" altLang="zh-CN" sz="2900" b="1" dirty="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7172" name="Object 6"/>
            <p:cNvGraphicFramePr/>
            <p:nvPr/>
          </p:nvGraphicFramePr>
          <p:xfrm>
            <a:off x="1438" y="2291"/>
            <a:ext cx="1182" cy="3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6" name="" r:id="rId2" imgW="838200" imgH="228600" progId="Equation.DSMT4">
                    <p:embed/>
                  </p:oleObj>
                </mc:Choice>
                <mc:Fallback>
                  <p:oleObj name="" r:id="rId2" imgW="838200" imgH="228600" progId="Equation.DSMT4">
                    <p:embed/>
                    <p:pic>
                      <p:nvPicPr>
                        <p:cNvPr id="0" name="图片 3115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1438" y="2291"/>
                          <a:ext cx="1182" cy="32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5"/>
          <p:cNvGrpSpPr/>
          <p:nvPr/>
        </p:nvGrpSpPr>
        <p:grpSpPr>
          <a:xfrm>
            <a:off x="1103313" y="4573588"/>
            <a:ext cx="6334125" cy="1763712"/>
            <a:chOff x="521" y="2880"/>
            <a:chExt cx="2993" cy="1111"/>
          </a:xfrm>
        </p:grpSpPr>
        <p:sp>
          <p:nvSpPr>
            <p:cNvPr id="7178" name="Text Box 8"/>
            <p:cNvSpPr txBox="1"/>
            <p:nvPr/>
          </p:nvSpPr>
          <p:spPr>
            <a:xfrm>
              <a:off x="521" y="2902"/>
              <a:ext cx="2993" cy="1089"/>
            </a:xfrm>
            <a:prstGeom prst="rect">
              <a:avLst/>
            </a:prstGeom>
            <a:solidFill>
              <a:srgbClr val="FFCCFF">
                <a:alpha val="50195"/>
              </a:srgbClr>
            </a:solidFill>
            <a:ln w="12700">
              <a:noFill/>
            </a:ln>
          </p:spPr>
          <p:txBody>
            <a:bodyPr wrap="none">
              <a:spAutoFit/>
            </a:bodyPr>
            <a:p>
              <a:r>
                <a:rPr lang="zh-CN" altLang="en-US" sz="29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（</a:t>
              </a:r>
              <a:r>
                <a:rPr lang="en-US" altLang="zh-CN" sz="29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3</a:t>
              </a:r>
              <a:r>
                <a:rPr lang="zh-CN" altLang="en-US" sz="29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）由</a:t>
              </a:r>
              <a:r>
                <a:rPr lang="en-US" altLang="zh-CN" sz="2900" b="1" dirty="0">
                  <a:solidFill>
                    <a:schemeClr val="tx2"/>
                  </a:solidFill>
                  <a:latin typeface="Symbol" panose="05050102010706020507" pitchFamily="18" charset="2"/>
                </a:rPr>
                <a:t>-</a:t>
              </a:r>
              <a:r>
                <a:rPr lang="en-US" altLang="zh-CN" sz="29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6</a:t>
              </a:r>
              <a:r>
                <a:rPr lang="en-US" altLang="zh-CN" sz="2900" b="1" dirty="0">
                  <a:solidFill>
                    <a:schemeClr val="tx2"/>
                  </a:solidFill>
                  <a:latin typeface="Symbol" panose="05050102010706020507" pitchFamily="18" charset="2"/>
                </a:rPr>
                <a:t>=-</a:t>
              </a:r>
              <a:r>
                <a:rPr lang="en-US" altLang="zh-CN" sz="29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zh-CN" sz="2900" b="1" i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x</a:t>
              </a:r>
              <a:r>
                <a:rPr lang="en-US" altLang="zh-CN" sz="2900" b="1" baseline="30000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2 </a:t>
              </a:r>
              <a:r>
                <a:rPr lang="en-US" altLang="zh-CN" sz="29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,</a:t>
              </a:r>
              <a:r>
                <a:rPr lang="zh-CN" altLang="en-US" sz="29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得</a:t>
              </a:r>
              <a:r>
                <a:rPr lang="en-US" altLang="zh-CN" sz="2900" b="1" i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x</a:t>
              </a:r>
              <a:r>
                <a:rPr lang="en-US" altLang="zh-CN" sz="2900" b="1" baseline="30000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zh-CN" sz="2900" b="1" dirty="0">
                  <a:solidFill>
                    <a:schemeClr val="tx2"/>
                  </a:solidFill>
                  <a:latin typeface="Symbol" panose="05050102010706020507" pitchFamily="18" charset="2"/>
                </a:rPr>
                <a:t>=</a:t>
              </a:r>
              <a:r>
                <a:rPr lang="en-US" altLang="zh-CN" sz="29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3,                        </a:t>
              </a:r>
              <a:endParaRPr lang="en-US" altLang="zh-CN" sz="2900" b="1" dirty="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  <a:p>
              <a:r>
                <a:rPr lang="zh-CN" altLang="en-US" sz="29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所以纵坐标为</a:t>
              </a:r>
              <a:r>
                <a:rPr lang="en-US" altLang="zh-CN" sz="2900" b="1" dirty="0">
                  <a:solidFill>
                    <a:schemeClr val="tx2"/>
                  </a:solidFill>
                  <a:latin typeface="Symbol" panose="05050102010706020507" pitchFamily="18" charset="2"/>
                </a:rPr>
                <a:t>-</a:t>
              </a:r>
              <a:r>
                <a:rPr lang="en-US" altLang="zh-CN" sz="29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6</a:t>
              </a:r>
              <a:r>
                <a:rPr lang="zh-CN" altLang="en-US" sz="29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的点有两个，</a:t>
              </a:r>
              <a:endParaRPr lang="zh-CN" altLang="en-US" sz="2900" b="1" dirty="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  <a:p>
              <a:r>
                <a:rPr lang="zh-CN" altLang="en-US" sz="29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它们分别是 </a:t>
              </a:r>
              <a:endParaRPr lang="zh-CN" altLang="en-US" sz="2900" b="1" dirty="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  <a:p>
              <a:endParaRPr lang="en-US" altLang="zh-CN" sz="2900" b="1" baseline="30000" dirty="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7170" name="Object 9"/>
            <p:cNvGraphicFramePr/>
            <p:nvPr/>
          </p:nvGraphicFramePr>
          <p:xfrm>
            <a:off x="2529" y="2880"/>
            <a:ext cx="721" cy="3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5" name="" r:id="rId4" imgW="584200" imgH="228600" progId="Equation.DSMT4">
                    <p:embed/>
                  </p:oleObj>
                </mc:Choice>
                <mc:Fallback>
                  <p:oleObj name="" r:id="rId4" imgW="584200" imgH="228600" progId="Equation.DSMT4">
                    <p:embed/>
                    <p:pic>
                      <p:nvPicPr>
                        <p:cNvPr id="0" name="图片 3114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529" y="2880"/>
                          <a:ext cx="721" cy="32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1" name="Object 10"/>
            <p:cNvGraphicFramePr/>
            <p:nvPr/>
          </p:nvGraphicFramePr>
          <p:xfrm>
            <a:off x="1466" y="3339"/>
            <a:ext cx="1613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7" name="" r:id="rId6" imgW="1332865" imgH="241300" progId="Equation.DSMT4">
                    <p:embed/>
                  </p:oleObj>
                </mc:Choice>
                <mc:Fallback>
                  <p:oleObj name="" r:id="rId6" imgW="1332865" imgH="241300" progId="Equation.DSMT4">
                    <p:embed/>
                    <p:pic>
                      <p:nvPicPr>
                        <p:cNvPr id="0" name="图片 3116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466" y="3339"/>
                          <a:ext cx="1613" cy="33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314" name="Picture 2" descr="dd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90650" y="981075"/>
            <a:ext cx="9155113" cy="52847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Line 3"/>
          <p:cNvSpPr/>
          <p:nvPr/>
        </p:nvSpPr>
        <p:spPr>
          <a:xfrm>
            <a:off x="4559300" y="4654550"/>
            <a:ext cx="3148013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255838" y="3203575"/>
            <a:ext cx="1989138" cy="8493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08850" tIns="54425" rIns="108850" bIns="54425">
            <a:spAutoFit/>
          </a:bodyPr>
          <a:lstStyle/>
          <a:p>
            <a:pPr marR="0" defTabSz="1217295">
              <a:buClrTx/>
              <a:buSzTx/>
              <a:buFontTx/>
              <a:buNone/>
              <a:defRPr/>
            </a:pPr>
            <a:r>
              <a:rPr kumimoji="1" lang="en-US" altLang="zh-CN" sz="4800" b="1" i="1" kern="1200" cap="none" spc="0" normalizeH="0" baseline="0" noProof="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y</a:t>
            </a:r>
            <a:r>
              <a:rPr kumimoji="1" lang="en-US" altLang="zh-CN" sz="4800" b="1" kern="1200" cap="none" spc="0" normalizeH="0" baseline="0" noProof="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  <a:ea typeface="宋体" panose="02010600030101010101" pitchFamily="2" charset="-122"/>
                <a:cs typeface="+mn-cs"/>
              </a:rPr>
              <a:t>=-</a:t>
            </a:r>
            <a:r>
              <a:rPr kumimoji="1" lang="en-US" altLang="zh-CN" sz="4800" b="1" kern="1200" cap="none" spc="0" normalizeH="0" baseline="0" noProof="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</a:t>
            </a:r>
            <a:r>
              <a:rPr kumimoji="1" lang="en-US" altLang="zh-CN" sz="4800" b="1" i="1" kern="1200" cap="none" spc="0" normalizeH="0" baseline="0" noProof="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x</a:t>
            </a:r>
            <a:r>
              <a:rPr kumimoji="1" lang="en-US" altLang="zh-CN" sz="4800" b="1" kern="1200" cap="none" spc="0" normalizeH="0" baseline="30000" noProof="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</a:t>
            </a:r>
            <a:endParaRPr kumimoji="1" lang="en-US" altLang="zh-CN" sz="4800" b="1" kern="1200" cap="none" spc="0" normalizeH="0" baseline="0" noProof="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317" name="Line 5"/>
          <p:cNvSpPr/>
          <p:nvPr/>
        </p:nvSpPr>
        <p:spPr>
          <a:xfrm>
            <a:off x="4656138" y="1773238"/>
            <a:ext cx="0" cy="3025775"/>
          </a:xfrm>
          <a:prstGeom prst="line">
            <a:avLst/>
          </a:prstGeom>
          <a:ln w="50800" cap="flat" cmpd="sng">
            <a:solidFill>
              <a:srgbClr val="FF6600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13318" name="Line 6"/>
          <p:cNvSpPr/>
          <p:nvPr/>
        </p:nvSpPr>
        <p:spPr>
          <a:xfrm>
            <a:off x="7151688" y="1773238"/>
            <a:ext cx="0" cy="3306762"/>
          </a:xfrm>
          <a:prstGeom prst="line">
            <a:avLst/>
          </a:prstGeom>
          <a:ln w="50800" cap="flat" cmpd="sng">
            <a:solidFill>
              <a:srgbClr val="FF6600"/>
            </a:solidFill>
            <a:prstDash val="sysDot"/>
            <a:headEnd type="none" w="sm" len="sm"/>
            <a:tailEnd type="none" w="sm" len="sm"/>
          </a:ln>
        </p:spPr>
      </p:sp>
      <p:graphicFrame>
        <p:nvGraphicFramePr>
          <p:cNvPr id="34816" name="Object 1024"/>
          <p:cNvGraphicFramePr/>
          <p:nvPr/>
        </p:nvGraphicFramePr>
        <p:xfrm>
          <a:off x="4078288" y="1196975"/>
          <a:ext cx="101600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" r:id="rId2" imgW="342900" imgH="228600" progId="Equation.3">
                  <p:embed/>
                </p:oleObj>
              </mc:Choice>
              <mc:Fallback>
                <p:oleObj name="" r:id="rId2" imgW="342900" imgH="228600" progId="Equation.3">
                  <p:embed/>
                  <p:pic>
                    <p:nvPicPr>
                      <p:cNvPr id="0" name="图片 3117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078288" y="1196975"/>
                        <a:ext cx="1016000" cy="5095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7" name="Object 1025"/>
          <p:cNvGraphicFramePr/>
          <p:nvPr/>
        </p:nvGraphicFramePr>
        <p:xfrm>
          <a:off x="6767513" y="1196975"/>
          <a:ext cx="682625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" r:id="rId4" imgW="228600" imgH="228600" progId="Equation.3">
                  <p:embed/>
                </p:oleObj>
              </mc:Choice>
              <mc:Fallback>
                <p:oleObj name="" r:id="rId4" imgW="228600" imgH="228600" progId="Equation.3">
                  <p:embed/>
                  <p:pic>
                    <p:nvPicPr>
                      <p:cNvPr id="0" name="图片 311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67513" y="1196975"/>
                        <a:ext cx="682625" cy="5095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8" name="Object 1026"/>
          <p:cNvGraphicFramePr/>
          <p:nvPr/>
        </p:nvGraphicFramePr>
        <p:xfrm>
          <a:off x="2490788" y="4268788"/>
          <a:ext cx="1884362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" r:id="rId6" imgW="635000" imgH="241300" progId="Equation.3">
                  <p:embed/>
                </p:oleObj>
              </mc:Choice>
              <mc:Fallback>
                <p:oleObj name="" r:id="rId6" imgW="635000" imgH="241300" progId="Equation.3">
                  <p:embed/>
                  <p:pic>
                    <p:nvPicPr>
                      <p:cNvPr id="0" name="图片 311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490788" y="4268788"/>
                        <a:ext cx="1884362" cy="5349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9" name="Object 1027"/>
          <p:cNvGraphicFramePr/>
          <p:nvPr/>
        </p:nvGraphicFramePr>
        <p:xfrm>
          <a:off x="7343775" y="4294188"/>
          <a:ext cx="1620838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" r:id="rId8" imgW="546100" imgH="241300" progId="Equation.3">
                  <p:embed/>
                </p:oleObj>
              </mc:Choice>
              <mc:Fallback>
                <p:oleObj name="" r:id="rId8" imgW="546100" imgH="241300" progId="Equation.3">
                  <p:embed/>
                  <p:pic>
                    <p:nvPicPr>
                      <p:cNvPr id="0" name="图片 312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343775" y="4294188"/>
                        <a:ext cx="1620838" cy="5349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3" name="Oval 11"/>
          <p:cNvSpPr/>
          <p:nvPr/>
        </p:nvSpPr>
        <p:spPr>
          <a:xfrm>
            <a:off x="4559300" y="4583113"/>
            <a:ext cx="203200" cy="152400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3324" name="Oval 12"/>
          <p:cNvSpPr/>
          <p:nvPr/>
        </p:nvSpPr>
        <p:spPr>
          <a:xfrm>
            <a:off x="7056438" y="4583113"/>
            <a:ext cx="203200" cy="152400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0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4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23" grpId="0" animBg="1"/>
      <p:bldP spid="133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5362" name="Group 2"/>
          <p:cNvGrpSpPr/>
          <p:nvPr/>
        </p:nvGrpSpPr>
        <p:grpSpPr>
          <a:xfrm>
            <a:off x="8126413" y="4659313"/>
            <a:ext cx="4064000" cy="2200275"/>
            <a:chOff x="4272" y="2832"/>
            <a:chExt cx="1488" cy="1156"/>
          </a:xfrm>
        </p:grpSpPr>
        <p:pic>
          <p:nvPicPr>
            <p:cNvPr id="15364" name="Picture 3" descr="2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272" y="2832"/>
              <a:ext cx="1488" cy="115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5365" name="Text Box 4"/>
            <p:cNvSpPr txBox="1"/>
            <p:nvPr/>
          </p:nvSpPr>
          <p:spPr>
            <a:xfrm>
              <a:off x="4560" y="3292"/>
              <a:ext cx="816" cy="517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p>
              <a:pPr algn="ctr" eaLnBrk="0" hangingPunct="0"/>
              <a:r>
                <a:rPr lang="zh-CN" altLang="en-US" sz="2900" dirty="0">
                  <a:solidFill>
                    <a:srgbClr val="FF0066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驶向胜利的彼岸</a:t>
              </a:r>
              <a:endParaRPr lang="zh-CN" altLang="en-US" sz="2900" dirty="0">
                <a:solidFill>
                  <a:srgbClr val="FF0066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</p:grpSp>
      <p:sp>
        <p:nvSpPr>
          <p:cNvPr id="23557" name="Text Box 5"/>
          <p:cNvSpPr txBox="1"/>
          <p:nvPr/>
        </p:nvSpPr>
        <p:spPr>
          <a:xfrm>
            <a:off x="0" y="755650"/>
            <a:ext cx="10296525" cy="4679950"/>
          </a:xfrm>
          <a:prstGeom prst="rect">
            <a:avLst/>
          </a:prstGeom>
          <a:solidFill>
            <a:srgbClr val="FFCCFF">
              <a:alpha val="50195"/>
            </a:srgbClr>
          </a:solidFill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练习二：若抛物线</a:t>
            </a:r>
            <a:r>
              <a:rPr lang="en-US" altLang="zh-CN" sz="33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3300" b="1" dirty="0">
                <a:solidFill>
                  <a:schemeClr val="tx2"/>
                </a:solidFill>
                <a:latin typeface="Symbol" panose="05050102010706020507" pitchFamily="18" charset="2"/>
              </a:rPr>
              <a:t>=</a:t>
            </a:r>
            <a:r>
              <a:rPr lang="en-US" altLang="zh-CN" sz="33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ax</a:t>
            </a:r>
            <a:r>
              <a:rPr lang="en-US" altLang="zh-CN" sz="3300" b="1" baseline="30000" dirty="0">
                <a:solidFill>
                  <a:schemeClr val="tx2"/>
                </a:solidFill>
                <a:latin typeface="Times New Roman" panose="02020603050405020304" pitchFamily="18" charset="0"/>
              </a:rPr>
              <a:t>2 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a </a:t>
            </a:r>
            <a:r>
              <a:rPr lang="en-US" altLang="zh-CN" sz="3300" b="1" dirty="0">
                <a:solidFill>
                  <a:srgbClr val="FF0000"/>
                </a:solidFill>
                <a:latin typeface="Arial" panose="020B0604020202020204" pitchFamily="34" charset="0"/>
              </a:rPr>
              <a:t>≠</a:t>
            </a:r>
            <a:r>
              <a:rPr lang="en-US" altLang="zh-CN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0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），过点（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-1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，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3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）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.</a:t>
            </a:r>
            <a:endParaRPr lang="en-US" altLang="zh-CN" sz="33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 </a:t>
            </a:r>
            <a:endParaRPr lang="en-US" altLang="zh-CN" sz="33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）则</a:t>
            </a:r>
            <a:r>
              <a:rPr lang="en-US" altLang="zh-CN" sz="33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a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的值是</a:t>
            </a:r>
            <a:r>
              <a:rPr lang="zh-CN" altLang="en-US" sz="3300" b="1" u="sng" dirty="0">
                <a:solidFill>
                  <a:schemeClr val="tx2"/>
                </a:solidFill>
                <a:latin typeface="Times New Roman" panose="02020603050405020304" pitchFamily="18" charset="0"/>
              </a:rPr>
              <a:t>                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；</a:t>
            </a:r>
            <a:endParaRPr lang="zh-CN" altLang="en-US" sz="33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 </a:t>
            </a:r>
            <a:endParaRPr lang="zh-CN" altLang="en-US" sz="33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）对称轴是</a:t>
            </a:r>
            <a:r>
              <a:rPr lang="zh-CN" altLang="en-US" sz="3300" b="1" u="sng" dirty="0">
                <a:solidFill>
                  <a:schemeClr val="tx2"/>
                </a:solidFill>
                <a:latin typeface="Times New Roman" panose="02020603050405020304" pitchFamily="18" charset="0"/>
              </a:rPr>
              <a:t>               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，开口</a:t>
            </a:r>
            <a:r>
              <a:rPr lang="zh-CN" altLang="en-US" sz="3300" b="1" u="sng" dirty="0">
                <a:solidFill>
                  <a:schemeClr val="tx2"/>
                </a:solidFill>
                <a:latin typeface="Times New Roman" panose="02020603050405020304" pitchFamily="18" charset="0"/>
              </a:rPr>
              <a:t>             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.</a:t>
            </a:r>
            <a:endParaRPr lang="en-US" altLang="zh-CN" sz="33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endParaRPr lang="en-US" altLang="zh-CN" sz="33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3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）顶点坐标是</a:t>
            </a:r>
            <a:r>
              <a:rPr lang="zh-CN" altLang="en-US" sz="3300" b="1" u="sng" dirty="0">
                <a:solidFill>
                  <a:schemeClr val="tx2"/>
                </a:solidFill>
                <a:latin typeface="Times New Roman" panose="02020603050405020304" pitchFamily="18" charset="0"/>
              </a:rPr>
              <a:t>              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，顶点是抛物线上的</a:t>
            </a:r>
            <a:r>
              <a:rPr lang="zh-CN" altLang="en-US" sz="3300" b="1" u="sng" dirty="0">
                <a:solidFill>
                  <a:schemeClr val="tx2"/>
                </a:solidFill>
                <a:latin typeface="Times New Roman" panose="02020603050405020304" pitchFamily="18" charset="0"/>
              </a:rPr>
              <a:t>              </a:t>
            </a:r>
            <a:r>
              <a:rPr lang="en-US" altLang="zh-CN" sz="3300" b="1" u="sng" dirty="0">
                <a:solidFill>
                  <a:schemeClr val="tx2"/>
                </a:solidFill>
                <a:latin typeface="Times New Roman" panose="02020603050405020304" pitchFamily="18" charset="0"/>
              </a:rPr>
              <a:t>.</a:t>
            </a:r>
            <a:endParaRPr lang="en-US" altLang="zh-CN" sz="33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endParaRPr lang="en-US" altLang="zh-CN" sz="33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         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抛物线在</a:t>
            </a:r>
            <a:r>
              <a:rPr lang="en-US" altLang="zh-CN" sz="33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x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轴的</a:t>
            </a:r>
            <a:r>
              <a:rPr lang="zh-CN" altLang="en-US" sz="3300" b="1" u="sng" dirty="0">
                <a:solidFill>
                  <a:schemeClr val="tx2"/>
                </a:solidFill>
                <a:latin typeface="Times New Roman" panose="02020603050405020304" pitchFamily="18" charset="0"/>
              </a:rPr>
              <a:t>                 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方（除顶点外）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.</a:t>
            </a:r>
            <a:endParaRPr lang="en-US" altLang="zh-CN" sz="33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1390470" y="692311"/>
            <a:ext cx="2986227" cy="879679"/>
          </a:xfrm>
          <a:prstGeom prst="rect">
            <a:avLst/>
          </a:prstGeom>
        </p:spPr>
        <p:txBody>
          <a:bodyPr wrap="none" lIns="108850" tIns="54425" rIns="108850" bIns="54425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12172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300" b="0" i="0" u="none" strike="noStrike" kern="10" cap="none" spc="0" normalizeH="0" baseline="0" noProof="0" dirty="0">
                <a:ln w="12700">
                  <a:solidFill>
                    <a:srgbClr val="EAEAEA"/>
                  </a:solidFill>
                  <a:rou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谈收获</a:t>
            </a:r>
            <a:r>
              <a:rPr kumimoji="0" lang="en-US" altLang="zh-CN" sz="4300" b="0" i="0" u="none" strike="noStrike" kern="10" cap="none" spc="0" normalizeH="0" baseline="0" noProof="0" dirty="0">
                <a:ln w="12700">
                  <a:solidFill>
                    <a:srgbClr val="EAEAEA"/>
                  </a:solidFill>
                  <a:rou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:</a:t>
            </a:r>
            <a:endParaRPr kumimoji="0" lang="zh-CN" altLang="en-US" sz="4300" b="0" i="0" u="none" strike="noStrike" kern="10" cap="none" spc="0" normalizeH="0" baseline="0" noProof="0" dirty="0">
              <a:ln w="12700">
                <a:solidFill>
                  <a:srgbClr val="EAEAEA"/>
                </a:solidFill>
                <a:rou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389" name="Text Box 5"/>
          <p:cNvSpPr txBox="1"/>
          <p:nvPr/>
        </p:nvSpPr>
        <p:spPr>
          <a:xfrm>
            <a:off x="1008063" y="1844675"/>
            <a:ext cx="9983787" cy="617538"/>
          </a:xfrm>
          <a:prstGeom prst="rect">
            <a:avLst/>
          </a:prstGeom>
          <a:noFill/>
          <a:ln w="9525">
            <a:noFill/>
          </a:ln>
        </p:spPr>
        <p:txBody>
          <a:bodyPr lIns="108850" tIns="54425" rIns="108850" bIns="54425">
            <a:spAutoFit/>
          </a:bodyPr>
          <a:p>
            <a:pPr>
              <a:spcBef>
                <a:spcPct val="50000"/>
              </a:spcBef>
            </a:pPr>
            <a:r>
              <a:rPr lang="en-US" altLang="zh-CN" sz="3300" b="1" dirty="0">
                <a:latin typeface="Arial" panose="020B0604020202020204" pitchFamily="34" charset="0"/>
              </a:rPr>
              <a:t>1.</a:t>
            </a:r>
            <a:r>
              <a:rPr lang="zh-CN" altLang="en-US" sz="3300" b="1" dirty="0">
                <a:latin typeface="Arial" panose="020B0604020202020204" pitchFamily="34" charset="0"/>
              </a:rPr>
              <a:t>二次函数</a:t>
            </a:r>
            <a:r>
              <a:rPr lang="en-US" altLang="zh-CN" sz="3300" b="1" i="1" dirty="0">
                <a:latin typeface="Times New Roman" panose="02020603050405020304" pitchFamily="18" charset="0"/>
              </a:rPr>
              <a:t>y</a:t>
            </a:r>
            <a:r>
              <a:rPr lang="en-US" altLang="zh-CN" sz="3300" b="1" dirty="0">
                <a:latin typeface="Symbol" panose="05050102010706020507" pitchFamily="18" charset="2"/>
              </a:rPr>
              <a:t>=</a:t>
            </a:r>
            <a:r>
              <a:rPr lang="en-US" altLang="zh-CN" sz="3300" b="1" i="1" dirty="0">
                <a:latin typeface="Times New Roman" panose="02020603050405020304" pitchFamily="18" charset="0"/>
              </a:rPr>
              <a:t>ax</a:t>
            </a:r>
            <a:r>
              <a:rPr lang="en-US" altLang="zh-CN" sz="3300" b="1" baseline="30000" dirty="0">
                <a:latin typeface="Times New Roman" panose="02020603050405020304" pitchFamily="18" charset="0"/>
              </a:rPr>
              <a:t>2</a:t>
            </a:r>
            <a:r>
              <a:rPr lang="en-US" altLang="zh-CN" sz="3300" b="1" dirty="0">
                <a:latin typeface="Arial" panose="020B0604020202020204" pitchFamily="34" charset="0"/>
              </a:rPr>
              <a:t>(</a:t>
            </a:r>
            <a:r>
              <a:rPr lang="en-US" altLang="zh-CN" sz="3300" b="1" i="1" dirty="0">
                <a:latin typeface="Times New Roman" panose="02020603050405020304" pitchFamily="18" charset="0"/>
              </a:rPr>
              <a:t>a</a:t>
            </a:r>
            <a:r>
              <a:rPr lang="en-US" altLang="zh-CN" sz="3300" b="1" dirty="0">
                <a:latin typeface="Arial" panose="020B0604020202020204" pitchFamily="34" charset="0"/>
              </a:rPr>
              <a:t>≠</a:t>
            </a:r>
            <a:r>
              <a:rPr lang="en-US" altLang="zh-CN" sz="3300" b="1" dirty="0">
                <a:latin typeface="Times New Roman" panose="02020603050405020304" pitchFamily="18" charset="0"/>
              </a:rPr>
              <a:t>0</a:t>
            </a:r>
            <a:r>
              <a:rPr lang="en-US" altLang="zh-CN" sz="3300" b="1" dirty="0">
                <a:latin typeface="Arial" panose="020B0604020202020204" pitchFamily="34" charset="0"/>
              </a:rPr>
              <a:t>)</a:t>
            </a:r>
            <a:r>
              <a:rPr lang="zh-CN" altLang="en-US" sz="3300" b="1" dirty="0">
                <a:latin typeface="Arial" panose="020B0604020202020204" pitchFamily="34" charset="0"/>
              </a:rPr>
              <a:t>的图象是一条抛物线</a:t>
            </a:r>
            <a:r>
              <a:rPr lang="en-US" altLang="zh-CN" sz="3300" b="1" dirty="0">
                <a:latin typeface="Arial" panose="020B0604020202020204" pitchFamily="34" charset="0"/>
              </a:rPr>
              <a:t>.</a:t>
            </a:r>
            <a:endParaRPr lang="en-US" altLang="zh-CN" sz="3300" b="1" dirty="0">
              <a:latin typeface="Arial" panose="020B0604020202020204" pitchFamily="34" charset="0"/>
            </a:endParaRPr>
          </a:p>
        </p:txBody>
      </p:sp>
      <p:sp>
        <p:nvSpPr>
          <p:cNvPr id="16390" name="Text Box 6"/>
          <p:cNvSpPr txBox="1"/>
          <p:nvPr/>
        </p:nvSpPr>
        <p:spPr>
          <a:xfrm>
            <a:off x="1008063" y="2636838"/>
            <a:ext cx="9599612" cy="619125"/>
          </a:xfrm>
          <a:prstGeom prst="rect">
            <a:avLst/>
          </a:prstGeom>
          <a:noFill/>
          <a:ln w="9525">
            <a:noFill/>
          </a:ln>
        </p:spPr>
        <p:txBody>
          <a:bodyPr lIns="108850" tIns="54425" rIns="108850" bIns="54425">
            <a:spAutoFit/>
          </a:bodyPr>
          <a:p>
            <a:pPr>
              <a:spcBef>
                <a:spcPct val="50000"/>
              </a:spcBef>
            </a:pPr>
            <a:r>
              <a:rPr lang="en-US" altLang="zh-CN" sz="3300" b="1" dirty="0">
                <a:latin typeface="Arial" panose="020B0604020202020204" pitchFamily="34" charset="0"/>
              </a:rPr>
              <a:t>2.</a:t>
            </a:r>
            <a:r>
              <a:rPr lang="zh-CN" altLang="en-US" sz="3300" b="1" dirty="0">
                <a:latin typeface="Arial" panose="020B0604020202020204" pitchFamily="34" charset="0"/>
              </a:rPr>
              <a:t>图象关于</a:t>
            </a:r>
            <a:r>
              <a:rPr lang="en-US" altLang="zh-CN" sz="3300" b="1" i="1" dirty="0">
                <a:latin typeface="Times New Roman" panose="02020603050405020304" pitchFamily="18" charset="0"/>
              </a:rPr>
              <a:t>y</a:t>
            </a:r>
            <a:r>
              <a:rPr lang="zh-CN" altLang="en-US" sz="3300" b="1" dirty="0">
                <a:latin typeface="Arial" panose="020B0604020202020204" pitchFamily="34" charset="0"/>
              </a:rPr>
              <a:t>轴对称</a:t>
            </a:r>
            <a:r>
              <a:rPr lang="en-US" altLang="zh-CN" sz="3300" b="1" dirty="0">
                <a:latin typeface="Arial" panose="020B0604020202020204" pitchFamily="34" charset="0"/>
              </a:rPr>
              <a:t>,</a:t>
            </a:r>
            <a:r>
              <a:rPr lang="zh-CN" altLang="en-US" sz="3300" b="1" dirty="0">
                <a:latin typeface="Arial" panose="020B0604020202020204" pitchFamily="34" charset="0"/>
              </a:rPr>
              <a:t>顶点是坐标原点</a:t>
            </a:r>
            <a:r>
              <a:rPr lang="en-US" altLang="zh-CN" sz="3300" b="1" dirty="0">
                <a:latin typeface="Arial" panose="020B0604020202020204" pitchFamily="34" charset="0"/>
              </a:rPr>
              <a:t>.</a:t>
            </a:r>
            <a:endParaRPr lang="en-US" altLang="zh-CN" sz="3300" b="1" dirty="0">
              <a:latin typeface="Arial" panose="020B0604020202020204" pitchFamily="34" charset="0"/>
            </a:endParaRPr>
          </a:p>
        </p:txBody>
      </p:sp>
      <p:sp>
        <p:nvSpPr>
          <p:cNvPr id="16391" name="Text Box 7"/>
          <p:cNvSpPr txBox="1"/>
          <p:nvPr/>
        </p:nvSpPr>
        <p:spPr>
          <a:xfrm>
            <a:off x="1008063" y="3430588"/>
            <a:ext cx="10079037" cy="1863725"/>
          </a:xfrm>
          <a:prstGeom prst="rect">
            <a:avLst/>
          </a:prstGeom>
          <a:noFill/>
          <a:ln w="9525">
            <a:noFill/>
          </a:ln>
        </p:spPr>
        <p:txBody>
          <a:bodyPr lIns="108850" tIns="54425" rIns="108850" bIns="54425">
            <a:spAutoFit/>
          </a:bodyPr>
          <a:p>
            <a:pPr>
              <a:spcBef>
                <a:spcPct val="50000"/>
              </a:spcBef>
            </a:pPr>
            <a:r>
              <a:rPr lang="en-US" altLang="zh-CN" sz="3800" b="1" dirty="0">
                <a:latin typeface="Arial" panose="020B0604020202020204" pitchFamily="34" charset="0"/>
              </a:rPr>
              <a:t>3.</a:t>
            </a:r>
            <a:r>
              <a:rPr lang="zh-CN" altLang="en-US" sz="3800" b="1" dirty="0">
                <a:latin typeface="Arial" panose="020B0604020202020204" pitchFamily="34" charset="0"/>
              </a:rPr>
              <a:t>当</a:t>
            </a:r>
            <a:r>
              <a:rPr lang="en-US" altLang="zh-CN" sz="3800" b="1" i="1" dirty="0">
                <a:latin typeface="Times New Roman" panose="02020603050405020304" pitchFamily="18" charset="0"/>
              </a:rPr>
              <a:t>a</a:t>
            </a:r>
            <a:r>
              <a:rPr lang="en-US" altLang="zh-CN" sz="3800" b="1" dirty="0">
                <a:latin typeface="Symbol" panose="05050102010706020507" pitchFamily="18" charset="2"/>
              </a:rPr>
              <a:t>&gt;</a:t>
            </a:r>
            <a:r>
              <a:rPr lang="en-US" altLang="zh-CN" sz="3800" b="1" dirty="0">
                <a:latin typeface="Times New Roman" panose="02020603050405020304" pitchFamily="18" charset="0"/>
              </a:rPr>
              <a:t>0</a:t>
            </a:r>
            <a:r>
              <a:rPr lang="zh-CN" altLang="en-US" sz="3800" b="1" dirty="0">
                <a:latin typeface="Arial" panose="020B0604020202020204" pitchFamily="34" charset="0"/>
              </a:rPr>
              <a:t>时</a:t>
            </a:r>
            <a:r>
              <a:rPr lang="en-US" altLang="zh-CN" sz="3800" b="1" dirty="0">
                <a:latin typeface="Arial" panose="020B0604020202020204" pitchFamily="34" charset="0"/>
              </a:rPr>
              <a:t>,</a:t>
            </a:r>
            <a:r>
              <a:rPr lang="zh-CN" altLang="en-US" sz="3800" b="1" dirty="0">
                <a:latin typeface="Arial" panose="020B0604020202020204" pitchFamily="34" charset="0"/>
              </a:rPr>
              <a:t>抛物线的开口向上</a:t>
            </a:r>
            <a:r>
              <a:rPr lang="en-US" altLang="zh-CN" sz="3800" b="1" dirty="0">
                <a:latin typeface="Arial" panose="020B0604020202020204" pitchFamily="34" charset="0"/>
              </a:rPr>
              <a:t>,</a:t>
            </a:r>
            <a:r>
              <a:rPr lang="zh-CN" altLang="en-US" sz="3800" b="1" dirty="0">
                <a:latin typeface="Arial" panose="020B0604020202020204" pitchFamily="34" charset="0"/>
              </a:rPr>
              <a:t>顶点是抛物线上的最低点</a:t>
            </a:r>
            <a:r>
              <a:rPr lang="en-US" altLang="zh-CN" sz="3800" b="1" dirty="0">
                <a:latin typeface="Arial" panose="020B0604020202020204" pitchFamily="34" charset="0"/>
              </a:rPr>
              <a:t>;</a:t>
            </a:r>
            <a:r>
              <a:rPr lang="zh-CN" altLang="en-US" sz="3800" b="1" dirty="0">
                <a:latin typeface="Arial" panose="020B0604020202020204" pitchFamily="34" charset="0"/>
              </a:rPr>
              <a:t>当</a:t>
            </a:r>
            <a:r>
              <a:rPr lang="en-US" altLang="zh-CN" sz="3800" b="1" i="1" dirty="0">
                <a:latin typeface="Times New Roman" panose="02020603050405020304" pitchFamily="18" charset="0"/>
              </a:rPr>
              <a:t>a</a:t>
            </a:r>
            <a:r>
              <a:rPr lang="en-US" altLang="zh-CN" sz="3800" b="1" dirty="0">
                <a:latin typeface="Symbol" panose="05050102010706020507" pitchFamily="18" charset="2"/>
              </a:rPr>
              <a:t>&lt;</a:t>
            </a:r>
            <a:r>
              <a:rPr lang="en-US" altLang="zh-CN" sz="3800" b="1" dirty="0">
                <a:latin typeface="Times New Roman" panose="02020603050405020304" pitchFamily="18" charset="0"/>
              </a:rPr>
              <a:t>0</a:t>
            </a:r>
            <a:r>
              <a:rPr lang="zh-CN" altLang="en-US" sz="3800" b="1" dirty="0">
                <a:latin typeface="Arial" panose="020B0604020202020204" pitchFamily="34" charset="0"/>
              </a:rPr>
              <a:t>时</a:t>
            </a:r>
            <a:r>
              <a:rPr lang="en-US" altLang="zh-CN" sz="3800" b="1" dirty="0">
                <a:latin typeface="Arial" panose="020B0604020202020204" pitchFamily="34" charset="0"/>
              </a:rPr>
              <a:t>,</a:t>
            </a:r>
            <a:r>
              <a:rPr lang="zh-CN" altLang="en-US" sz="3800" b="1" dirty="0">
                <a:latin typeface="Arial" panose="020B0604020202020204" pitchFamily="34" charset="0"/>
              </a:rPr>
              <a:t>抛物线的开口向下</a:t>
            </a:r>
            <a:r>
              <a:rPr lang="en-US" altLang="zh-CN" sz="3800" b="1" dirty="0">
                <a:latin typeface="Arial" panose="020B0604020202020204" pitchFamily="34" charset="0"/>
              </a:rPr>
              <a:t>,</a:t>
            </a:r>
            <a:r>
              <a:rPr lang="zh-CN" altLang="en-US" sz="3800" b="1" dirty="0">
                <a:latin typeface="Arial" panose="020B0604020202020204" pitchFamily="34" charset="0"/>
              </a:rPr>
              <a:t>顶点是抛物线的最高点</a:t>
            </a:r>
            <a:r>
              <a:rPr lang="en-US" altLang="zh-CN" sz="3800" b="1" dirty="0">
                <a:latin typeface="Arial" panose="020B0604020202020204" pitchFamily="34" charset="0"/>
              </a:rPr>
              <a:t>.</a:t>
            </a:r>
            <a:endParaRPr lang="en-US" altLang="zh-CN" sz="3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0" grpId="0"/>
      <p:bldP spid="1639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9218" name="Object 2"/>
          <p:cNvGraphicFramePr/>
          <p:nvPr/>
        </p:nvGraphicFramePr>
        <p:xfrm>
          <a:off x="706438" y="1036638"/>
          <a:ext cx="10298112" cy="227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" r:id="rId1" imgW="2971800" imgH="876300" progId="Equation.DSMT4">
                  <p:embed/>
                </p:oleObj>
              </mc:Choice>
              <mc:Fallback>
                <p:oleObj name="" r:id="rId1" imgW="2971800" imgH="876300" progId="Equation.DSMT4">
                  <p:embed/>
                  <p:pic>
                    <p:nvPicPr>
                      <p:cNvPr id="0" name="图片 312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06438" y="1036638"/>
                        <a:ext cx="10298112" cy="22780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028" name="Group 2"/>
          <p:cNvGrpSpPr/>
          <p:nvPr/>
        </p:nvGrpSpPr>
        <p:grpSpPr>
          <a:xfrm>
            <a:off x="203200" y="152400"/>
            <a:ext cx="3454400" cy="600075"/>
            <a:chOff x="720" y="336"/>
            <a:chExt cx="1632" cy="378"/>
          </a:xfrm>
        </p:grpSpPr>
        <p:sp>
          <p:nvSpPr>
            <p:cNvPr id="1041" name="Text Box 3"/>
            <p:cNvSpPr txBox="1"/>
            <p:nvPr/>
          </p:nvSpPr>
          <p:spPr>
            <a:xfrm>
              <a:off x="1008" y="336"/>
              <a:ext cx="1270" cy="3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300" b="1" dirty="0">
                  <a:solidFill>
                    <a:srgbClr val="0000FF"/>
                  </a:solidFill>
                  <a:latin typeface="隶书" panose="02010509060101010101" pitchFamily="49" charset="-122"/>
                  <a:ea typeface="隶书" panose="02010509060101010101" pitchFamily="49" charset="-122"/>
                </a:rPr>
                <a:t>回顾知识</a:t>
              </a:r>
              <a:r>
                <a:rPr lang="en-US" altLang="zh-CN" sz="3300" b="1" dirty="0">
                  <a:solidFill>
                    <a:srgbClr val="0000FF"/>
                  </a:solidFill>
                  <a:latin typeface="隶书" panose="02010509060101010101" pitchFamily="49" charset="-122"/>
                  <a:ea typeface="隶书" panose="02010509060101010101" pitchFamily="49" charset="-122"/>
                </a:rPr>
                <a:t>:</a:t>
              </a:r>
              <a:endParaRPr lang="en-US" altLang="zh-CN" sz="3300" b="1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endParaRPr>
            </a:p>
          </p:txBody>
        </p:sp>
        <p:pic>
          <p:nvPicPr>
            <p:cNvPr id="1042" name="Picture 4" descr="LINE07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20" y="624"/>
              <a:ext cx="1632" cy="82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9461" name="Text Box 5"/>
          <p:cNvSpPr txBox="1"/>
          <p:nvPr/>
        </p:nvSpPr>
        <p:spPr>
          <a:xfrm>
            <a:off x="508000" y="831850"/>
            <a:ext cx="8705850" cy="617538"/>
          </a:xfrm>
          <a:prstGeom prst="rect">
            <a:avLst/>
          </a:prstGeom>
          <a:solidFill>
            <a:srgbClr val="FFCCFF">
              <a:alpha val="50195"/>
            </a:srgbClr>
          </a:solidFill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一、正比例函数</a:t>
            </a:r>
            <a:r>
              <a:rPr lang="en-US" altLang="zh-CN" sz="33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3300" b="1" dirty="0">
                <a:solidFill>
                  <a:schemeClr val="tx2"/>
                </a:solidFill>
                <a:latin typeface="Symbol" panose="05050102010706020507" pitchFamily="18" charset="2"/>
              </a:rPr>
              <a:t>=</a:t>
            </a:r>
            <a:r>
              <a:rPr lang="en-US" altLang="zh-CN" sz="33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kx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33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k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300" b="1" dirty="0">
                <a:solidFill>
                  <a:srgbClr val="FF0000"/>
                </a:solidFill>
                <a:latin typeface="Symbol" panose="05050102010706020507" pitchFamily="18" charset="2"/>
              </a:rPr>
              <a:t>≠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0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）其图象是什么？</a:t>
            </a:r>
            <a:endParaRPr lang="zh-CN" altLang="en-US" sz="33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2" name="Text Box 6"/>
          <p:cNvSpPr txBox="1"/>
          <p:nvPr/>
        </p:nvSpPr>
        <p:spPr>
          <a:xfrm>
            <a:off x="508000" y="2590800"/>
            <a:ext cx="9186863" cy="619125"/>
          </a:xfrm>
          <a:prstGeom prst="rect">
            <a:avLst/>
          </a:prstGeom>
          <a:solidFill>
            <a:srgbClr val="FFCCFF">
              <a:alpha val="50195"/>
            </a:srgbClr>
          </a:solidFill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二、一次函数</a:t>
            </a:r>
            <a:r>
              <a:rPr lang="en-US" altLang="zh-CN" sz="33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33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kx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+</a:t>
            </a:r>
            <a:r>
              <a:rPr lang="en-US" altLang="zh-CN" sz="33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b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33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k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300" b="1" dirty="0">
                <a:solidFill>
                  <a:srgbClr val="FF0000"/>
                </a:solidFill>
                <a:latin typeface="Arial" panose="020B0604020202020204" pitchFamily="34" charset="0"/>
              </a:rPr>
              <a:t>≠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0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）其图象又是什么？</a:t>
            </a:r>
            <a:endParaRPr lang="zh-CN" altLang="en-US" sz="33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3" name="Text Box 7"/>
          <p:cNvSpPr txBox="1"/>
          <p:nvPr/>
        </p:nvSpPr>
        <p:spPr>
          <a:xfrm>
            <a:off x="1117600" y="1524000"/>
            <a:ext cx="10564813" cy="617538"/>
          </a:xfrm>
          <a:prstGeom prst="rect">
            <a:avLst/>
          </a:prstGeom>
          <a:noFill/>
          <a:ln w="9525">
            <a:noFill/>
          </a:ln>
        </p:spPr>
        <p:txBody>
          <a:bodyPr lIns="108850" tIns="54425" rIns="108850" bIns="54425">
            <a:spAutoFit/>
          </a:bodyPr>
          <a:p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正比例函数</a:t>
            </a:r>
            <a:r>
              <a:rPr lang="en-US" altLang="zh-CN" sz="33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3300" b="1" dirty="0">
                <a:solidFill>
                  <a:schemeClr val="tx2"/>
                </a:solidFill>
                <a:latin typeface="Symbol" panose="05050102010706020507" pitchFamily="18" charset="2"/>
              </a:rPr>
              <a:t>=</a:t>
            </a:r>
            <a:r>
              <a:rPr lang="en-US" altLang="zh-CN" sz="33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kx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33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k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300" b="1" dirty="0">
                <a:solidFill>
                  <a:srgbClr val="FF0000"/>
                </a:solidFill>
                <a:latin typeface="Symbol" panose="05050102010706020507" pitchFamily="18" charset="2"/>
              </a:rPr>
              <a:t>≠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0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）其图象是一条经过</a:t>
            </a:r>
            <a:r>
              <a:rPr lang="zh-CN" altLang="en-US" sz="33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原点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的直线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.</a:t>
            </a:r>
            <a:endParaRPr lang="en-US" altLang="zh-CN" sz="33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4" name="Text Box 8"/>
          <p:cNvSpPr txBox="1"/>
          <p:nvPr/>
        </p:nvSpPr>
        <p:spPr>
          <a:xfrm>
            <a:off x="1117600" y="3276600"/>
            <a:ext cx="10564813" cy="619125"/>
          </a:xfrm>
          <a:prstGeom prst="rect">
            <a:avLst/>
          </a:prstGeom>
          <a:noFill/>
          <a:ln w="9525">
            <a:noFill/>
          </a:ln>
        </p:spPr>
        <p:txBody>
          <a:bodyPr lIns="108850" tIns="54425" rIns="108850" bIns="54425">
            <a:spAutoFit/>
          </a:bodyPr>
          <a:p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一次函数</a:t>
            </a:r>
            <a:r>
              <a:rPr lang="en-US" altLang="zh-CN" sz="33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33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kx</a:t>
            </a:r>
            <a:r>
              <a:rPr lang="en-US" altLang="zh-CN" sz="3300" b="1" dirty="0">
                <a:solidFill>
                  <a:schemeClr val="tx2"/>
                </a:solidFill>
                <a:latin typeface="Symbol" panose="05050102010706020507" pitchFamily="18" charset="2"/>
              </a:rPr>
              <a:t>+</a:t>
            </a:r>
            <a:r>
              <a:rPr lang="en-US" altLang="zh-CN" sz="33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b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33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k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300" b="1" dirty="0">
                <a:solidFill>
                  <a:srgbClr val="FF0000"/>
                </a:solidFill>
                <a:latin typeface="Arial" panose="020B0604020202020204" pitchFamily="34" charset="0"/>
              </a:rPr>
              <a:t>≠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0</a:t>
            </a:r>
            <a:r>
              <a: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）其图象也是一条直线</a:t>
            </a:r>
            <a:r>
              <a: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.</a:t>
            </a:r>
            <a:endParaRPr lang="en-US" altLang="zh-CN" sz="33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" name="Group 23"/>
          <p:cNvGrpSpPr/>
          <p:nvPr/>
        </p:nvGrpSpPr>
        <p:grpSpPr>
          <a:xfrm>
            <a:off x="508000" y="3848100"/>
            <a:ext cx="9437688" cy="877888"/>
            <a:chOff x="240" y="2423"/>
            <a:chExt cx="4459" cy="553"/>
          </a:xfrm>
        </p:grpSpPr>
        <p:sp>
          <p:nvSpPr>
            <p:cNvPr id="1040" name="Text Box 10"/>
            <p:cNvSpPr txBox="1"/>
            <p:nvPr/>
          </p:nvSpPr>
          <p:spPr>
            <a:xfrm>
              <a:off x="240" y="2544"/>
              <a:ext cx="4459" cy="378"/>
            </a:xfrm>
            <a:prstGeom prst="rect">
              <a:avLst/>
            </a:prstGeom>
            <a:solidFill>
              <a:srgbClr val="FFCCFF">
                <a:alpha val="50195"/>
              </a:srgbClr>
            </a:solidFill>
            <a:ln w="12700">
              <a:noFill/>
            </a:ln>
          </p:spPr>
          <p:txBody>
            <a:bodyPr wrap="none">
              <a:spAutoFit/>
            </a:bodyPr>
            <a:p>
              <a:r>
                <a:rPr lang="zh-CN" altLang="en-US" sz="33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三、反比例函数           （</a:t>
              </a:r>
              <a:r>
                <a:rPr lang="en-US" altLang="zh-CN" sz="3300" b="1" i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k</a:t>
              </a:r>
              <a:r>
                <a:rPr lang="en-US" altLang="zh-CN" sz="33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zh-CN" sz="33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≠</a:t>
              </a:r>
              <a:r>
                <a:rPr lang="en-US" altLang="zh-CN" sz="33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 0</a:t>
              </a:r>
              <a:r>
                <a:rPr lang="zh-CN" altLang="en-US" sz="33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）其图象又是什么？</a:t>
              </a:r>
              <a:endParaRPr lang="zh-CN" altLang="en-US" sz="3300" b="1" dirty="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027" name="Object 13"/>
            <p:cNvGraphicFramePr/>
            <p:nvPr/>
          </p:nvGraphicFramePr>
          <p:xfrm>
            <a:off x="1852" y="2423"/>
            <a:ext cx="710" cy="5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" r:id="rId2" imgW="419100" imgH="393700" progId="Equation.DSMT4">
                    <p:embed/>
                  </p:oleObj>
                </mc:Choice>
                <mc:Fallback>
                  <p:oleObj name="" r:id="rId2" imgW="419100" imgH="393700" progId="Equation.DSMT4">
                    <p:embed/>
                    <p:pic>
                      <p:nvPicPr>
                        <p:cNvPr id="0" name="图片 3077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1852" y="2423"/>
                          <a:ext cx="710" cy="5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24"/>
          <p:cNvGrpSpPr/>
          <p:nvPr/>
        </p:nvGrpSpPr>
        <p:grpSpPr>
          <a:xfrm>
            <a:off x="711200" y="4802188"/>
            <a:ext cx="10564813" cy="838200"/>
            <a:chOff x="336" y="3024"/>
            <a:chExt cx="4992" cy="528"/>
          </a:xfrm>
        </p:grpSpPr>
        <p:sp>
          <p:nvSpPr>
            <p:cNvPr id="1039" name="Text Box 15"/>
            <p:cNvSpPr txBox="1"/>
            <p:nvPr/>
          </p:nvSpPr>
          <p:spPr>
            <a:xfrm>
              <a:off x="336" y="3120"/>
              <a:ext cx="4992" cy="3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33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反比例函数           （</a:t>
              </a:r>
              <a:r>
                <a:rPr lang="en-US" altLang="zh-CN" sz="3300" b="1" i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k</a:t>
              </a:r>
              <a:r>
                <a:rPr lang="en-US" altLang="zh-CN" sz="33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zh-CN" sz="33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≠</a:t>
              </a:r>
              <a:r>
                <a:rPr lang="en-US" altLang="zh-CN" sz="33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 0</a:t>
              </a:r>
              <a:r>
                <a:rPr lang="zh-CN" altLang="en-US" sz="33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）其图象是双曲线</a:t>
              </a:r>
              <a:r>
                <a:rPr lang="en-US" altLang="zh-CN" sz="33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.</a:t>
              </a:r>
              <a:endParaRPr lang="en-US" altLang="zh-CN" sz="3300" b="1" dirty="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026" name="Object 16"/>
            <p:cNvGraphicFramePr/>
            <p:nvPr/>
          </p:nvGraphicFramePr>
          <p:xfrm>
            <a:off x="1457" y="3024"/>
            <a:ext cx="743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" r:id="rId4" imgW="419100" imgH="393700" progId="Equation.DSMT4">
                    <p:embed/>
                  </p:oleObj>
                </mc:Choice>
                <mc:Fallback>
                  <p:oleObj name="" r:id="rId4" imgW="419100" imgH="393700" progId="Equation.DSMT4">
                    <p:embed/>
                    <p:pic>
                      <p:nvPicPr>
                        <p:cNvPr id="0" name="图片 3076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457" y="3024"/>
                          <a:ext cx="743" cy="52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35" name="Group 19"/>
          <p:cNvGrpSpPr/>
          <p:nvPr/>
        </p:nvGrpSpPr>
        <p:grpSpPr>
          <a:xfrm>
            <a:off x="914400" y="5851525"/>
            <a:ext cx="10890250" cy="1008063"/>
            <a:chOff x="431" y="3249"/>
            <a:chExt cx="5146" cy="635"/>
          </a:xfrm>
        </p:grpSpPr>
        <p:pic>
          <p:nvPicPr>
            <p:cNvPr id="1036" name="Picture 20" descr="zao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061" y="3249"/>
              <a:ext cx="2516" cy="62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37" name="Picture 21" descr="zao4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746" y="3321"/>
              <a:ext cx="1314" cy="563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38" name="Picture 22" descr="zao2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31" y="3339"/>
              <a:ext cx="1313" cy="536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  <p:bldP spid="19462" grpId="0" animBg="1"/>
      <p:bldP spid="19463" grpId="0"/>
      <p:bldP spid="194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ext Box 2"/>
          <p:cNvSpPr txBox="1"/>
          <p:nvPr/>
        </p:nvSpPr>
        <p:spPr>
          <a:xfrm>
            <a:off x="615950" y="920750"/>
            <a:ext cx="10964863" cy="1587500"/>
          </a:xfrm>
          <a:prstGeom prst="rect">
            <a:avLst/>
          </a:prstGeom>
          <a:solidFill>
            <a:srgbClr val="FFCCFF">
              <a:alpha val="50195"/>
            </a:srgbClr>
          </a:solidFill>
          <a:ln w="12700">
            <a:noFill/>
          </a:ln>
        </p:spPr>
        <p:txBody>
          <a:bodyPr lIns="108850" tIns="54425" rIns="108850" bIns="54425">
            <a:spAutoFit/>
          </a:bodyPr>
          <a:p>
            <a:r>
              <a:rPr lang="zh-CN" altLang="en-US" sz="4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二次函数</a:t>
            </a:r>
            <a:r>
              <a:rPr lang="en-US" altLang="zh-CN" sz="48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4800" b="1" dirty="0">
                <a:solidFill>
                  <a:schemeClr val="tx2"/>
                </a:solidFill>
                <a:latin typeface="Symbol" panose="05050102010706020507" pitchFamily="18" charset="2"/>
              </a:rPr>
              <a:t>=</a:t>
            </a:r>
            <a:r>
              <a:rPr lang="en-US" altLang="zh-CN" sz="48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ax</a:t>
            </a:r>
            <a:r>
              <a:rPr lang="en-US" altLang="zh-CN" sz="4800" b="1" i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²</a:t>
            </a:r>
            <a:r>
              <a:rPr lang="en-US" altLang="zh-CN" sz="4800" b="1" dirty="0">
                <a:solidFill>
                  <a:schemeClr val="tx2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+</a:t>
            </a:r>
            <a:r>
              <a:rPr lang="en-US" altLang="zh-CN" sz="4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48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bx</a:t>
            </a:r>
            <a:r>
              <a:rPr lang="en-US" altLang="zh-CN" sz="4800" b="1" dirty="0">
                <a:solidFill>
                  <a:schemeClr val="tx2"/>
                </a:solidFill>
                <a:latin typeface="Symbol" panose="05050102010706020507" pitchFamily="18" charset="2"/>
              </a:rPr>
              <a:t>+</a:t>
            </a:r>
            <a:r>
              <a:rPr lang="en-US" altLang="zh-CN" sz="48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c</a:t>
            </a:r>
            <a:r>
              <a:rPr lang="zh-CN" altLang="en-US" sz="4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48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z="4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4800" b="1" dirty="0">
                <a:solidFill>
                  <a:srgbClr val="FF0000"/>
                </a:solidFill>
                <a:latin typeface="Symbol" panose="05050102010706020507" pitchFamily="18" charset="2"/>
              </a:rPr>
              <a:t>≠</a:t>
            </a:r>
            <a:r>
              <a:rPr lang="en-US" altLang="zh-CN" sz="4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0</a:t>
            </a:r>
            <a:r>
              <a:rPr lang="zh-CN" altLang="en-US" sz="4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）</a:t>
            </a:r>
            <a:endParaRPr lang="zh-CN" altLang="en-US" sz="48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r>
              <a:rPr lang="zh-CN" altLang="en-US" sz="4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其图象又是什么呢？</a:t>
            </a:r>
            <a:endParaRPr lang="zh-CN" altLang="en-US" sz="48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3" name="Rectangle 3"/>
          <p:cNvSpPr/>
          <p:nvPr/>
        </p:nvSpPr>
        <p:spPr>
          <a:xfrm>
            <a:off x="1828800" y="3430588"/>
            <a:ext cx="9547225" cy="1093787"/>
          </a:xfrm>
          <a:prstGeom prst="rect">
            <a:avLst/>
          </a:prstGeom>
          <a:noFill/>
          <a:ln w="9525">
            <a:noFill/>
          </a:ln>
        </p:spPr>
        <p:txBody>
          <a:bodyPr lIns="108850" tIns="54425" rIns="108850" bIns="54425">
            <a:spAutoFit/>
          </a:bodyPr>
          <a:p>
            <a:r>
              <a:rPr lang="zh-CN" altLang="en-US" sz="6400" b="1" dirty="0">
                <a:solidFill>
                  <a:srgbClr val="FF3300"/>
                </a:solidFill>
                <a:latin typeface="Arial" panose="020B0604020202020204" pitchFamily="34" charset="0"/>
              </a:rPr>
              <a:t>二次函数</a:t>
            </a:r>
            <a:r>
              <a:rPr lang="en-US" altLang="zh-CN" sz="6400" b="1" i="1" dirty="0">
                <a:solidFill>
                  <a:srgbClr val="FF3300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6400" b="1" dirty="0">
                <a:solidFill>
                  <a:srgbClr val="FF3300"/>
                </a:solidFill>
                <a:latin typeface="Symbol" panose="05050102010706020507" pitchFamily="18" charset="2"/>
              </a:rPr>
              <a:t>=</a:t>
            </a:r>
            <a:r>
              <a:rPr lang="en-US" altLang="zh-CN" sz="6400" b="1" i="1" dirty="0">
                <a:solidFill>
                  <a:srgbClr val="FF3300"/>
                </a:solidFill>
                <a:latin typeface="Times New Roman" panose="02020603050405020304" pitchFamily="18" charset="0"/>
              </a:rPr>
              <a:t>ax</a:t>
            </a:r>
            <a:r>
              <a:rPr lang="en-US" altLang="zh-CN" sz="6400" b="1" baseline="30000" dirty="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6400" b="1" dirty="0">
                <a:solidFill>
                  <a:srgbClr val="FF3300"/>
                </a:solidFill>
                <a:latin typeface="Arial" panose="020B0604020202020204" pitchFamily="34" charset="0"/>
              </a:rPr>
              <a:t>的图象</a:t>
            </a:r>
            <a:endParaRPr lang="zh-CN" altLang="en-US" sz="64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grpSp>
        <p:nvGrpSpPr>
          <p:cNvPr id="13316" name="Group 4"/>
          <p:cNvGrpSpPr/>
          <p:nvPr/>
        </p:nvGrpSpPr>
        <p:grpSpPr>
          <a:xfrm>
            <a:off x="914400" y="5487988"/>
            <a:ext cx="10890250" cy="1008062"/>
            <a:chOff x="431" y="3249"/>
            <a:chExt cx="5146" cy="635"/>
          </a:xfrm>
        </p:grpSpPr>
        <p:pic>
          <p:nvPicPr>
            <p:cNvPr id="13317" name="Picture 5" descr="zao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061" y="3249"/>
              <a:ext cx="2516" cy="62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3318" name="Picture 6" descr="zao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46" y="3321"/>
              <a:ext cx="1314" cy="563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3319" name="Picture 7" descr="zao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1" y="3339"/>
              <a:ext cx="1313" cy="536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  <p:bldP spid="204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Group 2"/>
          <p:cNvGrpSpPr/>
          <p:nvPr/>
        </p:nvGrpSpPr>
        <p:grpSpPr>
          <a:xfrm>
            <a:off x="2641600" y="1752600"/>
            <a:ext cx="9548813" cy="4900613"/>
            <a:chOff x="1248" y="1152"/>
            <a:chExt cx="4512" cy="3086"/>
          </a:xfrm>
        </p:grpSpPr>
        <p:pic>
          <p:nvPicPr>
            <p:cNvPr id="2154" name="Picture 3" descr="26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48" y="1152"/>
              <a:ext cx="4512" cy="3086"/>
            </a:xfrm>
            <a:prstGeom prst="rect">
              <a:avLst/>
            </a:prstGeom>
            <a:noFill/>
            <a:ln w="9525">
              <a:noFill/>
            </a:ln>
          </p:spPr>
        </p:pic>
        <p:graphicFrame>
          <p:nvGraphicFramePr>
            <p:cNvPr id="2052" name="Object 4"/>
            <p:cNvGraphicFramePr/>
            <p:nvPr/>
          </p:nvGraphicFramePr>
          <p:xfrm>
            <a:off x="3936" y="1680"/>
            <a:ext cx="576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" r:id="rId2" imgW="393700" imgH="393700" progId="Equation.3">
                    <p:embed/>
                  </p:oleObj>
                </mc:Choice>
                <mc:Fallback>
                  <p:oleObj name="" r:id="rId2" imgW="393700" imgH="393700" progId="Equation.3">
                    <p:embed/>
                    <p:pic>
                      <p:nvPicPr>
                        <p:cNvPr id="0" name="图片 3078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3936" y="1680"/>
                          <a:ext cx="576" cy="57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3" name="Object 5"/>
            <p:cNvGraphicFramePr/>
            <p:nvPr/>
          </p:nvGraphicFramePr>
          <p:xfrm>
            <a:off x="1845" y="1680"/>
            <a:ext cx="726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4" imgW="495300" imgH="393700" progId="Equation.3">
                    <p:embed/>
                  </p:oleObj>
                </mc:Choice>
                <mc:Fallback>
                  <p:oleObj name="" r:id="rId4" imgW="495300" imgH="393700" progId="Equation.3">
                    <p:embed/>
                    <p:pic>
                      <p:nvPicPr>
                        <p:cNvPr id="0" name="图片 3075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845" y="1680"/>
                          <a:ext cx="726" cy="57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126" name="Picture 6" descr="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40000" y="1697038"/>
            <a:ext cx="9650413" cy="516255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003300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5127" name="Oval 7"/>
          <p:cNvSpPr/>
          <p:nvPr/>
        </p:nvSpPr>
        <p:spPr>
          <a:xfrm>
            <a:off x="7212013" y="4268788"/>
            <a:ext cx="101600" cy="762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128" name="Oval 8"/>
          <p:cNvSpPr/>
          <p:nvPr/>
        </p:nvSpPr>
        <p:spPr>
          <a:xfrm>
            <a:off x="7720013" y="4152900"/>
            <a:ext cx="101600" cy="762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129" name="Oval 9"/>
          <p:cNvSpPr/>
          <p:nvPr/>
        </p:nvSpPr>
        <p:spPr>
          <a:xfrm>
            <a:off x="8126413" y="3811588"/>
            <a:ext cx="101600" cy="762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130" name="Oval 10"/>
          <p:cNvSpPr/>
          <p:nvPr/>
        </p:nvSpPr>
        <p:spPr>
          <a:xfrm>
            <a:off x="8634413" y="3200400"/>
            <a:ext cx="101600" cy="762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131" name="Oval 11"/>
          <p:cNvSpPr/>
          <p:nvPr/>
        </p:nvSpPr>
        <p:spPr>
          <a:xfrm>
            <a:off x="9142413" y="2362200"/>
            <a:ext cx="101600" cy="762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132" name="Oval 12"/>
          <p:cNvSpPr/>
          <p:nvPr/>
        </p:nvSpPr>
        <p:spPr>
          <a:xfrm>
            <a:off x="5384800" y="2362200"/>
            <a:ext cx="101600" cy="762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133" name="Oval 13"/>
          <p:cNvSpPr/>
          <p:nvPr/>
        </p:nvSpPr>
        <p:spPr>
          <a:xfrm>
            <a:off x="5892800" y="3200400"/>
            <a:ext cx="101600" cy="762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134" name="Oval 14"/>
          <p:cNvSpPr/>
          <p:nvPr/>
        </p:nvSpPr>
        <p:spPr>
          <a:xfrm>
            <a:off x="6399213" y="3811588"/>
            <a:ext cx="101600" cy="762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135" name="Oval 15"/>
          <p:cNvSpPr/>
          <p:nvPr/>
        </p:nvSpPr>
        <p:spPr>
          <a:xfrm>
            <a:off x="6805613" y="4152900"/>
            <a:ext cx="101600" cy="762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pic>
        <p:nvPicPr>
          <p:cNvPr id="5136" name="Picture 16" descr="22"/>
          <p:cNvPicPr/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53038" y="2133600"/>
            <a:ext cx="4092575" cy="22653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37" name="Line 17"/>
          <p:cNvSpPr/>
          <p:nvPr/>
        </p:nvSpPr>
        <p:spPr>
          <a:xfrm>
            <a:off x="2438400" y="1676400"/>
            <a:ext cx="0" cy="5183188"/>
          </a:xfrm>
          <a:prstGeom prst="line">
            <a:avLst/>
          </a:prstGeom>
          <a:ln w="57150" cap="flat" cmpd="thinThick">
            <a:solidFill>
              <a:schemeClr val="accent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5138" name="Line 18"/>
          <p:cNvSpPr/>
          <p:nvPr/>
        </p:nvSpPr>
        <p:spPr>
          <a:xfrm>
            <a:off x="-1422400" y="1600200"/>
            <a:ext cx="14019213" cy="0"/>
          </a:xfrm>
          <a:prstGeom prst="line">
            <a:avLst/>
          </a:prstGeom>
          <a:ln w="57150" cap="flat" cmpd="thinThick">
            <a:solidFill>
              <a:schemeClr val="accent1"/>
            </a:solidFill>
            <a:prstDash val="solid"/>
            <a:headEnd type="none" w="sm" len="sm"/>
            <a:tailEnd type="none" w="sm" len="sm"/>
          </a:ln>
        </p:spPr>
      </p:sp>
      <p:grpSp>
        <p:nvGrpSpPr>
          <p:cNvPr id="3" name="Group 19"/>
          <p:cNvGrpSpPr/>
          <p:nvPr/>
        </p:nvGrpSpPr>
        <p:grpSpPr>
          <a:xfrm>
            <a:off x="0" y="0"/>
            <a:ext cx="12190413" cy="1598613"/>
            <a:chOff x="0" y="0"/>
            <a:chExt cx="5760" cy="1007"/>
          </a:xfrm>
        </p:grpSpPr>
        <p:sp>
          <p:nvSpPr>
            <p:cNvPr id="2122" name="Rectangle 20"/>
            <p:cNvSpPr/>
            <p:nvPr/>
          </p:nvSpPr>
          <p:spPr>
            <a:xfrm>
              <a:off x="0" y="0"/>
              <a:ext cx="5760" cy="960"/>
            </a:xfrm>
            <a:prstGeom prst="rect">
              <a:avLst/>
            </a:prstGeom>
            <a:noFill/>
            <a:ln w="28575" cap="flat" cmpd="sng">
              <a:solidFill>
                <a:srgbClr val="FFFFFF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2123" name="Line 21"/>
            <p:cNvSpPr/>
            <p:nvPr/>
          </p:nvSpPr>
          <p:spPr>
            <a:xfrm>
              <a:off x="0" y="336"/>
              <a:ext cx="5760" cy="0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2124" name="Line 22"/>
            <p:cNvSpPr/>
            <p:nvPr/>
          </p:nvSpPr>
          <p:spPr>
            <a:xfrm>
              <a:off x="720" y="0"/>
              <a:ext cx="0" cy="960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2125" name="Line 23"/>
            <p:cNvSpPr/>
            <p:nvPr/>
          </p:nvSpPr>
          <p:spPr>
            <a:xfrm>
              <a:off x="0" y="672"/>
              <a:ext cx="5760" cy="0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2126" name="Line 24"/>
            <p:cNvSpPr/>
            <p:nvPr/>
          </p:nvSpPr>
          <p:spPr>
            <a:xfrm>
              <a:off x="1104" y="0"/>
              <a:ext cx="0" cy="960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2127" name="Line 25"/>
            <p:cNvSpPr/>
            <p:nvPr/>
          </p:nvSpPr>
          <p:spPr>
            <a:xfrm>
              <a:off x="1488" y="0"/>
              <a:ext cx="0" cy="960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2128" name="Line 26"/>
            <p:cNvSpPr/>
            <p:nvPr/>
          </p:nvSpPr>
          <p:spPr>
            <a:xfrm>
              <a:off x="1872" y="0"/>
              <a:ext cx="0" cy="960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2129" name="Line 27"/>
            <p:cNvSpPr/>
            <p:nvPr/>
          </p:nvSpPr>
          <p:spPr>
            <a:xfrm>
              <a:off x="2304" y="0"/>
              <a:ext cx="0" cy="960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2130" name="Line 28"/>
            <p:cNvSpPr/>
            <p:nvPr/>
          </p:nvSpPr>
          <p:spPr>
            <a:xfrm>
              <a:off x="2736" y="0"/>
              <a:ext cx="0" cy="960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2131" name="Line 29"/>
            <p:cNvSpPr/>
            <p:nvPr/>
          </p:nvSpPr>
          <p:spPr>
            <a:xfrm>
              <a:off x="3216" y="0"/>
              <a:ext cx="0" cy="960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2132" name="Line 30"/>
            <p:cNvSpPr/>
            <p:nvPr/>
          </p:nvSpPr>
          <p:spPr>
            <a:xfrm>
              <a:off x="3744" y="0"/>
              <a:ext cx="0" cy="960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2133" name="Line 31"/>
            <p:cNvSpPr/>
            <p:nvPr/>
          </p:nvSpPr>
          <p:spPr>
            <a:xfrm>
              <a:off x="4272" y="0"/>
              <a:ext cx="0" cy="960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2134" name="Line 32"/>
            <p:cNvSpPr/>
            <p:nvPr/>
          </p:nvSpPr>
          <p:spPr>
            <a:xfrm>
              <a:off x="4752" y="0"/>
              <a:ext cx="0" cy="960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2135" name="Line 33"/>
            <p:cNvSpPr/>
            <p:nvPr/>
          </p:nvSpPr>
          <p:spPr>
            <a:xfrm>
              <a:off x="5232" y="0"/>
              <a:ext cx="0" cy="960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2136" name="Text Box 34"/>
            <p:cNvSpPr txBox="1"/>
            <p:nvPr/>
          </p:nvSpPr>
          <p:spPr>
            <a:xfrm>
              <a:off x="230" y="26"/>
              <a:ext cx="175" cy="33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i="1" dirty="0">
                  <a:latin typeface="Times New Roman" panose="02020603050405020304" pitchFamily="18" charset="0"/>
                </a:rPr>
                <a:t>x</a:t>
              </a:r>
              <a:endParaRPr lang="en-US" altLang="zh-CN" sz="2900" b="1" i="1" dirty="0">
                <a:latin typeface="Times New Roman" panose="02020603050405020304" pitchFamily="18" charset="0"/>
              </a:endParaRPr>
            </a:p>
          </p:txBody>
        </p:sp>
        <p:sp>
          <p:nvSpPr>
            <p:cNvPr id="2137" name="Text Box 35"/>
            <p:cNvSpPr txBox="1"/>
            <p:nvPr/>
          </p:nvSpPr>
          <p:spPr>
            <a:xfrm>
              <a:off x="86" y="406"/>
              <a:ext cx="408" cy="33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i="1" dirty="0">
                  <a:latin typeface="Times New Roman" panose="02020603050405020304" pitchFamily="18" charset="0"/>
                </a:rPr>
                <a:t>y</a:t>
              </a:r>
              <a:r>
                <a:rPr lang="en-US" altLang="zh-CN" sz="2900" b="1" dirty="0">
                  <a:latin typeface="Symbol" panose="05050102010706020507" pitchFamily="18" charset="2"/>
                </a:rPr>
                <a:t>=</a:t>
              </a:r>
              <a:r>
                <a:rPr lang="en-US" altLang="zh-CN" sz="2900" b="1" i="1" dirty="0">
                  <a:latin typeface="Times New Roman" panose="02020603050405020304" pitchFamily="18" charset="0"/>
                </a:rPr>
                <a:t>x</a:t>
              </a:r>
              <a:r>
                <a:rPr lang="en-US" altLang="zh-CN" sz="2900" b="1" baseline="30000" dirty="0">
                  <a:latin typeface="Times New Roman" panose="02020603050405020304" pitchFamily="18" charset="0"/>
                </a:rPr>
                <a:t>2</a:t>
              </a:r>
              <a:endParaRPr lang="en-US" altLang="zh-CN" sz="29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2138" name="Text Box 36"/>
            <p:cNvSpPr txBox="1"/>
            <p:nvPr/>
          </p:nvSpPr>
          <p:spPr>
            <a:xfrm>
              <a:off x="96" y="668"/>
              <a:ext cx="592" cy="33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i="1" dirty="0">
                  <a:latin typeface="Times New Roman" panose="02020603050405020304" pitchFamily="18" charset="0"/>
                </a:rPr>
                <a:t>y</a:t>
              </a:r>
              <a:r>
                <a:rPr lang="en-US" altLang="zh-CN" sz="2900" b="1" dirty="0">
                  <a:latin typeface="Symbol" panose="05050102010706020507" pitchFamily="18" charset="2"/>
                </a:rPr>
                <a:t>= -</a:t>
              </a:r>
              <a:r>
                <a:rPr lang="en-US" altLang="zh-CN" sz="2900" b="1" dirty="0">
                  <a:latin typeface="Times New Roman" panose="02020603050405020304" pitchFamily="18" charset="0"/>
                </a:rPr>
                <a:t> </a:t>
              </a:r>
              <a:r>
                <a:rPr lang="en-US" altLang="zh-CN" sz="2900" b="1" i="1" dirty="0">
                  <a:latin typeface="Times New Roman" panose="02020603050405020304" pitchFamily="18" charset="0"/>
                </a:rPr>
                <a:t>x</a:t>
              </a:r>
              <a:r>
                <a:rPr lang="en-US" altLang="zh-CN" sz="2900" b="1" baseline="30000" dirty="0">
                  <a:latin typeface="Times New Roman" panose="02020603050405020304" pitchFamily="18" charset="0"/>
                </a:rPr>
                <a:t>2</a:t>
              </a:r>
              <a:endParaRPr lang="en-US" altLang="zh-CN" sz="29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2139" name="Text Box 37"/>
            <p:cNvSpPr txBox="1"/>
            <p:nvPr/>
          </p:nvSpPr>
          <p:spPr>
            <a:xfrm>
              <a:off x="796" y="26"/>
              <a:ext cx="219" cy="33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latin typeface="Times New Roman" panose="02020603050405020304" pitchFamily="18" charset="0"/>
                </a:rPr>
                <a:t>...</a:t>
              </a:r>
              <a:endParaRPr lang="en-US" altLang="zh-CN" sz="29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2140" name="Text Box 38"/>
            <p:cNvSpPr txBox="1"/>
            <p:nvPr/>
          </p:nvSpPr>
          <p:spPr>
            <a:xfrm>
              <a:off x="796" y="288"/>
              <a:ext cx="219" cy="33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latin typeface="Times New Roman" panose="02020603050405020304" pitchFamily="18" charset="0"/>
                </a:rPr>
                <a:t>...</a:t>
              </a:r>
              <a:endParaRPr lang="en-US" altLang="zh-CN" sz="29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2141" name="Text Box 39"/>
            <p:cNvSpPr txBox="1"/>
            <p:nvPr/>
          </p:nvSpPr>
          <p:spPr>
            <a:xfrm>
              <a:off x="768" y="624"/>
              <a:ext cx="219" cy="33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latin typeface="Times New Roman" panose="02020603050405020304" pitchFamily="18" charset="0"/>
                </a:rPr>
                <a:t>...</a:t>
              </a:r>
              <a:endParaRPr lang="en-US" altLang="zh-CN" sz="29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2142" name="Text Box 40"/>
            <p:cNvSpPr txBox="1"/>
            <p:nvPr/>
          </p:nvSpPr>
          <p:spPr>
            <a:xfrm>
              <a:off x="5424" y="26"/>
              <a:ext cx="219" cy="33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latin typeface="Times New Roman" panose="02020603050405020304" pitchFamily="18" charset="0"/>
                </a:rPr>
                <a:t>...</a:t>
              </a:r>
              <a:endParaRPr lang="en-US" altLang="zh-CN" sz="29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2143" name="Text Box 41"/>
            <p:cNvSpPr txBox="1"/>
            <p:nvPr/>
          </p:nvSpPr>
          <p:spPr>
            <a:xfrm>
              <a:off x="5452" y="336"/>
              <a:ext cx="219" cy="33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latin typeface="Times New Roman" panose="02020603050405020304" pitchFamily="18" charset="0"/>
                </a:rPr>
                <a:t>...</a:t>
              </a:r>
              <a:endParaRPr lang="en-US" altLang="zh-CN" sz="29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2144" name="Text Box 42"/>
            <p:cNvSpPr txBox="1"/>
            <p:nvPr/>
          </p:nvSpPr>
          <p:spPr>
            <a:xfrm>
              <a:off x="5452" y="624"/>
              <a:ext cx="219" cy="33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latin typeface="Times New Roman" panose="02020603050405020304" pitchFamily="18" charset="0"/>
                </a:rPr>
                <a:t>...</a:t>
              </a:r>
              <a:endParaRPr lang="en-US" altLang="zh-CN" sz="29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2145" name="Text Box 43"/>
            <p:cNvSpPr txBox="1"/>
            <p:nvPr/>
          </p:nvSpPr>
          <p:spPr>
            <a:xfrm>
              <a:off x="2832" y="48"/>
              <a:ext cx="175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0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46" name="Text Box 44"/>
            <p:cNvSpPr txBox="1"/>
            <p:nvPr/>
          </p:nvSpPr>
          <p:spPr>
            <a:xfrm>
              <a:off x="1190" y="44"/>
              <a:ext cx="271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Symbol" panose="05050102010706020507" pitchFamily="18" charset="2"/>
                </a:rPr>
                <a:t>-</a:t>
              </a:r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47" name="Text Box 45"/>
            <p:cNvSpPr txBox="1"/>
            <p:nvPr/>
          </p:nvSpPr>
          <p:spPr>
            <a:xfrm>
              <a:off x="1452" y="44"/>
              <a:ext cx="403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Symbol" panose="05050102010706020507" pitchFamily="18" charset="2"/>
                </a:rPr>
                <a:t>-</a:t>
              </a:r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1.5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48" name="Text Box 46"/>
            <p:cNvSpPr txBox="1"/>
            <p:nvPr/>
          </p:nvSpPr>
          <p:spPr>
            <a:xfrm>
              <a:off x="1958" y="44"/>
              <a:ext cx="271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Symbol" panose="05050102010706020507" pitchFamily="18" charset="2"/>
                </a:rPr>
                <a:t>-</a:t>
              </a:r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49" name="Text Box 47"/>
            <p:cNvSpPr txBox="1"/>
            <p:nvPr/>
          </p:nvSpPr>
          <p:spPr>
            <a:xfrm>
              <a:off x="2304" y="44"/>
              <a:ext cx="403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Symbol" panose="05050102010706020507" pitchFamily="18" charset="2"/>
                </a:rPr>
                <a:t>-</a:t>
              </a:r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0.5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50" name="Text Box 48"/>
            <p:cNvSpPr txBox="1"/>
            <p:nvPr/>
          </p:nvSpPr>
          <p:spPr>
            <a:xfrm>
              <a:off x="3868" y="48"/>
              <a:ext cx="175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51" name="Text Box 49"/>
            <p:cNvSpPr txBox="1"/>
            <p:nvPr/>
          </p:nvSpPr>
          <p:spPr>
            <a:xfrm>
              <a:off x="4300" y="48"/>
              <a:ext cx="307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1.5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52" name="Text Box 50"/>
            <p:cNvSpPr txBox="1"/>
            <p:nvPr/>
          </p:nvSpPr>
          <p:spPr>
            <a:xfrm>
              <a:off x="3254" y="48"/>
              <a:ext cx="307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0.5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53" name="Text Box 51"/>
            <p:cNvSpPr txBox="1"/>
            <p:nvPr/>
          </p:nvSpPr>
          <p:spPr>
            <a:xfrm>
              <a:off x="4934" y="26"/>
              <a:ext cx="175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172" name="Text Box 52"/>
          <p:cNvSpPr txBox="1"/>
          <p:nvPr/>
        </p:nvSpPr>
        <p:spPr>
          <a:xfrm>
            <a:off x="-38100" y="1752600"/>
            <a:ext cx="2581275" cy="479425"/>
          </a:xfrm>
          <a:prstGeom prst="rect">
            <a:avLst/>
          </a:prstGeom>
          <a:solidFill>
            <a:schemeClr val="tx1"/>
          </a:solidFill>
          <a:ln w="12700">
            <a:noFill/>
          </a:ln>
        </p:spPr>
        <p:txBody>
          <a:bodyPr lIns="108850" tIns="54425" rIns="108850" bIns="54425">
            <a:spAutoFit/>
          </a:bodyPr>
          <a:p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函数图象画法</a:t>
            </a:r>
            <a:endParaRPr lang="zh-CN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73" name="Text Box 53"/>
          <p:cNvSpPr txBox="1"/>
          <p:nvPr/>
        </p:nvSpPr>
        <p:spPr>
          <a:xfrm>
            <a:off x="652463" y="3570288"/>
            <a:ext cx="1379537" cy="555625"/>
          </a:xfrm>
          <a:prstGeom prst="rect">
            <a:avLst/>
          </a:prstGeom>
          <a:noFill/>
          <a:ln w="12700" cap="flat" cmpd="sng">
            <a:solidFill>
              <a:srgbClr val="99CC00"/>
            </a:solidFill>
            <a:prstDash val="solid"/>
            <a:miter/>
            <a:headEnd type="none" w="sm" len="sm"/>
            <a:tailEnd type="none" w="sm" len="sm"/>
          </a:ln>
        </p:spPr>
        <p:txBody>
          <a:bodyPr lIns="108850" tIns="54425" rIns="108850" bIns="54425">
            <a:spAutoFit/>
          </a:bodyPr>
          <a:p>
            <a:r>
              <a:rPr lang="zh-CN" altLang="en-US" sz="2900" b="1" dirty="0">
                <a:latin typeface="Times New Roman" panose="02020603050405020304" pitchFamily="18" charset="0"/>
              </a:rPr>
              <a:t>列表</a:t>
            </a:r>
            <a:endParaRPr lang="zh-CN" altLang="en-US" sz="2900" b="1" dirty="0">
              <a:latin typeface="Times New Roman" panose="02020603050405020304" pitchFamily="18" charset="0"/>
            </a:endParaRPr>
          </a:p>
        </p:txBody>
      </p:sp>
      <p:sp>
        <p:nvSpPr>
          <p:cNvPr id="5174" name="Line 54"/>
          <p:cNvSpPr/>
          <p:nvPr/>
        </p:nvSpPr>
        <p:spPr>
          <a:xfrm>
            <a:off x="1219200" y="4103688"/>
            <a:ext cx="0" cy="3810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triangle" w="sm" len="sm"/>
          </a:ln>
        </p:spPr>
      </p:sp>
      <p:sp>
        <p:nvSpPr>
          <p:cNvPr id="5175" name="Text Box 55"/>
          <p:cNvSpPr txBox="1"/>
          <p:nvPr/>
        </p:nvSpPr>
        <p:spPr>
          <a:xfrm>
            <a:off x="642938" y="4560888"/>
            <a:ext cx="1490662" cy="555625"/>
          </a:xfrm>
          <a:prstGeom prst="rect">
            <a:avLst/>
          </a:prstGeom>
          <a:noFill/>
          <a:ln w="12700" cap="flat" cmpd="sng">
            <a:solidFill>
              <a:srgbClr val="99CC00"/>
            </a:solidFill>
            <a:prstDash val="solid"/>
            <a:miter/>
            <a:headEnd type="none" w="sm" len="sm"/>
            <a:tailEnd type="none" w="sm" len="sm"/>
          </a:ln>
        </p:spPr>
        <p:txBody>
          <a:bodyPr lIns="108850" tIns="54425" rIns="108850" bIns="54425">
            <a:spAutoFit/>
          </a:bodyPr>
          <a:p>
            <a:r>
              <a:rPr lang="zh-CN" altLang="en-US" sz="2900" b="1" dirty="0">
                <a:latin typeface="Times New Roman" panose="02020603050405020304" pitchFamily="18" charset="0"/>
              </a:rPr>
              <a:t>描点</a:t>
            </a:r>
            <a:endParaRPr lang="zh-CN" altLang="en-US" sz="2900" b="1" dirty="0">
              <a:latin typeface="Times New Roman" panose="02020603050405020304" pitchFamily="18" charset="0"/>
            </a:endParaRPr>
          </a:p>
        </p:txBody>
      </p:sp>
      <p:sp>
        <p:nvSpPr>
          <p:cNvPr id="5176" name="Line 56"/>
          <p:cNvSpPr/>
          <p:nvPr/>
        </p:nvSpPr>
        <p:spPr>
          <a:xfrm>
            <a:off x="1219200" y="5170488"/>
            <a:ext cx="0" cy="3810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sm" len="sm"/>
            <a:tailEnd type="triangle" w="sm" len="sm"/>
          </a:ln>
        </p:spPr>
      </p:sp>
      <p:sp>
        <p:nvSpPr>
          <p:cNvPr id="5177" name="Text Box 57"/>
          <p:cNvSpPr txBox="1"/>
          <p:nvPr/>
        </p:nvSpPr>
        <p:spPr>
          <a:xfrm>
            <a:off x="609600" y="5627688"/>
            <a:ext cx="1320800" cy="555625"/>
          </a:xfrm>
          <a:prstGeom prst="rect">
            <a:avLst/>
          </a:prstGeom>
          <a:noFill/>
          <a:ln w="12700" cap="flat" cmpd="sng">
            <a:solidFill>
              <a:srgbClr val="99CC00"/>
            </a:solidFill>
            <a:prstDash val="solid"/>
            <a:miter/>
            <a:headEnd type="none" w="sm" len="sm"/>
            <a:tailEnd type="none" w="sm" len="sm"/>
          </a:ln>
        </p:spPr>
        <p:txBody>
          <a:bodyPr lIns="108850" tIns="54425" rIns="108850" bIns="54425">
            <a:spAutoFit/>
          </a:bodyPr>
          <a:p>
            <a:r>
              <a:rPr lang="zh-CN" altLang="en-US" sz="2900" b="1" dirty="0">
                <a:latin typeface="Times New Roman" panose="02020603050405020304" pitchFamily="18" charset="0"/>
              </a:rPr>
              <a:t>连线</a:t>
            </a:r>
            <a:endParaRPr lang="zh-CN" altLang="en-US" sz="2900" b="1" dirty="0">
              <a:latin typeface="Times New Roman" panose="02020603050405020304" pitchFamily="18" charset="0"/>
            </a:endParaRPr>
          </a:p>
        </p:txBody>
      </p:sp>
      <p:sp>
        <p:nvSpPr>
          <p:cNvPr id="5178" name="Text Box 58"/>
          <p:cNvSpPr txBox="1"/>
          <p:nvPr/>
        </p:nvSpPr>
        <p:spPr>
          <a:xfrm>
            <a:off x="5994400" y="609600"/>
            <a:ext cx="404813" cy="5556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0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5179" name="Text Box 59"/>
          <p:cNvSpPr txBox="1"/>
          <p:nvPr/>
        </p:nvSpPr>
        <p:spPr>
          <a:xfrm>
            <a:off x="6907213" y="609600"/>
            <a:ext cx="871537" cy="5556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0.25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5180" name="Text Box 60"/>
          <p:cNvSpPr txBox="1"/>
          <p:nvPr/>
        </p:nvSpPr>
        <p:spPr>
          <a:xfrm>
            <a:off x="8228013" y="609600"/>
            <a:ext cx="406400" cy="5556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1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5181" name="Text Box 61"/>
          <p:cNvSpPr txBox="1"/>
          <p:nvPr/>
        </p:nvSpPr>
        <p:spPr>
          <a:xfrm>
            <a:off x="9121775" y="574675"/>
            <a:ext cx="869950" cy="5556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2.25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5182" name="Text Box 62"/>
          <p:cNvSpPr txBox="1"/>
          <p:nvPr/>
        </p:nvSpPr>
        <p:spPr>
          <a:xfrm>
            <a:off x="10420350" y="609600"/>
            <a:ext cx="406400" cy="5556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4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5183" name="Text Box 63"/>
          <p:cNvSpPr txBox="1"/>
          <p:nvPr/>
        </p:nvSpPr>
        <p:spPr>
          <a:xfrm>
            <a:off x="4833938" y="609600"/>
            <a:ext cx="869950" cy="5556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0.25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5184" name="Text Box 64"/>
          <p:cNvSpPr txBox="1"/>
          <p:nvPr/>
        </p:nvSpPr>
        <p:spPr>
          <a:xfrm>
            <a:off x="4224338" y="574675"/>
            <a:ext cx="406400" cy="5556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1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5185" name="Text Box 65"/>
          <p:cNvSpPr txBox="1"/>
          <p:nvPr/>
        </p:nvSpPr>
        <p:spPr>
          <a:xfrm>
            <a:off x="3048000" y="574675"/>
            <a:ext cx="869950" cy="5556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2.25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5186" name="Text Box 66"/>
          <p:cNvSpPr txBox="1"/>
          <p:nvPr/>
        </p:nvSpPr>
        <p:spPr>
          <a:xfrm>
            <a:off x="2619375" y="574675"/>
            <a:ext cx="406400" cy="5556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4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5187" name="Text Box 67"/>
          <p:cNvSpPr txBox="1">
            <a:spLocks noChangeArrowheads="1"/>
          </p:cNvSpPr>
          <p:nvPr/>
        </p:nvSpPr>
        <p:spPr bwMode="auto">
          <a:xfrm>
            <a:off x="385763" y="2403475"/>
            <a:ext cx="1951038" cy="557213"/>
          </a:xfrm>
          <a:prstGeom prst="rect">
            <a:avLst/>
          </a:prstGeom>
          <a:solidFill>
            <a:srgbClr val="00FFFF"/>
          </a:solidFill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8850" tIns="54425" rIns="108850" bIns="54425">
            <a:spAutoFit/>
          </a:bodyPr>
          <a:lstStyle/>
          <a:p>
            <a:pPr marR="0" defTabSz="1217295">
              <a:buClrTx/>
              <a:buSzTx/>
              <a:buFontTx/>
              <a:buNone/>
              <a:defRPr/>
            </a:pPr>
            <a:r>
              <a:rPr kumimoji="1" lang="en-US" altLang="zh-CN" sz="2900" kern="1200" cap="none" spc="0" normalizeH="0" baseline="0" noProof="0" dirty="0">
                <a:solidFill>
                  <a:schemeClr val="bg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</a:t>
            </a:r>
            <a:r>
              <a:rPr kumimoji="1" lang="zh-CN" altLang="zh-CN" sz="2900" b="1" kern="1200" cap="none" spc="0" normalizeH="0" baseline="0" noProof="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描点法</a:t>
            </a:r>
            <a:endParaRPr kumimoji="1" lang="zh-CN" altLang="en-US" sz="2900" kern="1200" cap="none" spc="0" normalizeH="0" baseline="0" noProof="0" dirty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88" name="Line 68"/>
          <p:cNvSpPr/>
          <p:nvPr/>
        </p:nvSpPr>
        <p:spPr>
          <a:xfrm>
            <a:off x="7313613" y="4192588"/>
            <a:ext cx="571500" cy="0"/>
          </a:xfrm>
          <a:prstGeom prst="line">
            <a:avLst/>
          </a:prstGeom>
          <a:ln w="38100" cap="flat" cmpd="sng">
            <a:solidFill>
              <a:srgbClr val="003366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5189" name="Line 69"/>
          <p:cNvSpPr/>
          <p:nvPr/>
        </p:nvSpPr>
        <p:spPr>
          <a:xfrm>
            <a:off x="7720013" y="4106863"/>
            <a:ext cx="0" cy="238125"/>
          </a:xfrm>
          <a:prstGeom prst="line">
            <a:avLst/>
          </a:prstGeom>
          <a:ln w="38100" cap="flat" cmpd="sng">
            <a:solidFill>
              <a:srgbClr val="003366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5190" name="Line 70"/>
          <p:cNvSpPr/>
          <p:nvPr/>
        </p:nvSpPr>
        <p:spPr>
          <a:xfrm>
            <a:off x="8228013" y="3714750"/>
            <a:ext cx="0" cy="630238"/>
          </a:xfrm>
          <a:prstGeom prst="line">
            <a:avLst/>
          </a:prstGeom>
          <a:ln w="38100" cap="flat" cmpd="sng">
            <a:solidFill>
              <a:srgbClr val="003366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5191" name="Line 71"/>
          <p:cNvSpPr/>
          <p:nvPr/>
        </p:nvSpPr>
        <p:spPr>
          <a:xfrm>
            <a:off x="7212013" y="3811588"/>
            <a:ext cx="1319212" cy="0"/>
          </a:xfrm>
          <a:prstGeom prst="line">
            <a:avLst/>
          </a:prstGeom>
          <a:ln w="38100" cap="flat" cmpd="sng">
            <a:solidFill>
              <a:srgbClr val="000080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5192" name="Line 72"/>
          <p:cNvSpPr/>
          <p:nvPr/>
        </p:nvSpPr>
        <p:spPr>
          <a:xfrm>
            <a:off x="8634413" y="2971800"/>
            <a:ext cx="0" cy="1296988"/>
          </a:xfrm>
          <a:prstGeom prst="line">
            <a:avLst/>
          </a:prstGeom>
          <a:ln w="38100" cap="flat" cmpd="sng">
            <a:solidFill>
              <a:srgbClr val="003366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5193" name="Line 73"/>
          <p:cNvSpPr/>
          <p:nvPr/>
        </p:nvSpPr>
        <p:spPr>
          <a:xfrm>
            <a:off x="7313613" y="3276600"/>
            <a:ext cx="1560512" cy="0"/>
          </a:xfrm>
          <a:prstGeom prst="line">
            <a:avLst/>
          </a:prstGeom>
          <a:ln w="38100" cap="flat" cmpd="sng">
            <a:solidFill>
              <a:srgbClr val="000080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5194" name="Line 74"/>
          <p:cNvSpPr/>
          <p:nvPr/>
        </p:nvSpPr>
        <p:spPr>
          <a:xfrm>
            <a:off x="9142413" y="2209800"/>
            <a:ext cx="0" cy="2089150"/>
          </a:xfrm>
          <a:prstGeom prst="line">
            <a:avLst/>
          </a:prstGeom>
          <a:ln w="38100" cap="flat" cmpd="sng">
            <a:solidFill>
              <a:srgbClr val="003366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5195" name="Line 75"/>
          <p:cNvSpPr/>
          <p:nvPr/>
        </p:nvSpPr>
        <p:spPr>
          <a:xfrm>
            <a:off x="7212013" y="2438400"/>
            <a:ext cx="2133600" cy="0"/>
          </a:xfrm>
          <a:prstGeom prst="line">
            <a:avLst/>
          </a:prstGeom>
          <a:ln w="38100" cap="flat" cmpd="sng">
            <a:solidFill>
              <a:srgbClr val="000080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5196" name="Line 76"/>
          <p:cNvSpPr/>
          <p:nvPr/>
        </p:nvSpPr>
        <p:spPr>
          <a:xfrm>
            <a:off x="6805613" y="4192588"/>
            <a:ext cx="571500" cy="0"/>
          </a:xfrm>
          <a:prstGeom prst="line">
            <a:avLst/>
          </a:prstGeom>
          <a:ln w="38100" cap="flat" cmpd="sng">
            <a:solidFill>
              <a:srgbClr val="003366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5197" name="Line 77"/>
          <p:cNvSpPr/>
          <p:nvPr/>
        </p:nvSpPr>
        <p:spPr>
          <a:xfrm>
            <a:off x="6805613" y="4116388"/>
            <a:ext cx="0" cy="238125"/>
          </a:xfrm>
          <a:prstGeom prst="line">
            <a:avLst/>
          </a:prstGeom>
          <a:ln w="38100" cap="flat" cmpd="sng">
            <a:solidFill>
              <a:srgbClr val="003366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5198" name="Line 78"/>
          <p:cNvSpPr/>
          <p:nvPr/>
        </p:nvSpPr>
        <p:spPr>
          <a:xfrm>
            <a:off x="6181725" y="3811588"/>
            <a:ext cx="1030288" cy="0"/>
          </a:xfrm>
          <a:prstGeom prst="line">
            <a:avLst/>
          </a:prstGeom>
          <a:ln w="38100" cap="flat" cmpd="sng">
            <a:solidFill>
              <a:srgbClr val="000080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5199" name="Line 79"/>
          <p:cNvSpPr/>
          <p:nvPr/>
        </p:nvSpPr>
        <p:spPr>
          <a:xfrm>
            <a:off x="6399213" y="3735388"/>
            <a:ext cx="0" cy="630237"/>
          </a:xfrm>
          <a:prstGeom prst="line">
            <a:avLst/>
          </a:prstGeom>
          <a:ln w="38100" cap="flat" cmpd="sng">
            <a:solidFill>
              <a:srgbClr val="003366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5200" name="Line 80"/>
          <p:cNvSpPr/>
          <p:nvPr/>
        </p:nvSpPr>
        <p:spPr>
          <a:xfrm>
            <a:off x="5892800" y="3124200"/>
            <a:ext cx="0" cy="1296988"/>
          </a:xfrm>
          <a:prstGeom prst="line">
            <a:avLst/>
          </a:prstGeom>
          <a:ln w="38100" cap="flat" cmpd="sng">
            <a:solidFill>
              <a:srgbClr val="003366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5201" name="Line 81"/>
          <p:cNvSpPr/>
          <p:nvPr/>
        </p:nvSpPr>
        <p:spPr>
          <a:xfrm>
            <a:off x="5856288" y="3276600"/>
            <a:ext cx="1558925" cy="0"/>
          </a:xfrm>
          <a:prstGeom prst="line">
            <a:avLst/>
          </a:prstGeom>
          <a:ln w="38100" cap="flat" cmpd="sng">
            <a:solidFill>
              <a:srgbClr val="000080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5202" name="Line 82"/>
          <p:cNvSpPr/>
          <p:nvPr/>
        </p:nvSpPr>
        <p:spPr>
          <a:xfrm>
            <a:off x="5486400" y="2362200"/>
            <a:ext cx="0" cy="2089150"/>
          </a:xfrm>
          <a:prstGeom prst="line">
            <a:avLst/>
          </a:prstGeom>
          <a:ln w="38100" cap="flat" cmpd="sng">
            <a:solidFill>
              <a:srgbClr val="003366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5203" name="Line 83"/>
          <p:cNvSpPr/>
          <p:nvPr/>
        </p:nvSpPr>
        <p:spPr>
          <a:xfrm>
            <a:off x="5283200" y="2438400"/>
            <a:ext cx="2132013" cy="0"/>
          </a:xfrm>
          <a:prstGeom prst="line">
            <a:avLst/>
          </a:prstGeom>
          <a:ln w="38100" cap="flat" cmpd="sng">
            <a:solidFill>
              <a:srgbClr val="000080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5206" name="AutoShape 86"/>
          <p:cNvSpPr/>
          <p:nvPr/>
        </p:nvSpPr>
        <p:spPr>
          <a:xfrm>
            <a:off x="8423275" y="5259388"/>
            <a:ext cx="3759200" cy="1295400"/>
          </a:xfrm>
          <a:prstGeom prst="wedgeRoundRectCallout">
            <a:avLst>
              <a:gd name="adj1" fmla="val -102028"/>
              <a:gd name="adj2" fmla="val -160171"/>
              <a:gd name="adj3" fmla="val 16667"/>
            </a:avLst>
          </a:prstGeom>
          <a:gradFill rotWithShape="0">
            <a:gsLst>
              <a:gs pos="0">
                <a:srgbClr val="E7F3C3"/>
              </a:gs>
              <a:gs pos="100000">
                <a:srgbClr val="99CC00"/>
              </a:gs>
            </a:gsLst>
            <a:path path="rect">
              <a:fillToRect l="50000" t="50000" r="50000" b="50000"/>
            </a:path>
            <a:tileRect/>
          </a:gradFill>
          <a:ln w="12700">
            <a:noFill/>
          </a:ln>
        </p:spPr>
        <p:txBody>
          <a:bodyPr wrap="none" lIns="108850" tIns="54425" rIns="108850" bIns="54425" anchor="ctr"/>
          <a:p>
            <a:pPr algn="ctr"/>
            <a:r>
              <a:rPr lang="zh-CN" altLang="en-US" sz="2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用光滑曲线连结时要</a:t>
            </a:r>
            <a:endParaRPr lang="zh-CN" altLang="en-US" sz="29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zh-CN" altLang="en-US" sz="2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自左向右顺次连结</a:t>
            </a:r>
            <a:endParaRPr lang="zh-CN" altLang="en-US" sz="29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13" name="Oval 93"/>
          <p:cNvSpPr/>
          <p:nvPr/>
        </p:nvSpPr>
        <p:spPr>
          <a:xfrm>
            <a:off x="7212013" y="4268788"/>
            <a:ext cx="101600" cy="762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3300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214" name="Text Box 94"/>
          <p:cNvSpPr txBox="1"/>
          <p:nvPr/>
        </p:nvSpPr>
        <p:spPr>
          <a:xfrm>
            <a:off x="5994400" y="1031875"/>
            <a:ext cx="404813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zh-CN" sz="29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15" name="Text Box 95"/>
          <p:cNvSpPr txBox="1"/>
          <p:nvPr/>
        </p:nvSpPr>
        <p:spPr>
          <a:xfrm>
            <a:off x="6805613" y="1025525"/>
            <a:ext cx="1074737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solidFill>
                  <a:srgbClr val="FF0000"/>
                </a:solidFill>
                <a:latin typeface="Symbol" panose="05050102010706020507" pitchFamily="18" charset="2"/>
              </a:rPr>
              <a:t>-</a:t>
            </a:r>
            <a:r>
              <a: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0.25</a:t>
            </a:r>
            <a:endParaRPr lang="en-US" altLang="zh-CN" sz="29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16" name="Text Box 96"/>
          <p:cNvSpPr txBox="1"/>
          <p:nvPr/>
        </p:nvSpPr>
        <p:spPr>
          <a:xfrm>
            <a:off x="8126413" y="1060450"/>
            <a:ext cx="609600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solidFill>
                  <a:srgbClr val="FF0000"/>
                </a:solidFill>
                <a:latin typeface="Symbol" panose="05050102010706020507" pitchFamily="18" charset="2"/>
              </a:rPr>
              <a:t>-</a:t>
            </a:r>
            <a:r>
              <a: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endParaRPr lang="en-US" altLang="zh-CN" sz="29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17" name="Text Box 97"/>
          <p:cNvSpPr txBox="1"/>
          <p:nvPr/>
        </p:nvSpPr>
        <p:spPr>
          <a:xfrm>
            <a:off x="9040813" y="1060450"/>
            <a:ext cx="1074737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solidFill>
                  <a:srgbClr val="FF0000"/>
                </a:solidFill>
                <a:latin typeface="Symbol" panose="05050102010706020507" pitchFamily="18" charset="2"/>
              </a:rPr>
              <a:t>-</a:t>
            </a:r>
            <a:r>
              <a: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2.25</a:t>
            </a:r>
            <a:endParaRPr lang="en-US" altLang="zh-CN" sz="29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18" name="Text Box 98"/>
          <p:cNvSpPr txBox="1"/>
          <p:nvPr/>
        </p:nvSpPr>
        <p:spPr>
          <a:xfrm>
            <a:off x="10285413" y="1060450"/>
            <a:ext cx="609600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solidFill>
                  <a:srgbClr val="FF0000"/>
                </a:solidFill>
                <a:latin typeface="Symbol" panose="05050102010706020507" pitchFamily="18" charset="2"/>
              </a:rPr>
              <a:t>-</a:t>
            </a:r>
            <a:r>
              <a: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  <a:endParaRPr lang="en-US" altLang="zh-CN" sz="29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19" name="Text Box 99"/>
          <p:cNvSpPr txBox="1"/>
          <p:nvPr/>
        </p:nvSpPr>
        <p:spPr>
          <a:xfrm>
            <a:off x="4846638" y="1046163"/>
            <a:ext cx="1074737" cy="557212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solidFill>
                  <a:srgbClr val="FF0000"/>
                </a:solidFill>
                <a:latin typeface="Symbol" panose="05050102010706020507" pitchFamily="18" charset="2"/>
              </a:rPr>
              <a:t>-</a:t>
            </a:r>
            <a:r>
              <a: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0.25</a:t>
            </a:r>
            <a:endParaRPr lang="en-US" altLang="zh-CN" sz="29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0" name="Text Box 100"/>
          <p:cNvSpPr txBox="1"/>
          <p:nvPr/>
        </p:nvSpPr>
        <p:spPr>
          <a:xfrm>
            <a:off x="4191000" y="1060450"/>
            <a:ext cx="609600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solidFill>
                  <a:srgbClr val="FF0000"/>
                </a:solidFill>
                <a:latin typeface="Symbol" panose="05050102010706020507" pitchFamily="18" charset="2"/>
              </a:rPr>
              <a:t>-</a:t>
            </a:r>
            <a:r>
              <a: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endParaRPr lang="en-US" altLang="zh-CN" sz="29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1" name="Text Box 101"/>
          <p:cNvSpPr txBox="1"/>
          <p:nvPr/>
        </p:nvSpPr>
        <p:spPr>
          <a:xfrm>
            <a:off x="3073400" y="1109663"/>
            <a:ext cx="927100" cy="4794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b="1" dirty="0">
                <a:solidFill>
                  <a:srgbClr val="FF0000"/>
                </a:solidFill>
                <a:latin typeface="Symbol" panose="05050102010706020507" pitchFamily="18" charset="2"/>
              </a:rPr>
              <a:t>-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2.25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2" name="Text Box 102"/>
          <p:cNvSpPr txBox="1"/>
          <p:nvPr/>
        </p:nvSpPr>
        <p:spPr>
          <a:xfrm>
            <a:off x="2362200" y="1060450"/>
            <a:ext cx="609600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solidFill>
                  <a:srgbClr val="FF0000"/>
                </a:solidFill>
                <a:latin typeface="Symbol" panose="05050102010706020507" pitchFamily="18" charset="2"/>
              </a:rPr>
              <a:t>-</a:t>
            </a:r>
            <a:r>
              <a: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  <a:endParaRPr lang="en-US" altLang="zh-CN" sz="29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3" name="AutoShape 103"/>
          <p:cNvSpPr/>
          <p:nvPr/>
        </p:nvSpPr>
        <p:spPr>
          <a:xfrm>
            <a:off x="1828800" y="1143000"/>
            <a:ext cx="6094413" cy="3049588"/>
          </a:xfrm>
          <a:prstGeom prst="cloudCallout">
            <a:avLst>
              <a:gd name="adj1" fmla="val 53093"/>
              <a:gd name="adj2" fmla="val -78491"/>
            </a:avLst>
          </a:pr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lIns="108850" tIns="54425" rIns="108850" bIns="54425" anchor="ctr"/>
          <a:p>
            <a:r>
              <a:rPr lang="zh-CN" altLang="en-US" sz="3300" b="1" dirty="0">
                <a:solidFill>
                  <a:srgbClr val="FF0000"/>
                </a:solidFill>
                <a:latin typeface="宋体" panose="02010600030101010101" pitchFamily="2" charset="-122"/>
              </a:rPr>
              <a:t>注意：列表时自变量</a:t>
            </a:r>
            <a:endParaRPr lang="zh-CN" altLang="en-US" sz="3300" b="1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r>
              <a:rPr lang="zh-CN" altLang="en-US" sz="3300" b="1" dirty="0">
                <a:solidFill>
                  <a:srgbClr val="FF0000"/>
                </a:solidFill>
                <a:latin typeface="宋体" panose="02010600030101010101" pitchFamily="2" charset="-122"/>
              </a:rPr>
              <a:t>取值要均匀和对称</a:t>
            </a:r>
            <a:r>
              <a:rPr lang="en-US" altLang="zh-CN" sz="3300" b="1" dirty="0">
                <a:solidFill>
                  <a:srgbClr val="FF0000"/>
                </a:solidFill>
                <a:latin typeface="宋体" panose="02010600030101010101" pitchFamily="2" charset="-122"/>
              </a:rPr>
              <a:t>.</a:t>
            </a:r>
            <a:endParaRPr lang="en-US" altLang="zh-CN" sz="3300" b="1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5224" name="Oval 104"/>
          <p:cNvSpPr/>
          <p:nvPr/>
        </p:nvSpPr>
        <p:spPr>
          <a:xfrm>
            <a:off x="7720013" y="4421188"/>
            <a:ext cx="101600" cy="762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3300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225" name="Oval 105"/>
          <p:cNvSpPr/>
          <p:nvPr/>
        </p:nvSpPr>
        <p:spPr>
          <a:xfrm>
            <a:off x="8126413" y="4725988"/>
            <a:ext cx="101600" cy="762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3300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226" name="Oval 106"/>
          <p:cNvSpPr/>
          <p:nvPr/>
        </p:nvSpPr>
        <p:spPr>
          <a:xfrm>
            <a:off x="8634413" y="5335588"/>
            <a:ext cx="101600" cy="762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3300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227" name="Oval 107"/>
          <p:cNvSpPr/>
          <p:nvPr/>
        </p:nvSpPr>
        <p:spPr>
          <a:xfrm>
            <a:off x="6805613" y="4421188"/>
            <a:ext cx="101600" cy="762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3300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228" name="Oval 108"/>
          <p:cNvSpPr/>
          <p:nvPr/>
        </p:nvSpPr>
        <p:spPr>
          <a:xfrm>
            <a:off x="9040813" y="6173788"/>
            <a:ext cx="101600" cy="762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3300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229" name="Oval 109"/>
          <p:cNvSpPr/>
          <p:nvPr/>
        </p:nvSpPr>
        <p:spPr>
          <a:xfrm>
            <a:off x="6399213" y="4725988"/>
            <a:ext cx="101600" cy="762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3300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230" name="Oval 110"/>
          <p:cNvSpPr/>
          <p:nvPr/>
        </p:nvSpPr>
        <p:spPr>
          <a:xfrm>
            <a:off x="5892800" y="5335588"/>
            <a:ext cx="101600" cy="762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3300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231" name="Oval 111"/>
          <p:cNvSpPr/>
          <p:nvPr/>
        </p:nvSpPr>
        <p:spPr>
          <a:xfrm>
            <a:off x="5384800" y="6173788"/>
            <a:ext cx="101600" cy="762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3300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pic>
        <p:nvPicPr>
          <p:cNvPr id="5232" name="Picture 112" descr="27"/>
          <p:cNvPicPr/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81600" y="4192588"/>
            <a:ext cx="4164013" cy="251460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5238" name="Object 118"/>
          <p:cNvGraphicFramePr/>
          <p:nvPr/>
        </p:nvGraphicFramePr>
        <p:xfrm>
          <a:off x="7672388" y="1984375"/>
          <a:ext cx="985837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9" imgW="419100" imgH="228600" progId="Equation.3">
                  <p:embed/>
                </p:oleObj>
              </mc:Choice>
              <mc:Fallback>
                <p:oleObj name="" r:id="rId9" imgW="419100" imgH="228600" progId="Equation.3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672388" y="1984375"/>
                        <a:ext cx="985837" cy="4540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39" name="Object 119"/>
          <p:cNvGraphicFramePr/>
          <p:nvPr/>
        </p:nvGraphicFramePr>
        <p:xfrm>
          <a:off x="5716588" y="5795963"/>
          <a:ext cx="1195387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11" imgW="508000" imgH="228600" progId="Equation.3">
                  <p:embed/>
                </p:oleObj>
              </mc:Choice>
              <mc:Fallback>
                <p:oleObj name="" r:id="rId11" imgW="508000" imgH="228600" progId="Equation.3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716588" y="5795963"/>
                        <a:ext cx="1195387" cy="4540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" dur="500"/>
                                        <p:tgtEl>
                                          <p:spTgt spid="5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5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500"/>
                                        <p:tgtEl>
                                          <p:spTgt spid="5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4" dur="500"/>
                                        <p:tgtEl>
                                          <p:spTgt spid="52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9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4" dur="500"/>
                                        <p:tgtEl>
                                          <p:spTgt spid="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5" dur="500"/>
                                        <p:tgtEl>
                                          <p:spTgt spid="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0" dur="500"/>
                                        <p:tgtEl>
                                          <p:spTgt spid="5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6" dur="500"/>
                                        <p:tgtEl>
                                          <p:spTgt spid="5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5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5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7" dur="500"/>
                                        <p:tgtEl>
                                          <p:spTgt spid="5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5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5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8" dur="500"/>
                                        <p:tgtEl>
                                          <p:spTgt spid="5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5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5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9" dur="500"/>
                                        <p:tgtEl>
                                          <p:spTgt spid="5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4" dur="500"/>
                                        <p:tgtEl>
                                          <p:spTgt spid="5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9" dur="500"/>
                                        <p:tgtEl>
                                          <p:spTgt spid="5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0" dur="500"/>
                                        <p:tgtEl>
                                          <p:spTgt spid="5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5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0" dur="500"/>
                                        <p:tgtEl>
                                          <p:spTgt spid="5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1" dur="500"/>
                                        <p:tgtEl>
                                          <p:spTgt spid="5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5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1" dur="500"/>
                                        <p:tgtEl>
                                          <p:spTgt spid="5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2" dur="500"/>
                                        <p:tgtEl>
                                          <p:spTgt spid="5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5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2" dur="500"/>
                                        <p:tgtEl>
                                          <p:spTgt spid="5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3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5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5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68" dur="500"/>
                                        <p:tgtEl>
                                          <p:spTgt spid="5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3" dur="500"/>
                                        <p:tgtEl>
                                          <p:spTgt spid="5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8" dur="500"/>
                                        <p:tgtEl>
                                          <p:spTgt spid="5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83" dur="500"/>
                                        <p:tgtEl>
                                          <p:spTgt spid="5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88" dur="500"/>
                                        <p:tgtEl>
                                          <p:spTgt spid="5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93" dur="500"/>
                                        <p:tgtEl>
                                          <p:spTgt spid="5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98" dur="500"/>
                                        <p:tgtEl>
                                          <p:spTgt spid="5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03" dur="500"/>
                                        <p:tgtEl>
                                          <p:spTgt spid="5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08" dur="500"/>
                                        <p:tgtEl>
                                          <p:spTgt spid="5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5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5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5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5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5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5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5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5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5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5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5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5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5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5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5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5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5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5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7" dur="500"/>
                                        <p:tgtEl>
                                          <p:spTgt spid="52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2" dur="500" fill="hold"/>
                                        <p:tgtEl>
                                          <p:spTgt spid="5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5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nimBg="1"/>
      <p:bldP spid="5128" grpId="0" animBg="1"/>
      <p:bldP spid="5129" grpId="0" animBg="1"/>
      <p:bldP spid="5130" grpId="0" animBg="1"/>
      <p:bldP spid="5131" grpId="0" animBg="1"/>
      <p:bldP spid="5132" grpId="0" animBg="1"/>
      <p:bldP spid="5133" grpId="0" animBg="1"/>
      <p:bldP spid="5134" grpId="0" animBg="1"/>
      <p:bldP spid="5135" grpId="0" animBg="1"/>
      <p:bldP spid="5172" grpId="0" animBg="1"/>
      <p:bldP spid="5173" grpId="0" animBg="1"/>
      <p:bldP spid="5175" grpId="0" animBg="1"/>
      <p:bldP spid="5177" grpId="0" animBg="1"/>
      <p:bldP spid="5178" grpId="0"/>
      <p:bldP spid="5179" grpId="0"/>
      <p:bldP spid="5180" grpId="0"/>
      <p:bldP spid="5181" grpId="0"/>
      <p:bldP spid="5182" grpId="0"/>
      <p:bldP spid="5183" grpId="0"/>
      <p:bldP spid="5184" grpId="0"/>
      <p:bldP spid="5185" grpId="0"/>
      <p:bldP spid="5186" grpId="0"/>
      <p:bldP spid="5187" grpId="0" animBg="1"/>
      <p:bldP spid="5206" grpId="0" animBg="1"/>
      <p:bldP spid="5213" grpId="0" animBg="1"/>
      <p:bldP spid="5214" grpId="0"/>
      <p:bldP spid="5215" grpId="0"/>
      <p:bldP spid="5216" grpId="0"/>
      <p:bldP spid="5217" grpId="0"/>
      <p:bldP spid="5218" grpId="0"/>
      <p:bldP spid="5219" grpId="0"/>
      <p:bldP spid="5220" grpId="0"/>
      <p:bldP spid="5221" grpId="0"/>
      <p:bldP spid="5222" grpId="0"/>
      <p:bldP spid="5223" grpId="0" animBg="1"/>
      <p:bldP spid="5224" grpId="0" animBg="1"/>
      <p:bldP spid="5225" grpId="0" animBg="1"/>
      <p:bldP spid="5226" grpId="0" animBg="1"/>
      <p:bldP spid="5227" grpId="0" animBg="1"/>
      <p:bldP spid="5228" grpId="0" animBg="1"/>
      <p:bldP spid="5229" grpId="0" animBg="1"/>
      <p:bldP spid="5230" grpId="0" animBg="1"/>
      <p:bldP spid="52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Group 1028"/>
          <p:cNvGrpSpPr/>
          <p:nvPr/>
        </p:nvGrpSpPr>
        <p:grpSpPr>
          <a:xfrm>
            <a:off x="334963" y="0"/>
            <a:ext cx="11855450" cy="6659563"/>
            <a:chOff x="960" y="1344"/>
            <a:chExt cx="2544" cy="2640"/>
          </a:xfrm>
        </p:grpSpPr>
        <p:sp>
          <p:nvSpPr>
            <p:cNvPr id="3076" name="AutoShape 1029"/>
            <p:cNvSpPr/>
            <p:nvPr/>
          </p:nvSpPr>
          <p:spPr>
            <a:xfrm>
              <a:off x="960" y="1344"/>
              <a:ext cx="2544" cy="2640"/>
            </a:xfrm>
            <a:prstGeom prst="verticalScroll">
              <a:avLst>
                <a:gd name="adj" fmla="val 12500"/>
              </a:avLst>
            </a:prstGeom>
            <a:gradFill rotWithShape="0">
              <a:gsLst>
                <a:gs pos="0">
                  <a:srgbClr val="99CCFF"/>
                </a:gs>
                <a:gs pos="50000">
                  <a:srgbClr val="FBFDFF"/>
                </a:gs>
                <a:gs pos="100000">
                  <a:srgbClr val="99CCFF"/>
                </a:gs>
              </a:gsLst>
              <a:lin ang="5400000" scaled="1"/>
              <a:tileRect/>
            </a:gradFill>
            <a:ln w="41275" cap="flat" cmpd="sng">
              <a:solidFill>
                <a:srgbClr val="FFCC00"/>
              </a:solidFill>
              <a:prstDash val="solid"/>
              <a:headEnd type="none" w="sm" len="sm"/>
              <a:tailEnd type="none" w="sm" len="sm"/>
            </a:ln>
          </p:spPr>
          <p:txBody>
            <a:bodyPr vert="eaVert" wrap="none" anchor="ctr"/>
            <a:p>
              <a:pPr algn="ctr"/>
              <a:endParaRPr lang="zh-CN" altLang="zh-CN" sz="2900" dirty="0">
                <a:latin typeface="Times New Roman" panose="02020603050405020304" pitchFamily="18" charset="0"/>
              </a:endParaRPr>
            </a:p>
          </p:txBody>
        </p:sp>
        <p:sp>
          <p:nvSpPr>
            <p:cNvPr id="3077" name="WordArt 1030" descr="窄竖线"/>
            <p:cNvSpPr>
              <a:spLocks noTextEdit="1"/>
            </p:cNvSpPr>
            <p:nvPr/>
          </p:nvSpPr>
          <p:spPr>
            <a:xfrm>
              <a:off x="1680" y="1488"/>
              <a:ext cx="1200" cy="528"/>
            </a:xfrm>
            <a:prstGeom prst="rect">
              <a:avLst/>
            </a:prstGeom>
          </p:spPr>
          <p:txBody>
            <a:bodyPr wrap="none" fromWordArt="1">
              <a:prstTxWarp prst="textCurveUp">
                <a:avLst>
                  <a:gd name="adj" fmla="val 40356"/>
                </a:avLst>
              </a:prstTxWarp>
              <a:normAutofit/>
            </a:bodyPr>
            <a:p>
              <a:pPr algn="ctr"/>
              <a:r>
                <a:rPr lang="zh-CN" altLang="en-US" sz="4300">
                  <a:ln w="12700" cap="flat" cmpd="sng">
                    <a:solidFill>
                      <a:srgbClr val="000000"/>
                    </a:solidFill>
                    <a:prstDash val="solid"/>
                    <a:headEnd type="none" w="sm" len="sm"/>
                    <a:tailEnd type="none" w="sm" len="sm"/>
                  </a:ln>
                  <a:pattFill prst="dashHorz">
                    <a:fgClr>
                      <a:srgbClr val="808080"/>
                    </a:fgClr>
                    <a:bgClr>
                      <a:srgbClr val="FFFF00"/>
                    </a:bgClr>
                  </a:pattFill>
                  <a:effectLst>
                    <a:outerShdw dist="45791" dir="2021404" algn="ctr" rotWithShape="0">
                      <a:srgbClr val="808080"/>
                    </a:outerShdw>
                  </a:effectLst>
                  <a:latin typeface="宋体" panose="02010600030101010101" pitchFamily="2" charset="-122"/>
                  <a:ea typeface="宋体" panose="02010600030101010101" pitchFamily="2" charset="-122"/>
                </a:rPr>
                <a:t>课堂练习</a:t>
              </a:r>
              <a:endParaRPr lang="zh-CN" altLang="en-US" sz="4300">
                <a:ln w="12700" cap="flat" cmpd="sng">
                  <a:solidFill>
                    <a:srgbClr val="000000"/>
                  </a:solidFill>
                  <a:prstDash val="solid"/>
                  <a:headEnd type="none" w="sm" len="sm"/>
                  <a:tailEnd type="none" w="sm" len="sm"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078" name="Text Box 1031"/>
            <p:cNvSpPr txBox="1"/>
            <p:nvPr/>
          </p:nvSpPr>
          <p:spPr>
            <a:xfrm>
              <a:off x="1296" y="2132"/>
              <a:ext cx="654" cy="183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zh-CN" altLang="en-US" b="1" i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画出下列函数的图象</a:t>
              </a:r>
              <a:r>
                <a:rPr lang="en-US" altLang="zh-CN" b="1" i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  <a:endParaRPr lang="en-US" altLang="zh-CN" sz="2900" b="1" i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074" name="Object 1032"/>
            <p:cNvGraphicFramePr/>
            <p:nvPr/>
          </p:nvGraphicFramePr>
          <p:xfrm>
            <a:off x="1461" y="2360"/>
            <a:ext cx="1193" cy="1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2" name="" r:id="rId1" imgW="850265" imgH="1053465" progId="Equation.DSMT4">
                    <p:embed/>
                  </p:oleObj>
                </mc:Choice>
                <mc:Fallback>
                  <p:oleObj name="" r:id="rId1" imgW="850265" imgH="1053465" progId="Equation.DSMT4">
                    <p:embed/>
                    <p:pic>
                      <p:nvPicPr>
                        <p:cNvPr id="0" name="图片 3081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461" y="2360"/>
                          <a:ext cx="1193" cy="148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Group 2"/>
          <p:cNvGrpSpPr/>
          <p:nvPr/>
        </p:nvGrpSpPr>
        <p:grpSpPr>
          <a:xfrm>
            <a:off x="0" y="1143000"/>
            <a:ext cx="12190413" cy="1189038"/>
            <a:chOff x="0" y="0"/>
            <a:chExt cx="5760" cy="749"/>
          </a:xfrm>
        </p:grpSpPr>
        <p:sp>
          <p:nvSpPr>
            <p:cNvPr id="4197" name="Rectangle 3"/>
            <p:cNvSpPr/>
            <p:nvPr/>
          </p:nvSpPr>
          <p:spPr>
            <a:xfrm>
              <a:off x="0" y="0"/>
              <a:ext cx="5760" cy="672"/>
            </a:xfrm>
            <a:prstGeom prst="rect">
              <a:avLst/>
            </a:prstGeom>
            <a:noFill/>
            <a:ln w="28575" cap="flat" cmpd="sng">
              <a:solidFill>
                <a:srgbClr val="FFFFFF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4198" name="Line 4"/>
            <p:cNvSpPr/>
            <p:nvPr/>
          </p:nvSpPr>
          <p:spPr>
            <a:xfrm>
              <a:off x="0" y="336"/>
              <a:ext cx="5760" cy="0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199" name="Line 5"/>
            <p:cNvSpPr/>
            <p:nvPr/>
          </p:nvSpPr>
          <p:spPr>
            <a:xfrm>
              <a:off x="720" y="0"/>
              <a:ext cx="0" cy="672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200" name="Line 6"/>
            <p:cNvSpPr/>
            <p:nvPr/>
          </p:nvSpPr>
          <p:spPr>
            <a:xfrm>
              <a:off x="0" y="672"/>
              <a:ext cx="5760" cy="0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201" name="Text Box 7"/>
            <p:cNvSpPr txBox="1"/>
            <p:nvPr/>
          </p:nvSpPr>
          <p:spPr>
            <a:xfrm>
              <a:off x="230" y="26"/>
              <a:ext cx="175" cy="33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i="1" dirty="0">
                  <a:latin typeface="Times New Roman" panose="02020603050405020304" pitchFamily="18" charset="0"/>
                </a:rPr>
                <a:t>x</a:t>
              </a:r>
              <a:endParaRPr lang="en-US" altLang="zh-CN" sz="2900" b="1" i="1" dirty="0">
                <a:latin typeface="Times New Roman" panose="02020603050405020304" pitchFamily="18" charset="0"/>
              </a:endParaRPr>
            </a:p>
          </p:txBody>
        </p:sp>
        <p:sp>
          <p:nvSpPr>
            <p:cNvPr id="4202" name="Text Box 8"/>
            <p:cNvSpPr txBox="1"/>
            <p:nvPr/>
          </p:nvSpPr>
          <p:spPr>
            <a:xfrm>
              <a:off x="86" y="410"/>
              <a:ext cx="499" cy="33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i="1" dirty="0">
                  <a:latin typeface="Times New Roman" panose="02020603050405020304" pitchFamily="18" charset="0"/>
                </a:rPr>
                <a:t>y</a:t>
              </a:r>
              <a:r>
                <a:rPr lang="en-US" altLang="zh-CN" sz="2900" b="1" dirty="0">
                  <a:latin typeface="Times New Roman" panose="02020603050405020304" pitchFamily="18" charset="0"/>
                </a:rPr>
                <a:t>=2</a:t>
              </a:r>
              <a:r>
                <a:rPr lang="en-US" altLang="zh-CN" sz="2900" b="1" i="1" dirty="0">
                  <a:latin typeface="Times New Roman" panose="02020603050405020304" pitchFamily="18" charset="0"/>
                </a:rPr>
                <a:t>x</a:t>
              </a:r>
              <a:r>
                <a:rPr lang="en-US" altLang="zh-CN" sz="2900" b="1" baseline="30000" dirty="0">
                  <a:latin typeface="Times New Roman" panose="02020603050405020304" pitchFamily="18" charset="0"/>
                </a:rPr>
                <a:t>2</a:t>
              </a:r>
              <a:endParaRPr lang="en-US" altLang="zh-CN" sz="29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4203" name="Text Box 9"/>
            <p:cNvSpPr txBox="1"/>
            <p:nvPr/>
          </p:nvSpPr>
          <p:spPr>
            <a:xfrm>
              <a:off x="796" y="26"/>
              <a:ext cx="219" cy="33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latin typeface="Times New Roman" panose="02020603050405020304" pitchFamily="18" charset="0"/>
                </a:rPr>
                <a:t>...</a:t>
              </a:r>
              <a:endParaRPr lang="en-US" altLang="zh-CN" sz="29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4204" name="Text Box 10"/>
            <p:cNvSpPr txBox="1"/>
            <p:nvPr/>
          </p:nvSpPr>
          <p:spPr>
            <a:xfrm>
              <a:off x="796" y="288"/>
              <a:ext cx="219" cy="33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latin typeface="Times New Roman" panose="02020603050405020304" pitchFamily="18" charset="0"/>
                </a:rPr>
                <a:t>...</a:t>
              </a:r>
              <a:endParaRPr lang="en-US" altLang="zh-CN" sz="29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4205" name="Text Box 11"/>
            <p:cNvSpPr txBox="1"/>
            <p:nvPr/>
          </p:nvSpPr>
          <p:spPr>
            <a:xfrm>
              <a:off x="5424" y="26"/>
              <a:ext cx="219" cy="33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latin typeface="Times New Roman" panose="02020603050405020304" pitchFamily="18" charset="0"/>
                </a:rPr>
                <a:t>...</a:t>
              </a:r>
              <a:endParaRPr lang="en-US" altLang="zh-CN" sz="29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4206" name="Text Box 12"/>
            <p:cNvSpPr txBox="1"/>
            <p:nvPr/>
          </p:nvSpPr>
          <p:spPr>
            <a:xfrm>
              <a:off x="5452" y="336"/>
              <a:ext cx="219" cy="33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latin typeface="Times New Roman" panose="02020603050405020304" pitchFamily="18" charset="0"/>
                </a:rPr>
                <a:t>...</a:t>
              </a:r>
              <a:endParaRPr lang="en-US" altLang="zh-CN" sz="29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4207" name="Text Box 13"/>
            <p:cNvSpPr txBox="1"/>
            <p:nvPr/>
          </p:nvSpPr>
          <p:spPr>
            <a:xfrm>
              <a:off x="2832" y="48"/>
              <a:ext cx="175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0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8" name="Text Box 14"/>
            <p:cNvSpPr txBox="1"/>
            <p:nvPr/>
          </p:nvSpPr>
          <p:spPr>
            <a:xfrm>
              <a:off x="1190" y="44"/>
              <a:ext cx="271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Symbol" panose="05050102010706020507" pitchFamily="18" charset="2"/>
                </a:rPr>
                <a:t>-</a:t>
              </a:r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9" name="Text Box 15"/>
            <p:cNvSpPr txBox="1"/>
            <p:nvPr/>
          </p:nvSpPr>
          <p:spPr>
            <a:xfrm>
              <a:off x="1452" y="44"/>
              <a:ext cx="403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Symbol" panose="05050102010706020507" pitchFamily="18" charset="2"/>
                </a:rPr>
                <a:t>-</a:t>
              </a:r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1.5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10" name="Text Box 16"/>
            <p:cNvSpPr txBox="1"/>
            <p:nvPr/>
          </p:nvSpPr>
          <p:spPr>
            <a:xfrm>
              <a:off x="1958" y="44"/>
              <a:ext cx="271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Symbol" panose="05050102010706020507" pitchFamily="18" charset="2"/>
                </a:rPr>
                <a:t>-</a:t>
              </a:r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11" name="Text Box 17"/>
            <p:cNvSpPr txBox="1"/>
            <p:nvPr/>
          </p:nvSpPr>
          <p:spPr>
            <a:xfrm>
              <a:off x="2304" y="44"/>
              <a:ext cx="403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Symbol" panose="05050102010706020507" pitchFamily="18" charset="2"/>
                </a:rPr>
                <a:t>-</a:t>
              </a:r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0.5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12" name="Text Box 18"/>
            <p:cNvSpPr txBox="1"/>
            <p:nvPr/>
          </p:nvSpPr>
          <p:spPr>
            <a:xfrm>
              <a:off x="3868" y="48"/>
              <a:ext cx="175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13" name="Text Box 19"/>
            <p:cNvSpPr txBox="1"/>
            <p:nvPr/>
          </p:nvSpPr>
          <p:spPr>
            <a:xfrm>
              <a:off x="4300" y="48"/>
              <a:ext cx="307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1.5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14" name="Text Box 20"/>
            <p:cNvSpPr txBox="1"/>
            <p:nvPr/>
          </p:nvSpPr>
          <p:spPr>
            <a:xfrm>
              <a:off x="3254" y="48"/>
              <a:ext cx="307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0.5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15" name="Text Box 21"/>
            <p:cNvSpPr txBox="1"/>
            <p:nvPr/>
          </p:nvSpPr>
          <p:spPr>
            <a:xfrm>
              <a:off x="4934" y="26"/>
              <a:ext cx="175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16" name="Line 22"/>
            <p:cNvSpPr/>
            <p:nvPr/>
          </p:nvSpPr>
          <p:spPr>
            <a:xfrm>
              <a:off x="1056" y="0"/>
              <a:ext cx="0" cy="672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217" name="Line 23"/>
            <p:cNvSpPr/>
            <p:nvPr/>
          </p:nvSpPr>
          <p:spPr>
            <a:xfrm>
              <a:off x="1440" y="0"/>
              <a:ext cx="0" cy="672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218" name="Line 24"/>
            <p:cNvSpPr/>
            <p:nvPr/>
          </p:nvSpPr>
          <p:spPr>
            <a:xfrm>
              <a:off x="1920" y="0"/>
              <a:ext cx="0" cy="672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219" name="Line 25"/>
            <p:cNvSpPr/>
            <p:nvPr/>
          </p:nvSpPr>
          <p:spPr>
            <a:xfrm>
              <a:off x="2304" y="0"/>
              <a:ext cx="0" cy="672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220" name="Line 26"/>
            <p:cNvSpPr/>
            <p:nvPr/>
          </p:nvSpPr>
          <p:spPr>
            <a:xfrm>
              <a:off x="2784" y="0"/>
              <a:ext cx="0" cy="672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221" name="Line 27"/>
            <p:cNvSpPr/>
            <p:nvPr/>
          </p:nvSpPr>
          <p:spPr>
            <a:xfrm>
              <a:off x="3216" y="0"/>
              <a:ext cx="0" cy="672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222" name="Line 28"/>
            <p:cNvSpPr/>
            <p:nvPr/>
          </p:nvSpPr>
          <p:spPr>
            <a:xfrm>
              <a:off x="3744" y="0"/>
              <a:ext cx="0" cy="672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223" name="Line 29"/>
            <p:cNvSpPr/>
            <p:nvPr/>
          </p:nvSpPr>
          <p:spPr>
            <a:xfrm>
              <a:off x="4176" y="0"/>
              <a:ext cx="0" cy="672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224" name="Line 30"/>
            <p:cNvSpPr/>
            <p:nvPr/>
          </p:nvSpPr>
          <p:spPr>
            <a:xfrm>
              <a:off x="4752" y="0"/>
              <a:ext cx="0" cy="672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225" name="Line 31"/>
            <p:cNvSpPr/>
            <p:nvPr/>
          </p:nvSpPr>
          <p:spPr>
            <a:xfrm>
              <a:off x="5328" y="0"/>
              <a:ext cx="0" cy="672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</p:grpSp>
      <p:sp>
        <p:nvSpPr>
          <p:cNvPr id="6209" name="Text Box 65"/>
          <p:cNvSpPr txBox="1"/>
          <p:nvPr/>
        </p:nvSpPr>
        <p:spPr>
          <a:xfrm>
            <a:off x="5994400" y="574675"/>
            <a:ext cx="404813" cy="5556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0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6210" name="Text Box 66"/>
          <p:cNvSpPr txBox="1"/>
          <p:nvPr/>
        </p:nvSpPr>
        <p:spPr>
          <a:xfrm>
            <a:off x="7008813" y="574675"/>
            <a:ext cx="685800" cy="5556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0.5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6211" name="Text Box 67"/>
          <p:cNvSpPr txBox="1"/>
          <p:nvPr/>
        </p:nvSpPr>
        <p:spPr>
          <a:xfrm>
            <a:off x="8126413" y="574675"/>
            <a:ext cx="406400" cy="5556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2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6212" name="Text Box 68"/>
          <p:cNvSpPr txBox="1"/>
          <p:nvPr/>
        </p:nvSpPr>
        <p:spPr>
          <a:xfrm>
            <a:off x="9020175" y="609600"/>
            <a:ext cx="684213" cy="5556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4.5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6213" name="Text Box 69"/>
          <p:cNvSpPr txBox="1"/>
          <p:nvPr/>
        </p:nvSpPr>
        <p:spPr>
          <a:xfrm>
            <a:off x="10318750" y="609600"/>
            <a:ext cx="406400" cy="5556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8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6214" name="Text Box 70"/>
          <p:cNvSpPr txBox="1"/>
          <p:nvPr/>
        </p:nvSpPr>
        <p:spPr>
          <a:xfrm>
            <a:off x="4876800" y="595313"/>
            <a:ext cx="684213" cy="5556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0.5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6215" name="Text Box 71"/>
          <p:cNvSpPr txBox="1"/>
          <p:nvPr/>
        </p:nvSpPr>
        <p:spPr>
          <a:xfrm>
            <a:off x="4165600" y="609600"/>
            <a:ext cx="404813" cy="5556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2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6216" name="Text Box 72"/>
          <p:cNvSpPr txBox="1"/>
          <p:nvPr/>
        </p:nvSpPr>
        <p:spPr>
          <a:xfrm>
            <a:off x="3048000" y="609600"/>
            <a:ext cx="684213" cy="5556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4.5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6217" name="Text Box 73"/>
          <p:cNvSpPr txBox="1"/>
          <p:nvPr/>
        </p:nvSpPr>
        <p:spPr>
          <a:xfrm>
            <a:off x="2438400" y="609600"/>
            <a:ext cx="404813" cy="5556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8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6219" name="Text Box 75"/>
          <p:cNvSpPr txBox="1"/>
          <p:nvPr/>
        </p:nvSpPr>
        <p:spPr>
          <a:xfrm>
            <a:off x="6073775" y="1717675"/>
            <a:ext cx="406400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0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6220" name="Text Box 76"/>
          <p:cNvSpPr txBox="1"/>
          <p:nvPr/>
        </p:nvSpPr>
        <p:spPr>
          <a:xfrm>
            <a:off x="6907213" y="1717675"/>
            <a:ext cx="685800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0.5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6221" name="Text Box 77"/>
          <p:cNvSpPr txBox="1"/>
          <p:nvPr/>
        </p:nvSpPr>
        <p:spPr>
          <a:xfrm>
            <a:off x="8207375" y="1717675"/>
            <a:ext cx="406400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2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6222" name="Text Box 78"/>
          <p:cNvSpPr txBox="1"/>
          <p:nvPr/>
        </p:nvSpPr>
        <p:spPr>
          <a:xfrm>
            <a:off x="9101138" y="1717675"/>
            <a:ext cx="684212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4.5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6223" name="Text Box 79"/>
          <p:cNvSpPr txBox="1"/>
          <p:nvPr/>
        </p:nvSpPr>
        <p:spPr>
          <a:xfrm>
            <a:off x="10442575" y="1717675"/>
            <a:ext cx="404813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8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6224" name="Text Box 80"/>
          <p:cNvSpPr txBox="1"/>
          <p:nvPr/>
        </p:nvSpPr>
        <p:spPr>
          <a:xfrm>
            <a:off x="5080000" y="1752600"/>
            <a:ext cx="684213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0.5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6225" name="Text Box 81"/>
          <p:cNvSpPr txBox="1"/>
          <p:nvPr/>
        </p:nvSpPr>
        <p:spPr>
          <a:xfrm>
            <a:off x="4224338" y="1752600"/>
            <a:ext cx="406400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2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6226" name="Text Box 82"/>
          <p:cNvSpPr txBox="1"/>
          <p:nvPr/>
        </p:nvSpPr>
        <p:spPr>
          <a:xfrm>
            <a:off x="3208338" y="1752600"/>
            <a:ext cx="684212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4.5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6227" name="Text Box 83"/>
          <p:cNvSpPr txBox="1"/>
          <p:nvPr/>
        </p:nvSpPr>
        <p:spPr>
          <a:xfrm>
            <a:off x="2540000" y="1752600"/>
            <a:ext cx="404813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8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4126" name="Rectangle 86"/>
          <p:cNvSpPr/>
          <p:nvPr/>
        </p:nvSpPr>
        <p:spPr>
          <a:xfrm>
            <a:off x="0" y="2133600"/>
            <a:ext cx="12190413" cy="1066800"/>
          </a:xfrm>
          <a:prstGeom prst="rect">
            <a:avLst/>
          </a:prstGeom>
          <a:noFill/>
          <a:ln w="28575" cap="flat" cmpd="sng">
            <a:solidFill>
              <a:srgbClr val="FFFFFF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127" name="Line 87"/>
          <p:cNvSpPr/>
          <p:nvPr/>
        </p:nvSpPr>
        <p:spPr>
          <a:xfrm>
            <a:off x="0" y="2667000"/>
            <a:ext cx="12190413" cy="0"/>
          </a:xfrm>
          <a:prstGeom prst="line">
            <a:avLst/>
          </a:prstGeom>
          <a:ln w="28575" cap="flat" cmpd="sng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128" name="Line 88"/>
          <p:cNvSpPr/>
          <p:nvPr/>
        </p:nvSpPr>
        <p:spPr>
          <a:xfrm>
            <a:off x="1524000" y="2133600"/>
            <a:ext cx="0" cy="1066800"/>
          </a:xfrm>
          <a:prstGeom prst="line">
            <a:avLst/>
          </a:prstGeom>
          <a:ln w="28575" cap="flat" cmpd="sng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129" name="Line 89"/>
          <p:cNvSpPr/>
          <p:nvPr/>
        </p:nvSpPr>
        <p:spPr>
          <a:xfrm>
            <a:off x="0" y="3200400"/>
            <a:ext cx="12190413" cy="0"/>
          </a:xfrm>
          <a:prstGeom prst="line">
            <a:avLst/>
          </a:prstGeom>
          <a:ln w="28575" cap="flat" cmpd="sng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130" name="Text Box 90"/>
          <p:cNvSpPr txBox="1"/>
          <p:nvPr/>
        </p:nvSpPr>
        <p:spPr>
          <a:xfrm>
            <a:off x="487363" y="2174875"/>
            <a:ext cx="404812" cy="557213"/>
          </a:xfrm>
          <a:prstGeom prst="rect">
            <a:avLst/>
          </a:prstGeom>
          <a:noFill/>
          <a:ln w="28575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i="1" dirty="0">
                <a:latin typeface="Times New Roman" panose="02020603050405020304" pitchFamily="18" charset="0"/>
              </a:rPr>
              <a:t>x</a:t>
            </a:r>
            <a:endParaRPr lang="en-US" altLang="zh-CN" sz="2900" b="1" i="1" dirty="0">
              <a:latin typeface="Times New Roman" panose="02020603050405020304" pitchFamily="18" charset="0"/>
            </a:endParaRPr>
          </a:p>
        </p:txBody>
      </p:sp>
      <p:sp>
        <p:nvSpPr>
          <p:cNvPr id="4131" name="Text Box 92"/>
          <p:cNvSpPr txBox="1"/>
          <p:nvPr/>
        </p:nvSpPr>
        <p:spPr>
          <a:xfrm>
            <a:off x="1684338" y="2174875"/>
            <a:ext cx="498475" cy="557213"/>
          </a:xfrm>
          <a:prstGeom prst="rect">
            <a:avLst/>
          </a:prstGeom>
          <a:noFill/>
          <a:ln w="28575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...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4132" name="Text Box 93"/>
          <p:cNvSpPr txBox="1"/>
          <p:nvPr/>
        </p:nvSpPr>
        <p:spPr>
          <a:xfrm>
            <a:off x="1684338" y="2590800"/>
            <a:ext cx="498475" cy="557213"/>
          </a:xfrm>
          <a:prstGeom prst="rect">
            <a:avLst/>
          </a:prstGeom>
          <a:noFill/>
          <a:ln w="28575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...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4133" name="Text Box 94"/>
          <p:cNvSpPr txBox="1"/>
          <p:nvPr/>
        </p:nvSpPr>
        <p:spPr>
          <a:xfrm>
            <a:off x="11479213" y="2174875"/>
            <a:ext cx="498475" cy="557213"/>
          </a:xfrm>
          <a:prstGeom prst="rect">
            <a:avLst/>
          </a:prstGeom>
          <a:noFill/>
          <a:ln w="28575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...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4134" name="Text Box 95"/>
          <p:cNvSpPr txBox="1"/>
          <p:nvPr/>
        </p:nvSpPr>
        <p:spPr>
          <a:xfrm>
            <a:off x="11537950" y="2667000"/>
            <a:ext cx="500063" cy="557213"/>
          </a:xfrm>
          <a:prstGeom prst="rect">
            <a:avLst/>
          </a:prstGeom>
          <a:noFill/>
          <a:ln w="28575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...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4135" name="Text Box 96"/>
          <p:cNvSpPr txBox="1"/>
          <p:nvPr/>
        </p:nvSpPr>
        <p:spPr>
          <a:xfrm>
            <a:off x="5994400" y="2209800"/>
            <a:ext cx="404813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endParaRPr lang="en-US" altLang="zh-CN" sz="29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36" name="Text Box 97"/>
          <p:cNvSpPr txBox="1"/>
          <p:nvPr/>
        </p:nvSpPr>
        <p:spPr>
          <a:xfrm>
            <a:off x="2336800" y="2244725"/>
            <a:ext cx="609600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solidFill>
                  <a:srgbClr val="FF0000"/>
                </a:solidFill>
                <a:latin typeface="Symbol" panose="05050102010706020507" pitchFamily="18" charset="2"/>
              </a:rPr>
              <a:t>-</a:t>
            </a:r>
            <a:r>
              <a: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endParaRPr lang="en-US" altLang="zh-CN" sz="29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37" name="Text Box 98"/>
          <p:cNvSpPr txBox="1"/>
          <p:nvPr/>
        </p:nvSpPr>
        <p:spPr>
          <a:xfrm>
            <a:off x="3962400" y="2203450"/>
            <a:ext cx="887413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solidFill>
                  <a:srgbClr val="FF0000"/>
                </a:solidFill>
                <a:latin typeface="Symbol" panose="05050102010706020507" pitchFamily="18" charset="2"/>
              </a:rPr>
              <a:t>-</a:t>
            </a:r>
            <a:r>
              <a: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1.5</a:t>
            </a:r>
            <a:endParaRPr lang="en-US" altLang="zh-CN" sz="29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38" name="Text Box 99"/>
          <p:cNvSpPr txBox="1"/>
          <p:nvPr/>
        </p:nvSpPr>
        <p:spPr>
          <a:xfrm>
            <a:off x="4876800" y="2203450"/>
            <a:ext cx="795338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CN" sz="2900" b="1" dirty="0">
                <a:solidFill>
                  <a:srgbClr val="FF0000"/>
                </a:solidFill>
                <a:latin typeface="Symbol" panose="05050102010706020507" pitchFamily="18" charset="2"/>
              </a:rPr>
              <a:t>-</a:t>
            </a:r>
            <a:r>
              <a: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endParaRPr lang="en-US" altLang="zh-CN" sz="29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39" name="Text Box 100"/>
          <p:cNvSpPr txBox="1"/>
          <p:nvPr/>
        </p:nvSpPr>
        <p:spPr>
          <a:xfrm>
            <a:off x="7923213" y="2209800"/>
            <a:ext cx="685800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1.5</a:t>
            </a:r>
            <a:endParaRPr lang="en-US" altLang="zh-CN" sz="29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40" name="Text Box 101"/>
          <p:cNvSpPr txBox="1"/>
          <p:nvPr/>
        </p:nvSpPr>
        <p:spPr>
          <a:xfrm>
            <a:off x="6886575" y="2209800"/>
            <a:ext cx="406400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endParaRPr lang="en-US" altLang="zh-CN" sz="29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41" name="Line 102"/>
          <p:cNvSpPr/>
          <p:nvPr/>
        </p:nvSpPr>
        <p:spPr>
          <a:xfrm>
            <a:off x="2235200" y="2133600"/>
            <a:ext cx="0" cy="1066800"/>
          </a:xfrm>
          <a:prstGeom prst="line">
            <a:avLst/>
          </a:prstGeom>
          <a:ln w="28575" cap="flat" cmpd="sng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142" name="Line 103"/>
          <p:cNvSpPr/>
          <p:nvPr/>
        </p:nvSpPr>
        <p:spPr>
          <a:xfrm>
            <a:off x="3048000" y="2133600"/>
            <a:ext cx="0" cy="1066800"/>
          </a:xfrm>
          <a:prstGeom prst="line">
            <a:avLst/>
          </a:prstGeom>
          <a:ln w="28575" cap="flat" cmpd="sng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143" name="Line 104"/>
          <p:cNvSpPr/>
          <p:nvPr/>
        </p:nvSpPr>
        <p:spPr>
          <a:xfrm>
            <a:off x="4064000" y="2133600"/>
            <a:ext cx="0" cy="1066800"/>
          </a:xfrm>
          <a:prstGeom prst="line">
            <a:avLst/>
          </a:prstGeom>
          <a:ln w="28575" cap="flat" cmpd="sng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144" name="Line 105"/>
          <p:cNvSpPr/>
          <p:nvPr/>
        </p:nvSpPr>
        <p:spPr>
          <a:xfrm>
            <a:off x="4876800" y="2133600"/>
            <a:ext cx="0" cy="1066800"/>
          </a:xfrm>
          <a:prstGeom prst="line">
            <a:avLst/>
          </a:prstGeom>
          <a:ln w="28575" cap="flat" cmpd="sng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145" name="Line 106"/>
          <p:cNvSpPr/>
          <p:nvPr/>
        </p:nvSpPr>
        <p:spPr>
          <a:xfrm>
            <a:off x="5892800" y="2133600"/>
            <a:ext cx="0" cy="1066800"/>
          </a:xfrm>
          <a:prstGeom prst="line">
            <a:avLst/>
          </a:prstGeom>
          <a:ln w="28575" cap="flat" cmpd="sng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146" name="Line 107"/>
          <p:cNvSpPr/>
          <p:nvPr/>
        </p:nvSpPr>
        <p:spPr>
          <a:xfrm>
            <a:off x="6805613" y="2133600"/>
            <a:ext cx="0" cy="1066800"/>
          </a:xfrm>
          <a:prstGeom prst="line">
            <a:avLst/>
          </a:prstGeom>
          <a:ln w="28575" cap="flat" cmpd="sng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147" name="Line 108"/>
          <p:cNvSpPr/>
          <p:nvPr/>
        </p:nvSpPr>
        <p:spPr>
          <a:xfrm>
            <a:off x="7923213" y="2133600"/>
            <a:ext cx="0" cy="1066800"/>
          </a:xfrm>
          <a:prstGeom prst="line">
            <a:avLst/>
          </a:prstGeom>
          <a:ln w="28575" cap="flat" cmpd="sng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148" name="Line 109"/>
          <p:cNvSpPr/>
          <p:nvPr/>
        </p:nvSpPr>
        <p:spPr>
          <a:xfrm>
            <a:off x="8837613" y="2133600"/>
            <a:ext cx="0" cy="1066800"/>
          </a:xfrm>
          <a:prstGeom prst="line">
            <a:avLst/>
          </a:prstGeom>
          <a:ln w="28575" cap="flat" cmpd="sng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149" name="Line 110"/>
          <p:cNvSpPr/>
          <p:nvPr/>
        </p:nvSpPr>
        <p:spPr>
          <a:xfrm>
            <a:off x="10056813" y="2133600"/>
            <a:ext cx="0" cy="1066800"/>
          </a:xfrm>
          <a:prstGeom prst="line">
            <a:avLst/>
          </a:prstGeom>
          <a:ln w="28575" cap="flat" cmpd="sng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150" name="Line 111"/>
          <p:cNvSpPr/>
          <p:nvPr/>
        </p:nvSpPr>
        <p:spPr>
          <a:xfrm>
            <a:off x="11276013" y="2133600"/>
            <a:ext cx="0" cy="1066800"/>
          </a:xfrm>
          <a:prstGeom prst="line">
            <a:avLst/>
          </a:prstGeom>
          <a:ln w="28575" cap="flat" cmpd="sng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151" name="Text Box 112"/>
          <p:cNvSpPr txBox="1"/>
          <p:nvPr/>
        </p:nvSpPr>
        <p:spPr>
          <a:xfrm>
            <a:off x="3330575" y="2244725"/>
            <a:ext cx="609600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solidFill>
                  <a:srgbClr val="FF0000"/>
                </a:solidFill>
                <a:latin typeface="Symbol" panose="05050102010706020507" pitchFamily="18" charset="2"/>
              </a:rPr>
              <a:t>-</a:t>
            </a:r>
            <a:r>
              <a: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endParaRPr lang="en-US" altLang="zh-CN" sz="29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52" name="Text Box 113"/>
          <p:cNvSpPr txBox="1"/>
          <p:nvPr/>
        </p:nvSpPr>
        <p:spPr>
          <a:xfrm>
            <a:off x="9223375" y="2251075"/>
            <a:ext cx="406400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endParaRPr lang="en-US" altLang="zh-CN" sz="29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53" name="Text Box 114"/>
          <p:cNvSpPr txBox="1"/>
          <p:nvPr/>
        </p:nvSpPr>
        <p:spPr>
          <a:xfrm>
            <a:off x="10442575" y="2251075"/>
            <a:ext cx="404813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endParaRPr lang="en-US" altLang="zh-CN" sz="29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54" name="Text Box 116"/>
          <p:cNvSpPr txBox="1"/>
          <p:nvPr/>
        </p:nvSpPr>
        <p:spPr>
          <a:xfrm>
            <a:off x="6805613" y="2741613"/>
            <a:ext cx="1038225" cy="557212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noFill/>
          </a:ln>
        </p:spPr>
        <p:txBody>
          <a:bodyPr lIns="108850" tIns="54425" rIns="108850" bIns="54425">
            <a:spAutoFit/>
          </a:bodyPr>
          <a:p>
            <a:endParaRPr lang="zh-CN" altLang="zh-CN" sz="2900" dirty="0">
              <a:latin typeface="Times New Roman" panose="02020603050405020304" pitchFamily="18" charset="0"/>
            </a:endParaRPr>
          </a:p>
        </p:txBody>
      </p:sp>
      <p:sp>
        <p:nvSpPr>
          <p:cNvPr id="4155" name="Text Box 117"/>
          <p:cNvSpPr txBox="1"/>
          <p:nvPr/>
        </p:nvSpPr>
        <p:spPr>
          <a:xfrm>
            <a:off x="4876800" y="2741613"/>
            <a:ext cx="1036638" cy="557212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noFill/>
          </a:ln>
        </p:spPr>
        <p:txBody>
          <a:bodyPr lIns="108850" tIns="54425" rIns="108850" bIns="54425">
            <a:spAutoFit/>
          </a:bodyPr>
          <a:p>
            <a:endParaRPr lang="zh-CN" altLang="zh-CN" sz="2900" dirty="0">
              <a:latin typeface="Times New Roman" panose="02020603050405020304" pitchFamily="18" charset="0"/>
            </a:endParaRPr>
          </a:p>
        </p:txBody>
      </p:sp>
      <p:sp>
        <p:nvSpPr>
          <p:cNvPr id="4156" name="Text Box 118"/>
          <p:cNvSpPr txBox="1"/>
          <p:nvPr/>
        </p:nvSpPr>
        <p:spPr>
          <a:xfrm>
            <a:off x="8918575" y="2741613"/>
            <a:ext cx="1036638" cy="557212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noFill/>
          </a:ln>
        </p:spPr>
        <p:txBody>
          <a:bodyPr lIns="108850" tIns="54425" rIns="108850" bIns="54425">
            <a:spAutoFit/>
          </a:bodyPr>
          <a:p>
            <a:endParaRPr lang="zh-CN" altLang="zh-CN" sz="2900" dirty="0">
              <a:latin typeface="Times New Roman" panose="02020603050405020304" pitchFamily="18" charset="0"/>
            </a:endParaRPr>
          </a:p>
        </p:txBody>
      </p:sp>
      <p:sp>
        <p:nvSpPr>
          <p:cNvPr id="4157" name="Text Box 119"/>
          <p:cNvSpPr txBox="1"/>
          <p:nvPr/>
        </p:nvSpPr>
        <p:spPr>
          <a:xfrm>
            <a:off x="3025775" y="2741613"/>
            <a:ext cx="1038225" cy="557212"/>
          </a:xfrm>
          <a:prstGeom prst="rect">
            <a:avLst/>
          </a:prstGeom>
          <a:solidFill>
            <a:srgbClr val="FFFFFF">
              <a:alpha val="0"/>
            </a:srgbClr>
          </a:solidFill>
          <a:ln w="12700">
            <a:noFill/>
          </a:ln>
        </p:spPr>
        <p:txBody>
          <a:bodyPr lIns="108850" tIns="54425" rIns="108850" bIns="54425">
            <a:spAutoFit/>
          </a:bodyPr>
          <a:p>
            <a:endParaRPr lang="zh-CN" altLang="zh-CN" sz="2900" dirty="0">
              <a:latin typeface="Times New Roman" panose="02020603050405020304" pitchFamily="18" charset="0"/>
            </a:endParaRPr>
          </a:p>
        </p:txBody>
      </p:sp>
      <p:sp>
        <p:nvSpPr>
          <p:cNvPr id="6264" name="Text Box 120"/>
          <p:cNvSpPr txBox="1"/>
          <p:nvPr/>
        </p:nvSpPr>
        <p:spPr>
          <a:xfrm>
            <a:off x="5994400" y="2708275"/>
            <a:ext cx="447675" cy="557213"/>
          </a:xfrm>
          <a:prstGeom prst="rect">
            <a:avLst/>
          </a:prstGeom>
          <a:noFill/>
          <a:ln w="12700">
            <a:noFill/>
          </a:ln>
        </p:spPr>
        <p:txBody>
          <a:bodyPr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0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33792" name="Object 0"/>
          <p:cNvGraphicFramePr/>
          <p:nvPr/>
        </p:nvGraphicFramePr>
        <p:xfrm>
          <a:off x="6767513" y="2636838"/>
          <a:ext cx="5762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1" imgW="254000" imgH="393065" progId="Equation.DSMT4">
                  <p:embed/>
                </p:oleObj>
              </mc:Choice>
              <mc:Fallback>
                <p:oleObj name="" r:id="rId1" imgW="254000" imgH="393065" progId="Equation.DSMT4">
                  <p:embed/>
                  <p:pic>
                    <p:nvPicPr>
                      <p:cNvPr id="0" name="图片 308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767513" y="2636838"/>
                        <a:ext cx="576262" cy="609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66" name="Text Box 122"/>
          <p:cNvSpPr txBox="1"/>
          <p:nvPr/>
        </p:nvSpPr>
        <p:spPr>
          <a:xfrm>
            <a:off x="7920038" y="2781300"/>
            <a:ext cx="684212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1.5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33793" name="Object 1"/>
          <p:cNvGraphicFramePr/>
          <p:nvPr/>
        </p:nvGraphicFramePr>
        <p:xfrm>
          <a:off x="9072563" y="2636838"/>
          <a:ext cx="67151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3" imgW="254000" imgH="393065" progId="Equation.DSMT4">
                  <p:embed/>
                </p:oleObj>
              </mc:Choice>
              <mc:Fallback>
                <p:oleObj name="" r:id="rId3" imgW="254000" imgH="393065" progId="Equation.DSMT4">
                  <p:embed/>
                  <p:pic>
                    <p:nvPicPr>
                      <p:cNvPr id="0" name="图片 309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72563" y="2636838"/>
                        <a:ext cx="671512" cy="609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68" name="Text Box 124"/>
          <p:cNvSpPr txBox="1"/>
          <p:nvPr/>
        </p:nvSpPr>
        <p:spPr>
          <a:xfrm>
            <a:off x="10318750" y="2701925"/>
            <a:ext cx="609600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Symbol" panose="05050102010706020507" pitchFamily="18" charset="2"/>
              </a:rPr>
              <a:t>-</a:t>
            </a:r>
            <a:r>
              <a:rPr lang="en-US" altLang="zh-CN" sz="2900" b="1" dirty="0">
                <a:latin typeface="Times New Roman" panose="02020603050405020304" pitchFamily="18" charset="0"/>
              </a:rPr>
              <a:t>6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33794" name="Object 2"/>
          <p:cNvGraphicFramePr/>
          <p:nvPr/>
        </p:nvGraphicFramePr>
        <p:xfrm>
          <a:off x="5041900" y="2636838"/>
          <a:ext cx="4778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5" imgW="254000" imgH="393065" progId="Equation.DSMT4">
                  <p:embed/>
                </p:oleObj>
              </mc:Choice>
              <mc:Fallback>
                <p:oleObj name="" r:id="rId5" imgW="254000" imgH="393065" progId="Equation.DSMT4">
                  <p:embed/>
                  <p:pic>
                    <p:nvPicPr>
                      <p:cNvPr id="0" name="图片 309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41900" y="2636838"/>
                        <a:ext cx="477838" cy="609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70" name="Text Box 126"/>
          <p:cNvSpPr txBox="1"/>
          <p:nvPr/>
        </p:nvSpPr>
        <p:spPr>
          <a:xfrm>
            <a:off x="4078288" y="2708275"/>
            <a:ext cx="684212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Times New Roman" panose="02020603050405020304" pitchFamily="18" charset="0"/>
              </a:rPr>
              <a:t>1.5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33795" name="Object 3"/>
          <p:cNvGraphicFramePr/>
          <p:nvPr/>
        </p:nvGraphicFramePr>
        <p:xfrm>
          <a:off x="3214688" y="2663825"/>
          <a:ext cx="576262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7" imgW="254000" imgH="393065" progId="Equation.DSMT4">
                  <p:embed/>
                </p:oleObj>
              </mc:Choice>
              <mc:Fallback>
                <p:oleObj name="" r:id="rId7" imgW="254000" imgH="393065" progId="Equation.DSMT4">
                  <p:embed/>
                  <p:pic>
                    <p:nvPicPr>
                      <p:cNvPr id="0" name="图片 309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14688" y="2663825"/>
                        <a:ext cx="576262" cy="5826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72" name="Text Box 128"/>
          <p:cNvSpPr txBox="1"/>
          <p:nvPr/>
        </p:nvSpPr>
        <p:spPr>
          <a:xfrm>
            <a:off x="2351088" y="2701925"/>
            <a:ext cx="609600" cy="557213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dirty="0">
                <a:latin typeface="Symbol" panose="05050102010706020507" pitchFamily="18" charset="2"/>
              </a:rPr>
              <a:t>-</a:t>
            </a:r>
            <a:r>
              <a:rPr lang="en-US" altLang="zh-CN" sz="2900" b="1" dirty="0">
                <a:latin typeface="Times New Roman" panose="02020603050405020304" pitchFamily="18" charset="0"/>
              </a:rPr>
              <a:t>6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grpSp>
        <p:nvGrpSpPr>
          <p:cNvPr id="3" name="Group 129"/>
          <p:cNvGrpSpPr/>
          <p:nvPr/>
        </p:nvGrpSpPr>
        <p:grpSpPr>
          <a:xfrm>
            <a:off x="719138" y="3276600"/>
            <a:ext cx="5588000" cy="3582988"/>
            <a:chOff x="0" y="2208"/>
            <a:chExt cx="2640" cy="2256"/>
          </a:xfrm>
        </p:grpSpPr>
        <p:pic>
          <p:nvPicPr>
            <p:cNvPr id="4196" name="Picture 130" descr="32"/>
            <p:cNvPicPr/>
            <p:nvPr/>
          </p:nvPicPr>
          <p:blipFill>
            <a:blip r:embed="rId9"/>
            <a:stretch>
              <a:fillRect/>
            </a:stretch>
          </p:blipFill>
          <p:spPr>
            <a:xfrm>
              <a:off x="0" y="2208"/>
              <a:ext cx="2640" cy="2256"/>
            </a:xfrm>
            <a:prstGeom prst="rect">
              <a:avLst/>
            </a:prstGeom>
            <a:noFill/>
            <a:ln w="9525">
              <a:noFill/>
            </a:ln>
          </p:spPr>
        </p:pic>
        <p:graphicFrame>
          <p:nvGraphicFramePr>
            <p:cNvPr id="4106" name="Object 8"/>
            <p:cNvGraphicFramePr/>
            <p:nvPr/>
          </p:nvGraphicFramePr>
          <p:xfrm>
            <a:off x="1392" y="2352"/>
            <a:ext cx="501" cy="4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0" name="" r:id="rId10" imgW="546100" imgH="393700" progId="Equation.DSMT4">
                    <p:embed/>
                  </p:oleObj>
                </mc:Choice>
                <mc:Fallback>
                  <p:oleObj name="" r:id="rId10" imgW="546100" imgH="393700" progId="Equation.DSMT4">
                    <p:embed/>
                    <p:pic>
                      <p:nvPicPr>
                        <p:cNvPr id="0" name="图片 3089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1392" y="2352"/>
                          <a:ext cx="501" cy="40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35"/>
          <p:cNvGrpSpPr/>
          <p:nvPr/>
        </p:nvGrpSpPr>
        <p:grpSpPr>
          <a:xfrm>
            <a:off x="6288088" y="3213100"/>
            <a:ext cx="5383212" cy="3887788"/>
            <a:chOff x="2971" y="2024"/>
            <a:chExt cx="2544" cy="2448"/>
          </a:xfrm>
        </p:grpSpPr>
        <p:pic>
          <p:nvPicPr>
            <p:cNvPr id="4195" name="Picture 132" descr="33"/>
            <p:cNvPicPr/>
            <p:nvPr/>
          </p:nvPicPr>
          <p:blipFill>
            <a:blip r:embed="rId12"/>
            <a:stretch>
              <a:fillRect/>
            </a:stretch>
          </p:blipFill>
          <p:spPr>
            <a:xfrm>
              <a:off x="2971" y="2024"/>
              <a:ext cx="2544" cy="2448"/>
            </a:xfrm>
            <a:prstGeom prst="rect">
              <a:avLst/>
            </a:prstGeom>
            <a:noFill/>
            <a:ln w="9525">
              <a:noFill/>
            </a:ln>
          </p:spPr>
        </p:pic>
        <p:graphicFrame>
          <p:nvGraphicFramePr>
            <p:cNvPr id="4104" name="Object 6"/>
            <p:cNvGraphicFramePr/>
            <p:nvPr/>
          </p:nvGraphicFramePr>
          <p:xfrm>
            <a:off x="4153" y="2256"/>
            <a:ext cx="455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9" name="" r:id="rId13" imgW="495300" imgH="228600" progId="Equation.DSMT4">
                    <p:embed/>
                  </p:oleObj>
                </mc:Choice>
                <mc:Fallback>
                  <p:oleObj name="" r:id="rId13" imgW="495300" imgH="228600" progId="Equation.DSMT4">
                    <p:embed/>
                    <p:pic>
                      <p:nvPicPr>
                        <p:cNvPr id="0" name="图片 3088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4153" y="2256"/>
                          <a:ext cx="455" cy="23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5" name="Object 7"/>
            <p:cNvGraphicFramePr/>
            <p:nvPr/>
          </p:nvGraphicFramePr>
          <p:xfrm>
            <a:off x="4155" y="3984"/>
            <a:ext cx="597" cy="4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8" name="" r:id="rId15" imgW="647700" imgH="393700" progId="Equation.DSMT4">
                    <p:embed/>
                  </p:oleObj>
                </mc:Choice>
                <mc:Fallback>
                  <p:oleObj name="" r:id="rId15" imgW="647700" imgH="393700" progId="Equation.DSMT4">
                    <p:embed/>
                    <p:pic>
                      <p:nvPicPr>
                        <p:cNvPr id="0" name="图片 3087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4155" y="3984"/>
                          <a:ext cx="597" cy="40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165" name="Group 34"/>
          <p:cNvGrpSpPr/>
          <p:nvPr/>
        </p:nvGrpSpPr>
        <p:grpSpPr>
          <a:xfrm>
            <a:off x="0" y="0"/>
            <a:ext cx="12190413" cy="1168400"/>
            <a:chOff x="0" y="0"/>
            <a:chExt cx="5760" cy="736"/>
          </a:xfrm>
        </p:grpSpPr>
        <p:sp>
          <p:nvSpPr>
            <p:cNvPr id="4166" name="Rectangle 35"/>
            <p:cNvSpPr/>
            <p:nvPr/>
          </p:nvSpPr>
          <p:spPr>
            <a:xfrm>
              <a:off x="0" y="0"/>
              <a:ext cx="5760" cy="672"/>
            </a:xfrm>
            <a:prstGeom prst="rect">
              <a:avLst/>
            </a:prstGeom>
            <a:noFill/>
            <a:ln w="28575" cap="flat" cmpd="sng">
              <a:solidFill>
                <a:srgbClr val="FFFFFF"/>
              </a:solidFill>
              <a:prstDash val="solid"/>
              <a:miter/>
              <a:headEnd type="none" w="sm" len="sm"/>
              <a:tailEnd type="none" w="sm" len="sm"/>
            </a:ln>
          </p:spPr>
          <p:txBody>
            <a:bodyPr wrap="none" anchor="ctr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4167" name="Line 36"/>
            <p:cNvSpPr/>
            <p:nvPr/>
          </p:nvSpPr>
          <p:spPr>
            <a:xfrm>
              <a:off x="0" y="336"/>
              <a:ext cx="5760" cy="0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168" name="Line 37"/>
            <p:cNvSpPr/>
            <p:nvPr/>
          </p:nvSpPr>
          <p:spPr>
            <a:xfrm>
              <a:off x="720" y="0"/>
              <a:ext cx="0" cy="672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169" name="Line 38"/>
            <p:cNvSpPr/>
            <p:nvPr/>
          </p:nvSpPr>
          <p:spPr>
            <a:xfrm>
              <a:off x="0" y="672"/>
              <a:ext cx="5760" cy="0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170" name="Text Box 39"/>
            <p:cNvSpPr txBox="1"/>
            <p:nvPr/>
          </p:nvSpPr>
          <p:spPr>
            <a:xfrm>
              <a:off x="230" y="26"/>
              <a:ext cx="175" cy="33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i="1" dirty="0">
                  <a:latin typeface="Times New Roman" panose="02020603050405020304" pitchFamily="18" charset="0"/>
                </a:rPr>
                <a:t>x</a:t>
              </a:r>
              <a:endParaRPr lang="en-US" altLang="zh-CN" sz="2900" b="1" i="1" dirty="0">
                <a:latin typeface="Times New Roman" panose="02020603050405020304" pitchFamily="18" charset="0"/>
              </a:endParaRPr>
            </a:p>
          </p:txBody>
        </p:sp>
        <p:sp>
          <p:nvSpPr>
            <p:cNvPr id="4171" name="Text Box 40"/>
            <p:cNvSpPr txBox="1"/>
            <p:nvPr/>
          </p:nvSpPr>
          <p:spPr>
            <a:xfrm>
              <a:off x="86" y="397"/>
              <a:ext cx="87" cy="33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>
              <a:spAutoFit/>
            </a:bodyPr>
            <a:p>
              <a:endParaRPr lang="zh-CN" altLang="zh-CN" sz="29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4172" name="Text Box 41"/>
            <p:cNvSpPr txBox="1"/>
            <p:nvPr/>
          </p:nvSpPr>
          <p:spPr>
            <a:xfrm>
              <a:off x="796" y="26"/>
              <a:ext cx="219" cy="33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latin typeface="Times New Roman" panose="02020603050405020304" pitchFamily="18" charset="0"/>
                </a:rPr>
                <a:t>...</a:t>
              </a:r>
              <a:endParaRPr lang="en-US" altLang="zh-CN" sz="29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4173" name="Text Box 42"/>
            <p:cNvSpPr txBox="1"/>
            <p:nvPr/>
          </p:nvSpPr>
          <p:spPr>
            <a:xfrm>
              <a:off x="796" y="288"/>
              <a:ext cx="219" cy="33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latin typeface="Times New Roman" panose="02020603050405020304" pitchFamily="18" charset="0"/>
                </a:rPr>
                <a:t>...</a:t>
              </a:r>
              <a:endParaRPr lang="en-US" altLang="zh-CN" sz="29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4174" name="Text Box 43"/>
            <p:cNvSpPr txBox="1"/>
            <p:nvPr/>
          </p:nvSpPr>
          <p:spPr>
            <a:xfrm>
              <a:off x="5424" y="26"/>
              <a:ext cx="219" cy="33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latin typeface="Times New Roman" panose="02020603050405020304" pitchFamily="18" charset="0"/>
                </a:rPr>
                <a:t>...</a:t>
              </a:r>
              <a:endParaRPr lang="en-US" altLang="zh-CN" sz="29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4175" name="Text Box 44"/>
            <p:cNvSpPr txBox="1"/>
            <p:nvPr/>
          </p:nvSpPr>
          <p:spPr>
            <a:xfrm>
              <a:off x="5452" y="336"/>
              <a:ext cx="219" cy="339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latin typeface="Times New Roman" panose="02020603050405020304" pitchFamily="18" charset="0"/>
                </a:rPr>
                <a:t>...</a:t>
              </a:r>
              <a:endParaRPr lang="en-US" altLang="zh-CN" sz="29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4176" name="Text Box 45"/>
            <p:cNvSpPr txBox="1"/>
            <p:nvPr/>
          </p:nvSpPr>
          <p:spPr>
            <a:xfrm>
              <a:off x="2832" y="48"/>
              <a:ext cx="175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0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77" name="Text Box 46"/>
            <p:cNvSpPr txBox="1"/>
            <p:nvPr/>
          </p:nvSpPr>
          <p:spPr>
            <a:xfrm>
              <a:off x="1190" y="44"/>
              <a:ext cx="271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Symbol" panose="05050102010706020507" pitchFamily="18" charset="2"/>
                </a:rPr>
                <a:t>-</a:t>
              </a:r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78" name="Text Box 47"/>
            <p:cNvSpPr txBox="1"/>
            <p:nvPr/>
          </p:nvSpPr>
          <p:spPr>
            <a:xfrm>
              <a:off x="1452" y="44"/>
              <a:ext cx="271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Symbol" panose="05050102010706020507" pitchFamily="18" charset="2"/>
                </a:rPr>
                <a:t>-</a:t>
              </a:r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79" name="Text Box 48"/>
            <p:cNvSpPr txBox="1"/>
            <p:nvPr/>
          </p:nvSpPr>
          <p:spPr>
            <a:xfrm>
              <a:off x="1958" y="44"/>
              <a:ext cx="271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Symbol" panose="05050102010706020507" pitchFamily="18" charset="2"/>
                </a:rPr>
                <a:t>-</a:t>
              </a:r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80" name="Text Box 49"/>
            <p:cNvSpPr txBox="1"/>
            <p:nvPr/>
          </p:nvSpPr>
          <p:spPr>
            <a:xfrm>
              <a:off x="2304" y="44"/>
              <a:ext cx="271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Symbol" panose="05050102010706020507" pitchFamily="18" charset="2"/>
                </a:rPr>
                <a:t>-</a:t>
              </a:r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81" name="Text Box 50"/>
            <p:cNvSpPr txBox="1"/>
            <p:nvPr/>
          </p:nvSpPr>
          <p:spPr>
            <a:xfrm>
              <a:off x="3868" y="48"/>
              <a:ext cx="175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82" name="Text Box 51"/>
            <p:cNvSpPr txBox="1"/>
            <p:nvPr/>
          </p:nvSpPr>
          <p:spPr>
            <a:xfrm>
              <a:off x="4300" y="48"/>
              <a:ext cx="175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83" name="Text Box 52"/>
            <p:cNvSpPr txBox="1"/>
            <p:nvPr/>
          </p:nvSpPr>
          <p:spPr>
            <a:xfrm>
              <a:off x="3254" y="48"/>
              <a:ext cx="263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 1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84" name="Text Box 53"/>
            <p:cNvSpPr txBox="1"/>
            <p:nvPr/>
          </p:nvSpPr>
          <p:spPr>
            <a:xfrm>
              <a:off x="4934" y="26"/>
              <a:ext cx="175" cy="33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29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</a:t>
              </a:r>
              <a:endParaRPr lang="en-US" altLang="zh-CN" sz="29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85" name="Line 54"/>
            <p:cNvSpPr/>
            <p:nvPr/>
          </p:nvSpPr>
          <p:spPr>
            <a:xfrm>
              <a:off x="1056" y="0"/>
              <a:ext cx="0" cy="672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186" name="Line 55"/>
            <p:cNvSpPr/>
            <p:nvPr/>
          </p:nvSpPr>
          <p:spPr>
            <a:xfrm>
              <a:off x="1440" y="0"/>
              <a:ext cx="0" cy="672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187" name="Line 56"/>
            <p:cNvSpPr/>
            <p:nvPr/>
          </p:nvSpPr>
          <p:spPr>
            <a:xfrm>
              <a:off x="1920" y="0"/>
              <a:ext cx="0" cy="672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188" name="Line 57"/>
            <p:cNvSpPr/>
            <p:nvPr/>
          </p:nvSpPr>
          <p:spPr>
            <a:xfrm>
              <a:off x="2304" y="0"/>
              <a:ext cx="0" cy="672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189" name="Line 58"/>
            <p:cNvSpPr/>
            <p:nvPr/>
          </p:nvSpPr>
          <p:spPr>
            <a:xfrm>
              <a:off x="2784" y="0"/>
              <a:ext cx="0" cy="672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190" name="Line 59"/>
            <p:cNvSpPr/>
            <p:nvPr/>
          </p:nvSpPr>
          <p:spPr>
            <a:xfrm>
              <a:off x="3216" y="0"/>
              <a:ext cx="0" cy="672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191" name="Line 60"/>
            <p:cNvSpPr/>
            <p:nvPr/>
          </p:nvSpPr>
          <p:spPr>
            <a:xfrm>
              <a:off x="3744" y="0"/>
              <a:ext cx="0" cy="672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192" name="Line 61"/>
            <p:cNvSpPr/>
            <p:nvPr/>
          </p:nvSpPr>
          <p:spPr>
            <a:xfrm>
              <a:off x="4176" y="0"/>
              <a:ext cx="0" cy="672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193" name="Line 62"/>
            <p:cNvSpPr/>
            <p:nvPr/>
          </p:nvSpPr>
          <p:spPr>
            <a:xfrm>
              <a:off x="4752" y="0"/>
              <a:ext cx="0" cy="672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194" name="Line 63"/>
            <p:cNvSpPr/>
            <p:nvPr/>
          </p:nvSpPr>
          <p:spPr>
            <a:xfrm>
              <a:off x="5328" y="0"/>
              <a:ext cx="0" cy="672"/>
            </a:xfrm>
            <a:prstGeom prst="line">
              <a:avLst/>
            </a:prstGeom>
            <a:ln w="28575" cap="flat" cmpd="sng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</p:sp>
      </p:grpSp>
      <p:graphicFrame>
        <p:nvGraphicFramePr>
          <p:cNvPr id="4102" name="Object 4"/>
          <p:cNvGraphicFramePr/>
          <p:nvPr/>
        </p:nvGraphicFramePr>
        <p:xfrm>
          <a:off x="-44450" y="2552700"/>
          <a:ext cx="1576388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" r:id="rId17" imgW="673100" imgH="393700" progId="Equation.DSMT4">
                  <p:embed/>
                </p:oleObj>
              </mc:Choice>
              <mc:Fallback>
                <p:oleObj name="" r:id="rId17" imgW="673100" imgH="393700" progId="Equation.DSMT4">
                  <p:embed/>
                  <p:pic>
                    <p:nvPicPr>
                      <p:cNvPr id="0" name="图片 3093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-44450" y="2552700"/>
                        <a:ext cx="1576388" cy="6921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5"/>
          <p:cNvGraphicFramePr/>
          <p:nvPr/>
        </p:nvGraphicFramePr>
        <p:xfrm>
          <a:off x="-33337" y="404813"/>
          <a:ext cx="15208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" r:id="rId19" imgW="558800" imgH="393700" progId="Equation.DSMT4">
                  <p:embed/>
                </p:oleObj>
              </mc:Choice>
              <mc:Fallback>
                <p:oleObj name="" r:id="rId19" imgW="558800" imgH="393700" progId="Equation.DSMT4">
                  <p:embed/>
                  <p:pic>
                    <p:nvPicPr>
                      <p:cNvPr id="0" name="图片 3094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-33337" y="404813"/>
                        <a:ext cx="1520825" cy="800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6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6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6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6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1" dur="500"/>
                                        <p:tgtEl>
                                          <p:spTgt spid="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5" dur="500"/>
                                        <p:tgtEl>
                                          <p:spTgt spid="6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9" dur="500"/>
                                        <p:tgtEl>
                                          <p:spTgt spid="6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1" name="Joy2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6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6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6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6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6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000"/>
                            </p:stCondLst>
                            <p:childTnLst>
                              <p:par>
                                <p:cTn id="7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6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500"/>
                            </p:stCondLst>
                            <p:childTnLst>
                              <p:par>
                                <p:cTn id="8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500"/>
                                        <p:tgtEl>
                                          <p:spTgt spid="6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00"/>
                            </p:stCondLst>
                            <p:childTnLst>
                              <p:par>
                                <p:cTn id="8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6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3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3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37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37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6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1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3500"/>
                            </p:stCondLst>
                            <p:childTnLst>
                              <p:par>
                                <p:cTn id="12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4000"/>
                            </p:stCondLst>
                            <p:childTnLst>
                              <p:par>
                                <p:cTn id="13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6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09" grpId="0"/>
      <p:bldP spid="6210" grpId="0"/>
      <p:bldP spid="6211" grpId="0"/>
      <p:bldP spid="6212" grpId="0"/>
      <p:bldP spid="6213" grpId="0"/>
      <p:bldP spid="6214" grpId="0"/>
      <p:bldP spid="6215" grpId="0"/>
      <p:bldP spid="6216" grpId="0"/>
      <p:bldP spid="6217" grpId="0"/>
      <p:bldP spid="6219" grpId="0"/>
      <p:bldP spid="6220" grpId="0"/>
      <p:bldP spid="6221" grpId="0"/>
      <p:bldP spid="6222" grpId="0"/>
      <p:bldP spid="6223" grpId="0"/>
      <p:bldP spid="6224" grpId="0"/>
      <p:bldP spid="6225" grpId="0"/>
      <p:bldP spid="6226" grpId="0"/>
      <p:bldP spid="6227" grpId="0"/>
      <p:bldP spid="6264" grpId="0"/>
      <p:bldP spid="6266" grpId="0"/>
      <p:bldP spid="6268" grpId="0"/>
      <p:bldP spid="6270" grpId="0"/>
      <p:bldP spid="62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7170" name="Object 2"/>
          <p:cNvGraphicFramePr/>
          <p:nvPr/>
        </p:nvGraphicFramePr>
        <p:xfrm>
          <a:off x="4206875" y="5594350"/>
          <a:ext cx="6953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" r:id="rId1" imgW="2440305" imgH="4413250" progId="MS_ClipArt_Gallery.2">
                  <p:embed/>
                </p:oleObj>
              </mc:Choice>
              <mc:Fallback>
                <p:oleObj name="" r:id="rId1" imgW="2440305" imgH="4413250" progId="MS_ClipArt_Gallery.2">
                  <p:embed/>
                  <p:pic>
                    <p:nvPicPr>
                      <p:cNvPr id="0" name="图片 309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206875" y="5594350"/>
                        <a:ext cx="695325" cy="685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1" name="Picture 3" descr="27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94200" y="3917950"/>
            <a:ext cx="7010400" cy="220980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7172" name="Object 4"/>
          <p:cNvGraphicFramePr/>
          <p:nvPr/>
        </p:nvGraphicFramePr>
        <p:xfrm>
          <a:off x="4511675" y="5213350"/>
          <a:ext cx="6953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" r:id="rId4" imgW="2440305" imgH="4413250" progId="MS_ClipArt_Gallery.2">
                  <p:embed/>
                </p:oleObj>
              </mc:Choice>
              <mc:Fallback>
                <p:oleObj name="" r:id="rId4" imgW="2440305" imgH="4413250" progId="MS_ClipArt_Gallery.2">
                  <p:embed/>
                  <p:pic>
                    <p:nvPicPr>
                      <p:cNvPr id="0" name="图片 309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511675" y="5213350"/>
                        <a:ext cx="695325" cy="685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5"/>
          <p:cNvGraphicFramePr/>
          <p:nvPr/>
        </p:nvGraphicFramePr>
        <p:xfrm>
          <a:off x="5003800" y="4832350"/>
          <a:ext cx="6937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" r:id="rId5" imgW="2440305" imgH="4413250" progId="MS_ClipArt_Gallery.2">
                  <p:embed/>
                </p:oleObj>
              </mc:Choice>
              <mc:Fallback>
                <p:oleObj name="" r:id="rId5" imgW="2440305" imgH="4413250" progId="MS_ClipArt_Gallery.2">
                  <p:embed/>
                  <p:pic>
                    <p:nvPicPr>
                      <p:cNvPr id="0" name="图片 310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003800" y="4832350"/>
                        <a:ext cx="693738" cy="685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6"/>
          <p:cNvGraphicFramePr/>
          <p:nvPr/>
        </p:nvGraphicFramePr>
        <p:xfrm>
          <a:off x="5410200" y="4451350"/>
          <a:ext cx="6937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" r:id="rId6" imgW="2440305" imgH="4413250" progId="MS_ClipArt_Gallery.2">
                  <p:embed/>
                </p:oleObj>
              </mc:Choice>
              <mc:Fallback>
                <p:oleObj name="" r:id="rId6" imgW="2440305" imgH="4413250" progId="MS_ClipArt_Gallery.2">
                  <p:embed/>
                  <p:pic>
                    <p:nvPicPr>
                      <p:cNvPr id="0" name="图片 310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410200" y="4451350"/>
                        <a:ext cx="693738" cy="685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/>
          <p:nvPr/>
        </p:nvGraphicFramePr>
        <p:xfrm>
          <a:off x="5918200" y="4070350"/>
          <a:ext cx="6937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" r:id="rId7" imgW="2440305" imgH="4413250" progId="MS_ClipArt_Gallery.2">
                  <p:embed/>
                </p:oleObj>
              </mc:Choice>
              <mc:Fallback>
                <p:oleObj name="" r:id="rId7" imgW="2440305" imgH="4413250" progId="MS_ClipArt_Gallery.2">
                  <p:embed/>
                  <p:pic>
                    <p:nvPicPr>
                      <p:cNvPr id="0" name="图片 310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918200" y="4070350"/>
                        <a:ext cx="693738" cy="685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8"/>
          <p:cNvGraphicFramePr/>
          <p:nvPr/>
        </p:nvGraphicFramePr>
        <p:xfrm>
          <a:off x="6526213" y="3765550"/>
          <a:ext cx="6953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" r:id="rId8" imgW="2440305" imgH="4413250" progId="MS_ClipArt_Gallery.2">
                  <p:embed/>
                </p:oleObj>
              </mc:Choice>
              <mc:Fallback>
                <p:oleObj name="" r:id="rId8" imgW="2440305" imgH="4413250" progId="MS_ClipArt_Gallery.2">
                  <p:embed/>
                  <p:pic>
                    <p:nvPicPr>
                      <p:cNvPr id="0" name="图片 310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526213" y="3765550"/>
                        <a:ext cx="695325" cy="685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9"/>
          <p:cNvGraphicFramePr/>
          <p:nvPr/>
        </p:nvGraphicFramePr>
        <p:xfrm>
          <a:off x="7237413" y="3536950"/>
          <a:ext cx="6953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" r:id="rId9" imgW="2440305" imgH="4413250" progId="MS_ClipArt_Gallery.2">
                  <p:embed/>
                </p:oleObj>
              </mc:Choice>
              <mc:Fallback>
                <p:oleObj name="" r:id="rId9" imgW="2440305" imgH="4413250" progId="MS_ClipArt_Gallery.2">
                  <p:embed/>
                  <p:pic>
                    <p:nvPicPr>
                      <p:cNvPr id="0" name="图片 310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237413" y="3536950"/>
                        <a:ext cx="695325" cy="685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10"/>
          <p:cNvGraphicFramePr/>
          <p:nvPr/>
        </p:nvGraphicFramePr>
        <p:xfrm>
          <a:off x="7948613" y="3536950"/>
          <a:ext cx="6953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" r:id="rId10" imgW="2440305" imgH="4413250" progId="MS_ClipArt_Gallery.2">
                  <p:embed/>
                </p:oleObj>
              </mc:Choice>
              <mc:Fallback>
                <p:oleObj name="" r:id="rId10" imgW="2440305" imgH="4413250" progId="MS_ClipArt_Gallery.2">
                  <p:embed/>
                  <p:pic>
                    <p:nvPicPr>
                      <p:cNvPr id="0" name="图片 310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948613" y="3536950"/>
                        <a:ext cx="695325" cy="685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" name="Object 11"/>
          <p:cNvGraphicFramePr/>
          <p:nvPr/>
        </p:nvGraphicFramePr>
        <p:xfrm>
          <a:off x="8558213" y="3689350"/>
          <a:ext cx="6953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" r:id="rId11" imgW="2440305" imgH="4413250" progId="MS_ClipArt_Gallery.2">
                  <p:embed/>
                </p:oleObj>
              </mc:Choice>
              <mc:Fallback>
                <p:oleObj name="" r:id="rId11" imgW="2440305" imgH="4413250" progId="MS_ClipArt_Gallery.2">
                  <p:embed/>
                  <p:pic>
                    <p:nvPicPr>
                      <p:cNvPr id="0" name="图片 310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558213" y="3689350"/>
                        <a:ext cx="695325" cy="685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0" name="Object 12"/>
          <p:cNvGraphicFramePr/>
          <p:nvPr/>
        </p:nvGraphicFramePr>
        <p:xfrm>
          <a:off x="9083675" y="3994150"/>
          <a:ext cx="6937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" r:id="rId12" imgW="2440305" imgH="4413250" progId="MS_ClipArt_Gallery.2">
                  <p:embed/>
                </p:oleObj>
              </mc:Choice>
              <mc:Fallback>
                <p:oleObj name="" r:id="rId12" imgW="2440305" imgH="4413250" progId="MS_ClipArt_Gallery.2">
                  <p:embed/>
                  <p:pic>
                    <p:nvPicPr>
                      <p:cNvPr id="0" name="图片 310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083675" y="3994150"/>
                        <a:ext cx="693738" cy="685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1" name="Object 13"/>
          <p:cNvGraphicFramePr/>
          <p:nvPr/>
        </p:nvGraphicFramePr>
        <p:xfrm>
          <a:off x="9591675" y="4298950"/>
          <a:ext cx="6937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" r:id="rId13" imgW="2440305" imgH="4413250" progId="MS_ClipArt_Gallery.2">
                  <p:embed/>
                </p:oleObj>
              </mc:Choice>
              <mc:Fallback>
                <p:oleObj name="" r:id="rId13" imgW="2440305" imgH="4413250" progId="MS_ClipArt_Gallery.2">
                  <p:embed/>
                  <p:pic>
                    <p:nvPicPr>
                      <p:cNvPr id="0" name="图片 310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591675" y="4298950"/>
                        <a:ext cx="693738" cy="685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2" name="Object 14"/>
          <p:cNvGraphicFramePr/>
          <p:nvPr/>
        </p:nvGraphicFramePr>
        <p:xfrm>
          <a:off x="9879013" y="4603750"/>
          <a:ext cx="69373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" r:id="rId14" imgW="2440305" imgH="4413250" progId="MS_ClipArt_Gallery.2">
                  <p:embed/>
                </p:oleObj>
              </mc:Choice>
              <mc:Fallback>
                <p:oleObj name="" r:id="rId14" imgW="2440305" imgH="4413250" progId="MS_ClipArt_Gallery.2">
                  <p:embed/>
                  <p:pic>
                    <p:nvPicPr>
                      <p:cNvPr id="0" name="图片 310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879013" y="4603750"/>
                        <a:ext cx="693737" cy="685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3" name="Object 15"/>
          <p:cNvGraphicFramePr/>
          <p:nvPr/>
        </p:nvGraphicFramePr>
        <p:xfrm>
          <a:off x="10201275" y="4984750"/>
          <a:ext cx="6937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" r:id="rId15" imgW="2440305" imgH="4413250" progId="MS_ClipArt_Gallery.2">
                  <p:embed/>
                </p:oleObj>
              </mc:Choice>
              <mc:Fallback>
                <p:oleObj name="" r:id="rId15" imgW="2440305" imgH="4413250" progId="MS_ClipArt_Gallery.2">
                  <p:embed/>
                  <p:pic>
                    <p:nvPicPr>
                      <p:cNvPr id="0" name="图片 311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201275" y="4984750"/>
                        <a:ext cx="693738" cy="685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4" name="Object 16"/>
          <p:cNvGraphicFramePr/>
          <p:nvPr/>
        </p:nvGraphicFramePr>
        <p:xfrm>
          <a:off x="10404475" y="5289550"/>
          <a:ext cx="6937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" r:id="rId16" imgW="2440305" imgH="4413250" progId="MS_ClipArt_Gallery.2">
                  <p:embed/>
                </p:oleObj>
              </mc:Choice>
              <mc:Fallback>
                <p:oleObj name="" r:id="rId16" imgW="2440305" imgH="4413250" progId="MS_ClipArt_Gallery.2">
                  <p:embed/>
                  <p:pic>
                    <p:nvPicPr>
                      <p:cNvPr id="0" name="图片 311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404475" y="5289550"/>
                        <a:ext cx="693738" cy="685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5" name="Object 17"/>
          <p:cNvGraphicFramePr/>
          <p:nvPr/>
        </p:nvGraphicFramePr>
        <p:xfrm>
          <a:off x="10793413" y="5594350"/>
          <a:ext cx="69373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" r:id="rId17" imgW="2440305" imgH="4413250" progId="MS_ClipArt_Gallery.2">
                  <p:embed/>
                </p:oleObj>
              </mc:Choice>
              <mc:Fallback>
                <p:oleObj name="" r:id="rId17" imgW="2440305" imgH="4413250" progId="MS_ClipArt_Gallery.2">
                  <p:embed/>
                  <p:pic>
                    <p:nvPicPr>
                      <p:cNvPr id="0" name="图片 311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793413" y="5594350"/>
                        <a:ext cx="693737" cy="685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86" name="Picture 18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425113" y="5899150"/>
            <a:ext cx="1866900" cy="884238"/>
          </a:xfrm>
          <a:prstGeom prst="rect">
            <a:avLst/>
          </a:prstGeom>
          <a:noFill/>
          <a:ln w="12700">
            <a:noFill/>
          </a:ln>
        </p:spPr>
      </p:pic>
      <p:graphicFrame>
        <p:nvGraphicFramePr>
          <p:cNvPr id="7187" name="Object 19"/>
          <p:cNvGraphicFramePr/>
          <p:nvPr/>
        </p:nvGraphicFramePr>
        <p:xfrm>
          <a:off x="2336800" y="5126038"/>
          <a:ext cx="2298700" cy="173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" r:id="rId19" imgW="1724025" imgH="1733550" progId="Paint.Picture">
                  <p:embed/>
                </p:oleObj>
              </mc:Choice>
              <mc:Fallback>
                <p:oleObj name="" r:id="rId19" imgW="1724025" imgH="1733550" progId="Paint.Picture">
                  <p:embed/>
                  <p:pic>
                    <p:nvPicPr>
                      <p:cNvPr id="0" name="图片 3113"/>
                      <p:cNvPicPr/>
                      <p:nvPr/>
                    </p:nvPicPr>
                    <p:blipFill>
                      <a:blip r:embed="rId20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2336800" y="5126038"/>
                        <a:ext cx="2298700" cy="17335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8" name="AutoShape 20"/>
          <p:cNvSpPr/>
          <p:nvPr/>
        </p:nvSpPr>
        <p:spPr>
          <a:xfrm>
            <a:off x="2946400" y="2667000"/>
            <a:ext cx="7110413" cy="1296988"/>
          </a:xfrm>
          <a:prstGeom prst="wedgeEllipseCallout">
            <a:avLst>
              <a:gd name="adj1" fmla="val -68273"/>
              <a:gd name="adj2" fmla="val 128185"/>
            </a:avLst>
          </a:prstGeom>
          <a:gradFill rotWithShape="0">
            <a:gsLst>
              <a:gs pos="0">
                <a:srgbClr val="5E9EFF">
                  <a:alpha val="100000"/>
                </a:srgbClr>
              </a:gs>
              <a:gs pos="39999">
                <a:srgbClr val="85C2FF">
                  <a:alpha val="100000"/>
                </a:srgbClr>
              </a:gs>
              <a:gs pos="70000">
                <a:srgbClr val="C4D6EB">
                  <a:alpha val="100000"/>
                </a:srgbClr>
              </a:gs>
              <a:gs pos="100000">
                <a:srgbClr val="FFEBFA">
                  <a:alpha val="100000"/>
                </a:srgbClr>
              </a:gs>
            </a:gsLst>
            <a:path path="rect">
              <a:fillToRect l="50000" t="50000" r="50000" b="50000"/>
            </a:path>
            <a:tileRect/>
          </a:gra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lIns="108850" tIns="54425" rIns="108850" bIns="54425" anchor="ctr"/>
          <a:p>
            <a:pPr algn="ctr"/>
            <a:r>
              <a:rPr lang="zh-CN" altLang="en-US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二次函数</a:t>
            </a:r>
            <a:r>
              <a:rPr lang="en-US" altLang="zh-CN" sz="29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2900" b="1" dirty="0">
                <a:solidFill>
                  <a:schemeClr val="tx2"/>
                </a:solidFill>
                <a:latin typeface="Symbol" panose="05050102010706020507" pitchFamily="18" charset="2"/>
              </a:rPr>
              <a:t>=</a:t>
            </a:r>
            <a:r>
              <a:rPr lang="en-US" altLang="zh-CN" sz="29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ax</a:t>
            </a:r>
            <a:r>
              <a:rPr lang="en-US" altLang="zh-CN" sz="2900" b="1" baseline="30000" dirty="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的图象形如物体抛射时</a:t>
            </a:r>
            <a:endParaRPr lang="zh-CN" altLang="en-US" sz="29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zh-CN" altLang="en-US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所经过的路线，我们把它叫做抛物线</a:t>
            </a:r>
            <a:r>
              <a:rPr lang="en-US" altLang="zh-CN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.</a:t>
            </a:r>
            <a:endParaRPr lang="en-US" altLang="zh-CN" sz="2900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21"/>
          <p:cNvGrpSpPr/>
          <p:nvPr/>
        </p:nvGrpSpPr>
        <p:grpSpPr>
          <a:xfrm>
            <a:off x="8532813" y="0"/>
            <a:ext cx="3556000" cy="2590800"/>
            <a:chOff x="4032" y="0"/>
            <a:chExt cx="1680" cy="1632"/>
          </a:xfrm>
        </p:grpSpPr>
        <p:pic>
          <p:nvPicPr>
            <p:cNvPr id="5163" name="Picture 22" descr="33"/>
            <p:cNvPicPr/>
            <p:nvPr/>
          </p:nvPicPr>
          <p:blipFill>
            <a:blip r:embed="rId21"/>
            <a:stretch>
              <a:fillRect/>
            </a:stretch>
          </p:blipFill>
          <p:spPr>
            <a:xfrm>
              <a:off x="4032" y="0"/>
              <a:ext cx="1632" cy="1632"/>
            </a:xfrm>
            <a:prstGeom prst="rect">
              <a:avLst/>
            </a:prstGeom>
            <a:noFill/>
            <a:ln w="9525">
              <a:noFill/>
            </a:ln>
          </p:spPr>
        </p:pic>
        <p:graphicFrame>
          <p:nvGraphicFramePr>
            <p:cNvPr id="5141" name="Object 23"/>
            <p:cNvGraphicFramePr/>
            <p:nvPr/>
          </p:nvGraphicFramePr>
          <p:xfrm>
            <a:off x="4057" y="96"/>
            <a:ext cx="455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7" name="" r:id="rId22" imgW="495300" imgH="228600" progId="Equation.3">
                    <p:embed/>
                  </p:oleObj>
                </mc:Choice>
                <mc:Fallback>
                  <p:oleObj name="" r:id="rId22" imgW="495300" imgH="228600" progId="Equation.3">
                    <p:embed/>
                    <p:pic>
                      <p:nvPicPr>
                        <p:cNvPr id="0" name="图片 3096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4057" y="96"/>
                          <a:ext cx="455" cy="23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42" name="Object 24"/>
            <p:cNvGraphicFramePr/>
            <p:nvPr/>
          </p:nvGraphicFramePr>
          <p:xfrm>
            <a:off x="5184" y="1008"/>
            <a:ext cx="528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8" name="" r:id="rId24" imgW="647700" imgH="393700" progId="Equation.3">
                    <p:embed/>
                  </p:oleObj>
                </mc:Choice>
                <mc:Fallback>
                  <p:oleObj name="" r:id="rId24" imgW="647700" imgH="393700" progId="Equation.3">
                    <p:embed/>
                    <p:pic>
                      <p:nvPicPr>
                        <p:cNvPr id="0" name="图片 3097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5184" y="1008"/>
                          <a:ext cx="528" cy="36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25"/>
          <p:cNvGrpSpPr/>
          <p:nvPr/>
        </p:nvGrpSpPr>
        <p:grpSpPr>
          <a:xfrm>
            <a:off x="4368800" y="0"/>
            <a:ext cx="3960813" cy="2514600"/>
            <a:chOff x="2064" y="0"/>
            <a:chExt cx="1872" cy="1584"/>
          </a:xfrm>
        </p:grpSpPr>
        <p:pic>
          <p:nvPicPr>
            <p:cNvPr id="5162" name="Picture 26" descr="32"/>
            <p:cNvPicPr/>
            <p:nvPr/>
          </p:nvPicPr>
          <p:blipFill>
            <a:blip r:embed="rId26"/>
            <a:stretch>
              <a:fillRect/>
            </a:stretch>
          </p:blipFill>
          <p:spPr>
            <a:xfrm>
              <a:off x="2064" y="0"/>
              <a:ext cx="1872" cy="1584"/>
            </a:xfrm>
            <a:prstGeom prst="rect">
              <a:avLst/>
            </a:prstGeom>
            <a:noFill/>
            <a:ln w="9525">
              <a:noFill/>
            </a:ln>
          </p:spPr>
        </p:pic>
        <p:graphicFrame>
          <p:nvGraphicFramePr>
            <p:cNvPr id="5140" name="Object 27"/>
            <p:cNvGraphicFramePr/>
            <p:nvPr/>
          </p:nvGraphicFramePr>
          <p:xfrm>
            <a:off x="2064" y="169"/>
            <a:ext cx="502" cy="4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9" name="" r:id="rId27" imgW="546100" imgH="393700" progId="Equation.3">
                    <p:embed/>
                  </p:oleObj>
                </mc:Choice>
                <mc:Fallback>
                  <p:oleObj name="" r:id="rId27" imgW="546100" imgH="393700" progId="Equation.3">
                    <p:embed/>
                    <p:pic>
                      <p:nvPicPr>
                        <p:cNvPr id="0" name="图片 3098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2064" y="169"/>
                          <a:ext cx="502" cy="40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28"/>
          <p:cNvGrpSpPr/>
          <p:nvPr/>
        </p:nvGrpSpPr>
        <p:grpSpPr>
          <a:xfrm>
            <a:off x="101600" y="0"/>
            <a:ext cx="4165600" cy="2552700"/>
            <a:chOff x="48" y="0"/>
            <a:chExt cx="1968" cy="1608"/>
          </a:xfrm>
        </p:grpSpPr>
        <p:pic>
          <p:nvPicPr>
            <p:cNvPr id="5161" name="Picture 29" descr="31"/>
            <p:cNvPicPr>
              <a:picLocks noChangeAspect="1"/>
            </p:cNvPicPr>
            <p:nvPr/>
          </p:nvPicPr>
          <p:blipFill>
            <a:blip r:embed="rId29"/>
            <a:stretch>
              <a:fillRect/>
            </a:stretch>
          </p:blipFill>
          <p:spPr>
            <a:xfrm>
              <a:off x="48" y="0"/>
              <a:ext cx="1968" cy="1608"/>
            </a:xfrm>
            <a:prstGeom prst="rect">
              <a:avLst/>
            </a:prstGeom>
            <a:noFill/>
            <a:ln w="9525">
              <a:noFill/>
            </a:ln>
          </p:spPr>
        </p:pic>
        <p:graphicFrame>
          <p:nvGraphicFramePr>
            <p:cNvPr id="5138" name="Object 30"/>
            <p:cNvGraphicFramePr/>
            <p:nvPr/>
          </p:nvGraphicFramePr>
          <p:xfrm>
            <a:off x="178" y="96"/>
            <a:ext cx="386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3" name="" r:id="rId30" imgW="419100" imgH="228600" progId="Equation.3">
                    <p:embed/>
                  </p:oleObj>
                </mc:Choice>
                <mc:Fallback>
                  <p:oleObj name="" r:id="rId30" imgW="419100" imgH="228600" progId="Equation.3">
                    <p:embed/>
                    <p:pic>
                      <p:nvPicPr>
                        <p:cNvPr id="0" name="图片 3082"/>
                        <p:cNvPicPr/>
                        <p:nvPr/>
                      </p:nvPicPr>
                      <p:blipFill>
                        <a:blip r:embed="rId31"/>
                        <a:stretch>
                          <a:fillRect/>
                        </a:stretch>
                      </p:blipFill>
                      <p:spPr>
                        <a:xfrm>
                          <a:off x="178" y="96"/>
                          <a:ext cx="386" cy="23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39" name="Object 31"/>
            <p:cNvGraphicFramePr/>
            <p:nvPr/>
          </p:nvGraphicFramePr>
          <p:xfrm>
            <a:off x="1411" y="1155"/>
            <a:ext cx="46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" name="" r:id="rId32" imgW="508000" imgH="228600" progId="Equation.3">
                    <p:embed/>
                  </p:oleObj>
                </mc:Choice>
                <mc:Fallback>
                  <p:oleObj name="" r:id="rId32" imgW="508000" imgH="228600" progId="Equation.3">
                    <p:embed/>
                    <p:pic>
                      <p:nvPicPr>
                        <p:cNvPr id="0" name="图片 3083"/>
                        <p:cNvPicPr/>
                        <p:nvPr/>
                      </p:nvPicPr>
                      <p:blipFill>
                        <a:blip r:embed="rId33"/>
                        <a:stretch>
                          <a:fillRect/>
                        </a:stretch>
                      </p:blipFill>
                      <p:spPr>
                        <a:xfrm>
                          <a:off x="1411" y="1155"/>
                          <a:ext cx="468" cy="23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200" name="Line 32"/>
          <p:cNvSpPr/>
          <p:nvPr/>
        </p:nvSpPr>
        <p:spPr>
          <a:xfrm flipV="1">
            <a:off x="2133600" y="0"/>
            <a:ext cx="0" cy="251460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sm" len="sm"/>
            <a:tailEnd type="triangle" w="sm" len="sm"/>
          </a:ln>
        </p:spPr>
      </p:sp>
      <p:sp>
        <p:nvSpPr>
          <p:cNvPr id="7201" name="Line 33"/>
          <p:cNvSpPr/>
          <p:nvPr/>
        </p:nvSpPr>
        <p:spPr>
          <a:xfrm flipV="1">
            <a:off x="6297613" y="0"/>
            <a:ext cx="0" cy="251460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sm" len="sm"/>
            <a:tailEnd type="triangle" w="sm" len="sm"/>
          </a:ln>
        </p:spPr>
      </p:sp>
      <p:sp>
        <p:nvSpPr>
          <p:cNvPr id="7202" name="Line 34"/>
          <p:cNvSpPr/>
          <p:nvPr/>
        </p:nvSpPr>
        <p:spPr>
          <a:xfrm flipV="1">
            <a:off x="10260013" y="76200"/>
            <a:ext cx="0" cy="251460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sm" len="sm"/>
            <a:tailEnd type="triangle" w="sm" len="sm"/>
          </a:ln>
        </p:spPr>
      </p:sp>
      <p:sp>
        <p:nvSpPr>
          <p:cNvPr id="7205" name="AutoShape 37"/>
          <p:cNvSpPr/>
          <p:nvPr/>
        </p:nvSpPr>
        <p:spPr>
          <a:xfrm>
            <a:off x="6704013" y="4725988"/>
            <a:ext cx="3657600" cy="1143000"/>
          </a:xfrm>
          <a:prstGeom prst="wedgeRoundRectCallout">
            <a:avLst>
              <a:gd name="adj1" fmla="val 46065"/>
              <a:gd name="adj2" fmla="val -403194"/>
              <a:gd name="adj3" fmla="val 16667"/>
            </a:avLst>
          </a:prstGeom>
          <a:gradFill rotWithShape="0">
            <a:gsLst>
              <a:gs pos="0">
                <a:srgbClr val="33CCCC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25400" cap="flat" cmpd="sng">
            <a:solidFill>
              <a:schemeClr val="accent2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lIns="108850" tIns="54425" rIns="108850" bIns="54425" anchor="ctr"/>
          <a:p>
            <a:pPr algn="ctr"/>
            <a:r>
              <a:rPr lang="zh-CN" altLang="en-US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这条抛物线关于</a:t>
            </a:r>
            <a:r>
              <a:rPr lang="en-US" altLang="zh-CN" sz="29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y</a:t>
            </a:r>
            <a:r>
              <a:rPr lang="zh-CN" altLang="en-US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轴</a:t>
            </a:r>
            <a:endParaRPr lang="zh-CN" altLang="en-US" sz="29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zh-CN" altLang="en-US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对称，</a:t>
            </a:r>
            <a:r>
              <a:rPr lang="en-US" altLang="zh-CN" sz="29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y</a:t>
            </a:r>
            <a:r>
              <a:rPr lang="zh-CN" altLang="en-US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轴就是它的</a:t>
            </a:r>
            <a:endParaRPr lang="zh-CN" altLang="en-US" sz="29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zh-CN" altLang="en-US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对称轴</a:t>
            </a:r>
            <a:r>
              <a:rPr lang="en-US" altLang="zh-CN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.               </a:t>
            </a:r>
            <a:endParaRPr lang="en-US" altLang="zh-CN" sz="29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06" name="Oval 38"/>
          <p:cNvSpPr/>
          <p:nvPr/>
        </p:nvSpPr>
        <p:spPr>
          <a:xfrm>
            <a:off x="2032000" y="1219200"/>
            <a:ext cx="196850" cy="147638"/>
          </a:xfrm>
          <a:prstGeom prst="ellipse">
            <a:avLst/>
          </a:prstGeom>
          <a:solidFill>
            <a:schemeClr val="tx2"/>
          </a:solidFill>
          <a:ln w="9525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207" name="Oval 39"/>
          <p:cNvSpPr/>
          <p:nvPr/>
        </p:nvSpPr>
        <p:spPr>
          <a:xfrm>
            <a:off x="6196013" y="1981200"/>
            <a:ext cx="196850" cy="147638"/>
          </a:xfrm>
          <a:prstGeom prst="ellipse">
            <a:avLst/>
          </a:prstGeom>
          <a:solidFill>
            <a:schemeClr val="tx2"/>
          </a:solidFill>
          <a:ln w="9525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208" name="Oval 40"/>
          <p:cNvSpPr/>
          <p:nvPr/>
        </p:nvSpPr>
        <p:spPr>
          <a:xfrm>
            <a:off x="10158413" y="1295400"/>
            <a:ext cx="196850" cy="147638"/>
          </a:xfrm>
          <a:prstGeom prst="ellipse">
            <a:avLst/>
          </a:prstGeom>
          <a:solidFill>
            <a:schemeClr val="tx2"/>
          </a:solidFill>
          <a:ln w="9525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209" name="AutoShape 41"/>
          <p:cNvSpPr/>
          <p:nvPr/>
        </p:nvSpPr>
        <p:spPr>
          <a:xfrm>
            <a:off x="5689600" y="5335588"/>
            <a:ext cx="4164013" cy="1143000"/>
          </a:xfrm>
          <a:prstGeom prst="wedgeRectCallout">
            <a:avLst>
              <a:gd name="adj1" fmla="val -135213"/>
              <a:gd name="adj2" fmla="val -406528"/>
            </a:avLst>
          </a:prstGeom>
          <a:gradFill rotWithShape="0">
            <a:gsLst>
              <a:gs pos="0">
                <a:srgbClr val="C29BC2"/>
              </a:gs>
              <a:gs pos="100000">
                <a:srgbClr val="FFCCFF"/>
              </a:gs>
            </a:gsLst>
            <a:path path="rect">
              <a:fillToRect l="50000" t="50000" r="50000" b="50000"/>
            </a:path>
            <a:tileRect/>
          </a:gradFill>
          <a:ln w="25400" cap="flat" cmpd="sng">
            <a:solidFill>
              <a:srgbClr val="993300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lIns="108850" tIns="54425" rIns="108850" bIns="54425" anchor="ctr"/>
          <a:p>
            <a:pPr algn="ctr"/>
            <a:r>
              <a:rPr lang="zh-CN" altLang="en-US" sz="2900" b="1" dirty="0">
                <a:solidFill>
                  <a:schemeClr val="tx2"/>
                </a:solidFill>
                <a:latin typeface="Arial" panose="020B0604020202020204" pitchFamily="34" charset="0"/>
              </a:rPr>
              <a:t>抛物线的顶点位于对称</a:t>
            </a:r>
            <a:endParaRPr lang="zh-CN" altLang="en-US" sz="2900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/>
            <a:r>
              <a:rPr lang="zh-CN" altLang="en-US" sz="2900" b="1" dirty="0">
                <a:solidFill>
                  <a:schemeClr val="tx2"/>
                </a:solidFill>
                <a:latin typeface="Arial" panose="020B0604020202020204" pitchFamily="34" charset="0"/>
              </a:rPr>
              <a:t>轴与抛物线的交点处</a:t>
            </a:r>
            <a:r>
              <a:rPr lang="en-US" altLang="zh-CN" sz="2900" b="1" dirty="0">
                <a:solidFill>
                  <a:schemeClr val="tx2"/>
                </a:solidFill>
                <a:latin typeface="Arial" panose="020B0604020202020204" pitchFamily="34" charset="0"/>
              </a:rPr>
              <a:t>.</a:t>
            </a:r>
            <a:endParaRPr lang="en-US" altLang="zh-CN" sz="29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7211" name="AutoShape 43"/>
          <p:cNvSpPr/>
          <p:nvPr/>
        </p:nvSpPr>
        <p:spPr>
          <a:xfrm>
            <a:off x="5689600" y="5335588"/>
            <a:ext cx="4164013" cy="1143000"/>
          </a:xfrm>
          <a:prstGeom prst="wedgeRectCallout">
            <a:avLst>
              <a:gd name="adj1" fmla="val 60162"/>
              <a:gd name="adj2" fmla="val -398889"/>
            </a:avLst>
          </a:prstGeom>
          <a:gradFill rotWithShape="0">
            <a:gsLst>
              <a:gs pos="0">
                <a:srgbClr val="C29BC2"/>
              </a:gs>
              <a:gs pos="100000">
                <a:srgbClr val="FFCCFF"/>
              </a:gs>
            </a:gsLst>
            <a:path path="rect">
              <a:fillToRect l="50000" t="50000" r="50000" b="50000"/>
            </a:path>
            <a:tileRect/>
          </a:gradFill>
          <a:ln w="25400" cap="flat" cmpd="sng">
            <a:solidFill>
              <a:srgbClr val="993300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lIns="108850" tIns="54425" rIns="108850" bIns="54425" anchor="ctr"/>
          <a:p>
            <a:pPr algn="ctr"/>
            <a:r>
              <a:rPr lang="zh-CN" altLang="en-US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抛物线的顶点位于对称</a:t>
            </a:r>
            <a:endParaRPr lang="zh-CN" altLang="en-US" sz="29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zh-CN" altLang="en-US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轴与抛物线的交点处</a:t>
            </a:r>
            <a:r>
              <a:rPr lang="en-US" altLang="zh-CN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.</a:t>
            </a:r>
            <a:endParaRPr lang="en-US" altLang="zh-CN" sz="2900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10" name="AutoShape 42"/>
          <p:cNvSpPr/>
          <p:nvPr/>
        </p:nvSpPr>
        <p:spPr>
          <a:xfrm>
            <a:off x="5711825" y="5302250"/>
            <a:ext cx="4165600" cy="1143000"/>
          </a:xfrm>
          <a:prstGeom prst="wedgeRectCallout">
            <a:avLst>
              <a:gd name="adj1" fmla="val -35824"/>
              <a:gd name="adj2" fmla="val -337083"/>
            </a:avLst>
          </a:prstGeom>
          <a:gradFill rotWithShape="0">
            <a:gsLst>
              <a:gs pos="0">
                <a:srgbClr val="C29BC2"/>
              </a:gs>
              <a:gs pos="100000">
                <a:srgbClr val="FFCCFF"/>
              </a:gs>
            </a:gsLst>
            <a:path path="rect">
              <a:fillToRect l="50000" t="50000" r="50000" b="50000"/>
            </a:path>
            <a:tileRect/>
          </a:gradFill>
          <a:ln w="25400" cap="flat" cmpd="sng">
            <a:solidFill>
              <a:srgbClr val="993300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lIns="108850" tIns="54425" rIns="108850" bIns="54425" anchor="ctr"/>
          <a:p>
            <a:pPr algn="ctr"/>
            <a:r>
              <a:rPr lang="zh-CN" altLang="en-US" sz="2900" b="1" dirty="0">
                <a:solidFill>
                  <a:schemeClr val="tx2"/>
                </a:solidFill>
                <a:latin typeface="Arial" panose="020B0604020202020204" pitchFamily="34" charset="0"/>
              </a:rPr>
              <a:t>抛物线的顶点位于对称</a:t>
            </a:r>
            <a:endParaRPr lang="zh-CN" altLang="en-US" sz="2900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/>
            <a:r>
              <a:rPr lang="zh-CN" altLang="en-US" sz="2900" b="1" dirty="0">
                <a:solidFill>
                  <a:schemeClr val="tx2"/>
                </a:solidFill>
                <a:latin typeface="Arial" panose="020B0604020202020204" pitchFamily="34" charset="0"/>
              </a:rPr>
              <a:t>轴与抛物线的交点处</a:t>
            </a:r>
            <a:r>
              <a:rPr lang="en-US" altLang="zh-CN" sz="2900" b="1" dirty="0">
                <a:solidFill>
                  <a:schemeClr val="tx2"/>
                </a:solidFill>
                <a:latin typeface="Arial" panose="020B0604020202020204" pitchFamily="34" charset="0"/>
              </a:rPr>
              <a:t>.</a:t>
            </a:r>
            <a:endParaRPr lang="en-US" altLang="zh-CN" sz="29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7204" name="AutoShape 36"/>
          <p:cNvSpPr/>
          <p:nvPr/>
        </p:nvSpPr>
        <p:spPr>
          <a:xfrm>
            <a:off x="6500813" y="4573588"/>
            <a:ext cx="3657600" cy="1143000"/>
          </a:xfrm>
          <a:prstGeom prst="wedgeRoundRectCallout">
            <a:avLst>
              <a:gd name="adj1" fmla="val -56194"/>
              <a:gd name="adj2" fmla="val -396944"/>
              <a:gd name="adj3" fmla="val 16667"/>
            </a:avLst>
          </a:prstGeom>
          <a:gradFill rotWithShape="0">
            <a:gsLst>
              <a:gs pos="0">
                <a:srgbClr val="33CCCC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25400" cap="flat" cmpd="sng">
            <a:solidFill>
              <a:schemeClr val="accent2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lIns="108850" tIns="54425" rIns="108850" bIns="54425" anchor="ctr"/>
          <a:p>
            <a:pPr algn="ctr"/>
            <a:r>
              <a:rPr lang="zh-CN" altLang="en-US" sz="2900" b="1" dirty="0">
                <a:solidFill>
                  <a:schemeClr val="tx2"/>
                </a:solidFill>
                <a:latin typeface="Arial" panose="020B0604020202020204" pitchFamily="34" charset="0"/>
              </a:rPr>
              <a:t>这条抛物线关于</a:t>
            </a:r>
            <a:r>
              <a:rPr lang="en-US" altLang="zh-CN" sz="29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y</a:t>
            </a:r>
            <a:r>
              <a:rPr lang="zh-CN" altLang="en-US" sz="2900" b="1" dirty="0">
                <a:solidFill>
                  <a:schemeClr val="tx2"/>
                </a:solidFill>
                <a:latin typeface="Arial" panose="020B0604020202020204" pitchFamily="34" charset="0"/>
              </a:rPr>
              <a:t>轴</a:t>
            </a:r>
            <a:endParaRPr lang="zh-CN" altLang="en-US" sz="2900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/>
            <a:r>
              <a:rPr lang="zh-CN" altLang="en-US" sz="2900" b="1" dirty="0">
                <a:solidFill>
                  <a:schemeClr val="tx2"/>
                </a:solidFill>
                <a:latin typeface="Arial" panose="020B0604020202020204" pitchFamily="34" charset="0"/>
              </a:rPr>
              <a:t>对称，</a:t>
            </a:r>
            <a:r>
              <a:rPr lang="en-US" altLang="zh-CN" sz="29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y</a:t>
            </a:r>
            <a:r>
              <a:rPr lang="zh-CN" altLang="en-US" sz="2900" b="1" dirty="0">
                <a:solidFill>
                  <a:schemeClr val="tx2"/>
                </a:solidFill>
                <a:latin typeface="Arial" panose="020B0604020202020204" pitchFamily="34" charset="0"/>
              </a:rPr>
              <a:t>轴就是它的</a:t>
            </a:r>
            <a:endParaRPr lang="zh-CN" altLang="en-US" sz="2900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/>
            <a:r>
              <a:rPr lang="zh-CN" altLang="en-US" sz="2900" b="1" dirty="0">
                <a:solidFill>
                  <a:schemeClr val="tx2"/>
                </a:solidFill>
                <a:latin typeface="Arial" panose="020B0604020202020204" pitchFamily="34" charset="0"/>
              </a:rPr>
              <a:t>对称轴</a:t>
            </a:r>
            <a:r>
              <a:rPr lang="en-US" altLang="zh-CN" sz="2900" b="1" dirty="0">
                <a:solidFill>
                  <a:schemeClr val="tx2"/>
                </a:solidFill>
                <a:latin typeface="Arial" panose="020B0604020202020204" pitchFamily="34" charset="0"/>
              </a:rPr>
              <a:t>.</a:t>
            </a:r>
            <a:endParaRPr lang="en-US" altLang="zh-CN" sz="29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7203" name="AutoShape 35"/>
          <p:cNvSpPr/>
          <p:nvPr/>
        </p:nvSpPr>
        <p:spPr>
          <a:xfrm>
            <a:off x="6297613" y="4421188"/>
            <a:ext cx="3657600" cy="1143000"/>
          </a:xfrm>
          <a:prstGeom prst="wedgeRoundRectCallout">
            <a:avLst>
              <a:gd name="adj1" fmla="val -165509"/>
              <a:gd name="adj2" fmla="val -395417"/>
              <a:gd name="adj3" fmla="val 16667"/>
            </a:avLst>
          </a:prstGeom>
          <a:gradFill rotWithShape="0">
            <a:gsLst>
              <a:gs pos="0">
                <a:srgbClr val="33CCCC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25400" cap="flat" cmpd="sng">
            <a:solidFill>
              <a:schemeClr val="accent2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lIns="108850" tIns="54425" rIns="108850" bIns="54425" anchor="ctr"/>
          <a:p>
            <a:pPr algn="ctr"/>
            <a:r>
              <a:rPr lang="zh-CN" altLang="en-US" sz="2900" b="1" dirty="0">
                <a:solidFill>
                  <a:schemeClr val="tx2"/>
                </a:solidFill>
                <a:latin typeface="Arial" panose="020B0604020202020204" pitchFamily="34" charset="0"/>
              </a:rPr>
              <a:t>这条抛物线关于</a:t>
            </a:r>
            <a:r>
              <a:rPr lang="en-US" altLang="zh-CN" sz="29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y</a:t>
            </a:r>
            <a:r>
              <a:rPr lang="zh-CN" altLang="en-US" sz="29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轴</a:t>
            </a:r>
            <a:endParaRPr lang="zh-CN" altLang="en-US" sz="29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zh-CN" altLang="en-US" sz="2900" b="1" dirty="0">
                <a:solidFill>
                  <a:schemeClr val="tx2"/>
                </a:solidFill>
                <a:latin typeface="Arial" panose="020B0604020202020204" pitchFamily="34" charset="0"/>
              </a:rPr>
              <a:t>对称，</a:t>
            </a:r>
            <a:r>
              <a:rPr lang="en-US" altLang="zh-CN" sz="2900" b="1" i="1" dirty="0">
                <a:solidFill>
                  <a:schemeClr val="tx2"/>
                </a:solidFill>
                <a:latin typeface="Times New Roman" panose="02020603050405020304" pitchFamily="18" charset="0"/>
              </a:rPr>
              <a:t>y</a:t>
            </a:r>
            <a:r>
              <a:rPr lang="zh-CN" altLang="en-US" sz="2900" b="1" dirty="0">
                <a:solidFill>
                  <a:schemeClr val="tx2"/>
                </a:solidFill>
                <a:latin typeface="Arial" panose="020B0604020202020204" pitchFamily="34" charset="0"/>
              </a:rPr>
              <a:t>轴就是它的</a:t>
            </a:r>
            <a:endParaRPr lang="zh-CN" altLang="en-US" sz="2900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/>
            <a:r>
              <a:rPr lang="zh-CN" altLang="en-US" sz="2900" b="1" dirty="0">
                <a:solidFill>
                  <a:schemeClr val="tx2"/>
                </a:solidFill>
                <a:latin typeface="Arial" panose="020B0604020202020204" pitchFamily="34" charset="0"/>
              </a:rPr>
              <a:t>对称轴</a:t>
            </a:r>
            <a:r>
              <a:rPr lang="en-US" altLang="zh-CN" sz="2900" b="1" dirty="0">
                <a:solidFill>
                  <a:schemeClr val="tx2"/>
                </a:solidFill>
                <a:latin typeface="Arial" panose="020B0604020202020204" pitchFamily="34" charset="0"/>
              </a:rPr>
              <a:t>.</a:t>
            </a:r>
            <a:endParaRPr lang="en-US" altLang="zh-CN" sz="29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500"/>
                            </p:stCondLst>
                            <p:childTnLst>
                              <p:par>
                                <p:cTn id="73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000"/>
                            </p:stCondLst>
                            <p:childTnLst>
                              <p:par>
                                <p:cTn id="7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5" name="BOMB17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6" name="Joy9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8" grpId="0" animBg="1"/>
      <p:bldP spid="7205" grpId="0" animBg="1"/>
      <p:bldP spid="7206" grpId="0" animBg="1"/>
      <p:bldP spid="7207" grpId="0" animBg="1"/>
      <p:bldP spid="7208" grpId="0" animBg="1"/>
      <p:bldP spid="7209" grpId="0" animBg="1"/>
      <p:bldP spid="7211" grpId="0" animBg="1"/>
      <p:bldP spid="7210" grpId="0" animBg="1"/>
      <p:bldP spid="7204" grpId="0" animBg="1"/>
      <p:bldP spid="720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6148" name="Group 69"/>
          <p:cNvGrpSpPr/>
          <p:nvPr/>
        </p:nvGrpSpPr>
        <p:grpSpPr>
          <a:xfrm>
            <a:off x="203200" y="2855913"/>
            <a:ext cx="11987213" cy="3875087"/>
            <a:chOff x="96" y="1824"/>
            <a:chExt cx="5585" cy="2440"/>
          </a:xfrm>
        </p:grpSpPr>
        <p:grpSp>
          <p:nvGrpSpPr>
            <p:cNvPr id="6193" name="Group 68"/>
            <p:cNvGrpSpPr/>
            <p:nvPr/>
          </p:nvGrpSpPr>
          <p:grpSpPr>
            <a:xfrm>
              <a:off x="96" y="1824"/>
              <a:ext cx="5585" cy="2402"/>
              <a:chOff x="96" y="1824"/>
              <a:chExt cx="5585" cy="2402"/>
            </a:xfrm>
          </p:grpSpPr>
          <p:sp>
            <p:nvSpPr>
              <p:cNvPr id="6203" name="Line 6"/>
              <p:cNvSpPr/>
              <p:nvPr/>
            </p:nvSpPr>
            <p:spPr>
              <a:xfrm>
                <a:off x="113" y="2659"/>
                <a:ext cx="5568" cy="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6204" name="Rectangle 4"/>
              <p:cNvSpPr/>
              <p:nvPr/>
            </p:nvSpPr>
            <p:spPr>
              <a:xfrm>
                <a:off x="96" y="1824"/>
                <a:ext cx="5568" cy="2400"/>
              </a:xfrm>
              <a:prstGeom prst="rect">
                <a:avLst/>
              </a:prstGeom>
              <a:noFill/>
              <a:ln w="12700" cap="flat" cmpd="sng">
                <a:solidFill>
                  <a:schemeClr val="tx1"/>
                </a:solidFill>
                <a:prstDash val="solid"/>
                <a:miter/>
                <a:headEnd type="none" w="sm" len="sm"/>
                <a:tailEnd type="none" w="sm" len="sm"/>
              </a:ln>
            </p:spPr>
            <p:txBody>
              <a:bodyPr wrap="none" anchor="ctr"/>
              <a:p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05" name="Line 5"/>
              <p:cNvSpPr/>
              <p:nvPr/>
            </p:nvSpPr>
            <p:spPr>
              <a:xfrm>
                <a:off x="113" y="2251"/>
                <a:ext cx="5568" cy="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6206" name="Line 7"/>
              <p:cNvSpPr/>
              <p:nvPr/>
            </p:nvSpPr>
            <p:spPr>
              <a:xfrm>
                <a:off x="113" y="3022"/>
                <a:ext cx="5568" cy="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6207" name="Line 8"/>
              <p:cNvSpPr/>
              <p:nvPr/>
            </p:nvSpPr>
            <p:spPr>
              <a:xfrm>
                <a:off x="113" y="3430"/>
                <a:ext cx="5568" cy="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6208" name="Line 10"/>
              <p:cNvSpPr/>
              <p:nvPr/>
            </p:nvSpPr>
            <p:spPr>
              <a:xfrm>
                <a:off x="113" y="3838"/>
                <a:ext cx="5568" cy="1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6209" name="Line 11"/>
              <p:cNvSpPr/>
              <p:nvPr/>
            </p:nvSpPr>
            <p:spPr>
              <a:xfrm>
                <a:off x="1536" y="1824"/>
                <a:ext cx="1" cy="240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  <p:sp>
            <p:nvSpPr>
              <p:cNvPr id="6210" name="Line 12"/>
              <p:cNvSpPr/>
              <p:nvPr/>
            </p:nvSpPr>
            <p:spPr>
              <a:xfrm>
                <a:off x="3560" y="1826"/>
                <a:ext cx="1" cy="240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</p:sp>
        </p:grpSp>
        <p:sp>
          <p:nvSpPr>
            <p:cNvPr id="6194" name="Text Box 13"/>
            <p:cNvSpPr txBox="1"/>
            <p:nvPr/>
          </p:nvSpPr>
          <p:spPr>
            <a:xfrm>
              <a:off x="385" y="1888"/>
              <a:ext cx="769" cy="42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zh-CN" altLang="en-US" sz="38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抛物线</a:t>
              </a:r>
              <a:endParaRPr lang="zh-CN" altLang="en-US" sz="3800" b="1" dirty="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95" name="Text Box 14"/>
            <p:cNvSpPr txBox="1"/>
            <p:nvPr/>
          </p:nvSpPr>
          <p:spPr>
            <a:xfrm>
              <a:off x="2200" y="1837"/>
              <a:ext cx="501" cy="42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3800" b="1" i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y</a:t>
              </a:r>
              <a:r>
                <a:rPr lang="en-US" altLang="zh-CN" sz="3800" b="1" dirty="0">
                  <a:solidFill>
                    <a:schemeClr val="tx2"/>
                  </a:solidFill>
                  <a:latin typeface="Symbol" panose="05050102010706020507" pitchFamily="18" charset="2"/>
                </a:rPr>
                <a:t>=</a:t>
              </a:r>
              <a:r>
                <a:rPr lang="en-US" altLang="zh-CN" sz="3800" b="1" i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x</a:t>
              </a:r>
              <a:r>
                <a:rPr lang="en-US" altLang="zh-CN" sz="3800" b="1" baseline="30000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2</a:t>
              </a:r>
              <a:endParaRPr lang="en-US" altLang="zh-CN" sz="3800" b="1" baseline="30000" dirty="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96" name="Text Box 15"/>
            <p:cNvSpPr txBox="1"/>
            <p:nvPr/>
          </p:nvSpPr>
          <p:spPr>
            <a:xfrm>
              <a:off x="4332" y="1837"/>
              <a:ext cx="625" cy="42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en-US" altLang="zh-CN" sz="3800" b="1" i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y</a:t>
              </a:r>
              <a:r>
                <a:rPr lang="en-US" altLang="zh-CN" sz="3800" b="1" dirty="0">
                  <a:solidFill>
                    <a:schemeClr val="tx2"/>
                  </a:solidFill>
                  <a:latin typeface="Symbol" panose="05050102010706020507" pitchFamily="18" charset="2"/>
                </a:rPr>
                <a:t>=-</a:t>
              </a:r>
              <a:r>
                <a:rPr lang="en-US" altLang="zh-CN" sz="3800" b="1" i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x</a:t>
              </a:r>
              <a:r>
                <a:rPr lang="en-US" altLang="zh-CN" sz="3800" b="1" baseline="30000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2</a:t>
              </a:r>
              <a:endParaRPr lang="en-US" altLang="zh-CN" sz="3800" b="1" baseline="30000" dirty="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97" name="Text Box 16"/>
            <p:cNvSpPr txBox="1"/>
            <p:nvPr/>
          </p:nvSpPr>
          <p:spPr>
            <a:xfrm>
              <a:off x="249" y="2251"/>
              <a:ext cx="997" cy="42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zh-CN" altLang="en-US" sz="38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顶点坐标</a:t>
              </a:r>
              <a:endParaRPr lang="zh-CN" altLang="en-US" sz="3800" b="1" dirty="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98" name="Text Box 17"/>
            <p:cNvSpPr txBox="1"/>
            <p:nvPr/>
          </p:nvSpPr>
          <p:spPr>
            <a:xfrm>
              <a:off x="340" y="2659"/>
              <a:ext cx="769" cy="42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zh-CN" altLang="en-US" sz="38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对称轴</a:t>
              </a:r>
              <a:endParaRPr lang="zh-CN" altLang="en-US" sz="3800" b="1" dirty="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99" name="Text Box 18"/>
            <p:cNvSpPr txBox="1"/>
            <p:nvPr/>
          </p:nvSpPr>
          <p:spPr>
            <a:xfrm>
              <a:off x="476" y="3022"/>
              <a:ext cx="542" cy="42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zh-CN" altLang="en-US" sz="38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位置</a:t>
              </a:r>
              <a:endParaRPr lang="zh-CN" altLang="en-US" sz="3800" b="1" dirty="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200" name="Text Box 19"/>
            <p:cNvSpPr txBox="1"/>
            <p:nvPr/>
          </p:nvSpPr>
          <p:spPr>
            <a:xfrm>
              <a:off x="249" y="3430"/>
              <a:ext cx="997" cy="42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r>
                <a:rPr lang="zh-CN" altLang="en-US" sz="38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开口方向</a:t>
              </a:r>
              <a:endParaRPr lang="zh-CN" altLang="en-US" sz="3800" b="1" dirty="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201" name="Text Box 20"/>
            <p:cNvSpPr txBox="1"/>
            <p:nvPr/>
          </p:nvSpPr>
          <p:spPr>
            <a:xfrm>
              <a:off x="432" y="3534"/>
              <a:ext cx="86" cy="42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>
              <a:spAutoFit/>
            </a:bodyPr>
            <a:p>
              <a:endParaRPr lang="zh-CN" altLang="zh-CN" sz="3800" b="1" dirty="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202" name="Text Box 21"/>
            <p:cNvSpPr txBox="1"/>
            <p:nvPr/>
          </p:nvSpPr>
          <p:spPr>
            <a:xfrm>
              <a:off x="476" y="3838"/>
              <a:ext cx="628" cy="426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p>
              <a:r>
                <a:rPr lang="zh-CN" altLang="en-US" sz="3800" b="1" dirty="0">
                  <a:solidFill>
                    <a:schemeClr val="tx2"/>
                  </a:solidFill>
                  <a:latin typeface="Times New Roman" panose="02020603050405020304" pitchFamily="18" charset="0"/>
                </a:rPr>
                <a:t>极值</a:t>
              </a:r>
              <a:endParaRPr lang="zh-CN" altLang="en-US" sz="3800" b="1" dirty="0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5640" name="Rectangle 40"/>
          <p:cNvSpPr/>
          <p:nvPr/>
        </p:nvSpPr>
        <p:spPr>
          <a:xfrm>
            <a:off x="8939213" y="1371600"/>
            <a:ext cx="2133600" cy="1371600"/>
          </a:xfrm>
          <a:prstGeom prst="rect">
            <a:avLst/>
          </a:prstGeom>
          <a:solidFill>
            <a:srgbClr val="FFFF00">
              <a:alpha val="50195"/>
            </a:srgbClr>
          </a:solidFill>
          <a:ln w="12700">
            <a:noFill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41" name="Rectangle 41"/>
          <p:cNvSpPr/>
          <p:nvPr/>
        </p:nvSpPr>
        <p:spPr>
          <a:xfrm>
            <a:off x="9040813" y="1371600"/>
            <a:ext cx="2133600" cy="1371600"/>
          </a:xfrm>
          <a:prstGeom prst="rect">
            <a:avLst/>
          </a:prstGeom>
          <a:solidFill>
            <a:srgbClr val="FFFF00">
              <a:alpha val="50195"/>
            </a:srgbClr>
          </a:solidFill>
          <a:ln w="12700">
            <a:noFill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42" name="Rectangle 42"/>
          <p:cNvSpPr/>
          <p:nvPr/>
        </p:nvSpPr>
        <p:spPr>
          <a:xfrm>
            <a:off x="9040813" y="1371600"/>
            <a:ext cx="2133600" cy="1371600"/>
          </a:xfrm>
          <a:prstGeom prst="rect">
            <a:avLst/>
          </a:prstGeom>
          <a:solidFill>
            <a:srgbClr val="FFFF00">
              <a:alpha val="50195"/>
            </a:srgbClr>
          </a:solidFill>
          <a:ln w="12700">
            <a:noFill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36" name="Rectangle 36"/>
          <p:cNvSpPr/>
          <p:nvPr/>
        </p:nvSpPr>
        <p:spPr>
          <a:xfrm>
            <a:off x="8939213" y="0"/>
            <a:ext cx="2133600" cy="1371600"/>
          </a:xfrm>
          <a:prstGeom prst="rect">
            <a:avLst/>
          </a:prstGeom>
          <a:solidFill>
            <a:srgbClr val="00CCFF">
              <a:alpha val="50195"/>
            </a:srgbClr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grpSp>
        <p:nvGrpSpPr>
          <p:cNvPr id="4" name="Group 22"/>
          <p:cNvGrpSpPr/>
          <p:nvPr/>
        </p:nvGrpSpPr>
        <p:grpSpPr>
          <a:xfrm>
            <a:off x="7923213" y="-152400"/>
            <a:ext cx="4267200" cy="2971800"/>
            <a:chOff x="48" y="0"/>
            <a:chExt cx="1968" cy="1608"/>
          </a:xfrm>
        </p:grpSpPr>
        <p:pic>
          <p:nvPicPr>
            <p:cNvPr id="6192" name="Picture 23" descr="3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8" y="0"/>
              <a:ext cx="1968" cy="1608"/>
            </a:xfrm>
            <a:prstGeom prst="rect">
              <a:avLst/>
            </a:prstGeom>
            <a:noFill/>
            <a:ln w="9525">
              <a:noFill/>
            </a:ln>
          </p:spPr>
        </p:pic>
        <p:graphicFrame>
          <p:nvGraphicFramePr>
            <p:cNvPr id="6146" name="Object 24"/>
            <p:cNvGraphicFramePr/>
            <p:nvPr/>
          </p:nvGraphicFramePr>
          <p:xfrm>
            <a:off x="178" y="96"/>
            <a:ext cx="386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5" name="" r:id="rId2" imgW="419100" imgH="228600" progId="Equation.3">
                    <p:embed/>
                  </p:oleObj>
                </mc:Choice>
                <mc:Fallback>
                  <p:oleObj name="" r:id="rId2" imgW="419100" imgH="228600" progId="Equation.3">
                    <p:embed/>
                    <p:pic>
                      <p:nvPicPr>
                        <p:cNvPr id="0" name="图片 3084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178" y="96"/>
                          <a:ext cx="386" cy="23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47" name="Object 25"/>
            <p:cNvGraphicFramePr/>
            <p:nvPr/>
          </p:nvGraphicFramePr>
          <p:xfrm>
            <a:off x="1411" y="1155"/>
            <a:ext cx="468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6" name="" r:id="rId4" imgW="508000" imgH="228600" progId="Equation.3">
                    <p:embed/>
                  </p:oleObj>
                </mc:Choice>
                <mc:Fallback>
                  <p:oleObj name="" r:id="rId4" imgW="508000" imgH="228600" progId="Equation.3">
                    <p:embed/>
                    <p:pic>
                      <p:nvPicPr>
                        <p:cNvPr id="0" name="图片 3085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411" y="1155"/>
                          <a:ext cx="468" cy="23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5643" name="Rectangle 43"/>
          <p:cNvSpPr/>
          <p:nvPr/>
        </p:nvSpPr>
        <p:spPr>
          <a:xfrm>
            <a:off x="8939213" y="1371600"/>
            <a:ext cx="2133600" cy="1371600"/>
          </a:xfrm>
          <a:prstGeom prst="rect">
            <a:avLst/>
          </a:prstGeom>
          <a:solidFill>
            <a:srgbClr val="FFFF00">
              <a:alpha val="50195"/>
            </a:srgbClr>
          </a:solidFill>
          <a:ln w="12700">
            <a:noFill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37" name="Rectangle 37"/>
          <p:cNvSpPr/>
          <p:nvPr/>
        </p:nvSpPr>
        <p:spPr>
          <a:xfrm>
            <a:off x="8939213" y="0"/>
            <a:ext cx="2133600" cy="1371600"/>
          </a:xfrm>
          <a:prstGeom prst="rect">
            <a:avLst/>
          </a:prstGeom>
          <a:solidFill>
            <a:srgbClr val="00CCFF">
              <a:alpha val="50195"/>
            </a:srgbClr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59" name="Oval 59"/>
          <p:cNvSpPr/>
          <p:nvPr/>
        </p:nvSpPr>
        <p:spPr>
          <a:xfrm>
            <a:off x="10031413" y="1484313"/>
            <a:ext cx="53975" cy="39687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30" name="Oval 30"/>
          <p:cNvSpPr/>
          <p:nvPr/>
        </p:nvSpPr>
        <p:spPr>
          <a:xfrm>
            <a:off x="9955213" y="1295400"/>
            <a:ext cx="101600" cy="762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33" name="Line 33"/>
          <p:cNvSpPr/>
          <p:nvPr/>
        </p:nvSpPr>
        <p:spPr>
          <a:xfrm flipV="1">
            <a:off x="10056813" y="-76200"/>
            <a:ext cx="0" cy="289560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sm" len="sm"/>
            <a:tailEnd type="triangle" w="sm" len="sm"/>
          </a:ln>
        </p:spPr>
      </p:sp>
      <p:sp>
        <p:nvSpPr>
          <p:cNvPr id="25658" name="Oval 58"/>
          <p:cNvSpPr/>
          <p:nvPr/>
        </p:nvSpPr>
        <p:spPr>
          <a:xfrm>
            <a:off x="10031413" y="1196975"/>
            <a:ext cx="53975" cy="39688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57" name="Oval 57"/>
          <p:cNvSpPr/>
          <p:nvPr/>
        </p:nvSpPr>
        <p:spPr>
          <a:xfrm>
            <a:off x="10025063" y="1336675"/>
            <a:ext cx="101600" cy="762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38" name="Rectangle 38"/>
          <p:cNvSpPr/>
          <p:nvPr/>
        </p:nvSpPr>
        <p:spPr>
          <a:xfrm>
            <a:off x="8939213" y="0"/>
            <a:ext cx="2133600" cy="1371600"/>
          </a:xfrm>
          <a:prstGeom prst="rect">
            <a:avLst/>
          </a:prstGeom>
          <a:solidFill>
            <a:srgbClr val="00CCFF">
              <a:alpha val="50195"/>
            </a:srgbClr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60" name="Rectangle 60"/>
          <p:cNvSpPr/>
          <p:nvPr/>
        </p:nvSpPr>
        <p:spPr>
          <a:xfrm>
            <a:off x="8939213" y="0"/>
            <a:ext cx="2133600" cy="1371600"/>
          </a:xfrm>
          <a:prstGeom prst="rect">
            <a:avLst/>
          </a:prstGeom>
          <a:solidFill>
            <a:srgbClr val="00CCFF">
              <a:alpha val="50195"/>
            </a:srgbClr>
          </a:solidFill>
          <a:ln w="127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44" name="Rectangle 44"/>
          <p:cNvSpPr/>
          <p:nvPr/>
        </p:nvSpPr>
        <p:spPr>
          <a:xfrm>
            <a:off x="9040813" y="1371600"/>
            <a:ext cx="2133600" cy="1371600"/>
          </a:xfrm>
          <a:prstGeom prst="rect">
            <a:avLst/>
          </a:prstGeom>
          <a:solidFill>
            <a:srgbClr val="FFFF00">
              <a:alpha val="50195"/>
            </a:srgbClr>
          </a:solidFill>
          <a:ln w="12700">
            <a:noFill/>
          </a:ln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grpSp>
        <p:nvGrpSpPr>
          <p:cNvPr id="5" name="Group 26"/>
          <p:cNvGrpSpPr/>
          <p:nvPr/>
        </p:nvGrpSpPr>
        <p:grpSpPr>
          <a:xfrm>
            <a:off x="0" y="0"/>
            <a:ext cx="3790950" cy="2667000"/>
            <a:chOff x="0" y="0"/>
            <a:chExt cx="1728" cy="1584"/>
          </a:xfrm>
        </p:grpSpPr>
        <p:sp>
          <p:nvSpPr>
            <p:cNvPr id="6189" name="AutoShape 27"/>
            <p:cNvSpPr/>
            <p:nvPr/>
          </p:nvSpPr>
          <p:spPr>
            <a:xfrm>
              <a:off x="0" y="48"/>
              <a:ext cx="1728" cy="1536"/>
            </a:xfrm>
            <a:prstGeom prst="verticalScroll">
              <a:avLst>
                <a:gd name="adj" fmla="val 12500"/>
              </a:avLst>
            </a:prstGeom>
            <a:gradFill rotWithShape="0">
              <a:gsLst>
                <a:gs pos="0">
                  <a:srgbClr val="99CCFF"/>
                </a:gs>
                <a:gs pos="50000">
                  <a:srgbClr val="FBFDFF"/>
                </a:gs>
                <a:gs pos="100000">
                  <a:srgbClr val="99CCFF"/>
                </a:gs>
              </a:gsLst>
              <a:lin ang="5400000" scaled="1"/>
              <a:tileRect/>
            </a:gradFill>
            <a:ln w="41275" cap="flat" cmpd="sng">
              <a:solidFill>
                <a:srgbClr val="FFCC00"/>
              </a:solidFill>
              <a:prstDash val="solid"/>
              <a:headEnd type="none" w="sm" len="sm"/>
              <a:tailEnd type="none" w="sm" len="sm"/>
            </a:ln>
          </p:spPr>
          <p:txBody>
            <a:bodyPr vert="eaVert" wrap="none" anchor="ctr"/>
            <a:p>
              <a:pPr algn="ctr"/>
              <a:endParaRPr lang="zh-CN" altLang="zh-CN" sz="2900" dirty="0">
                <a:latin typeface="Times New Roman" panose="02020603050405020304" pitchFamily="18" charset="0"/>
              </a:endParaRPr>
            </a:p>
          </p:txBody>
        </p:sp>
        <p:sp>
          <p:nvSpPr>
            <p:cNvPr id="6190" name="WordArt 28" descr="窄竖线"/>
            <p:cNvSpPr>
              <a:spLocks noTextEdit="1"/>
            </p:cNvSpPr>
            <p:nvPr/>
          </p:nvSpPr>
          <p:spPr>
            <a:xfrm>
              <a:off x="480" y="0"/>
              <a:ext cx="912" cy="240"/>
            </a:xfrm>
            <a:prstGeom prst="rect">
              <a:avLst/>
            </a:prstGeom>
          </p:spPr>
          <p:txBody>
            <a:bodyPr wrap="none" fromWordArt="1">
              <a:prstTxWarp prst="textCurveUp">
                <a:avLst>
                  <a:gd name="adj" fmla="val 40356"/>
                </a:avLst>
              </a:prstTxWarp>
              <a:normAutofit/>
            </a:bodyPr>
            <a:p>
              <a:pPr algn="ctr"/>
              <a:r>
                <a:rPr lang="zh-CN" altLang="en-US" sz="4300">
                  <a:ln w="12700" cap="flat" cmpd="sng">
                    <a:solidFill>
                      <a:srgbClr val="000000"/>
                    </a:solidFill>
                    <a:prstDash val="solid"/>
                    <a:headEnd type="none" w="sm" len="sm"/>
                    <a:tailEnd type="none" w="sm" len="sm"/>
                  </a:ln>
                  <a:pattFill prst="dashHorz">
                    <a:fgClr>
                      <a:srgbClr val="808080"/>
                    </a:fgClr>
                    <a:bgClr>
                      <a:srgbClr val="FFFF00"/>
                    </a:bgClr>
                  </a:pattFill>
                  <a:effectLst>
                    <a:outerShdw dist="45791" dir="2021404" algn="ctr" rotWithShape="0">
                      <a:srgbClr val="808080"/>
                    </a:outerShdw>
                  </a:effectLst>
                  <a:latin typeface="宋体" panose="02010600030101010101" pitchFamily="2" charset="-122"/>
                  <a:ea typeface="宋体" panose="02010600030101010101" pitchFamily="2" charset="-122"/>
                </a:rPr>
                <a:t>课堂练习</a:t>
              </a:r>
              <a:endParaRPr lang="zh-CN" altLang="en-US" sz="4300">
                <a:ln w="12700" cap="flat" cmpd="sng">
                  <a:solidFill>
                    <a:srgbClr val="000000"/>
                  </a:solidFill>
                  <a:prstDash val="solid"/>
                  <a:headEnd type="none" w="sm" len="sm"/>
                  <a:tailEnd type="none" w="sm" len="sm"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191" name="Text Box 29"/>
            <p:cNvSpPr txBox="1"/>
            <p:nvPr/>
          </p:nvSpPr>
          <p:spPr>
            <a:xfrm>
              <a:off x="240" y="336"/>
              <a:ext cx="1156" cy="493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p>
              <a:r>
                <a:rPr lang="en-US" altLang="zh-CN" b="1" dirty="0">
                  <a:solidFill>
                    <a:srgbClr val="FF0000"/>
                  </a:solidFill>
                  <a:latin typeface="Times New Roman" panose="02020603050405020304" pitchFamily="18" charset="0"/>
                  <a:ea typeface="楷体_GB2312" panose="02010609030101010101" pitchFamily="49" charset="-122"/>
                </a:rPr>
                <a:t>1</a:t>
              </a:r>
              <a:r>
                <a:rPr lang="zh-CN" alt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楷体_GB2312" panose="02010609030101010101" pitchFamily="49" charset="-122"/>
                </a:rPr>
                <a:t>、观察右图，</a:t>
              </a:r>
              <a:endPara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  <a:p>
              <a:r>
                <a:rPr lang="zh-CN" alt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楷体_GB2312" panose="02010609030101010101" pitchFamily="49" charset="-122"/>
                </a:rPr>
                <a:t>并完成填空</a:t>
              </a:r>
              <a:r>
                <a:rPr lang="en-US" altLang="zh-CN" b="1" dirty="0">
                  <a:solidFill>
                    <a:srgbClr val="FF0000"/>
                  </a:solidFill>
                  <a:latin typeface="Times New Roman" panose="02020603050405020304" pitchFamily="18" charset="0"/>
                  <a:ea typeface="楷体_GB2312" panose="02010609030101010101" pitchFamily="49" charset="-122"/>
                </a:rPr>
                <a:t>.</a:t>
              </a:r>
              <a:endParaRPr lang="en-US" altLang="zh-CN" sz="33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</p:grpSp>
      <p:sp>
        <p:nvSpPr>
          <p:cNvPr id="25631" name="Text Box 31"/>
          <p:cNvSpPr txBox="1"/>
          <p:nvPr/>
        </p:nvSpPr>
        <p:spPr>
          <a:xfrm>
            <a:off x="4224338" y="3694113"/>
            <a:ext cx="1712912" cy="5556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zh-CN" altLang="en-US" sz="2900" b="1" dirty="0">
                <a:latin typeface="Times New Roman" panose="02020603050405020304" pitchFamily="18" charset="0"/>
              </a:rPr>
              <a:t>（</a:t>
            </a:r>
            <a:r>
              <a:rPr lang="en-US" altLang="zh-CN" sz="2900" b="1" dirty="0">
                <a:latin typeface="Times New Roman" panose="02020603050405020304" pitchFamily="18" charset="0"/>
              </a:rPr>
              <a:t>0</a:t>
            </a:r>
            <a:r>
              <a:rPr lang="zh-CN" altLang="en-US" sz="2900" b="1" dirty="0">
                <a:latin typeface="Times New Roman" panose="02020603050405020304" pitchFamily="18" charset="0"/>
              </a:rPr>
              <a:t>，</a:t>
            </a:r>
            <a:r>
              <a:rPr lang="en-US" altLang="zh-CN" sz="2900" b="1" dirty="0">
                <a:latin typeface="Times New Roman" panose="02020603050405020304" pitchFamily="18" charset="0"/>
              </a:rPr>
              <a:t>0</a:t>
            </a:r>
            <a:r>
              <a:rPr lang="zh-CN" altLang="en-US" sz="2900" b="1" dirty="0">
                <a:latin typeface="Times New Roman" panose="02020603050405020304" pitchFamily="18" charset="0"/>
              </a:rPr>
              <a:t>）</a:t>
            </a:r>
            <a:endParaRPr lang="zh-CN" altLang="en-US" sz="2900" b="1" dirty="0">
              <a:latin typeface="Times New Roman" panose="02020603050405020304" pitchFamily="18" charset="0"/>
            </a:endParaRPr>
          </a:p>
        </p:txBody>
      </p:sp>
      <p:sp>
        <p:nvSpPr>
          <p:cNvPr id="25632" name="Text Box 32"/>
          <p:cNvSpPr txBox="1"/>
          <p:nvPr/>
        </p:nvSpPr>
        <p:spPr>
          <a:xfrm>
            <a:off x="8640763" y="3765550"/>
            <a:ext cx="1712912" cy="5556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zh-CN" altLang="en-US" sz="2900" b="1" dirty="0">
                <a:latin typeface="Times New Roman" panose="02020603050405020304" pitchFamily="18" charset="0"/>
              </a:rPr>
              <a:t>（</a:t>
            </a:r>
            <a:r>
              <a:rPr lang="en-US" altLang="zh-CN" sz="2900" b="1" dirty="0">
                <a:latin typeface="Times New Roman" panose="02020603050405020304" pitchFamily="18" charset="0"/>
              </a:rPr>
              <a:t>0</a:t>
            </a:r>
            <a:r>
              <a:rPr lang="zh-CN" altLang="en-US" sz="2900" b="1" dirty="0">
                <a:latin typeface="Times New Roman" panose="02020603050405020304" pitchFamily="18" charset="0"/>
              </a:rPr>
              <a:t>，</a:t>
            </a:r>
            <a:r>
              <a:rPr lang="en-US" altLang="zh-CN" sz="2900" b="1" dirty="0">
                <a:latin typeface="Times New Roman" panose="02020603050405020304" pitchFamily="18" charset="0"/>
              </a:rPr>
              <a:t>0</a:t>
            </a:r>
            <a:r>
              <a:rPr lang="zh-CN" altLang="en-US" sz="2900" b="1" dirty="0">
                <a:latin typeface="Times New Roman" panose="02020603050405020304" pitchFamily="18" charset="0"/>
              </a:rPr>
              <a:t>）</a:t>
            </a:r>
            <a:endParaRPr lang="zh-CN" altLang="en-US" sz="2900" b="1" dirty="0">
              <a:latin typeface="Times New Roman" panose="02020603050405020304" pitchFamily="18" charset="0"/>
            </a:endParaRPr>
          </a:p>
        </p:txBody>
      </p:sp>
      <p:sp>
        <p:nvSpPr>
          <p:cNvPr id="25634" name="Text Box 34"/>
          <p:cNvSpPr txBox="1"/>
          <p:nvPr/>
        </p:nvSpPr>
        <p:spPr>
          <a:xfrm>
            <a:off x="4759325" y="4341813"/>
            <a:ext cx="758825" cy="5556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i="1" dirty="0">
                <a:latin typeface="Times New Roman" panose="02020603050405020304" pitchFamily="18" charset="0"/>
              </a:rPr>
              <a:t>y</a:t>
            </a:r>
            <a:r>
              <a:rPr lang="zh-CN" altLang="en-US" sz="2900" b="1" dirty="0">
                <a:latin typeface="Times New Roman" panose="02020603050405020304" pitchFamily="18" charset="0"/>
              </a:rPr>
              <a:t>轴</a:t>
            </a:r>
            <a:endParaRPr lang="zh-CN" altLang="en-US" sz="2900" b="1" i="1" dirty="0">
              <a:latin typeface="Times New Roman" panose="02020603050405020304" pitchFamily="18" charset="0"/>
            </a:endParaRPr>
          </a:p>
        </p:txBody>
      </p:sp>
      <p:sp>
        <p:nvSpPr>
          <p:cNvPr id="25635" name="Text Box 35"/>
          <p:cNvSpPr txBox="1"/>
          <p:nvPr/>
        </p:nvSpPr>
        <p:spPr>
          <a:xfrm>
            <a:off x="9197975" y="4341813"/>
            <a:ext cx="758825" cy="5556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sz="2900" b="1" i="1" dirty="0">
                <a:latin typeface="Times New Roman" panose="02020603050405020304" pitchFamily="18" charset="0"/>
              </a:rPr>
              <a:t>y</a:t>
            </a:r>
            <a:r>
              <a:rPr lang="zh-CN" altLang="en-US" sz="2900" b="1" dirty="0">
                <a:latin typeface="Times New Roman" panose="02020603050405020304" pitchFamily="18" charset="0"/>
              </a:rPr>
              <a:t>轴</a:t>
            </a:r>
            <a:endParaRPr lang="zh-CN" altLang="en-US" sz="2900" b="1" i="1" dirty="0">
              <a:latin typeface="Times New Roman" panose="02020603050405020304" pitchFamily="18" charset="0"/>
            </a:endParaRPr>
          </a:p>
        </p:txBody>
      </p:sp>
      <p:sp>
        <p:nvSpPr>
          <p:cNvPr id="25639" name="Text Box 39"/>
          <p:cNvSpPr txBox="1"/>
          <p:nvPr/>
        </p:nvSpPr>
        <p:spPr>
          <a:xfrm>
            <a:off x="3394075" y="4967288"/>
            <a:ext cx="3778250" cy="4794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zh-CN" altLang="en-US" b="1" dirty="0">
                <a:latin typeface="Times New Roman" panose="02020603050405020304" pitchFamily="18" charset="0"/>
              </a:rPr>
              <a:t>在</a:t>
            </a:r>
            <a:r>
              <a:rPr lang="en-US" altLang="zh-CN" b="1" i="1" dirty="0">
                <a:latin typeface="Times New Roman" panose="02020603050405020304" pitchFamily="18" charset="0"/>
              </a:rPr>
              <a:t>x</a:t>
            </a:r>
            <a:r>
              <a:rPr lang="zh-CN" altLang="en-US" b="1" dirty="0">
                <a:latin typeface="Times New Roman" panose="02020603050405020304" pitchFamily="18" charset="0"/>
              </a:rPr>
              <a:t>轴的上方（除顶点外）</a:t>
            </a:r>
            <a:endParaRPr lang="zh-CN" altLang="en-US" b="1" dirty="0">
              <a:latin typeface="Times New Roman" panose="02020603050405020304" pitchFamily="18" charset="0"/>
            </a:endParaRPr>
          </a:p>
        </p:txBody>
      </p:sp>
      <p:sp>
        <p:nvSpPr>
          <p:cNvPr id="25645" name="Text Box 45"/>
          <p:cNvSpPr txBox="1"/>
          <p:nvPr/>
        </p:nvSpPr>
        <p:spPr>
          <a:xfrm>
            <a:off x="7821613" y="4943475"/>
            <a:ext cx="3778250" cy="4794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zh-CN" altLang="en-US" b="1" dirty="0">
                <a:latin typeface="Times New Roman" panose="02020603050405020304" pitchFamily="18" charset="0"/>
              </a:rPr>
              <a:t>在</a:t>
            </a:r>
            <a:r>
              <a:rPr lang="en-US" altLang="zh-CN" b="1" i="1" dirty="0">
                <a:latin typeface="Times New Roman" panose="02020603050405020304" pitchFamily="18" charset="0"/>
              </a:rPr>
              <a:t>x</a:t>
            </a:r>
            <a:r>
              <a:rPr lang="zh-CN" altLang="en-US" b="1" dirty="0">
                <a:latin typeface="Times New Roman" panose="02020603050405020304" pitchFamily="18" charset="0"/>
              </a:rPr>
              <a:t>轴的下方（除顶点外）</a:t>
            </a:r>
            <a:endParaRPr lang="zh-CN" altLang="en-US" b="1" dirty="0">
              <a:latin typeface="Times New Roman" panose="02020603050405020304" pitchFamily="18" charset="0"/>
            </a:endParaRPr>
          </a:p>
        </p:txBody>
      </p:sp>
      <p:sp>
        <p:nvSpPr>
          <p:cNvPr id="25646" name="Text Box 46"/>
          <p:cNvSpPr txBox="1"/>
          <p:nvPr/>
        </p:nvSpPr>
        <p:spPr>
          <a:xfrm>
            <a:off x="4556125" y="5565775"/>
            <a:ext cx="1250950" cy="555625"/>
          </a:xfrm>
          <a:prstGeom prst="rect">
            <a:avLst/>
          </a:prstGeom>
          <a:noFill/>
          <a:ln w="12700">
            <a:noFill/>
          </a:ln>
        </p:spPr>
        <p:txBody>
          <a:bodyPr lIns="108850" tIns="54425" rIns="108850" bIns="54425">
            <a:spAutoFit/>
          </a:bodyPr>
          <a:p>
            <a:r>
              <a:rPr lang="zh-CN" altLang="en-US" sz="2900" b="1" dirty="0">
                <a:latin typeface="Times New Roman" panose="02020603050405020304" pitchFamily="18" charset="0"/>
              </a:rPr>
              <a:t>向上</a:t>
            </a:r>
            <a:endParaRPr lang="zh-CN" altLang="en-US" sz="2900" b="1" dirty="0">
              <a:latin typeface="Times New Roman" panose="02020603050405020304" pitchFamily="18" charset="0"/>
            </a:endParaRPr>
          </a:p>
        </p:txBody>
      </p:sp>
      <p:sp>
        <p:nvSpPr>
          <p:cNvPr id="25647" name="Text Box 47"/>
          <p:cNvSpPr txBox="1"/>
          <p:nvPr/>
        </p:nvSpPr>
        <p:spPr>
          <a:xfrm>
            <a:off x="9020175" y="5565775"/>
            <a:ext cx="1298575" cy="555625"/>
          </a:xfrm>
          <a:prstGeom prst="rect">
            <a:avLst/>
          </a:prstGeom>
          <a:noFill/>
          <a:ln w="12700">
            <a:noFill/>
          </a:ln>
        </p:spPr>
        <p:txBody>
          <a:bodyPr lIns="108850" tIns="54425" rIns="108850" bIns="54425">
            <a:spAutoFit/>
          </a:bodyPr>
          <a:p>
            <a:r>
              <a:rPr lang="zh-CN" altLang="en-US" sz="2900" b="1" dirty="0">
                <a:latin typeface="Times New Roman" panose="02020603050405020304" pitchFamily="18" charset="0"/>
              </a:rPr>
              <a:t>向下</a:t>
            </a:r>
            <a:endParaRPr lang="zh-CN" altLang="en-US" sz="2900" b="1" dirty="0">
              <a:latin typeface="Times New Roman" panose="02020603050405020304" pitchFamily="18" charset="0"/>
            </a:endParaRPr>
          </a:p>
        </p:txBody>
      </p:sp>
      <p:sp>
        <p:nvSpPr>
          <p:cNvPr id="25648" name="Text Box 48"/>
          <p:cNvSpPr txBox="1"/>
          <p:nvPr/>
        </p:nvSpPr>
        <p:spPr>
          <a:xfrm>
            <a:off x="3406775" y="6161088"/>
            <a:ext cx="3689350" cy="5556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zh-CN" altLang="en-US" sz="2900" b="1" dirty="0">
                <a:latin typeface="Times New Roman" panose="02020603050405020304" pitchFamily="18" charset="0"/>
              </a:rPr>
              <a:t>当</a:t>
            </a:r>
            <a:r>
              <a:rPr lang="en-US" altLang="zh-CN" sz="2900" b="1" i="1" dirty="0">
                <a:latin typeface="Times New Roman" panose="02020603050405020304" pitchFamily="18" charset="0"/>
              </a:rPr>
              <a:t>x</a:t>
            </a:r>
            <a:r>
              <a:rPr lang="en-US" altLang="zh-CN" sz="2900" b="1" dirty="0">
                <a:latin typeface="Symbol" panose="05050102010706020507" pitchFamily="18" charset="2"/>
              </a:rPr>
              <a:t>=</a:t>
            </a:r>
            <a:r>
              <a:rPr lang="en-US" altLang="zh-CN" sz="2900" b="1" dirty="0">
                <a:latin typeface="Times New Roman" panose="02020603050405020304" pitchFamily="18" charset="0"/>
              </a:rPr>
              <a:t>0</a:t>
            </a:r>
            <a:r>
              <a:rPr lang="zh-CN" altLang="en-US" sz="2900" b="1" dirty="0">
                <a:latin typeface="Times New Roman" panose="02020603050405020304" pitchFamily="18" charset="0"/>
              </a:rPr>
              <a:t>时，最小值为</a:t>
            </a:r>
            <a:r>
              <a:rPr lang="en-US" altLang="zh-CN" sz="2900" b="1" dirty="0">
                <a:latin typeface="Times New Roman" panose="02020603050405020304" pitchFamily="18" charset="0"/>
              </a:rPr>
              <a:t>0.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sp>
        <p:nvSpPr>
          <p:cNvPr id="25649" name="Text Box 49"/>
          <p:cNvSpPr txBox="1"/>
          <p:nvPr/>
        </p:nvSpPr>
        <p:spPr>
          <a:xfrm>
            <a:off x="7726363" y="6161088"/>
            <a:ext cx="3689350" cy="5556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zh-CN" altLang="en-US" sz="2900" b="1" dirty="0">
                <a:latin typeface="Times New Roman" panose="02020603050405020304" pitchFamily="18" charset="0"/>
              </a:rPr>
              <a:t>当</a:t>
            </a:r>
            <a:r>
              <a:rPr lang="en-US" altLang="zh-CN" sz="2900" b="1" i="1" dirty="0">
                <a:latin typeface="Times New Roman" panose="02020603050405020304" pitchFamily="18" charset="0"/>
              </a:rPr>
              <a:t>x</a:t>
            </a:r>
            <a:r>
              <a:rPr lang="en-US" altLang="zh-CN" sz="2900" b="1" dirty="0">
                <a:latin typeface="Symbol" panose="05050102010706020507" pitchFamily="18" charset="2"/>
              </a:rPr>
              <a:t>=</a:t>
            </a:r>
            <a:r>
              <a:rPr lang="en-US" altLang="zh-CN" sz="2900" b="1" dirty="0">
                <a:latin typeface="Times New Roman" panose="02020603050405020304" pitchFamily="18" charset="0"/>
              </a:rPr>
              <a:t>0</a:t>
            </a:r>
            <a:r>
              <a:rPr lang="zh-CN" altLang="en-US" sz="2900" b="1" dirty="0">
                <a:latin typeface="Times New Roman" panose="02020603050405020304" pitchFamily="18" charset="0"/>
              </a:rPr>
              <a:t>时，最大值为</a:t>
            </a:r>
            <a:r>
              <a:rPr lang="en-US" altLang="zh-CN" sz="2900" b="1" dirty="0">
                <a:latin typeface="Times New Roman" panose="02020603050405020304" pitchFamily="18" charset="0"/>
              </a:rPr>
              <a:t>0.</a:t>
            </a:r>
            <a:endParaRPr lang="en-US" altLang="zh-CN" sz="2900" b="1" dirty="0">
              <a:latin typeface="Times New Roman" panose="02020603050405020304" pitchFamily="18" charset="0"/>
            </a:endParaRPr>
          </a:p>
        </p:txBody>
      </p:sp>
      <p:grpSp>
        <p:nvGrpSpPr>
          <p:cNvPr id="6" name="Group 50"/>
          <p:cNvGrpSpPr/>
          <p:nvPr/>
        </p:nvGrpSpPr>
        <p:grpSpPr>
          <a:xfrm>
            <a:off x="3352800" y="0"/>
            <a:ext cx="4468813" cy="2590800"/>
            <a:chOff x="1584" y="0"/>
            <a:chExt cx="2112" cy="1632"/>
          </a:xfrm>
        </p:grpSpPr>
        <p:sp>
          <p:nvSpPr>
            <p:cNvPr id="6187" name="AutoShape 51"/>
            <p:cNvSpPr/>
            <p:nvPr/>
          </p:nvSpPr>
          <p:spPr>
            <a:xfrm>
              <a:off x="1584" y="48"/>
              <a:ext cx="2112" cy="1584"/>
            </a:xfrm>
            <a:prstGeom prst="verticalScroll">
              <a:avLst>
                <a:gd name="adj" fmla="val 12500"/>
              </a:avLst>
            </a:prstGeom>
            <a:gradFill rotWithShape="0">
              <a:gsLst>
                <a:gs pos="0">
                  <a:srgbClr val="99CCFF"/>
                </a:gs>
                <a:gs pos="50000">
                  <a:srgbClr val="FBFDFF"/>
                </a:gs>
                <a:gs pos="100000">
                  <a:srgbClr val="99CCFF"/>
                </a:gs>
              </a:gsLst>
              <a:lin ang="5400000" scaled="1"/>
              <a:tileRect/>
            </a:gradFill>
            <a:ln w="41275" cap="flat" cmpd="sng">
              <a:solidFill>
                <a:srgbClr val="FFCC00"/>
              </a:solidFill>
              <a:prstDash val="solid"/>
              <a:headEnd type="none" w="sm" len="sm"/>
              <a:tailEnd type="none" w="sm" len="sm"/>
            </a:ln>
          </p:spPr>
          <p:txBody>
            <a:bodyPr vert="eaVert" wrap="none" anchor="ctr"/>
            <a:p>
              <a:pPr algn="ctr"/>
              <a:endParaRPr lang="zh-CN" altLang="zh-CN" sz="2900" dirty="0">
                <a:latin typeface="Times New Roman" panose="02020603050405020304" pitchFamily="18" charset="0"/>
              </a:endParaRPr>
            </a:p>
          </p:txBody>
        </p:sp>
        <p:sp>
          <p:nvSpPr>
            <p:cNvPr id="6188" name="WordArt 52" descr="窄竖线"/>
            <p:cNvSpPr>
              <a:spLocks noTextEdit="1"/>
            </p:cNvSpPr>
            <p:nvPr/>
          </p:nvSpPr>
          <p:spPr>
            <a:xfrm>
              <a:off x="2256" y="0"/>
              <a:ext cx="912" cy="240"/>
            </a:xfrm>
            <a:prstGeom prst="rect">
              <a:avLst/>
            </a:prstGeom>
          </p:spPr>
          <p:txBody>
            <a:bodyPr wrap="none" fromWordArt="1">
              <a:prstTxWarp prst="textCurveUp">
                <a:avLst>
                  <a:gd name="adj" fmla="val 40356"/>
                </a:avLst>
              </a:prstTxWarp>
              <a:normAutofit/>
            </a:bodyPr>
            <a:p>
              <a:pPr algn="ctr"/>
              <a:r>
                <a:rPr lang="zh-CN" altLang="en-US" sz="4300">
                  <a:ln w="12700" cap="flat" cmpd="sng">
                    <a:solidFill>
                      <a:srgbClr val="000000"/>
                    </a:solidFill>
                    <a:prstDash val="solid"/>
                    <a:headEnd type="none" w="sm" len="sm"/>
                    <a:tailEnd type="none" w="sm" len="sm"/>
                  </a:ln>
                  <a:pattFill prst="dashHorz">
                    <a:fgClr>
                      <a:srgbClr val="808080"/>
                    </a:fgClr>
                    <a:bgClr>
                      <a:srgbClr val="FFFF00"/>
                    </a:bgClr>
                  </a:pattFill>
                  <a:effectLst>
                    <a:outerShdw dist="45791" dir="2021404" algn="ctr" rotWithShape="0">
                      <a:srgbClr val="808080"/>
                    </a:outerShdw>
                  </a:effectLst>
                  <a:latin typeface="宋体" panose="02010600030101010101" pitchFamily="2" charset="-122"/>
                  <a:ea typeface="宋体" panose="02010600030101010101" pitchFamily="2" charset="-122"/>
                </a:rPr>
                <a:t>小结</a:t>
              </a:r>
              <a:endParaRPr lang="zh-CN" altLang="en-US" sz="4300">
                <a:ln w="12700" cap="flat" cmpd="sng">
                  <a:solidFill>
                    <a:srgbClr val="000000"/>
                  </a:solidFill>
                  <a:prstDash val="solid"/>
                  <a:headEnd type="none" w="sm" len="sm"/>
                  <a:tailEnd type="none" w="sm" len="sm"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25653" name="Text Box 53"/>
          <p:cNvSpPr txBox="1"/>
          <p:nvPr/>
        </p:nvSpPr>
        <p:spPr>
          <a:xfrm>
            <a:off x="4064000" y="403225"/>
            <a:ext cx="3100388" cy="4794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二次函数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b="1" dirty="0">
                <a:solidFill>
                  <a:srgbClr val="FF0000"/>
                </a:solidFill>
                <a:latin typeface="Symbol" panose="05050102010706020507" pitchFamily="18" charset="2"/>
              </a:rPr>
              <a:t>=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ax</a:t>
            </a:r>
            <a:r>
              <a:rPr lang="en-US" altLang="zh-CN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的性质</a:t>
            </a:r>
            <a:endParaRPr lang="zh-CN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54" name="Text Box 54"/>
          <p:cNvSpPr txBox="1"/>
          <p:nvPr/>
        </p:nvSpPr>
        <p:spPr>
          <a:xfrm>
            <a:off x="3983038" y="838200"/>
            <a:ext cx="3313112" cy="4794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zh-CN" altLang="en-US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１、顶点坐标与对称轴</a:t>
            </a:r>
            <a:endParaRPr lang="zh-CN" altLang="en-US" b="1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55" name="Text Box 55"/>
          <p:cNvSpPr txBox="1"/>
          <p:nvPr/>
        </p:nvSpPr>
        <p:spPr>
          <a:xfrm>
            <a:off x="3983038" y="1295400"/>
            <a:ext cx="3168650" cy="479425"/>
          </a:xfrm>
          <a:prstGeom prst="rect">
            <a:avLst/>
          </a:prstGeom>
          <a:noFill/>
          <a:ln w="12700">
            <a:noFill/>
          </a:ln>
        </p:spPr>
        <p:txBody>
          <a:bodyPr lIns="108850" tIns="54425" rIns="108850" bIns="54425">
            <a:spAutoFit/>
          </a:bodyPr>
          <a:p>
            <a:r>
              <a:rPr lang="zh-CN" altLang="en-US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２、位置与开口方向</a:t>
            </a:r>
            <a:endParaRPr lang="zh-CN" altLang="en-US" b="1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56" name="Text Box 56"/>
          <p:cNvSpPr txBox="1"/>
          <p:nvPr/>
        </p:nvSpPr>
        <p:spPr>
          <a:xfrm>
            <a:off x="3987800" y="1766888"/>
            <a:ext cx="3068638" cy="479425"/>
          </a:xfrm>
          <a:prstGeom prst="rect">
            <a:avLst/>
          </a:prstGeom>
          <a:noFill/>
          <a:ln w="12700">
            <a:noFill/>
          </a:ln>
        </p:spPr>
        <p:txBody>
          <a:bodyPr lIns="108850" tIns="54425" rIns="108850" bIns="54425">
            <a:spAutoFit/>
          </a:bodyPr>
          <a:p>
            <a:r>
              <a:rPr lang="zh-CN" altLang="en-US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３、增减性与极值</a:t>
            </a:r>
            <a:endParaRPr lang="zh-CN" altLang="en-US" b="1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61" name="Text Box 61"/>
          <p:cNvSpPr txBox="1"/>
          <p:nvPr/>
        </p:nvSpPr>
        <p:spPr>
          <a:xfrm>
            <a:off x="508000" y="1295400"/>
            <a:ext cx="1458913" cy="479425"/>
          </a:xfrm>
          <a:prstGeom prst="rect">
            <a:avLst/>
          </a:prstGeom>
          <a:noFill/>
          <a:ln w="12700">
            <a:noFill/>
          </a:ln>
        </p:spPr>
        <p:txBody>
          <a:bodyPr wrap="none" lIns="108850" tIns="54425" rIns="108850" bIns="54425">
            <a:spAutoFit/>
          </a:bodyPr>
          <a:p>
            <a:r>
              <a:rPr lang="en-US" altLang="zh-CN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</a:t>
            </a:r>
            <a:r>
              <a:rPr lang="zh-CN" altLang="en-US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、练习</a:t>
            </a:r>
            <a:r>
              <a:rPr lang="en-US" altLang="zh-CN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25663" name="AutoShape 63">
            <a:hlinkClick r:id="" action="ppaction://noaction"/>
          </p:cNvPr>
          <p:cNvSpPr/>
          <p:nvPr/>
        </p:nvSpPr>
        <p:spPr>
          <a:xfrm>
            <a:off x="2336800" y="2209800"/>
            <a:ext cx="406400" cy="304800"/>
          </a:xfrm>
          <a:prstGeom prst="actionButtonForwardNext">
            <a:avLst/>
          </a:prstGeom>
          <a:gradFill rotWithShape="0">
            <a:gsLst>
              <a:gs pos="0">
                <a:srgbClr val="00CCFF"/>
              </a:gs>
              <a:gs pos="100000">
                <a:srgbClr val="00C4F5"/>
              </a:gs>
            </a:gsLst>
            <a:path path="rect">
              <a:fillToRect l="50000" t="50000" r="50000" b="50000"/>
            </a:path>
            <a:tileRect/>
          </a:gradFill>
          <a:ln w="12700">
            <a:noFill/>
          </a:ln>
          <a:effectLst>
            <a:prstShdw prst="shdw17" dist="17961" dir="2699999">
              <a:srgbClr val="007A99"/>
            </a:prstShdw>
          </a:effectLst>
        </p:spPr>
        <p:txBody>
          <a:bodyPr wrap="none" lIns="108850" tIns="54425" rIns="108850" bIns="54425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62" name="AutoShape 62"/>
          <p:cNvSpPr/>
          <p:nvPr/>
        </p:nvSpPr>
        <p:spPr>
          <a:xfrm>
            <a:off x="2032000" y="3068638"/>
            <a:ext cx="9752013" cy="2592387"/>
          </a:xfrm>
          <a:prstGeom prst="cloudCallout">
            <a:avLst>
              <a:gd name="adj1" fmla="val -50653"/>
              <a:gd name="adj2" fmla="val -87315"/>
            </a:avLst>
          </a:prstGeom>
          <a:gradFill rotWithShape="0">
            <a:gsLst>
              <a:gs pos="0">
                <a:srgbClr val="CCFFFF"/>
              </a:gs>
              <a:gs pos="100000">
                <a:srgbClr val="9BC2C2"/>
              </a:gs>
            </a:gsLst>
            <a:lin ang="5400000" scaled="1"/>
            <a:tileRect/>
          </a:gradFill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lIns="108850" tIns="54425" rIns="108850" bIns="54425" anchor="ctr"/>
          <a:p>
            <a:pPr algn="ctr"/>
            <a:r>
              <a:rPr lang="en-US" altLang="zh-CN" sz="2900" dirty="0">
                <a:solidFill>
                  <a:schemeClr val="accent2"/>
                </a:solidFill>
                <a:latin typeface="Times New Roman" panose="02020603050405020304" pitchFamily="18" charset="0"/>
              </a:rPr>
              <a:t>                        </a:t>
            </a:r>
            <a:endParaRPr lang="en-US" altLang="zh-CN" sz="29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n-US" altLang="zh-CN" sz="2900" dirty="0">
                <a:solidFill>
                  <a:schemeClr val="accent2"/>
                </a:solidFill>
                <a:latin typeface="Times New Roman" panose="02020603050405020304" pitchFamily="18" charset="0"/>
              </a:rPr>
              <a:t>           </a:t>
            </a:r>
            <a:endParaRPr lang="en-US" altLang="zh-CN" sz="29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algn="ctr"/>
            <a:endParaRPr lang="en-US" altLang="zh-CN" sz="29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n-US" altLang="zh-CN" sz="2900" dirty="0">
                <a:solidFill>
                  <a:schemeClr val="accent2"/>
                </a:solidFill>
                <a:latin typeface="Times New Roman" panose="02020603050405020304" pitchFamily="18" charset="0"/>
              </a:rPr>
              <a:t>                 </a:t>
            </a:r>
            <a:r>
              <a:rPr lang="zh-CN" altLang="en-US" sz="29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在同一坐标系内，抛物线</a:t>
            </a:r>
            <a:r>
              <a:rPr lang="en-US" altLang="zh-CN" sz="2900" b="1" i="1" dirty="0">
                <a:solidFill>
                  <a:srgbClr val="0000CC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29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900" b="1" i="1" dirty="0">
                <a:solidFill>
                  <a:srgbClr val="0000CC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900" b="1" baseline="30000" dirty="0">
                <a:solidFill>
                  <a:srgbClr val="0000CC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9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与抛物线</a:t>
            </a:r>
            <a:endParaRPr lang="zh-CN" altLang="en-US" sz="29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n-US" altLang="en-US" sz="29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       </a:t>
            </a:r>
            <a:r>
              <a:rPr lang="zh-CN" altLang="en-US" sz="29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29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CN" sz="2900" b="1" i="1" dirty="0">
                <a:solidFill>
                  <a:srgbClr val="0000CC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2900" b="1" dirty="0">
                <a:solidFill>
                  <a:srgbClr val="0000CC"/>
                </a:solidFill>
                <a:latin typeface="Symbol" panose="05050102010706020507" pitchFamily="18" charset="2"/>
              </a:rPr>
              <a:t>= -</a:t>
            </a:r>
            <a:r>
              <a:rPr lang="en-US" altLang="zh-CN" sz="2900" b="1" i="1" dirty="0">
                <a:solidFill>
                  <a:srgbClr val="0000CC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900" b="1" baseline="30000" dirty="0">
                <a:solidFill>
                  <a:srgbClr val="0000CC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9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的位置有什么关系？ 如果在同一坐标系内</a:t>
            </a:r>
            <a:endParaRPr lang="zh-CN" altLang="en-US" sz="29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zh-CN" altLang="en-US" sz="29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           画函数</a:t>
            </a:r>
            <a:r>
              <a:rPr lang="en-US" altLang="zh-CN" sz="2900" b="1" i="1" dirty="0">
                <a:solidFill>
                  <a:srgbClr val="0000CC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2900" b="1" dirty="0">
                <a:solidFill>
                  <a:srgbClr val="0000CC"/>
                </a:solidFill>
                <a:latin typeface="Symbol" panose="05050102010706020507" pitchFamily="18" charset="2"/>
              </a:rPr>
              <a:t>=</a:t>
            </a:r>
            <a:r>
              <a:rPr lang="en-US" altLang="zh-CN" sz="2900" b="1" i="1" dirty="0">
                <a:solidFill>
                  <a:srgbClr val="0000CC"/>
                </a:solidFill>
                <a:latin typeface="Times New Roman" panose="02020603050405020304" pitchFamily="18" charset="0"/>
              </a:rPr>
              <a:t>ax</a:t>
            </a:r>
            <a:r>
              <a:rPr lang="en-US" altLang="zh-CN" sz="2900" b="1" baseline="30000" dirty="0">
                <a:solidFill>
                  <a:srgbClr val="0000CC"/>
                </a:solidFill>
                <a:latin typeface="Times New Roman" panose="02020603050405020304" pitchFamily="18" charset="0"/>
              </a:rPr>
              <a:t>2</a:t>
            </a:r>
            <a:r>
              <a:rPr lang="zh-CN" altLang="zh-CN" sz="29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与</a:t>
            </a:r>
            <a:r>
              <a:rPr lang="en-US" altLang="zh-CN" sz="2900" b="1" i="1" dirty="0">
                <a:solidFill>
                  <a:srgbClr val="0000CC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2900" b="1" dirty="0">
                <a:solidFill>
                  <a:srgbClr val="0000CC"/>
                </a:solidFill>
                <a:latin typeface="Symbol" panose="05050102010706020507" pitchFamily="18" charset="2"/>
              </a:rPr>
              <a:t>=-</a:t>
            </a:r>
            <a:r>
              <a:rPr lang="en-US" altLang="zh-CN" sz="2900" b="1" i="1" dirty="0">
                <a:solidFill>
                  <a:srgbClr val="0000CC"/>
                </a:solidFill>
                <a:latin typeface="Times New Roman" panose="02020603050405020304" pitchFamily="18" charset="0"/>
              </a:rPr>
              <a:t>ax</a:t>
            </a:r>
            <a:r>
              <a:rPr lang="en-US" altLang="zh-CN" sz="2900" b="1" baseline="30000" dirty="0">
                <a:solidFill>
                  <a:srgbClr val="0000CC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9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的图象，怎样画才简便？</a:t>
            </a:r>
            <a:endParaRPr lang="zh-CN" altLang="en-US" sz="29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 algn="ctr"/>
            <a:endParaRPr lang="zh-CN" altLang="en-US" sz="29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zh-CN" altLang="en-US" sz="29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                                      </a:t>
            </a:r>
            <a:endParaRPr lang="zh-CN" altLang="en-US" sz="29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 algn="ctr"/>
            <a:endParaRPr lang="en-US" altLang="zh-CN" sz="29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7" name="Group 64"/>
          <p:cNvGrpSpPr/>
          <p:nvPr/>
        </p:nvGrpSpPr>
        <p:grpSpPr>
          <a:xfrm>
            <a:off x="2159000" y="2859088"/>
            <a:ext cx="9752013" cy="3811587"/>
            <a:chOff x="1056" y="1922"/>
            <a:chExt cx="4608" cy="2400"/>
          </a:xfrm>
        </p:grpSpPr>
        <p:sp>
          <p:nvSpPr>
            <p:cNvPr id="6185" name="AutoShape 65"/>
            <p:cNvSpPr/>
            <p:nvPr/>
          </p:nvSpPr>
          <p:spPr>
            <a:xfrm>
              <a:off x="1056" y="1922"/>
              <a:ext cx="4608" cy="2400"/>
            </a:xfrm>
            <a:prstGeom prst="cloudCallout">
              <a:avLst>
                <a:gd name="adj1" fmla="val -50653"/>
                <a:gd name="adj2" fmla="val -75375"/>
              </a:avLst>
            </a:prstGeom>
            <a:gradFill rotWithShape="0">
              <a:gsLst>
                <a:gs pos="0">
                  <a:srgbClr val="CCFFFF"/>
                </a:gs>
                <a:gs pos="100000">
                  <a:srgbClr val="9BC2C2"/>
                </a:gs>
              </a:gsLst>
              <a:lin ang="5400000" scaled="1"/>
              <a:tileRect/>
            </a:gradFill>
            <a:ln w="12700" cap="flat" cmpd="sng">
              <a:solidFill>
                <a:schemeClr val="tx1"/>
              </a:solidFill>
              <a:prstDash val="solid"/>
              <a:headEnd type="none" w="sm" len="sm"/>
              <a:tailEnd type="none" w="sm" len="sm"/>
            </a:ln>
          </p:spPr>
          <p:txBody>
            <a:bodyPr wrap="none" anchor="ctr"/>
            <a:p>
              <a:pPr algn="ctr"/>
              <a:r>
                <a:rPr lang="en-US" altLang="zh-CN" sz="2900" dirty="0">
                  <a:solidFill>
                    <a:schemeClr val="accent2"/>
                  </a:solidFill>
                  <a:latin typeface="Times New Roman" panose="02020603050405020304" pitchFamily="18" charset="0"/>
                </a:rPr>
                <a:t>                        </a:t>
              </a:r>
              <a:r>
                <a:rPr lang="zh-CN" altLang="en-US" sz="29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在同一坐标系内，抛物线</a:t>
              </a:r>
              <a:r>
                <a:rPr lang="en-US" altLang="zh-CN" sz="2900" b="1" i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y</a:t>
              </a:r>
              <a:r>
                <a:rPr lang="en-US" altLang="zh-CN" sz="2900" b="1" dirty="0">
                  <a:solidFill>
                    <a:srgbClr val="0000CC"/>
                  </a:solidFill>
                  <a:latin typeface="Symbol" panose="05050102010706020507" pitchFamily="18" charset="2"/>
                </a:rPr>
                <a:t>=</a:t>
              </a:r>
              <a:r>
                <a:rPr lang="en-US" altLang="zh-CN" sz="2900" b="1" i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x</a:t>
              </a:r>
              <a:r>
                <a:rPr lang="en-US" altLang="zh-CN" sz="2900" b="1" baseline="30000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2</a:t>
              </a:r>
              <a:r>
                <a:rPr lang="zh-CN" altLang="en-US" sz="29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与抛物线</a:t>
              </a:r>
              <a:endParaRPr lang="zh-CN" altLang="en-US" sz="2900" b="1" dirty="0">
                <a:solidFill>
                  <a:srgbClr val="0000CC"/>
                </a:solidFill>
                <a:latin typeface="Times New Roman" panose="02020603050405020304" pitchFamily="18" charset="0"/>
              </a:endParaRPr>
            </a:p>
            <a:p>
              <a:pPr algn="ctr"/>
              <a:r>
                <a:rPr lang="en-US" altLang="en-US" sz="29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        </a:t>
              </a:r>
              <a:r>
                <a:rPr lang="zh-CN" altLang="en-US" sz="29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   </a:t>
              </a:r>
              <a:r>
                <a:rPr lang="en-US" altLang="en-US" sz="29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  </a:t>
              </a:r>
              <a:r>
                <a:rPr lang="en-US" altLang="zh-CN" sz="2900" b="1" i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y</a:t>
              </a:r>
              <a:r>
                <a:rPr lang="en-US" altLang="zh-CN" sz="2900" b="1" dirty="0">
                  <a:solidFill>
                    <a:srgbClr val="0000CC"/>
                  </a:solidFill>
                  <a:latin typeface="Symbol" panose="05050102010706020507" pitchFamily="18" charset="2"/>
                </a:rPr>
                <a:t>=-</a:t>
              </a:r>
              <a:r>
                <a:rPr lang="en-US" altLang="zh-CN" sz="2900" b="1" i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x</a:t>
              </a:r>
              <a:r>
                <a:rPr lang="en-US" altLang="zh-CN" sz="2900" b="1" baseline="30000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2</a:t>
              </a:r>
              <a:r>
                <a:rPr lang="zh-CN" altLang="en-US" sz="29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的位置有什么关系？ 如果在同一坐标系内</a:t>
              </a:r>
              <a:endParaRPr lang="zh-CN" altLang="en-US" sz="2900" b="1" dirty="0">
                <a:solidFill>
                  <a:srgbClr val="0000CC"/>
                </a:solidFill>
                <a:latin typeface="Times New Roman" panose="02020603050405020304" pitchFamily="18" charset="0"/>
              </a:endParaRPr>
            </a:p>
            <a:p>
              <a:pPr algn="ctr"/>
              <a:r>
                <a:rPr lang="zh-CN" altLang="en-US" sz="29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                    画函数</a:t>
              </a:r>
              <a:r>
                <a:rPr lang="en-US" altLang="zh-CN" sz="2900" b="1" i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y</a:t>
              </a:r>
              <a:r>
                <a:rPr lang="en-US" altLang="zh-CN" sz="2900" b="1" dirty="0">
                  <a:solidFill>
                    <a:srgbClr val="0000CC"/>
                  </a:solidFill>
                  <a:latin typeface="Symbol" panose="05050102010706020507" pitchFamily="18" charset="2"/>
                </a:rPr>
                <a:t>=</a:t>
              </a:r>
              <a:r>
                <a:rPr lang="en-US" altLang="zh-CN" sz="2900" b="1" i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ax</a:t>
              </a:r>
              <a:r>
                <a:rPr lang="en-US" altLang="zh-CN" sz="2900" b="1" baseline="30000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2</a:t>
              </a:r>
              <a:r>
                <a:rPr lang="zh-CN" altLang="zh-CN" sz="29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与</a:t>
              </a:r>
              <a:r>
                <a:rPr lang="en-US" altLang="zh-CN" sz="2900" b="1" i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y</a:t>
              </a:r>
              <a:r>
                <a:rPr lang="en-US" altLang="zh-CN" sz="2900" b="1" dirty="0">
                  <a:solidFill>
                    <a:srgbClr val="0000CC"/>
                  </a:solidFill>
                  <a:latin typeface="Symbol" panose="05050102010706020507" pitchFamily="18" charset="2"/>
                </a:rPr>
                <a:t>=-</a:t>
              </a:r>
              <a:r>
                <a:rPr lang="en-US" altLang="zh-CN" sz="2900" b="1" i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ax</a:t>
              </a:r>
              <a:r>
                <a:rPr lang="en-US" altLang="zh-CN" sz="2900" b="1" baseline="30000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2</a:t>
              </a:r>
              <a:r>
                <a:rPr lang="zh-CN" altLang="en-US" sz="29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的图象，怎样画才简便？</a:t>
              </a:r>
              <a:endParaRPr lang="zh-CN" altLang="en-US" sz="2900" b="1" dirty="0">
                <a:solidFill>
                  <a:srgbClr val="0000CC"/>
                </a:solidFill>
                <a:latin typeface="Times New Roman" panose="02020603050405020304" pitchFamily="18" charset="0"/>
              </a:endParaRPr>
            </a:p>
            <a:p>
              <a:pPr algn="ctr"/>
              <a:endParaRPr lang="zh-CN" altLang="en-US" sz="2900" b="1" dirty="0">
                <a:solidFill>
                  <a:srgbClr val="0000CC"/>
                </a:solidFill>
                <a:latin typeface="Times New Roman" panose="02020603050405020304" pitchFamily="18" charset="0"/>
              </a:endParaRPr>
            </a:p>
            <a:p>
              <a:pPr algn="ctr"/>
              <a:r>
                <a:rPr lang="zh-CN" altLang="en-US" sz="29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                                       </a:t>
              </a:r>
              <a:endParaRPr lang="zh-CN" altLang="en-US" sz="2900" b="1" dirty="0">
                <a:solidFill>
                  <a:srgbClr val="0000CC"/>
                </a:solidFill>
                <a:latin typeface="Times New Roman" panose="02020603050405020304" pitchFamily="18" charset="0"/>
              </a:endParaRPr>
            </a:p>
            <a:p>
              <a:pPr algn="ctr"/>
              <a:endParaRPr lang="en-US" altLang="zh-CN" sz="2900" b="1" dirty="0">
                <a:solidFill>
                  <a:srgbClr val="0000CC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86" name="Text Box 66"/>
            <p:cNvSpPr txBox="1"/>
            <p:nvPr/>
          </p:nvSpPr>
          <p:spPr>
            <a:xfrm>
              <a:off x="1248" y="3110"/>
              <a:ext cx="3840" cy="291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p>
              <a:endParaRPr lang="zh-CN" altLang="zh-CN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5667" name="Rectangle 67"/>
          <p:cNvSpPr/>
          <p:nvPr/>
        </p:nvSpPr>
        <p:spPr>
          <a:xfrm>
            <a:off x="2540000" y="5014913"/>
            <a:ext cx="9650413" cy="1217612"/>
          </a:xfrm>
          <a:prstGeom prst="rect">
            <a:avLst/>
          </a:prstGeom>
          <a:noFill/>
          <a:ln w="9525">
            <a:noFill/>
          </a:ln>
        </p:spPr>
        <p:txBody>
          <a:bodyPr lIns="108850" tIns="54425" rIns="108850" bIns="54425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答：抛物线抛物线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b="1" dirty="0">
                <a:solidFill>
                  <a:srgbClr val="FF0000"/>
                </a:solidFill>
                <a:latin typeface="Symbol" panose="05050102010706020507" pitchFamily="18" charset="2"/>
              </a:rPr>
              <a:t>=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与抛物线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b="1" dirty="0">
                <a:solidFill>
                  <a:srgbClr val="FF0000"/>
                </a:solidFill>
                <a:latin typeface="Symbol" panose="05050102010706020507" pitchFamily="18" charset="2"/>
              </a:rPr>
              <a:t>=-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zh-CN" altLang="zh-CN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既关于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轴对称，</a:t>
            </a:r>
            <a:endParaRPr lang="zh-CN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又关于原点对称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只要画出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b="1" dirty="0">
                <a:solidFill>
                  <a:srgbClr val="FF0000"/>
                </a:solidFill>
                <a:latin typeface="Symbol" panose="05050102010706020507" pitchFamily="18" charset="2"/>
              </a:rPr>
              <a:t>=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ax</a:t>
            </a:r>
            <a:r>
              <a:rPr lang="en-US" altLang="zh-CN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zh-CN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与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b="1" dirty="0">
                <a:solidFill>
                  <a:srgbClr val="FF0000"/>
                </a:solidFill>
                <a:latin typeface="Symbol" panose="05050102010706020507" pitchFamily="18" charset="2"/>
              </a:rPr>
              <a:t>=-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ax</a:t>
            </a:r>
            <a:r>
              <a:rPr lang="en-US" altLang="zh-CN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中的一条抛物线，</a:t>
            </a:r>
            <a:endParaRPr lang="zh-CN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另一条可利用关于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轴对称或关于原点对称来画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25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25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9" dur="500"/>
                                        <p:tgtEl>
                                          <p:spTgt spid="256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0"/>
                            </p:stCondLst>
                            <p:childTnLst>
                              <p:par>
                                <p:cTn id="8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86" dur="500"/>
                                        <p:tgtEl>
                                          <p:spTgt spid="25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1" dur="500"/>
                                        <p:tgtEl>
                                          <p:spTgt spid="256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5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5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5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5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5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5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5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5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5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8" dur="500"/>
                                        <p:tgtEl>
                                          <p:spTgt spid="2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3" dur="500"/>
                                        <p:tgtEl>
                                          <p:spTgt spid="25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0" fill="hold"/>
                                        <p:tgtEl>
                                          <p:spTgt spid="25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0" fill="hold"/>
                                        <p:tgtEl>
                                          <p:spTgt spid="25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1" dur="500"/>
                                        <p:tgtEl>
                                          <p:spTgt spid="25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6" dur="500"/>
                                        <p:tgtEl>
                                          <p:spTgt spid="25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1" dur="500"/>
                                        <p:tgtEl>
                                          <p:spTgt spid="25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25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256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5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5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25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5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40" grpId="0" animBg="1"/>
      <p:bldP spid="25641" grpId="0" animBg="1"/>
      <p:bldP spid="25642" grpId="0" animBg="1"/>
      <p:bldP spid="25636" grpId="0" animBg="1"/>
      <p:bldP spid="25643" grpId="0" animBg="1"/>
      <p:bldP spid="25637" grpId="0" animBg="1"/>
      <p:bldP spid="25659" grpId="0" animBg="1"/>
      <p:bldP spid="25630" grpId="0" animBg="1"/>
      <p:bldP spid="25658" grpId="0" animBg="1"/>
      <p:bldP spid="25657" grpId="0" animBg="1"/>
      <p:bldP spid="25638" grpId="0" animBg="1"/>
      <p:bldP spid="25660" grpId="0" animBg="1"/>
      <p:bldP spid="25644" grpId="0" animBg="1"/>
      <p:bldP spid="25631" grpId="0"/>
      <p:bldP spid="25632" grpId="0"/>
      <p:bldP spid="25634" grpId="0"/>
      <p:bldP spid="25635" grpId="0"/>
      <p:bldP spid="25639" grpId="0"/>
      <p:bldP spid="25645" grpId="0"/>
      <p:bldP spid="25646" grpId="0"/>
      <p:bldP spid="25647" grpId="0"/>
      <p:bldP spid="25648" grpId="0"/>
      <p:bldP spid="25649" grpId="0"/>
      <p:bldP spid="25653" grpId="0"/>
      <p:bldP spid="25654" grpId="0"/>
      <p:bldP spid="25655" grpId="0"/>
      <p:bldP spid="25656" grpId="0"/>
      <p:bldP spid="25661" grpId="0"/>
      <p:bldP spid="25663" grpId="0" animBg="1"/>
      <p:bldP spid="25662" grpId="0" animBg="1"/>
      <p:bldP spid="256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9" name="Picture 3" descr="未标题-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84800" y="3506788"/>
            <a:ext cx="6289675" cy="2743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39" name="Text Box 2"/>
          <p:cNvSpPr txBox="1"/>
          <p:nvPr/>
        </p:nvSpPr>
        <p:spPr>
          <a:xfrm>
            <a:off x="334963" y="333375"/>
            <a:ext cx="11855450" cy="4411663"/>
          </a:xfrm>
          <a:prstGeom prst="rect">
            <a:avLst/>
          </a:prstGeom>
          <a:noFill/>
          <a:ln w="9525">
            <a:noFill/>
          </a:ln>
        </p:spPr>
        <p:txBody>
          <a:bodyPr lIns="108850" tIns="54425" rIns="108850" bIns="54425">
            <a:spAutoFit/>
          </a:bodyPr>
          <a:p>
            <a:pPr>
              <a:spcBef>
                <a:spcPct val="50000"/>
              </a:spcBef>
            </a:pPr>
            <a:r>
              <a:rPr lang="en-US" altLang="zh-CN" sz="4300" b="1" dirty="0">
                <a:latin typeface="Arial" panose="020B0604020202020204" pitchFamily="34" charset="0"/>
              </a:rPr>
              <a:t>      </a:t>
            </a:r>
            <a:r>
              <a:rPr lang="zh-CN" altLang="en-US" sz="4300" b="1" dirty="0">
                <a:latin typeface="Arial" panose="020B0604020202020204" pitchFamily="34" charset="0"/>
              </a:rPr>
              <a:t>例</a:t>
            </a:r>
            <a:r>
              <a:rPr lang="en-US" altLang="zh-CN" sz="4300" b="1" dirty="0">
                <a:latin typeface="Arial" panose="020B0604020202020204" pitchFamily="34" charset="0"/>
              </a:rPr>
              <a:t>1</a:t>
            </a:r>
            <a:r>
              <a:rPr lang="zh-CN" altLang="en-US" sz="4300" b="1" dirty="0">
                <a:latin typeface="Arial" panose="020B0604020202020204" pitchFamily="34" charset="0"/>
              </a:rPr>
              <a:t>、已知二次函数</a:t>
            </a:r>
            <a:r>
              <a:rPr lang="en-US" altLang="zh-CN" sz="4300" b="1" i="1" dirty="0">
                <a:latin typeface="Times New Roman" panose="02020603050405020304" pitchFamily="18" charset="0"/>
              </a:rPr>
              <a:t>y</a:t>
            </a:r>
            <a:r>
              <a:rPr lang="en-US" altLang="zh-CN" sz="4300" b="1" dirty="0">
                <a:latin typeface="Symbol" panose="05050102010706020507" pitchFamily="18" charset="2"/>
              </a:rPr>
              <a:t>=</a:t>
            </a:r>
            <a:r>
              <a:rPr lang="en-US" altLang="zh-CN" sz="4300" b="1" i="1" dirty="0">
                <a:latin typeface="Times New Roman" panose="02020603050405020304" pitchFamily="18" charset="0"/>
              </a:rPr>
              <a:t>ax</a:t>
            </a:r>
            <a:r>
              <a:rPr lang="en-US" altLang="zh-CN" sz="4300" b="1" baseline="30000" dirty="0">
                <a:latin typeface="Times New Roman" panose="02020603050405020304" pitchFamily="18" charset="0"/>
              </a:rPr>
              <a:t>2</a:t>
            </a:r>
            <a:r>
              <a:rPr lang="en-US" altLang="zh-CN" sz="4300" b="1" dirty="0">
                <a:latin typeface="Times New Roman" panose="02020603050405020304" pitchFamily="18" charset="0"/>
              </a:rPr>
              <a:t>(</a:t>
            </a:r>
            <a:r>
              <a:rPr lang="en-US" altLang="zh-CN" sz="4300" b="1" i="1" dirty="0">
                <a:latin typeface="Times New Roman" panose="02020603050405020304" pitchFamily="18" charset="0"/>
              </a:rPr>
              <a:t>a</a:t>
            </a:r>
            <a:r>
              <a:rPr lang="en-US" altLang="zh-CN" sz="4300" b="1" dirty="0">
                <a:latin typeface="Times New Roman" panose="02020603050405020304" pitchFamily="18" charset="0"/>
              </a:rPr>
              <a:t>≠0)</a:t>
            </a:r>
            <a:r>
              <a:rPr lang="zh-CN" altLang="en-US" sz="4300" b="1" dirty="0">
                <a:latin typeface="Arial" panose="020B0604020202020204" pitchFamily="34" charset="0"/>
              </a:rPr>
              <a:t>的图象经过点</a:t>
            </a:r>
            <a:r>
              <a:rPr lang="en-US" altLang="zh-CN" sz="4300" b="1" dirty="0">
                <a:latin typeface="Times New Roman" panose="02020603050405020304" pitchFamily="18" charset="0"/>
              </a:rPr>
              <a:t>(-2,-3).</a:t>
            </a:r>
            <a:br>
              <a:rPr lang="en-US" altLang="zh-CN" sz="4300" b="1" dirty="0">
                <a:latin typeface="Arial" panose="020B0604020202020204" pitchFamily="34" charset="0"/>
              </a:rPr>
            </a:br>
            <a:br>
              <a:rPr lang="en-US" altLang="zh-CN" sz="4300" b="1" dirty="0">
                <a:latin typeface="Arial" panose="020B0604020202020204" pitchFamily="34" charset="0"/>
              </a:rPr>
            </a:br>
            <a:r>
              <a:rPr lang="en-US" altLang="zh-CN" sz="4300" b="1" dirty="0">
                <a:latin typeface="Arial" panose="020B0604020202020204" pitchFamily="34" charset="0"/>
              </a:rPr>
              <a:t>(1)</a:t>
            </a:r>
            <a:r>
              <a:rPr lang="zh-CN" altLang="en-US" sz="4300" b="1" dirty="0">
                <a:latin typeface="Arial" panose="020B0604020202020204" pitchFamily="34" charset="0"/>
              </a:rPr>
              <a:t>求</a:t>
            </a:r>
            <a:r>
              <a:rPr lang="en-US" altLang="zh-CN" sz="4300" b="1" i="1" dirty="0">
                <a:latin typeface="Times New Roman" panose="02020603050405020304" pitchFamily="18" charset="0"/>
              </a:rPr>
              <a:t>a</a:t>
            </a:r>
            <a:r>
              <a:rPr lang="zh-CN" altLang="en-US" sz="4300" b="1" dirty="0">
                <a:latin typeface="Arial" panose="020B0604020202020204" pitchFamily="34" charset="0"/>
              </a:rPr>
              <a:t>的值，并写出这个二次函数的解析式</a:t>
            </a:r>
            <a:r>
              <a:rPr lang="en-US" altLang="zh-CN" sz="4300" b="1" dirty="0">
                <a:latin typeface="Arial" panose="020B0604020202020204" pitchFamily="34" charset="0"/>
              </a:rPr>
              <a:t>.</a:t>
            </a:r>
            <a:endParaRPr lang="en-US" altLang="zh-CN" sz="43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4300" b="1" dirty="0">
                <a:latin typeface="Arial" panose="020B0604020202020204" pitchFamily="34" charset="0"/>
              </a:rPr>
              <a:t>(2)</a:t>
            </a:r>
            <a:r>
              <a:rPr lang="zh-CN" altLang="en-US" sz="4300" b="1" dirty="0">
                <a:latin typeface="Arial" panose="020B0604020202020204" pitchFamily="34" charset="0"/>
              </a:rPr>
              <a:t>说出这个二次函数的顶点坐标、对称轴、开口方向和图象的位置</a:t>
            </a:r>
            <a:r>
              <a:rPr lang="en-US" altLang="zh-CN" sz="4300" b="1" dirty="0">
                <a:latin typeface="Arial" panose="020B0604020202020204" pitchFamily="34" charset="0"/>
              </a:rPr>
              <a:t>.</a:t>
            </a:r>
            <a:endParaRPr lang="en-US" altLang="zh-CN" sz="4300" b="1" baseline="30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7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2018</Words>
  <Application>WPS 演示</Application>
  <PresentationFormat>自定义</PresentationFormat>
  <Paragraphs>390</Paragraphs>
  <Slides>14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47</vt:i4>
      </vt:variant>
      <vt:variant>
        <vt:lpstr>幻灯片标题</vt:lpstr>
      </vt:variant>
      <vt:variant>
        <vt:i4>14</vt:i4>
      </vt:variant>
    </vt:vector>
  </HeadingPairs>
  <TitlesOfParts>
    <vt:vector size="74" baseType="lpstr">
      <vt:lpstr>Arial</vt:lpstr>
      <vt:lpstr>宋体</vt:lpstr>
      <vt:lpstr>Wingdings</vt:lpstr>
      <vt:lpstr>Arial Black</vt:lpstr>
      <vt:lpstr>微软雅黑</vt:lpstr>
      <vt:lpstr>黑体</vt:lpstr>
      <vt:lpstr>Calibri</vt:lpstr>
      <vt:lpstr>Times New Roman</vt:lpstr>
      <vt:lpstr>隶书</vt:lpstr>
      <vt:lpstr>Symbol</vt:lpstr>
      <vt:lpstr>楷体_GB2312</vt:lpstr>
      <vt:lpstr>Arial Unicode MS</vt:lpstr>
      <vt:lpstr>7_Office 主题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MS_ClipArt_Gallery.2</vt:lpstr>
      <vt:lpstr>MS_ClipArt_Gallery.2</vt:lpstr>
      <vt:lpstr>MS_ClipArt_Gallery.2</vt:lpstr>
      <vt:lpstr>Equation.DSMT4</vt:lpstr>
      <vt:lpstr>MS_ClipArt_Gallery.2</vt:lpstr>
      <vt:lpstr>MS_ClipArt_Gallery.2</vt:lpstr>
      <vt:lpstr>MS_ClipArt_Gallery.2</vt:lpstr>
      <vt:lpstr>MS_ClipArt_Gallery.2</vt:lpstr>
      <vt:lpstr>MS_ClipArt_Gallery.2</vt:lpstr>
      <vt:lpstr>MS_ClipArt_Gallery.2</vt:lpstr>
      <vt:lpstr>MS_ClipArt_Gallery.2</vt:lpstr>
      <vt:lpstr>MS_ClipArt_Gallery.2</vt:lpstr>
      <vt:lpstr>MS_ClipArt_Gallery.2</vt:lpstr>
      <vt:lpstr>MS_ClipArt_Gallery.2</vt:lpstr>
      <vt:lpstr>Equation.3</vt:lpstr>
      <vt:lpstr>MS_ClipArt_Gallery.2</vt:lpstr>
      <vt:lpstr>MS_ClipArt_Gallery.2</vt:lpstr>
      <vt:lpstr>Paint.Picture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Equation.DSMT4</vt:lpstr>
      <vt:lpstr>Equation.DSMT4</vt:lpstr>
      <vt:lpstr>Equation.DSMT4</vt:lpstr>
      <vt:lpstr>Equation.3</vt:lpstr>
      <vt:lpstr>Equation.3</vt:lpstr>
      <vt:lpstr>Equation.3</vt:lpstr>
      <vt:lpstr>Equation.3</vt:lpstr>
      <vt:lpstr>Equation.DSMT4</vt:lpstr>
      <vt:lpstr>Equation.3</vt:lpstr>
      <vt:lpstr>Equation.3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2779</cp:revision>
  <dcterms:created xsi:type="dcterms:W3CDTF">2014-11-27T01:03:00Z</dcterms:created>
  <dcterms:modified xsi:type="dcterms:W3CDTF">2017-10-20T08:11:03Z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