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1189" r:id="rId3"/>
    <p:sldId id="1190" r:id="rId4"/>
    <p:sldId id="1191" r:id="rId5"/>
    <p:sldId id="1192" r:id="rId6"/>
    <p:sldId id="1193" r:id="rId7"/>
    <p:sldId id="1194" r:id="rId8"/>
    <p:sldId id="1195" r:id="rId9"/>
    <p:sldId id="1196" r:id="rId10"/>
    <p:sldId id="1197" r:id="rId11"/>
    <p:sldId id="1198" r:id="rId12"/>
    <p:sldId id="1199" r:id="rId13"/>
    <p:sldId id="1200" r:id="rId14"/>
    <p:sldId id="1201" r:id="rId15"/>
    <p:sldId id="1202" r:id="rId16"/>
    <p:sldId id="1203" r:id="rId17"/>
    <p:sldId id="1204" r:id="rId18"/>
    <p:sldId id="1205" r:id="rId19"/>
    <p:sldId id="1206" r:id="rId20"/>
  </p:sldIdLst>
  <p:sldSz cx="12190730" cy="6859905"/>
  <p:notesSz cx="6858000" cy="9144000"/>
  <p:defaultTextStyle>
    <a:defPPr>
      <a:defRPr lang="zh-CN"/>
    </a:defPPr>
    <a:lvl1pPr marL="0" lvl="0" indent="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609600" lvl="1" indent="-1524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1219200" lvl="2" indent="-3048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828800" lvl="3" indent="-4572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2438400" lvl="4" indent="-6096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096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096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096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09600" algn="l" defTabSz="121793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FF"/>
    <a:srgbClr val="FF9900"/>
    <a:srgbClr val="F3EFE5"/>
    <a:srgbClr val="0000CC"/>
    <a:srgbClr val="9BBD59"/>
    <a:srgbClr val="7BC14A"/>
    <a:srgbClr val="6DD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507"/>
    <p:restoredTop sz="99883"/>
  </p:normalViewPr>
  <p:slideViewPr>
    <p:cSldViewPr showGuides="1">
      <p:cViewPr>
        <p:scale>
          <a:sx n="75" d="100"/>
          <a:sy n="75" d="100"/>
        </p:scale>
        <p:origin x="-1980" y="-966"/>
      </p:cViewPr>
      <p:guideLst>
        <p:guide orient="horz" pos="2161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r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marL="0" marR="0" lvl="0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marL="0" marR="0" lvl="0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单击此处编辑母版文本样式</a:t>
            </a:r>
            <a:endParaRPr kumimoji="0" lang="zh-CN" alt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09600" marR="0" lvl="1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第二级</a:t>
            </a:r>
            <a:endParaRPr kumimoji="0" lang="zh-CN" alt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219200" marR="0" lvl="2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第三级</a:t>
            </a:r>
            <a:endParaRPr kumimoji="0" lang="zh-CN" alt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828800" marR="0" lvl="3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第四级</a:t>
            </a:r>
            <a:endParaRPr kumimoji="0" lang="zh-CN" altLang="en-US" sz="16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438400" marR="0" lvl="4" indent="0" algn="l" defTabSz="1217295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6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第五级</a:t>
            </a:r>
            <a:endParaRPr kumimoji="0" lang="zh-CN" altLang="en-US" sz="16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121856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 marL="0" marR="0" lvl="0" indent="0" algn="l" defTabSz="12185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p>
            <a:pPr lvl="0" algn="r" eaLnBrk="1" hangingPunct="1"/>
            <a:fld id="{9A0DB2DC-4C9A-4742-B13C-FB6460FD3503}" type="slidenum">
              <a:rPr lang="zh-CN" altLang="en-US" sz="1200" dirty="0">
                <a:latin typeface="Calibri" panose="020F0502020204030204" pitchFamily="34" charset="0"/>
              </a:rPr>
            </a:fld>
            <a:endParaRPr lang="zh-CN" altLang="en-US" sz="1200" dirty="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7295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856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lIns="108850" tIns="54425" rIns="108850" bIns="54425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521" y="1600571"/>
            <a:ext cx="10971372" cy="4527011"/>
          </a:xfrm>
          <a:prstGeom prst="rect">
            <a:avLst/>
          </a:prstGeom>
        </p:spPr>
        <p:txBody>
          <a:bodyPr lIns="108850" tIns="54425" rIns="108850" bIns="54425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246813"/>
            <a:ext cx="3859213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013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lIns="108850" tIns="54425" rIns="108850" bIns="54425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  <a:prstGeom prst="rect">
            <a:avLst/>
          </a:prstGeom>
        </p:spPr>
        <p:txBody>
          <a:bodyPr lIns="108850" tIns="54425" rIns="108850" bIns="54425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6196793" y="1600571"/>
            <a:ext cx="5384099" cy="2186494"/>
          </a:xfrm>
          <a:prstGeom prst="rect">
            <a:avLst/>
          </a:prstGeom>
        </p:spPr>
        <p:txBody>
          <a:bodyPr lIns="108850" tIns="54425" rIns="108850" bIns="54425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6196793" y="3939500"/>
            <a:ext cx="5384099" cy="2188082"/>
          </a:xfrm>
          <a:prstGeom prst="rect">
            <a:avLst/>
          </a:prstGeom>
        </p:spPr>
        <p:txBody>
          <a:bodyPr lIns="108850" tIns="54425" rIns="108850" bIns="54425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>
          <a:xfrm>
            <a:off x="609600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3"/>
          </p:nvPr>
        </p:nvSpPr>
        <p:spPr>
          <a:xfrm>
            <a:off x="4165600" y="6246813"/>
            <a:ext cx="3859213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4"/>
          </p:nvPr>
        </p:nvSpPr>
        <p:spPr>
          <a:xfrm>
            <a:off x="8736013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701"/>
            <a:ext cx="10971372" cy="1143265"/>
          </a:xfrm>
          <a:prstGeom prst="rect">
            <a:avLst/>
          </a:prstGeom>
        </p:spPr>
        <p:txBody>
          <a:bodyPr lIns="108850" tIns="54425" rIns="108850" bIns="54425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1"/>
            <a:ext cx="5384099" cy="4527011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1"/>
            <a:ext cx="5384099" cy="4527011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>
          <a:xfrm>
            <a:off x="609600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3"/>
          </p:nvPr>
        </p:nvSpPr>
        <p:spPr>
          <a:xfrm>
            <a:off x="4165600" y="6246813"/>
            <a:ext cx="3859213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4"/>
          </p:nvPr>
        </p:nvSpPr>
        <p:spPr>
          <a:xfrm>
            <a:off x="8736013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09521" y="274702"/>
            <a:ext cx="10971372" cy="5852880"/>
          </a:xfrm>
          <a:prstGeom prst="rect">
            <a:avLst/>
          </a:prstGeom>
        </p:spPr>
        <p:txBody>
          <a:bodyPr lIns="108850" tIns="54425" rIns="108850" bIns="54425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2"/>
          </p:nvPr>
        </p:nvSpPr>
        <p:spPr>
          <a:xfrm>
            <a:off x="609600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3"/>
          </p:nvPr>
        </p:nvSpPr>
        <p:spPr>
          <a:xfrm>
            <a:off x="4165600" y="6246813"/>
            <a:ext cx="3859213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4"/>
          </p:nvPr>
        </p:nvSpPr>
        <p:spPr>
          <a:xfrm>
            <a:off x="8736013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2"/>
          </p:nvPr>
        </p:nvSpPr>
        <p:spPr>
          <a:xfrm>
            <a:off x="609600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4165600" y="6246813"/>
            <a:ext cx="3859213" cy="476250"/>
          </a:xfrm>
          <a:prstGeom prst="rect">
            <a:avLst/>
          </a:prstGeom>
        </p:spPr>
        <p:txBody>
          <a:bodyPr lIns="108850" tIns="54425" rIns="108850" bIns="54425"/>
          <a:lstStyle>
            <a:lvl1pPr>
              <a:defRPr smtClean="0"/>
            </a:lvl1pPr>
          </a:lstStyle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"/>
          </p:nvPr>
        </p:nvSpPr>
        <p:spPr>
          <a:xfrm>
            <a:off x="8736013" y="6246813"/>
            <a:ext cx="2844800" cy="476250"/>
          </a:xfrm>
          <a:prstGeom prst="rect">
            <a:avLst/>
          </a:prstGeom>
        </p:spPr>
        <p:txBody>
          <a:bodyPr lIns="108850" tIns="54425" rIns="108850" bIns="54425"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1217295" rtl="0" eaLnBrk="0" fontAlgn="base" hangingPunct="0">
        <a:spcBef>
          <a:spcPct val="0"/>
        </a:spcBef>
        <a:spcAft>
          <a:spcPct val="0"/>
        </a:spcAft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295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2pPr>
      <a:lvl3pPr algn="ctr" defTabSz="1217295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3pPr>
      <a:lvl4pPr algn="ctr" defTabSz="1217295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4pPr>
      <a:lvl5pPr algn="ctr" defTabSz="1217295" rtl="0" eaLnBrk="0" fontAlgn="base" hangingPunct="0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5pPr>
      <a:lvl6pPr marL="457200" algn="ctr" defTabSz="1217295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6pPr>
      <a:lvl7pPr marL="914400" algn="ctr" defTabSz="1217295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7pPr>
      <a:lvl8pPr marL="1371600" algn="ctr" defTabSz="1217295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8pPr>
      <a:lvl9pPr marL="1828800" algn="ctr" defTabSz="1217295" rtl="0" fontAlgn="base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Arial Black" panose="020B0A04020102090204" pitchFamily="34" charset="0"/>
          <a:ea typeface="微软雅黑" panose="020B0503020204020204" pitchFamily="34" charset="-122"/>
        </a:defRPr>
      </a:lvl9pPr>
    </p:titleStyle>
    <p:bodyStyle>
      <a:lvl1pPr marL="457200" indent="-457200" algn="l" defTabSz="12172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72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72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72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72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85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856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3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4.bin"/><Relationship Id="rId3" Type="http://schemas.openxmlformats.org/officeDocument/2006/relationships/image" Target="../media/image1.png"/><Relationship Id="rId2" Type="http://schemas.openxmlformats.org/officeDocument/2006/relationships/image" Target="../media/image20.wmf"/><Relationship Id="rId1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24.wmf"/><Relationship Id="rId8" Type="http://schemas.openxmlformats.org/officeDocument/2006/relationships/oleObject" Target="../embeddings/oleObject17.bin"/><Relationship Id="rId7" Type="http://schemas.openxmlformats.org/officeDocument/2006/relationships/image" Target="../media/image23.wmf"/><Relationship Id="rId6" Type="http://schemas.openxmlformats.org/officeDocument/2006/relationships/oleObject" Target="../embeddings/oleObject16.bin"/><Relationship Id="rId5" Type="http://schemas.openxmlformats.org/officeDocument/2006/relationships/image" Target="../media/image11.wmf"/><Relationship Id="rId4" Type="http://schemas.openxmlformats.org/officeDocument/2006/relationships/image" Target="../media/image22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8.wmf"/><Relationship Id="rId13" Type="http://schemas.openxmlformats.org/officeDocument/2006/relationships/vmlDrawing" Target="../drawings/vmlDrawing8.vml"/><Relationship Id="rId12" Type="http://schemas.openxmlformats.org/officeDocument/2006/relationships/slideLayout" Target="../slideLayouts/slideLayout4.xml"/><Relationship Id="rId11" Type="http://schemas.openxmlformats.org/officeDocument/2006/relationships/image" Target="../media/image1.png"/><Relationship Id="rId10" Type="http://schemas.openxmlformats.org/officeDocument/2006/relationships/image" Target="../media/image13.wmf"/><Relationship Id="rId1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5.x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.png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s/_rels/slide1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0.vml"/><Relationship Id="rId6" Type="http://schemas.openxmlformats.org/officeDocument/2006/relationships/slideLayout" Target="../slideLayouts/slideLayout5.xml"/><Relationship Id="rId5" Type="http://schemas.openxmlformats.org/officeDocument/2006/relationships/image" Target="../media/image1.png"/><Relationship Id="rId4" Type="http://schemas.openxmlformats.org/officeDocument/2006/relationships/image" Target="../media/image30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9.wmf"/><Relationship Id="rId1" Type="http://schemas.openxmlformats.org/officeDocument/2006/relationships/oleObject" Target="../embeddings/oleObject19.bin"/></Relationships>
</file>

<file path=ppt/slides/_rels/slide1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11.vml"/><Relationship Id="rId8" Type="http://schemas.openxmlformats.org/officeDocument/2006/relationships/slideLayout" Target="../slideLayouts/slideLayout5.xml"/><Relationship Id="rId7" Type="http://schemas.openxmlformats.org/officeDocument/2006/relationships/image" Target="../media/image33.wmf"/><Relationship Id="rId6" Type="http://schemas.openxmlformats.org/officeDocument/2006/relationships/oleObject" Target="../embeddings/oleObject23.bin"/><Relationship Id="rId5" Type="http://schemas.openxmlformats.org/officeDocument/2006/relationships/image" Target="../media/image32.wmf"/><Relationship Id="rId4" Type="http://schemas.openxmlformats.org/officeDocument/2006/relationships/oleObject" Target="../embeddings/oleObject22.bin"/><Relationship Id="rId3" Type="http://schemas.openxmlformats.org/officeDocument/2006/relationships/image" Target="../media/image31.wmf"/><Relationship Id="rId2" Type="http://schemas.openxmlformats.org/officeDocument/2006/relationships/oleObject" Target="../embeddings/oleObject21.bin"/><Relationship Id="rId1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2.vml"/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34.wmf"/><Relationship Id="rId2" Type="http://schemas.openxmlformats.org/officeDocument/2006/relationships/oleObject" Target="../embeddings/oleObject24.bin"/><Relationship Id="rId1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3.vml"/><Relationship Id="rId6" Type="http://schemas.openxmlformats.org/officeDocument/2006/relationships/slideLayout" Target="../slideLayouts/slideLayout5.xml"/><Relationship Id="rId5" Type="http://schemas.openxmlformats.org/officeDocument/2006/relationships/image" Target="../media/image38.jpeg"/><Relationship Id="rId4" Type="http://schemas.openxmlformats.org/officeDocument/2006/relationships/image" Target="../media/image37.GIF"/><Relationship Id="rId3" Type="http://schemas.openxmlformats.org/officeDocument/2006/relationships/image" Target="../media/image36.jpeg"/><Relationship Id="rId2" Type="http://schemas.openxmlformats.org/officeDocument/2006/relationships/image" Target="../media/image35.wmf"/><Relationship Id="rId1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2.vml"/><Relationship Id="rId8" Type="http://schemas.openxmlformats.org/officeDocument/2006/relationships/slideLayout" Target="../slideLayouts/slideLayout3.xml"/><Relationship Id="rId7" Type="http://schemas.openxmlformats.org/officeDocument/2006/relationships/image" Target="../media/image6.wmf"/><Relationship Id="rId6" Type="http://schemas.openxmlformats.org/officeDocument/2006/relationships/oleObject" Target="../embeddings/oleObject3.bin"/><Relationship Id="rId5" Type="http://schemas.openxmlformats.org/officeDocument/2006/relationships/image" Target="../media/image1.png"/><Relationship Id="rId4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wmf"/><Relationship Id="rId8" Type="http://schemas.openxmlformats.org/officeDocument/2006/relationships/oleObject" Target="../embeddings/oleObject6.bin"/><Relationship Id="rId7" Type="http://schemas.openxmlformats.org/officeDocument/2006/relationships/image" Target="../media/image11.wmf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4.bin"/><Relationship Id="rId2" Type="http://schemas.openxmlformats.org/officeDocument/2006/relationships/image" Target="../media/image8.wmf"/><Relationship Id="rId13" Type="http://schemas.openxmlformats.org/officeDocument/2006/relationships/vmlDrawing" Target="../drawings/vmlDrawing3.vml"/><Relationship Id="rId12" Type="http://schemas.openxmlformats.org/officeDocument/2006/relationships/slideLayout" Target="../slideLayouts/slideLayout3.xml"/><Relationship Id="rId11" Type="http://schemas.openxmlformats.org/officeDocument/2006/relationships/image" Target="../media/image1.png"/><Relationship Id="rId10" Type="http://schemas.openxmlformats.org/officeDocument/2006/relationships/image" Target="../media/image13.wmf"/><Relationship Id="rId1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1.wmf"/><Relationship Id="rId7" Type="http://schemas.openxmlformats.org/officeDocument/2006/relationships/image" Target="../media/image15.wmf"/><Relationship Id="rId6" Type="http://schemas.openxmlformats.org/officeDocument/2006/relationships/oleObject" Target="../embeddings/oleObject8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7.bin"/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3" Type="http://schemas.openxmlformats.org/officeDocument/2006/relationships/vmlDrawing" Target="../drawings/vmlDrawing4.vml"/><Relationship Id="rId12" Type="http://schemas.openxmlformats.org/officeDocument/2006/relationships/slideLayout" Target="../slideLayouts/slideLayout3.xml"/><Relationship Id="rId11" Type="http://schemas.openxmlformats.org/officeDocument/2006/relationships/image" Target="../media/image1.png"/><Relationship Id="rId10" Type="http://schemas.openxmlformats.org/officeDocument/2006/relationships/image" Target="../media/image16.wmf"/><Relationship Id="rId1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.xml"/><Relationship Id="rId8" Type="http://schemas.openxmlformats.org/officeDocument/2006/relationships/image" Target="../media/image7.wmf"/><Relationship Id="rId7" Type="http://schemas.openxmlformats.org/officeDocument/2006/relationships/image" Target="../media/image1.png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11.wmf"/><Relationship Id="rId10" Type="http://schemas.openxmlformats.org/officeDocument/2006/relationships/vmlDrawing" Target="../drawings/vmlDrawing5.vml"/><Relationship Id="rId1" Type="http://schemas.openxmlformats.org/officeDocument/2006/relationships/image" Target="../media/image1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6.vml"/><Relationship Id="rId7" Type="http://schemas.openxmlformats.org/officeDocument/2006/relationships/slideLayout" Target="../slideLayouts/slideLayout4.xml"/><Relationship Id="rId6" Type="http://schemas.openxmlformats.org/officeDocument/2006/relationships/image" Target="../media/image7.wmf"/><Relationship Id="rId5" Type="http://schemas.openxmlformats.org/officeDocument/2006/relationships/image" Target="../media/image1.png"/><Relationship Id="rId4" Type="http://schemas.openxmlformats.org/officeDocument/2006/relationships/image" Target="../media/image13.wmf"/><Relationship Id="rId3" Type="http://schemas.openxmlformats.org/officeDocument/2006/relationships/image" Target="../media/image19.wmf"/><Relationship Id="rId2" Type="http://schemas.openxmlformats.org/officeDocument/2006/relationships/oleObject" Target="../embeddings/oleObject12.bin"/><Relationship Id="rId1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WordArt 2"/>
          <p:cNvSpPr>
            <a:spLocks noTextEdit="1"/>
          </p:cNvSpPr>
          <p:nvPr/>
        </p:nvSpPr>
        <p:spPr>
          <a:xfrm>
            <a:off x="431800" y="908050"/>
            <a:ext cx="6221413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浙教版九年级（上册）</a:t>
            </a:r>
            <a:endParaRPr lang="zh-CN" altLang="en-US" sz="4300" b="1">
              <a:ln w="19050" cap="flat" cmpd="sng">
                <a:solidFill>
                  <a:srgbClr val="99CCFF"/>
                </a:solidFill>
                <a:prstDash val="solid"/>
                <a:headEnd type="none" w="med" len="med"/>
                <a:tailEnd type="none" w="med" len="med"/>
              </a:ln>
              <a:solidFill>
                <a:srgbClr val="0066CC"/>
              </a:solidFill>
              <a:effectLst>
                <a:outerShdw dist="35921" dir="2699999" algn="ctr" rotWithShape="0">
                  <a:srgbClr val="99000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0467" name="WordArt 3"/>
          <p:cNvSpPr>
            <a:spLocks noChangeArrowheads="1" noChangeShapeType="1" noTextEdit="1"/>
          </p:cNvSpPr>
          <p:nvPr/>
        </p:nvSpPr>
        <p:spPr bwMode="auto">
          <a:xfrm>
            <a:off x="2063483" y="2492952"/>
            <a:ext cx="7350226" cy="1945138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4300" b="0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1.2 </a:t>
            </a:r>
            <a:r>
              <a:rPr kumimoji="0" lang="zh-CN" altLang="en-US" sz="4300" b="0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二次函数的图象</a:t>
            </a:r>
            <a:endParaRPr kumimoji="0" lang="zh-CN" altLang="en-US" sz="4300" b="0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</a:ln>
              <a:solidFill>
                <a:srgbClr val="0000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0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（第</a:t>
            </a:r>
            <a:r>
              <a:rPr kumimoji="0" lang="en-US" altLang="zh-CN" sz="4300" b="0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3</a:t>
            </a:r>
            <a:r>
              <a:rPr kumimoji="0" lang="zh-CN" altLang="en-US" sz="4300" b="0" i="0" u="none" strike="noStrike" kern="10" cap="none" spc="0" normalizeH="0" baseline="0" noProof="0" dirty="0">
                <a:ln w="9525">
                  <a:solidFill>
                    <a:srgbClr val="000000"/>
                  </a:solidFill>
                  <a:round/>
                </a:ln>
                <a:solidFill>
                  <a:srgbClr val="0000FF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课时）</a:t>
            </a:r>
            <a:endParaRPr kumimoji="0" lang="zh-CN" altLang="en-US" sz="4300" b="0" i="0" u="none" strike="noStrike" kern="10" cap="none" spc="0" normalizeH="0" baseline="0" noProof="0" dirty="0">
              <a:ln w="9525">
                <a:solidFill>
                  <a:srgbClr val="000000"/>
                </a:solidFill>
                <a:round/>
              </a:ln>
              <a:solidFill>
                <a:srgbClr val="0000FF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0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Rectangle 32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22531" name="Picture 43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2532" name="WordArt 44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grpSp>
        <p:nvGrpSpPr>
          <p:cNvPr id="22533" name="Group 52"/>
          <p:cNvGrpSpPr/>
          <p:nvPr/>
        </p:nvGrpSpPr>
        <p:grpSpPr>
          <a:xfrm>
            <a:off x="334963" y="765175"/>
            <a:ext cx="11520487" cy="1846263"/>
            <a:chOff x="158" y="709"/>
            <a:chExt cx="5444" cy="1163"/>
          </a:xfrm>
        </p:grpSpPr>
        <p:sp>
          <p:nvSpPr>
            <p:cNvPr id="160817" name="Text Box 49"/>
            <p:cNvSpPr txBox="1">
              <a:spLocks noChangeArrowheads="1"/>
            </p:cNvSpPr>
            <p:nvPr/>
          </p:nvSpPr>
          <p:spPr bwMode="auto">
            <a:xfrm>
              <a:off x="158" y="709"/>
              <a:ext cx="5444" cy="116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   </a:t>
              </a:r>
              <a:r>
                <a:rPr kumimoji="0" lang="zh-CN" altLang="en-US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请归纳</a:t>
              </a:r>
              <a:r>
                <a:rPr kumimoji="0" lang="en-US" altLang="zh-CN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:</a:t>
              </a:r>
              <a:r>
                <a:rPr kumimoji="0" lang="zh-CN" altLang="en-US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二次函数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57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57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 +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k</a:t>
              </a:r>
              <a:r>
                <a:rPr kumimoji="0" lang="en-US" altLang="zh-CN" sz="57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(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k</a:t>
              </a:r>
              <a:r>
                <a:rPr kumimoji="0" lang="zh-CN" altLang="en-US" sz="5700" b="1" kern="1200" cap="none" spc="0" normalizeH="0" baseline="0" noProof="0" dirty="0">
                  <a:solidFill>
                    <a:srgbClr val="FF3300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为常数</a:t>
              </a:r>
              <a:r>
                <a:rPr kumimoji="0" lang="en-US" altLang="zh-CN" sz="57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)</a:t>
              </a:r>
              <a:r>
                <a:rPr kumimoji="0" lang="zh-CN" altLang="en-US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图象的特征</a:t>
              </a:r>
              <a:r>
                <a:rPr kumimoji="0" lang="en-US" altLang="zh-CN" sz="57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?</a:t>
              </a:r>
              <a:endParaRPr kumimoji="0" lang="en-US" altLang="zh-CN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60818" name="Text Box 50"/>
            <p:cNvSpPr txBox="1">
              <a:spLocks noChangeArrowheads="1"/>
            </p:cNvSpPr>
            <p:nvPr/>
          </p:nvSpPr>
          <p:spPr bwMode="auto">
            <a:xfrm>
              <a:off x="4150" y="754"/>
              <a:ext cx="363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3300" b="1" dirty="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0821" name="WordArt 53"/>
          <p:cNvSpPr>
            <a:spLocks noChangeArrowheads="1" noChangeShapeType="1" noTextEdit="1"/>
          </p:cNvSpPr>
          <p:nvPr/>
        </p:nvSpPr>
        <p:spPr bwMode="auto">
          <a:xfrm>
            <a:off x="719574" y="4438091"/>
            <a:ext cx="10368201" cy="1586279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857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研究</a:t>
            </a:r>
            <a:r>
              <a:rPr kumimoji="0" lang="en-US" altLang="zh-CN" sz="4300" b="1" i="0" u="none" strike="noStrike" kern="10" cap="none" spc="857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k</a:t>
            </a:r>
            <a:r>
              <a:rPr kumimoji="0" lang="zh-CN" altLang="en-US" sz="4300" b="1" i="0" u="none" strike="noStrike" kern="10" cap="none" spc="857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对二次函数图象的影响</a:t>
            </a:r>
            <a:endParaRPr kumimoji="0" lang="zh-CN" altLang="en-US" sz="4300" b="1" i="0" u="none" strike="noStrike" kern="10" cap="none" spc="857" normalizeH="0" baseline="0" noProof="0" dirty="0">
              <a:ln w="9525">
                <a:noFill/>
                <a:round/>
              </a:ln>
              <a:gradFill rotWithShape="0">
                <a:gsLst>
                  <a:gs pos="0">
                    <a:srgbClr val="AAAAAA"/>
                  </a:gs>
                  <a:gs pos="100000">
                    <a:srgbClr val="FFFFFF"/>
                  </a:gs>
                </a:gsLst>
                <a:lin ang="5400000" scaled="1"/>
              </a:gradFill>
              <a:effectLst>
                <a:outerShdw dist="45791" dir="3378596" algn="ctr" rotWithShape="0">
                  <a:srgbClr val="4D4D4D">
                    <a:alpha val="80000"/>
                  </a:srgbClr>
                </a:outerShdw>
              </a:effectLst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aphicFrame>
        <p:nvGraphicFramePr>
          <p:cNvPr id="160864" name="Group 96"/>
          <p:cNvGraphicFramePr>
            <a:graphicFrameLocks noGrp="1"/>
          </p:cNvGraphicFramePr>
          <p:nvPr>
            <p:ph idx="4294967295"/>
          </p:nvPr>
        </p:nvGraphicFramePr>
        <p:xfrm>
          <a:off x="431800" y="2636838"/>
          <a:ext cx="11326813" cy="1584325"/>
        </p:xfrm>
        <a:graphic>
          <a:graphicData uri="http://schemas.openxmlformats.org/drawingml/2006/table">
            <a:tbl>
              <a:tblPr/>
              <a:tblGrid>
                <a:gridCol w="2495226"/>
                <a:gridCol w="2975646"/>
                <a:gridCol w="2975646"/>
                <a:gridCol w="2880408"/>
              </a:tblGrid>
              <a:tr h="792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隶书" panose="02010509060101010101" pitchFamily="49" charset="-122"/>
                        </a:rPr>
                        <a:t>解析式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隶书" panose="02010509060101010101" pitchFamily="49" charset="-122"/>
                        </a:rPr>
                        <a:t>开口方向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隶书" panose="02010509060101010101" pitchFamily="49" charset="-122"/>
                        </a:rPr>
                        <a:t>顶点坐标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zh-CN" alt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隶书" panose="02010509060101010101" pitchFamily="49" charset="-122"/>
                        </a:rPr>
                        <a:t>对称轴</a:t>
                      </a:r>
                      <a:endParaRPr kumimoji="0" lang="zh-CN" altLang="en-US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34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0" lang="en-US" altLang="zh-CN" sz="4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隶书" panose="02010509060101010101" pitchFamily="49" charset="-122"/>
                        </a:rPr>
                        <a:t>y</a:t>
                      </a:r>
                      <a:r>
                        <a:rPr kumimoji="0" lang="en-US" altLang="zh-CN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  <a:ea typeface="隶书" panose="02010509060101010101" pitchFamily="49" charset="-122"/>
                        </a:rPr>
                        <a:t>=</a:t>
                      </a:r>
                      <a:r>
                        <a:rPr kumimoji="0" lang="en-US" altLang="zh-CN" sz="4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隶书" panose="02010509060101010101" pitchFamily="49" charset="-122"/>
                        </a:rPr>
                        <a:t>x</a:t>
                      </a:r>
                      <a:r>
                        <a:rPr kumimoji="0" lang="en-US" altLang="zh-CN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隶书" panose="02010509060101010101" pitchFamily="49" charset="-122"/>
                        </a:rPr>
                        <a:t> </a:t>
                      </a:r>
                      <a:r>
                        <a:rPr kumimoji="0" lang="en-US" altLang="zh-CN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anose="05050102010706020507" pitchFamily="18" charset="2"/>
                          <a:ea typeface="隶书" panose="02010509060101010101" pitchFamily="49" charset="-122"/>
                        </a:rPr>
                        <a:t>+</a:t>
                      </a:r>
                      <a:r>
                        <a:rPr kumimoji="0" lang="en-US" altLang="zh-CN" sz="4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隶书" panose="02010509060101010101" pitchFamily="49" charset="-122"/>
                        </a:rPr>
                        <a:t>k</a:t>
                      </a:r>
                      <a:endParaRPr kumimoji="0" lang="en-US" altLang="zh-CN" sz="40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</a:pPr>
                      <a:endParaRPr kumimoji="0" lang="zh-CN" altLang="zh-CN" sz="4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60851" name="Text Box 83"/>
          <p:cNvSpPr txBox="1">
            <a:spLocks noChangeArrowheads="1"/>
          </p:cNvSpPr>
          <p:nvPr/>
        </p:nvSpPr>
        <p:spPr bwMode="auto">
          <a:xfrm>
            <a:off x="1582738" y="3430588"/>
            <a:ext cx="481013" cy="5556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2900" b="1" dirty="0">
                <a:latin typeface="Times New Roman" panose="02020603050405020304" pitchFamily="18" charset="0"/>
              </a:rPr>
              <a:t>2</a:t>
            </a:r>
            <a:endParaRPr lang="en-US" altLang="zh-CN" sz="2900" b="1" dirty="0">
              <a:latin typeface="Times New Roman" panose="02020603050405020304" pitchFamily="18" charset="0"/>
            </a:endParaRPr>
          </a:p>
        </p:txBody>
      </p:sp>
      <p:sp>
        <p:nvSpPr>
          <p:cNvPr id="160854" name="Text Box 86"/>
          <p:cNvSpPr txBox="1">
            <a:spLocks noChangeArrowheads="1"/>
          </p:cNvSpPr>
          <p:nvPr/>
        </p:nvSpPr>
        <p:spPr bwMode="auto">
          <a:xfrm>
            <a:off x="3214688" y="3502025"/>
            <a:ext cx="2303463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向上</a:t>
            </a:r>
            <a:endParaRPr kumimoji="0" lang="zh-CN" altLang="en-US" sz="4300" b="1" kern="1200" cap="none" spc="0" normalizeH="0" baseline="0" noProof="0" dirty="0">
              <a:solidFill>
                <a:srgbClr val="FF3300"/>
              </a:solidFill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60855" name="Text Box 87"/>
          <p:cNvSpPr txBox="1">
            <a:spLocks noChangeArrowheads="1"/>
          </p:cNvSpPr>
          <p:nvPr/>
        </p:nvSpPr>
        <p:spPr bwMode="auto">
          <a:xfrm>
            <a:off x="8975725" y="3502025"/>
            <a:ext cx="2784475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直线</a:t>
            </a:r>
            <a:r>
              <a:rPr kumimoji="0" lang="en-US" altLang="zh-CN" sz="4300" b="1" i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x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Symbol" panose="05050102010706020507" pitchFamily="18" charset="2"/>
                <a:ea typeface="隶书" panose="02010509060101010101" pitchFamily="49" charset="-122"/>
                <a:cs typeface="+mn-cs"/>
              </a:rPr>
              <a:t>=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0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60856" name="Text Box 88"/>
          <p:cNvSpPr txBox="1">
            <a:spLocks noChangeArrowheads="1"/>
          </p:cNvSpPr>
          <p:nvPr/>
        </p:nvSpPr>
        <p:spPr bwMode="auto">
          <a:xfrm>
            <a:off x="6189663" y="3502025"/>
            <a:ext cx="2303463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(0,</a:t>
            </a:r>
            <a:r>
              <a:rPr kumimoji="0" lang="en-US" altLang="zh-CN" sz="4300" b="1" i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k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)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隶书" panose="020105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16085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60856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 tmFilter="0,0; .5, 1; 1, 1"/>
                                        <p:tgtEl>
                                          <p:spTgt spid="160855">
                                            <p:txEl>
                                              <p:charRg st="0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08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8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4313" name="Text Box 169"/>
          <p:cNvSpPr txBox="1">
            <a:spLocks noChangeArrowheads="1"/>
          </p:cNvSpPr>
          <p:nvPr/>
        </p:nvSpPr>
        <p:spPr bwMode="auto">
          <a:xfrm>
            <a:off x="239713" y="577850"/>
            <a:ext cx="11709400" cy="18637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57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作二次函数       与         的图象</a:t>
            </a:r>
            <a:r>
              <a:rPr kumimoji="0" lang="en-US" altLang="zh-CN" sz="57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.</a:t>
            </a:r>
            <a:endParaRPr kumimoji="0" lang="en-US" altLang="zh-CN" sz="57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7173" name="Rectangle 57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7170" name="Object 92"/>
          <p:cNvGraphicFramePr/>
          <p:nvPr>
            <p:ph sz="half" idx="1"/>
          </p:nvPr>
        </p:nvGraphicFramePr>
        <p:xfrm>
          <a:off x="4464050" y="627063"/>
          <a:ext cx="3071813" cy="72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723900" imgH="228600" progId="Equation.DSMT4">
                  <p:embed/>
                </p:oleObj>
              </mc:Choice>
              <mc:Fallback>
                <p:oleObj name="" r:id="rId1" imgW="723900" imgH="228600" progId="Equation.DSMT4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464050" y="627063"/>
                        <a:ext cx="3071813" cy="728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174" name="Picture 100" descr="花边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7171" name="Object 163"/>
          <p:cNvGraphicFramePr/>
          <p:nvPr>
            <p:ph sz="half" idx="2"/>
          </p:nvPr>
        </p:nvGraphicFramePr>
        <p:xfrm>
          <a:off x="8226425" y="639763"/>
          <a:ext cx="2984500" cy="706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4" imgW="723900" imgH="228600" progId="Equation.DSMT4">
                  <p:embed/>
                </p:oleObj>
              </mc:Choice>
              <mc:Fallback>
                <p:oleObj name="" r:id="rId4" imgW="723900" imgH="228600" progId="Equation.DSMT4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26425" y="639763"/>
                        <a:ext cx="2984500" cy="70643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WordArt 166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探究二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8197" name="Group 3"/>
          <p:cNvGrpSpPr/>
          <p:nvPr/>
        </p:nvGrpSpPr>
        <p:grpSpPr>
          <a:xfrm>
            <a:off x="1350963" y="1203325"/>
            <a:ext cx="10941050" cy="5683250"/>
            <a:chOff x="638" y="758"/>
            <a:chExt cx="5170" cy="3579"/>
          </a:xfrm>
        </p:grpSpPr>
        <p:grpSp>
          <p:nvGrpSpPr>
            <p:cNvPr id="8223" name="Group 4"/>
            <p:cNvGrpSpPr/>
            <p:nvPr/>
          </p:nvGrpSpPr>
          <p:grpSpPr>
            <a:xfrm>
              <a:off x="1292" y="758"/>
              <a:ext cx="4513" cy="3579"/>
              <a:chOff x="1429" y="741"/>
              <a:chExt cx="4513" cy="3579"/>
            </a:xfrm>
          </p:grpSpPr>
          <p:grpSp>
            <p:nvGrpSpPr>
              <p:cNvPr id="8251" name="Group 5"/>
              <p:cNvGrpSpPr/>
              <p:nvPr/>
            </p:nvGrpSpPr>
            <p:grpSpPr>
              <a:xfrm>
                <a:off x="1429" y="832"/>
                <a:ext cx="4377" cy="3488"/>
                <a:chOff x="1247" y="527"/>
                <a:chExt cx="4377" cy="3488"/>
              </a:xfrm>
            </p:grpSpPr>
            <p:pic>
              <p:nvPicPr>
                <p:cNvPr id="8269" name="Picture 6"/>
                <p:cNvPicPr>
                  <a:picLocks noChangeAspect="1"/>
                </p:cNvPicPr>
                <p:nvPr/>
              </p:nvPicPr>
              <p:blipFill>
                <a:blip r:embed="rId1"/>
                <a:srcRect l="25069" t="18442" r="14142"/>
                <a:stretch>
                  <a:fillRect/>
                </a:stretch>
              </p:blipFill>
              <p:spPr>
                <a:xfrm>
                  <a:off x="1723" y="844"/>
                  <a:ext cx="3538" cy="31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8270" name="Line 7"/>
                <p:cNvSpPr/>
                <p:nvPr/>
              </p:nvSpPr>
              <p:spPr>
                <a:xfrm flipV="1">
                  <a:off x="1247" y="3035"/>
                  <a:ext cx="4377" cy="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  <p:sp>
              <p:nvSpPr>
                <p:cNvPr id="8271" name="Line 8"/>
                <p:cNvSpPr/>
                <p:nvPr/>
              </p:nvSpPr>
              <p:spPr>
                <a:xfrm flipV="1">
                  <a:off x="3084" y="527"/>
                  <a:ext cx="0" cy="3447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164873" name="Text Box 9"/>
              <p:cNvSpPr txBox="1">
                <a:spLocks noChangeArrowheads="1"/>
              </p:cNvSpPr>
              <p:nvPr/>
            </p:nvSpPr>
            <p:spPr bwMode="auto">
              <a:xfrm>
                <a:off x="3062" y="2783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1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4874" name="Text Box 10"/>
              <p:cNvSpPr txBox="1">
                <a:spLocks noChangeArrowheads="1"/>
              </p:cNvSpPr>
              <p:nvPr/>
            </p:nvSpPr>
            <p:spPr bwMode="auto">
              <a:xfrm>
                <a:off x="3561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1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75" name="Text Box 11"/>
              <p:cNvSpPr txBox="1">
                <a:spLocks noChangeArrowheads="1"/>
              </p:cNvSpPr>
              <p:nvPr/>
            </p:nvSpPr>
            <p:spPr bwMode="auto">
              <a:xfrm>
                <a:off x="3062" y="2374"/>
                <a:ext cx="272" cy="292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2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4876" name="Text Box 12"/>
              <p:cNvSpPr txBox="1">
                <a:spLocks noChangeArrowheads="1"/>
              </p:cNvSpPr>
              <p:nvPr/>
            </p:nvSpPr>
            <p:spPr bwMode="auto">
              <a:xfrm>
                <a:off x="4015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2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77" name="Text Box 13"/>
              <p:cNvSpPr txBox="1">
                <a:spLocks noChangeArrowheads="1"/>
              </p:cNvSpPr>
              <p:nvPr/>
            </p:nvSpPr>
            <p:spPr bwMode="auto">
              <a:xfrm>
                <a:off x="3062" y="1966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3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4878" name="Text Box 14"/>
              <p:cNvSpPr txBox="1">
                <a:spLocks noChangeArrowheads="1"/>
              </p:cNvSpPr>
              <p:nvPr/>
            </p:nvSpPr>
            <p:spPr bwMode="auto">
              <a:xfrm>
                <a:off x="4423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3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79" name="Text Box 15"/>
              <p:cNvSpPr txBox="1">
                <a:spLocks noChangeArrowheads="1"/>
              </p:cNvSpPr>
              <p:nvPr/>
            </p:nvSpPr>
            <p:spPr bwMode="auto">
              <a:xfrm>
                <a:off x="3062" y="1512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4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64880" name="Text Box 16"/>
              <p:cNvSpPr txBox="1">
                <a:spLocks noChangeArrowheads="1"/>
              </p:cNvSpPr>
              <p:nvPr/>
            </p:nvSpPr>
            <p:spPr bwMode="auto">
              <a:xfrm>
                <a:off x="4831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4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81" name="Text Box 17"/>
              <p:cNvSpPr txBox="1">
                <a:spLocks noChangeArrowheads="1"/>
              </p:cNvSpPr>
              <p:nvPr/>
            </p:nvSpPr>
            <p:spPr bwMode="auto">
              <a:xfrm>
                <a:off x="3062" y="1104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5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82" name="Text Box 18"/>
              <p:cNvSpPr txBox="1">
                <a:spLocks noChangeArrowheads="1"/>
              </p:cNvSpPr>
              <p:nvPr/>
            </p:nvSpPr>
            <p:spPr bwMode="auto">
              <a:xfrm>
                <a:off x="5285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5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83" name="Text Box 19"/>
              <p:cNvSpPr txBox="1">
                <a:spLocks noChangeArrowheads="1"/>
              </p:cNvSpPr>
              <p:nvPr/>
            </p:nvSpPr>
            <p:spPr bwMode="auto">
              <a:xfrm>
                <a:off x="3033" y="3678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Symbol" panose="05050102010706020507" pitchFamily="18" charset="2"/>
                    <a:ea typeface="宋体" panose="02010600030101010101" pitchFamily="2" charset="-122"/>
                    <a:cs typeface="+mn-cs"/>
                  </a:rPr>
                  <a:t>-</a:t>
                </a:r>
                <a:r>
                  <a: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1</a:t>
                </a:r>
                <a:endPara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64884" name="Text Box 20"/>
              <p:cNvSpPr txBox="1">
                <a:spLocks noChangeArrowheads="1"/>
              </p:cNvSpPr>
              <p:nvPr/>
            </p:nvSpPr>
            <p:spPr bwMode="auto">
              <a:xfrm>
                <a:off x="3062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0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85" name="Text Box 21"/>
              <p:cNvSpPr txBox="1">
                <a:spLocks noChangeArrowheads="1"/>
              </p:cNvSpPr>
              <p:nvPr/>
            </p:nvSpPr>
            <p:spPr bwMode="auto">
              <a:xfrm>
                <a:off x="2246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Symbol" panose="05050102010706020507" pitchFamily="18" charset="2"/>
                    <a:ea typeface="宋体" panose="02010600030101010101" pitchFamily="2" charset="-122"/>
                    <a:cs typeface="+mn-cs"/>
                  </a:rPr>
                  <a:t>-</a:t>
                </a:r>
                <a:r>
                  <a: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2</a:t>
                </a:r>
                <a:endPara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64886" name="Text Box 22"/>
              <p:cNvSpPr txBox="1">
                <a:spLocks noChangeArrowheads="1"/>
              </p:cNvSpPr>
              <p:nvPr/>
            </p:nvSpPr>
            <p:spPr bwMode="auto">
              <a:xfrm>
                <a:off x="2654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Symbol" panose="05050102010706020507" pitchFamily="18" charset="2"/>
                    <a:ea typeface="宋体" panose="02010600030101010101" pitchFamily="2" charset="-122"/>
                    <a:cs typeface="+mn-cs"/>
                  </a:rPr>
                  <a:t>-</a:t>
                </a:r>
                <a:r>
                  <a: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1</a:t>
                </a:r>
                <a:endPara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64887" name="Text Box 23"/>
              <p:cNvSpPr txBox="1">
                <a:spLocks noChangeArrowheads="1"/>
              </p:cNvSpPr>
              <p:nvPr/>
            </p:nvSpPr>
            <p:spPr bwMode="auto">
              <a:xfrm>
                <a:off x="1792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Symbol" panose="05050102010706020507" pitchFamily="18" charset="2"/>
                    <a:ea typeface="宋体" panose="02010600030101010101" pitchFamily="2" charset="-122"/>
                    <a:cs typeface="+mn-cs"/>
                  </a:rPr>
                  <a:t>-</a:t>
                </a:r>
                <a:r>
                  <a: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rPr>
                  <a:t>3</a:t>
                </a:r>
                <a:endPara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64888" name="Text Box 24"/>
              <p:cNvSpPr txBox="1">
                <a:spLocks noChangeArrowheads="1"/>
              </p:cNvSpPr>
              <p:nvPr/>
            </p:nvSpPr>
            <p:spPr bwMode="auto">
              <a:xfrm>
                <a:off x="5488" y="3281"/>
                <a:ext cx="454" cy="378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3300" b="1" i="1" dirty="0">
                    <a:latin typeface="Times New Roman" panose="02020603050405020304" pitchFamily="18" charset="0"/>
                  </a:rPr>
                  <a:t>x</a:t>
                </a:r>
                <a:endParaRPr lang="en-US" altLang="zh-CN" sz="3300" b="1" i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4889" name="Text Box 25"/>
              <p:cNvSpPr txBox="1">
                <a:spLocks noChangeArrowheads="1"/>
              </p:cNvSpPr>
              <p:nvPr/>
            </p:nvSpPr>
            <p:spPr bwMode="auto">
              <a:xfrm>
                <a:off x="2926" y="741"/>
                <a:ext cx="454" cy="378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3300" b="1" dirty="0">
                    <a:latin typeface="Arial" panose="020B0604020202020204" pitchFamily="34" charset="0"/>
                  </a:rPr>
                  <a:t>y</a:t>
                </a:r>
                <a:endParaRPr lang="en-US" altLang="zh-CN" sz="3300" b="1" dirty="0"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224" name="Group 26"/>
            <p:cNvGrpSpPr/>
            <p:nvPr/>
          </p:nvGrpSpPr>
          <p:grpSpPr>
            <a:xfrm>
              <a:off x="2525" y="1207"/>
              <a:ext cx="3283" cy="2234"/>
              <a:chOff x="2525" y="1207"/>
              <a:chExt cx="3283" cy="2234"/>
            </a:xfrm>
          </p:grpSpPr>
          <p:grpSp>
            <p:nvGrpSpPr>
              <p:cNvPr id="8243" name="Group 27"/>
              <p:cNvGrpSpPr/>
              <p:nvPr/>
            </p:nvGrpSpPr>
            <p:grpSpPr>
              <a:xfrm>
                <a:off x="2525" y="1381"/>
                <a:ext cx="2177" cy="2060"/>
                <a:chOff x="2146" y="2504"/>
                <a:chExt cx="2177" cy="2060"/>
              </a:xfrm>
            </p:grpSpPr>
            <p:pic>
              <p:nvPicPr>
                <p:cNvPr id="8244" name="Picture 28"/>
                <p:cNvPicPr>
                  <a:picLocks noChangeAspect="1"/>
                </p:cNvPicPr>
                <p:nvPr/>
              </p:nvPicPr>
              <p:blipFill>
                <a:blip r:embed="rId2"/>
                <a:srcRect l="30516" t="31334" r="32079"/>
                <a:stretch>
                  <a:fillRect/>
                </a:stretch>
              </p:blipFill>
              <p:spPr>
                <a:xfrm>
                  <a:off x="2146" y="2504"/>
                  <a:ext cx="2177" cy="2060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</p:pic>
            <p:grpSp>
              <p:nvGrpSpPr>
                <p:cNvPr id="8245" name="Group 29"/>
                <p:cNvGrpSpPr/>
                <p:nvPr/>
              </p:nvGrpSpPr>
              <p:grpSpPr>
                <a:xfrm>
                  <a:off x="2290" y="2731"/>
                  <a:ext cx="1769" cy="1769"/>
                  <a:chOff x="2200" y="1298"/>
                  <a:chExt cx="1769" cy="1769"/>
                </a:xfrm>
              </p:grpSpPr>
              <p:sp>
                <p:nvSpPr>
                  <p:cNvPr id="8246" name="Oval 30"/>
                  <p:cNvSpPr/>
                  <p:nvPr/>
                </p:nvSpPr>
                <p:spPr>
                  <a:xfrm>
                    <a:off x="3058" y="3019"/>
                    <a:ext cx="48" cy="48"/>
                  </a:xfrm>
                  <a:prstGeom prst="ellipse">
                    <a:avLst/>
                  </a:prstGeom>
                  <a:solidFill>
                    <a:srgbClr val="006600"/>
                  </a:solidFill>
                  <a:ln w="9525" cap="flat" cmpd="sng">
                    <a:solidFill>
                      <a:srgbClr val="0066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7" name="Oval 31"/>
                  <p:cNvSpPr/>
                  <p:nvPr/>
                </p:nvSpPr>
                <p:spPr>
                  <a:xfrm>
                    <a:off x="3488" y="2576"/>
                    <a:ext cx="48" cy="48"/>
                  </a:xfrm>
                  <a:prstGeom prst="ellipse">
                    <a:avLst/>
                  </a:prstGeom>
                  <a:solidFill>
                    <a:srgbClr val="006600"/>
                  </a:solidFill>
                  <a:ln w="9525" cap="flat" cmpd="sng">
                    <a:solidFill>
                      <a:srgbClr val="0066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8" name="Oval 32"/>
                  <p:cNvSpPr/>
                  <p:nvPr/>
                </p:nvSpPr>
                <p:spPr>
                  <a:xfrm>
                    <a:off x="3921" y="1298"/>
                    <a:ext cx="48" cy="48"/>
                  </a:xfrm>
                  <a:prstGeom prst="ellipse">
                    <a:avLst/>
                  </a:prstGeom>
                  <a:solidFill>
                    <a:srgbClr val="006600"/>
                  </a:solidFill>
                  <a:ln w="9525" cap="flat" cmpd="sng">
                    <a:solidFill>
                      <a:srgbClr val="0066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9" name="Oval 33"/>
                  <p:cNvSpPr/>
                  <p:nvPr/>
                </p:nvSpPr>
                <p:spPr>
                  <a:xfrm>
                    <a:off x="2624" y="2566"/>
                    <a:ext cx="48" cy="48"/>
                  </a:xfrm>
                  <a:prstGeom prst="ellipse">
                    <a:avLst/>
                  </a:prstGeom>
                  <a:solidFill>
                    <a:srgbClr val="006600"/>
                  </a:solidFill>
                  <a:ln w="9525" cap="flat" cmpd="sng">
                    <a:solidFill>
                      <a:srgbClr val="0066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50" name="Oval 34"/>
                  <p:cNvSpPr/>
                  <p:nvPr/>
                </p:nvSpPr>
                <p:spPr>
                  <a:xfrm>
                    <a:off x="2200" y="1298"/>
                    <a:ext cx="48" cy="48"/>
                  </a:xfrm>
                  <a:prstGeom prst="ellipse">
                    <a:avLst/>
                  </a:prstGeom>
                  <a:solidFill>
                    <a:srgbClr val="006600"/>
                  </a:solidFill>
                  <a:ln w="9525" cap="flat" cmpd="sng">
                    <a:solidFill>
                      <a:srgbClr val="0066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aphicFrame>
            <p:nvGraphicFramePr>
              <p:cNvPr id="8196" name="Object 35"/>
              <p:cNvGraphicFramePr/>
              <p:nvPr/>
            </p:nvGraphicFramePr>
            <p:xfrm>
              <a:off x="4385" y="1207"/>
              <a:ext cx="1423" cy="45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0" name="" r:id="rId3" imgW="723900" imgH="228600" progId="Equation.DSMT4">
                      <p:embed/>
                    </p:oleObj>
                  </mc:Choice>
                  <mc:Fallback>
                    <p:oleObj name="" r:id="rId3" imgW="723900" imgH="228600" progId="Equation.DSMT4">
                      <p:embed/>
                      <p:pic>
                        <p:nvPicPr>
                          <p:cNvPr id="0" name="图片 3089"/>
                          <p:cNvPicPr/>
                          <p:nvPr/>
                        </p:nvPicPr>
                        <p:blipFill>
                          <a:blip r:embed="rId4"/>
                          <a:stretch>
                            <a:fillRect/>
                          </a:stretch>
                        </p:blipFill>
                        <p:spPr>
                          <a:xfrm>
                            <a:off x="4385" y="1207"/>
                            <a:ext cx="1423" cy="45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225" name="Group 36"/>
            <p:cNvGrpSpPr/>
            <p:nvPr/>
          </p:nvGrpSpPr>
          <p:grpSpPr>
            <a:xfrm>
              <a:off x="638" y="1307"/>
              <a:ext cx="2975" cy="2144"/>
              <a:chOff x="638" y="1307"/>
              <a:chExt cx="2975" cy="2144"/>
            </a:xfrm>
          </p:grpSpPr>
          <p:grpSp>
            <p:nvGrpSpPr>
              <p:cNvPr id="8235" name="Group 37"/>
              <p:cNvGrpSpPr/>
              <p:nvPr/>
            </p:nvGrpSpPr>
            <p:grpSpPr>
              <a:xfrm>
                <a:off x="1722" y="1441"/>
                <a:ext cx="1891" cy="2010"/>
                <a:chOff x="431" y="999"/>
                <a:chExt cx="1891" cy="2010"/>
              </a:xfrm>
            </p:grpSpPr>
            <p:pic>
              <p:nvPicPr>
                <p:cNvPr id="8236" name="Picture 38"/>
                <p:cNvPicPr>
                  <a:picLocks noChangeAspect="1"/>
                </p:cNvPicPr>
                <p:nvPr/>
              </p:nvPicPr>
              <p:blipFill>
                <a:blip r:embed="rId5"/>
                <a:srcRect l="31529" t="32999" r="35979"/>
                <a:stretch>
                  <a:fillRect/>
                </a:stretch>
              </p:blipFill>
              <p:spPr>
                <a:xfrm>
                  <a:off x="431" y="999"/>
                  <a:ext cx="1891" cy="2010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grpSp>
              <p:nvGrpSpPr>
                <p:cNvPr id="8237" name="Group 39"/>
                <p:cNvGrpSpPr/>
                <p:nvPr/>
              </p:nvGrpSpPr>
              <p:grpSpPr>
                <a:xfrm>
                  <a:off x="521" y="1171"/>
                  <a:ext cx="1769" cy="1769"/>
                  <a:chOff x="2200" y="1298"/>
                  <a:chExt cx="1769" cy="1769"/>
                </a:xfrm>
              </p:grpSpPr>
              <p:sp>
                <p:nvSpPr>
                  <p:cNvPr id="8238" name="Oval 40"/>
                  <p:cNvSpPr/>
                  <p:nvPr/>
                </p:nvSpPr>
                <p:spPr>
                  <a:xfrm>
                    <a:off x="3058" y="3019"/>
                    <a:ext cx="48" cy="4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39" name="Oval 41"/>
                  <p:cNvSpPr/>
                  <p:nvPr/>
                </p:nvSpPr>
                <p:spPr>
                  <a:xfrm>
                    <a:off x="3488" y="2576"/>
                    <a:ext cx="48" cy="4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0" name="Oval 42"/>
                  <p:cNvSpPr/>
                  <p:nvPr/>
                </p:nvSpPr>
                <p:spPr>
                  <a:xfrm>
                    <a:off x="3921" y="1298"/>
                    <a:ext cx="48" cy="4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1" name="Oval 43"/>
                  <p:cNvSpPr/>
                  <p:nvPr/>
                </p:nvSpPr>
                <p:spPr>
                  <a:xfrm>
                    <a:off x="2624" y="2566"/>
                    <a:ext cx="48" cy="4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42" name="Oval 44"/>
                  <p:cNvSpPr/>
                  <p:nvPr/>
                </p:nvSpPr>
                <p:spPr>
                  <a:xfrm>
                    <a:off x="2200" y="1298"/>
                    <a:ext cx="48" cy="48"/>
                  </a:xfrm>
                  <a:prstGeom prst="ellipse">
                    <a:avLst/>
                  </a:prstGeom>
                  <a:solidFill>
                    <a:srgbClr val="FF3300"/>
                  </a:solidFill>
                  <a:ln w="9525" cap="flat" cmpd="sng">
                    <a:solidFill>
                      <a:srgbClr val="FF3300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</p:grpSp>
          </p:grpSp>
          <p:graphicFrame>
            <p:nvGraphicFramePr>
              <p:cNvPr id="8195" name="Object 45"/>
              <p:cNvGraphicFramePr/>
              <p:nvPr/>
            </p:nvGraphicFramePr>
            <p:xfrm>
              <a:off x="638" y="1307"/>
              <a:ext cx="1406" cy="4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1" name="" r:id="rId6" imgW="723900" imgH="228600" progId="Equation.DSMT4">
                      <p:embed/>
                    </p:oleObj>
                  </mc:Choice>
                  <mc:Fallback>
                    <p:oleObj name="" r:id="rId6" imgW="723900" imgH="228600" progId="Equation.DSMT4">
                      <p:embed/>
                      <p:pic>
                        <p:nvPicPr>
                          <p:cNvPr id="0" name="图片 3090"/>
                          <p:cNvPicPr/>
                          <p:nvPr/>
                        </p:nvPicPr>
                        <p:blipFill>
                          <a:blip r:embed="rId7"/>
                          <a:stretch>
                            <a:fillRect/>
                          </a:stretch>
                        </p:blipFill>
                        <p:spPr>
                          <a:xfrm>
                            <a:off x="638" y="1307"/>
                            <a:ext cx="1406" cy="445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pSp>
          <p:nvGrpSpPr>
            <p:cNvPr id="8226" name="Group 46"/>
            <p:cNvGrpSpPr/>
            <p:nvPr/>
          </p:nvGrpSpPr>
          <p:grpSpPr>
            <a:xfrm>
              <a:off x="2090" y="1397"/>
              <a:ext cx="2321" cy="2046"/>
              <a:chOff x="2090" y="1397"/>
              <a:chExt cx="2321" cy="2046"/>
            </a:xfrm>
          </p:grpSpPr>
          <p:graphicFrame>
            <p:nvGraphicFramePr>
              <p:cNvPr id="8194" name="Object 47"/>
              <p:cNvGraphicFramePr/>
              <p:nvPr/>
            </p:nvGraphicFramePr>
            <p:xfrm>
              <a:off x="3518" y="1693"/>
              <a:ext cx="893" cy="46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092" name="" r:id="rId8" imgW="444500" imgH="228600" progId="Equation.DSMT4">
                      <p:embed/>
                    </p:oleObj>
                  </mc:Choice>
                  <mc:Fallback>
                    <p:oleObj name="" r:id="rId8" imgW="444500" imgH="228600" progId="Equation.DSMT4">
                      <p:embed/>
                      <p:pic>
                        <p:nvPicPr>
                          <p:cNvPr id="0" name="图片 3091"/>
                          <p:cNvPicPr/>
                          <p:nvPr/>
                        </p:nvPicPr>
                        <p:blipFill>
                          <a:blip r:embed="rId9"/>
                          <a:stretch>
                            <a:fillRect/>
                          </a:stretch>
                        </p:blipFill>
                        <p:spPr>
                          <a:xfrm>
                            <a:off x="3518" y="1693"/>
                            <a:ext cx="893" cy="460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8227" name="Group 48"/>
              <p:cNvGrpSpPr/>
              <p:nvPr/>
            </p:nvGrpSpPr>
            <p:grpSpPr>
              <a:xfrm>
                <a:off x="2090" y="1397"/>
                <a:ext cx="2087" cy="2046"/>
                <a:chOff x="2090" y="1397"/>
                <a:chExt cx="2087" cy="2046"/>
              </a:xfrm>
            </p:grpSpPr>
            <p:pic>
              <p:nvPicPr>
                <p:cNvPr id="8228" name="Picture 49"/>
                <p:cNvPicPr>
                  <a:picLocks noChangeAspect="1"/>
                </p:cNvPicPr>
                <p:nvPr/>
              </p:nvPicPr>
              <p:blipFill>
                <a:blip r:embed="rId10"/>
                <a:srcRect l="30516" t="31799" r="33626"/>
                <a:stretch>
                  <a:fillRect/>
                </a:stretch>
              </p:blipFill>
              <p:spPr>
                <a:xfrm>
                  <a:off x="2090" y="1397"/>
                  <a:ext cx="2087" cy="2046"/>
                </a:xfrm>
                <a:prstGeom prst="rect">
                  <a:avLst/>
                </a:prstGeom>
                <a:noFill/>
                <a:ln w="12700">
                  <a:noFill/>
                </a:ln>
              </p:spPr>
            </p:pic>
            <p:grpSp>
              <p:nvGrpSpPr>
                <p:cNvPr id="8229" name="Group 50"/>
                <p:cNvGrpSpPr/>
                <p:nvPr/>
              </p:nvGrpSpPr>
              <p:grpSpPr>
                <a:xfrm>
                  <a:off x="2245" y="1615"/>
                  <a:ext cx="1769" cy="1769"/>
                  <a:chOff x="2200" y="1298"/>
                  <a:chExt cx="1769" cy="1769"/>
                </a:xfrm>
              </p:grpSpPr>
              <p:sp>
                <p:nvSpPr>
                  <p:cNvPr id="8230" name="Oval 51"/>
                  <p:cNvSpPr/>
                  <p:nvPr/>
                </p:nvSpPr>
                <p:spPr>
                  <a:xfrm>
                    <a:off x="3058" y="3019"/>
                    <a:ext cx="48" cy="48"/>
                  </a:xfrm>
                  <a:prstGeom prst="ellipse">
                    <a:avLst/>
                  </a:prstGeom>
                  <a:solidFill>
                    <a:srgbClr val="0000CC"/>
                  </a:solidFill>
                  <a:ln w="9525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31" name="Oval 52"/>
                  <p:cNvSpPr/>
                  <p:nvPr/>
                </p:nvSpPr>
                <p:spPr>
                  <a:xfrm>
                    <a:off x="3488" y="2576"/>
                    <a:ext cx="48" cy="48"/>
                  </a:xfrm>
                  <a:prstGeom prst="ellipse">
                    <a:avLst/>
                  </a:prstGeom>
                  <a:solidFill>
                    <a:srgbClr val="0000CC"/>
                  </a:solidFill>
                  <a:ln w="9525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32" name="Oval 53"/>
                  <p:cNvSpPr/>
                  <p:nvPr/>
                </p:nvSpPr>
                <p:spPr>
                  <a:xfrm>
                    <a:off x="3921" y="1298"/>
                    <a:ext cx="48" cy="48"/>
                  </a:xfrm>
                  <a:prstGeom prst="ellipse">
                    <a:avLst/>
                  </a:prstGeom>
                  <a:solidFill>
                    <a:srgbClr val="0000CC"/>
                  </a:solidFill>
                  <a:ln w="9525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33" name="Oval 54"/>
                  <p:cNvSpPr/>
                  <p:nvPr/>
                </p:nvSpPr>
                <p:spPr>
                  <a:xfrm>
                    <a:off x="2624" y="2566"/>
                    <a:ext cx="48" cy="48"/>
                  </a:xfrm>
                  <a:prstGeom prst="ellipse">
                    <a:avLst/>
                  </a:prstGeom>
                  <a:solidFill>
                    <a:srgbClr val="0000CC"/>
                  </a:solidFill>
                  <a:ln w="9525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  <p:sp>
                <p:nvSpPr>
                  <p:cNvPr id="8234" name="Oval 55"/>
                  <p:cNvSpPr/>
                  <p:nvPr/>
                </p:nvSpPr>
                <p:spPr>
                  <a:xfrm>
                    <a:off x="2200" y="1298"/>
                    <a:ext cx="48" cy="48"/>
                  </a:xfrm>
                  <a:prstGeom prst="ellipse">
                    <a:avLst/>
                  </a:prstGeom>
                  <a:solidFill>
                    <a:srgbClr val="0000CC"/>
                  </a:solidFill>
                  <a:ln w="9525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  <p:txBody>
                  <a:bodyPr wrap="none" anchor="ctr"/>
                  <a:p>
                    <a:endParaRPr lang="zh-CN" altLang="en-US" dirty="0">
                      <a:latin typeface="Arial" panose="020B0604020202020204" pitchFamily="34" charset="0"/>
                    </a:endParaRPr>
                  </a:p>
                </p:txBody>
              </p:sp>
            </p:grpSp>
          </p:grpSp>
        </p:grpSp>
      </p:grpSp>
      <p:sp>
        <p:nvSpPr>
          <p:cNvPr id="8198" name="Rectangle 56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8199" name="Picture 58" descr="花边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200" name="WordArt 60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探究二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64927" name="Text Box 63"/>
          <p:cNvSpPr txBox="1">
            <a:spLocks noChangeArrowheads="1"/>
          </p:cNvSpPr>
          <p:nvPr/>
        </p:nvSpPr>
        <p:spPr bwMode="auto">
          <a:xfrm>
            <a:off x="239713" y="476250"/>
            <a:ext cx="11709400" cy="17097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请观察</a:t>
            </a:r>
            <a:r>
              <a:rPr kumimoji="0" lang="en-US" altLang="zh-CN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,</a:t>
            </a:r>
            <a:r>
              <a:rPr kumimoji="0" lang="zh-CN" altLang="en-US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这三个函数的图象有哪些异同点</a:t>
            </a:r>
            <a:r>
              <a:rPr kumimoji="0" lang="en-US" altLang="zh-CN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?</a:t>
            </a:r>
            <a:endParaRPr kumimoji="0" lang="en-US" altLang="zh-CN" sz="52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8202" name="Oval 85"/>
          <p:cNvSpPr/>
          <p:nvPr/>
        </p:nvSpPr>
        <p:spPr>
          <a:xfrm>
            <a:off x="5597525" y="5264150"/>
            <a:ext cx="193675" cy="144463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03" name="Oval 86"/>
          <p:cNvSpPr/>
          <p:nvPr/>
        </p:nvSpPr>
        <p:spPr>
          <a:xfrm>
            <a:off x="6529388" y="5264150"/>
            <a:ext cx="192087" cy="144463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8204" name="Oval 87"/>
          <p:cNvSpPr/>
          <p:nvPr/>
        </p:nvSpPr>
        <p:spPr>
          <a:xfrm>
            <a:off x="7432675" y="5256213"/>
            <a:ext cx="192088" cy="144462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64952" name="Text Box 88"/>
          <p:cNvSpPr txBox="1">
            <a:spLocks noChangeArrowheads="1"/>
          </p:cNvSpPr>
          <p:nvPr/>
        </p:nvSpPr>
        <p:spPr bwMode="auto">
          <a:xfrm>
            <a:off x="5327650" y="5230813"/>
            <a:ext cx="1150938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33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33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′</a:t>
            </a:r>
            <a:endParaRPr kumimoji="0" lang="en-US" altLang="zh-CN" sz="3300" b="1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4953" name="Text Box 89"/>
          <p:cNvSpPr txBox="1">
            <a:spLocks noChangeArrowheads="1"/>
          </p:cNvSpPr>
          <p:nvPr/>
        </p:nvSpPr>
        <p:spPr bwMode="auto">
          <a:xfrm>
            <a:off x="6288088" y="5287963"/>
            <a:ext cx="1150938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300" b="1" dirty="0">
                <a:latin typeface="Times New Roman" panose="02020603050405020304" pitchFamily="18" charset="0"/>
              </a:rPr>
              <a:t>A</a:t>
            </a:r>
            <a:endParaRPr lang="en-US" altLang="zh-CN" sz="3300" b="1" dirty="0">
              <a:latin typeface="Times New Roman" panose="02020603050405020304" pitchFamily="18" charset="0"/>
            </a:endParaRPr>
          </a:p>
        </p:txBody>
      </p:sp>
      <p:sp>
        <p:nvSpPr>
          <p:cNvPr id="164954" name="Text Box 90"/>
          <p:cNvSpPr txBox="1">
            <a:spLocks noChangeArrowheads="1"/>
          </p:cNvSpPr>
          <p:nvPr/>
        </p:nvSpPr>
        <p:spPr bwMode="auto">
          <a:xfrm>
            <a:off x="7167563" y="5230813"/>
            <a:ext cx="1152525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3300" b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A</a:t>
            </a:r>
            <a:r>
              <a:rPr kumimoji="0" lang="en-US" altLang="zh-CN" sz="33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″</a:t>
            </a:r>
            <a:endParaRPr kumimoji="0" lang="en-US" altLang="zh-CN" sz="3300" b="1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14" name="Group 108"/>
          <p:cNvGrpSpPr/>
          <p:nvPr/>
        </p:nvGrpSpPr>
        <p:grpSpPr>
          <a:xfrm>
            <a:off x="1103313" y="4078288"/>
            <a:ext cx="5567362" cy="1416050"/>
            <a:chOff x="521" y="2568"/>
            <a:chExt cx="2631" cy="892"/>
          </a:xfrm>
        </p:grpSpPr>
        <p:grpSp>
          <p:nvGrpSpPr>
            <p:cNvPr id="8217" name="Group 99"/>
            <p:cNvGrpSpPr/>
            <p:nvPr/>
          </p:nvGrpSpPr>
          <p:grpSpPr>
            <a:xfrm>
              <a:off x="1928" y="2915"/>
              <a:ext cx="1224" cy="462"/>
              <a:chOff x="1928" y="2915"/>
              <a:chExt cx="1224" cy="462"/>
            </a:xfrm>
          </p:grpSpPr>
          <p:sp>
            <p:nvSpPr>
              <p:cNvPr id="8219" name="Line 91"/>
              <p:cNvSpPr/>
              <p:nvPr/>
            </p:nvSpPr>
            <p:spPr>
              <a:xfrm flipH="1">
                <a:off x="2776" y="3377"/>
                <a:ext cx="272" cy="0"/>
              </a:xfrm>
              <a:prstGeom prst="line">
                <a:avLst/>
              </a:prstGeom>
              <a:ln w="57150" cap="flat" cmpd="sng">
                <a:solidFill>
                  <a:srgbClr val="FF3300"/>
                </a:solidFill>
                <a:prstDash val="solid"/>
                <a:headEnd type="none" w="med" len="med"/>
                <a:tailEnd type="triangle" w="med" len="med"/>
              </a:ln>
            </p:spPr>
          </p:sp>
          <p:grpSp>
            <p:nvGrpSpPr>
              <p:cNvPr id="8220" name="Group 98"/>
              <p:cNvGrpSpPr/>
              <p:nvPr/>
            </p:nvGrpSpPr>
            <p:grpSpPr>
              <a:xfrm>
                <a:off x="1928" y="2915"/>
                <a:ext cx="1224" cy="16"/>
                <a:chOff x="1928" y="2915"/>
                <a:chExt cx="1224" cy="16"/>
              </a:xfrm>
            </p:grpSpPr>
            <p:sp>
              <p:nvSpPr>
                <p:cNvPr id="8221" name="Line 96"/>
                <p:cNvSpPr/>
                <p:nvPr/>
              </p:nvSpPr>
              <p:spPr>
                <a:xfrm>
                  <a:off x="1928" y="2915"/>
                  <a:ext cx="1224" cy="16"/>
                </a:xfrm>
                <a:prstGeom prst="line">
                  <a:avLst/>
                </a:prstGeom>
                <a:ln w="38100" cap="flat" cmpd="sng">
                  <a:solidFill>
                    <a:srgbClr val="FF3300"/>
                  </a:solidFill>
                  <a:prstDash val="sysDot"/>
                  <a:headEnd type="none" w="med" len="med"/>
                  <a:tailEnd type="none" w="med" len="med"/>
                </a:ln>
              </p:spPr>
            </p:sp>
            <p:sp>
              <p:nvSpPr>
                <p:cNvPr id="8222" name="Line 97"/>
                <p:cNvSpPr/>
                <p:nvPr/>
              </p:nvSpPr>
              <p:spPr>
                <a:xfrm flipH="1">
                  <a:off x="2290" y="2923"/>
                  <a:ext cx="363" cy="0"/>
                </a:xfrm>
                <a:prstGeom prst="line">
                  <a:avLst/>
                </a:prstGeom>
                <a:ln w="57150" cap="flat" cmpd="sng">
                  <a:solidFill>
                    <a:srgbClr val="FF3300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</p:grpSp>
        <p:sp>
          <p:nvSpPr>
            <p:cNvPr id="164971" name="Text Box 107"/>
            <p:cNvSpPr txBox="1">
              <a:spLocks noChangeArrowheads="1"/>
            </p:cNvSpPr>
            <p:nvPr/>
          </p:nvSpPr>
          <p:spPr bwMode="auto">
            <a:xfrm>
              <a:off x="521" y="2568"/>
              <a:ext cx="1362" cy="89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向</a:t>
              </a:r>
              <a:r>
                <a:rPr kumimoji="0" lang="zh-CN" altLang="en-US" sz="4300" b="1" kern="1200" cap="none" spc="0" normalizeH="0" baseline="0" noProof="0" dirty="0">
                  <a:solidFill>
                    <a:srgbClr val="FF3300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左</a:t>
              </a: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平移</a:t>
              </a:r>
              <a:r>
                <a:rPr kumimoji="0" lang="en-US" altLang="zh-CN" sz="43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1</a:t>
              </a: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个单位</a:t>
              </a:r>
              <a:endParaRPr kumimoji="0" lang="zh-CN" altLang="en-US" sz="43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</p:grpSp>
      <p:grpSp>
        <p:nvGrpSpPr>
          <p:cNvPr id="17" name="Group 110"/>
          <p:cNvGrpSpPr/>
          <p:nvPr/>
        </p:nvGrpSpPr>
        <p:grpSpPr>
          <a:xfrm>
            <a:off x="6575425" y="4040188"/>
            <a:ext cx="5422900" cy="1416050"/>
            <a:chOff x="3107" y="2544"/>
            <a:chExt cx="2562" cy="892"/>
          </a:xfrm>
        </p:grpSpPr>
        <p:grpSp>
          <p:nvGrpSpPr>
            <p:cNvPr id="8212" name="Group 106"/>
            <p:cNvGrpSpPr/>
            <p:nvPr/>
          </p:nvGrpSpPr>
          <p:grpSpPr>
            <a:xfrm>
              <a:off x="3107" y="2920"/>
              <a:ext cx="1224" cy="465"/>
              <a:chOff x="3107" y="2920"/>
              <a:chExt cx="1224" cy="465"/>
            </a:xfrm>
          </p:grpSpPr>
          <p:sp>
            <p:nvSpPr>
              <p:cNvPr id="8214" name="Line 92"/>
              <p:cNvSpPr/>
              <p:nvPr/>
            </p:nvSpPr>
            <p:spPr>
              <a:xfrm>
                <a:off x="3227" y="3385"/>
                <a:ext cx="272" cy="0"/>
              </a:xfrm>
              <a:prstGeom prst="line">
                <a:avLst/>
              </a:prstGeom>
              <a:ln w="57150" cap="flat" cmpd="sng">
                <a:solidFill>
                  <a:srgbClr val="FF3300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8215" name="Line 103"/>
              <p:cNvSpPr/>
              <p:nvPr/>
            </p:nvSpPr>
            <p:spPr>
              <a:xfrm>
                <a:off x="3107" y="2920"/>
                <a:ext cx="1224" cy="16"/>
              </a:xfrm>
              <a:prstGeom prst="line">
                <a:avLst/>
              </a:prstGeom>
              <a:ln w="38100" cap="flat" cmpd="sng">
                <a:solidFill>
                  <a:srgbClr val="FF3300"/>
                </a:solidFill>
                <a:prstDash val="sysDot"/>
                <a:headEnd type="none" w="med" len="med"/>
                <a:tailEnd type="none" w="med" len="med"/>
              </a:ln>
            </p:spPr>
          </p:sp>
          <p:sp>
            <p:nvSpPr>
              <p:cNvPr id="8216" name="Line 105"/>
              <p:cNvSpPr/>
              <p:nvPr/>
            </p:nvSpPr>
            <p:spPr>
              <a:xfrm>
                <a:off x="3560" y="2931"/>
                <a:ext cx="363" cy="0"/>
              </a:xfrm>
              <a:prstGeom prst="line">
                <a:avLst/>
              </a:prstGeom>
              <a:ln w="57150" cap="flat" cmpd="sng">
                <a:solidFill>
                  <a:srgbClr val="FF3300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sp>
          <p:nvSpPr>
            <p:cNvPr id="164973" name="Text Box 109"/>
            <p:cNvSpPr txBox="1">
              <a:spLocks noChangeArrowheads="1"/>
            </p:cNvSpPr>
            <p:nvPr/>
          </p:nvSpPr>
          <p:spPr bwMode="auto">
            <a:xfrm>
              <a:off x="4286" y="2544"/>
              <a:ext cx="1383" cy="89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向</a:t>
              </a:r>
              <a:r>
                <a:rPr kumimoji="0" lang="zh-CN" altLang="en-US" sz="4300" b="1" kern="1200" cap="none" spc="0" normalizeH="0" baseline="0" noProof="0" dirty="0">
                  <a:solidFill>
                    <a:srgbClr val="FF3300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右</a:t>
              </a: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平移</a:t>
              </a:r>
              <a:r>
                <a:rPr kumimoji="0" lang="en-US" altLang="zh-CN" sz="4300" b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1</a:t>
              </a:r>
              <a:r>
                <a:rPr kumimoji="0" lang="zh-CN" altLang="en-US" sz="43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个单位</a:t>
              </a:r>
              <a:endParaRPr kumimoji="0" lang="zh-CN" altLang="en-US" sz="43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</p:grpSp>
      <p:sp>
        <p:nvSpPr>
          <p:cNvPr id="8210" name="Line 120"/>
          <p:cNvSpPr/>
          <p:nvPr/>
        </p:nvSpPr>
        <p:spPr>
          <a:xfrm>
            <a:off x="5673725" y="1916113"/>
            <a:ext cx="0" cy="4467225"/>
          </a:xfrm>
          <a:prstGeom prst="line">
            <a:avLst/>
          </a:prstGeom>
          <a:ln w="38100" cap="flat" cmpd="sng">
            <a:solidFill>
              <a:srgbClr val="FF3300"/>
            </a:solidFill>
            <a:prstDash val="sysDot"/>
            <a:headEnd type="none" w="med" len="med"/>
            <a:tailEnd type="none" w="med" len="med"/>
          </a:ln>
        </p:spPr>
      </p:sp>
      <p:sp>
        <p:nvSpPr>
          <p:cNvPr id="8211" name="Line 121"/>
          <p:cNvSpPr/>
          <p:nvPr/>
        </p:nvSpPr>
        <p:spPr>
          <a:xfrm>
            <a:off x="7515225" y="2132013"/>
            <a:ext cx="0" cy="4467225"/>
          </a:xfrm>
          <a:prstGeom prst="line">
            <a:avLst/>
          </a:prstGeom>
          <a:ln w="38100" cap="flat" cmpd="sng">
            <a:solidFill>
              <a:srgbClr val="006600"/>
            </a:solidFill>
            <a:prstDash val="sysDot"/>
            <a:headEnd type="none" w="med" len="med"/>
            <a:tailEnd type="none" w="med" len="med"/>
          </a:ln>
        </p:spPr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4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4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49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649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64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9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80259" name="Picture 35"/>
          <p:cNvPicPr>
            <a:picLocks noChangeAspect="1" noChangeArrowheads="1"/>
          </p:cNvPicPr>
          <p:nvPr/>
        </p:nvPicPr>
        <p:blipFill>
          <a:blip r:embed="rId1"/>
          <a:srcRect l="44020" t="34824" r="39606"/>
          <a:stretch>
            <a:fillRect/>
          </a:stretch>
        </p:blipFill>
        <p:spPr bwMode="auto">
          <a:xfrm>
            <a:off x="6151563" y="2276475"/>
            <a:ext cx="2017713" cy="2292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</p:pic>
      <p:pic>
        <p:nvPicPr>
          <p:cNvPr id="180260" name="Picture 36"/>
          <p:cNvPicPr>
            <a:picLocks noChangeAspect="1" noChangeArrowheads="1"/>
          </p:cNvPicPr>
          <p:nvPr/>
        </p:nvPicPr>
        <p:blipFill>
          <a:blip r:embed="rId1"/>
          <a:srcRect l="44020" t="34824" r="39606"/>
          <a:stretch>
            <a:fillRect/>
          </a:stretch>
        </p:blipFill>
        <p:spPr bwMode="auto">
          <a:xfrm>
            <a:off x="6173788" y="2290763"/>
            <a:ext cx="2016125" cy="2292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</p:pic>
      <p:grpSp>
        <p:nvGrpSpPr>
          <p:cNvPr id="9221" name="Group 42"/>
          <p:cNvGrpSpPr/>
          <p:nvPr/>
        </p:nvGrpSpPr>
        <p:grpSpPr>
          <a:xfrm>
            <a:off x="3695700" y="981075"/>
            <a:ext cx="6927850" cy="4813300"/>
            <a:chOff x="1746" y="618"/>
            <a:chExt cx="3274" cy="3031"/>
          </a:xfrm>
        </p:grpSpPr>
        <p:grpSp>
          <p:nvGrpSpPr>
            <p:cNvPr id="9228" name="Group 41"/>
            <p:cNvGrpSpPr/>
            <p:nvPr/>
          </p:nvGrpSpPr>
          <p:grpSpPr>
            <a:xfrm>
              <a:off x="1746" y="618"/>
              <a:ext cx="3274" cy="3031"/>
              <a:chOff x="1746" y="618"/>
              <a:chExt cx="3274" cy="3031"/>
            </a:xfrm>
          </p:grpSpPr>
          <p:grpSp>
            <p:nvGrpSpPr>
              <p:cNvPr id="9230" name="Group 40"/>
              <p:cNvGrpSpPr/>
              <p:nvPr/>
            </p:nvGrpSpPr>
            <p:grpSpPr>
              <a:xfrm>
                <a:off x="1746" y="618"/>
                <a:ext cx="3274" cy="3031"/>
                <a:chOff x="1746" y="618"/>
                <a:chExt cx="3274" cy="3031"/>
              </a:xfrm>
            </p:grpSpPr>
            <p:grpSp>
              <p:nvGrpSpPr>
                <p:cNvPr id="9232" name="Group 5"/>
                <p:cNvGrpSpPr/>
                <p:nvPr/>
              </p:nvGrpSpPr>
              <p:grpSpPr>
                <a:xfrm>
                  <a:off x="1746" y="618"/>
                  <a:ext cx="3274" cy="3031"/>
                  <a:chOff x="1466" y="1026"/>
                  <a:chExt cx="3274" cy="3031"/>
                </a:xfrm>
              </p:grpSpPr>
              <p:pic>
                <p:nvPicPr>
                  <p:cNvPr id="9251" name="Picture 6"/>
                  <p:cNvPicPr>
                    <a:picLocks noChangeAspect="1"/>
                  </p:cNvPicPr>
                  <p:nvPr/>
                </p:nvPicPr>
                <p:blipFill>
                  <a:blip r:embed="rId2"/>
                  <a:srcRect l="24278" r="24278" b="27829"/>
                  <a:stretch>
                    <a:fillRect/>
                  </a:stretch>
                </p:blipFill>
                <p:spPr>
                  <a:xfrm>
                    <a:off x="1474" y="1071"/>
                    <a:ext cx="2994" cy="2806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</p:pic>
              <p:sp>
                <p:nvSpPr>
                  <p:cNvPr id="9252" name="Line 7"/>
                  <p:cNvSpPr/>
                  <p:nvPr/>
                </p:nvSpPr>
                <p:spPr>
                  <a:xfrm flipV="1">
                    <a:off x="3077" y="1063"/>
                    <a:ext cx="8" cy="2994"/>
                  </a:xfrm>
                  <a:prstGeom prst="line">
                    <a:avLst/>
                  </a:prstGeom>
                  <a:ln w="3810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180232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286" y="3158"/>
                    <a:ext cx="454" cy="378"/>
                  </a:xfrm>
                  <a:prstGeom prst="rect">
                    <a:avLst/>
                  </a:prstGeom>
                  <a:noFill/>
                  <a:ln w="12700" algn="ctr">
                    <a:noFill/>
                    <a:miter lim="800000"/>
                  </a:ln>
                  <a:effectLst>
                    <a:outerShdw dist="35921" dir="2700000" sy="50000" kx="2115830" algn="bl" rotWithShape="0">
                      <a:srgbClr val="C0C0C0">
                        <a:alpha val="80000"/>
                      </a:srgbClr>
                    </a:outerShdw>
                  </a:effectLst>
                </p:spPr>
                <p:txBody>
                  <a:bodyPr>
                    <a:spAutoFit/>
                  </a:bodyPr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3300" b="1" i="1" dirty="0">
                        <a:latin typeface="Times New Roman" panose="02020603050405020304" pitchFamily="18" charset="0"/>
                      </a:rPr>
                      <a:t>x</a:t>
                    </a:r>
                    <a:endParaRPr lang="en-US" altLang="zh-CN" sz="3300" b="1" i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180233" name="Text Box 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744" y="1026"/>
                    <a:ext cx="455" cy="378"/>
                  </a:xfrm>
                  <a:prstGeom prst="rect">
                    <a:avLst/>
                  </a:prstGeom>
                  <a:noFill/>
                  <a:ln w="12700" algn="ctr">
                    <a:noFill/>
                    <a:miter lim="800000"/>
                  </a:ln>
                  <a:effectLst>
                    <a:outerShdw dist="35921" dir="2700000" sy="50000" kx="2115830" algn="bl" rotWithShape="0">
                      <a:srgbClr val="C0C0C0">
                        <a:alpha val="80000"/>
                      </a:srgbClr>
                    </a:outerShdw>
                  </a:effectLst>
                </p:spPr>
                <p:txBody>
                  <a:bodyPr>
                    <a:spAutoFit/>
                  </a:bodyPr>
                  <a:p>
                    <a:pPr algn="ctr">
                      <a:spcBef>
                        <a:spcPct val="50000"/>
                      </a:spcBef>
                    </a:pPr>
                    <a:r>
                      <a:rPr lang="en-US" altLang="zh-CN" sz="3300" b="1" i="1" dirty="0">
                        <a:latin typeface="Times New Roman" panose="02020603050405020304" pitchFamily="18" charset="0"/>
                      </a:rPr>
                      <a:t>y</a:t>
                    </a:r>
                    <a:endParaRPr lang="en-US" altLang="zh-CN" sz="3300" b="1" i="1" dirty="0">
                      <a:latin typeface="Times New Roman" panose="02020603050405020304" pitchFamily="18" charset="0"/>
                    </a:endParaRPr>
                  </a:p>
                </p:txBody>
              </p:sp>
              <p:sp>
                <p:nvSpPr>
                  <p:cNvPr id="9255" name="Line 10"/>
                  <p:cNvSpPr/>
                  <p:nvPr/>
                </p:nvSpPr>
                <p:spPr>
                  <a:xfrm>
                    <a:off x="1466" y="3203"/>
                    <a:ext cx="3130" cy="0"/>
                  </a:xfrm>
                  <a:prstGeom prst="line">
                    <a:avLst/>
                  </a:prstGeom>
                  <a:ln w="3810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</p:grpSp>
            <p:sp>
              <p:nvSpPr>
                <p:cNvPr id="18023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160" y="2432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1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3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3470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1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3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160" y="2205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2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705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2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3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160" y="2011"/>
                  <a:ext cx="272" cy="292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3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3932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3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161" y="1752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4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4158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4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161" y="1525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5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385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5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160" y="1298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6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161" y="106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Times New Roman" panose="02020603050405020304" pitchFamily="18" charset="0"/>
                    </a:rPr>
                    <a:t>7</a:t>
                  </a:r>
                  <a:endParaRPr lang="en-US" altLang="zh-CN" b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8024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3160" y="2881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80248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2979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1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80249" name="Text Box 25"/>
                <p:cNvSpPr txBox="1">
                  <a:spLocks noChangeArrowheads="1"/>
                </p:cNvSpPr>
                <p:nvPr/>
              </p:nvSpPr>
              <p:spPr bwMode="auto">
                <a:xfrm>
                  <a:off x="3152" y="3112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2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80250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525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3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8025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299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4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8025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2117" y="2749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Symbol" panose="05050102010706020507" pitchFamily="18" charset="2"/>
                      <a:ea typeface="宋体" panose="02010600030101010101" pitchFamily="2" charset="-122"/>
                      <a:cs typeface="+mn-cs"/>
                    </a:rPr>
                    <a:t>-</a:t>
                  </a:r>
                  <a:r>
                    <a:rPr kumimoji="0" lang="en-US" altLang="zh-CN" b="1" kern="1200" cap="none" spc="0" normalizeH="0" baseline="0" noProof="0">
                      <a:latin typeface="Times New Roman" panose="02020603050405020304" pitchFamily="18" charset="0"/>
                      <a:ea typeface="宋体" panose="02010600030101010101" pitchFamily="2" charset="-122"/>
                      <a:cs typeface="+mn-cs"/>
                    </a:rPr>
                    <a:t>5</a:t>
                  </a:r>
                  <a:endParaRPr kumimoji="0" lang="en-US" altLang="zh-CN" b="1" kern="1200" cap="none" spc="0" normalizeH="0" baseline="0" noProof="0">
                    <a:latin typeface="Times New Roman" panose="02020603050405020304" pitchFamily="18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</p:grpSp>
          <p:sp>
            <p:nvSpPr>
              <p:cNvPr id="180253" name="Text Box 29"/>
              <p:cNvSpPr txBox="1">
                <a:spLocks noChangeArrowheads="1"/>
              </p:cNvSpPr>
              <p:nvPr/>
            </p:nvSpPr>
            <p:spPr bwMode="auto">
              <a:xfrm>
                <a:off x="3160" y="2749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Times New Roman" panose="02020603050405020304" pitchFamily="18" charset="0"/>
                  </a:rPr>
                  <a:t>0</a:t>
                </a:r>
                <a:endParaRPr lang="en-US" altLang="zh-CN" b="1" dirty="0">
                  <a:latin typeface="Times New Roman" panose="02020603050405020304" pitchFamily="18" charset="0"/>
                </a:endParaRPr>
              </a:p>
            </p:txBody>
          </p:sp>
        </p:grpSp>
        <p:sp>
          <p:nvSpPr>
            <p:cNvPr id="180254" name="Text Box 30"/>
            <p:cNvSpPr txBox="1">
              <a:spLocks noChangeArrowheads="1"/>
            </p:cNvSpPr>
            <p:nvPr/>
          </p:nvSpPr>
          <p:spPr bwMode="auto">
            <a:xfrm>
              <a:off x="2797" y="2749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2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pic>
        <p:nvPicPr>
          <p:cNvPr id="180255" name="Picture 31"/>
          <p:cNvPicPr>
            <a:picLocks noChangeAspect="1" noChangeArrowheads="1"/>
          </p:cNvPicPr>
          <p:nvPr/>
        </p:nvPicPr>
        <p:blipFill>
          <a:blip r:embed="rId3"/>
          <a:srcRect l="44536" t="34418" r="40652"/>
          <a:stretch>
            <a:fillRect/>
          </a:stretch>
        </p:blipFill>
        <p:spPr bwMode="auto">
          <a:xfrm>
            <a:off x="6227763" y="2276475"/>
            <a:ext cx="1825625" cy="230663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</p:pic>
      <p:pic>
        <p:nvPicPr>
          <p:cNvPr id="9223" name="Picture 32" descr="花边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4" name="Rectangle 33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225" name="WordArt 37"/>
          <p:cNvSpPr>
            <a:spLocks noTextEdit="1"/>
          </p:cNvSpPr>
          <p:nvPr/>
        </p:nvSpPr>
        <p:spPr>
          <a:xfrm>
            <a:off x="0" y="71438"/>
            <a:ext cx="3311525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情景练习一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graphicFrame>
        <p:nvGraphicFramePr>
          <p:cNvPr id="9218" name="Object 38"/>
          <p:cNvGraphicFramePr/>
          <p:nvPr/>
        </p:nvGraphicFramePr>
        <p:xfrm>
          <a:off x="7661275" y="1895475"/>
          <a:ext cx="1841500" cy="747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5" imgW="508000" imgH="228600" progId="Equation.DSMT4">
                  <p:embed/>
                </p:oleObj>
              </mc:Choice>
              <mc:Fallback>
                <p:oleObj name="" r:id="rId5" imgW="508000" imgH="228600" progId="Equation.DSMT4">
                  <p:embed/>
                  <p:pic>
                    <p:nvPicPr>
                      <p:cNvPr id="0" name="图片 309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661275" y="1895475"/>
                        <a:ext cx="1841500" cy="7477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6" name="AutoShape 39">
            <a:hlinkClick r:id="" action="ppaction://noaction"/>
          </p:cNvPr>
          <p:cNvSpPr/>
          <p:nvPr/>
        </p:nvSpPr>
        <p:spPr>
          <a:xfrm>
            <a:off x="9839325" y="6167438"/>
            <a:ext cx="2111375" cy="692150"/>
          </a:xfrm>
          <a:prstGeom prst="actionButtonForwardNext">
            <a:avLst/>
          </a:prstGeom>
          <a:noFill/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180258" name="Picture 34"/>
          <p:cNvPicPr>
            <a:picLocks noChangeAspect="1" noChangeArrowheads="1"/>
          </p:cNvPicPr>
          <p:nvPr/>
        </p:nvPicPr>
        <p:blipFill>
          <a:blip r:embed="rId1"/>
          <a:srcRect l="44020" t="34824" r="39606"/>
          <a:stretch>
            <a:fillRect/>
          </a:stretch>
        </p:blipFill>
        <p:spPr bwMode="auto">
          <a:xfrm>
            <a:off x="6189663" y="2290763"/>
            <a:ext cx="2017713" cy="229235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0 L 0.00087 -0.20995 " pathEditMode="fixed" rAng="0" ptsTypes="AA">
                                      <p:cBhvr>
                                        <p:cTn id="6" dur="1000" fill="hold"/>
                                        <p:tgtEl>
                                          <p:spTgt spid="1802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4.07407E-6 L -0.12048 -0.00093 " pathEditMode="fixed" rAng="0" ptsTypes="AA">
                                      <p:cBhvr>
                                        <p:cTn id="10" dur="1000" fill="hold"/>
                                        <p:tgtEl>
                                          <p:spTgt spid="1802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0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15677 -0.00093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180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7830" name="Text Box 6"/>
          <p:cNvSpPr txBox="1">
            <a:spLocks noChangeArrowheads="1"/>
          </p:cNvSpPr>
          <p:nvPr/>
        </p:nvSpPr>
        <p:spPr bwMode="auto">
          <a:xfrm>
            <a:off x="431800" y="1196975"/>
            <a:ext cx="11758613" cy="1587500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buClrTx/>
              <a:buSzTx/>
              <a:buFontTx/>
              <a:buNone/>
              <a:defRPr/>
            </a:pPr>
            <a:r>
              <a:rPr kumimoji="0" lang="en-US" altLang="zh-CN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函数          的图象</a:t>
            </a:r>
            <a:r>
              <a:rPr kumimoji="0" lang="en-US" altLang="zh-CN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,</a:t>
            </a:r>
            <a:r>
              <a:rPr kumimoji="0" lang="zh-CN" altLang="en-US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可否由抛物线     经过平移得到？</a:t>
            </a:r>
            <a:endParaRPr kumimoji="0" lang="zh-CN" altLang="en-US" sz="4800" b="1" kern="1200" cap="none" spc="0" normalizeH="0" baseline="0" noProof="0" dirty="0"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aphicFrame>
        <p:nvGraphicFramePr>
          <p:cNvPr id="10242" name="Object 11"/>
          <p:cNvGraphicFramePr/>
          <p:nvPr/>
        </p:nvGraphicFramePr>
        <p:xfrm>
          <a:off x="3094038" y="1125538"/>
          <a:ext cx="3232150" cy="781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1" imgW="799465" imgH="228600" progId="Equation.DSMT4">
                  <p:embed/>
                </p:oleObj>
              </mc:Choice>
              <mc:Fallback>
                <p:oleObj name="" r:id="rId1" imgW="799465" imgH="228600" progId="Equation.DSMT4">
                  <p:embed/>
                  <p:pic>
                    <p:nvPicPr>
                      <p:cNvPr id="0" name="图片 309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094038" y="1125538"/>
                        <a:ext cx="3232150" cy="781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3" name="Object 12"/>
          <p:cNvGraphicFramePr/>
          <p:nvPr/>
        </p:nvGraphicFramePr>
        <p:xfrm>
          <a:off x="1898650" y="1824038"/>
          <a:ext cx="1646238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3" imgW="444500" imgH="228600" progId="Equation.DSMT4">
                  <p:embed/>
                </p:oleObj>
              </mc:Choice>
              <mc:Fallback>
                <p:oleObj name="" r:id="rId3" imgW="444500" imgH="228600" progId="Equation.DSMT4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98650" y="1824038"/>
                        <a:ext cx="1646238" cy="763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5" name="Rectangle 10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10246" name="Picture 4" descr="花边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6102350"/>
            <a:ext cx="8066088" cy="7572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7" name="WordArt 7"/>
          <p:cNvSpPr>
            <a:spLocks noTextEdit="1"/>
          </p:cNvSpPr>
          <p:nvPr/>
        </p:nvSpPr>
        <p:spPr>
          <a:xfrm>
            <a:off x="431800" y="71438"/>
            <a:ext cx="2111375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练习二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0248" name="WordArt 8"/>
          <p:cNvSpPr>
            <a:spLocks noTextEdit="1"/>
          </p:cNvSpPr>
          <p:nvPr/>
        </p:nvSpPr>
        <p:spPr>
          <a:xfrm>
            <a:off x="3502025" y="188913"/>
            <a:ext cx="6242050" cy="6572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/>
            <a:r>
              <a:rPr lang="zh-CN" altLang="en-US" sz="4300" b="1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相信自己，你一定行！</a:t>
            </a:r>
            <a:endParaRPr lang="zh-CN" altLang="en-US" sz="4300" b="1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0249" name="AutoShape 14">
            <a:hlinkClick r:id="" action="ppaction://noaction"/>
          </p:cNvPr>
          <p:cNvSpPr/>
          <p:nvPr/>
        </p:nvSpPr>
        <p:spPr>
          <a:xfrm>
            <a:off x="9839325" y="6167438"/>
            <a:ext cx="2111375" cy="692150"/>
          </a:xfrm>
          <a:prstGeom prst="actionButtonForwardNext">
            <a:avLst/>
          </a:prstGeom>
          <a:noFill/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9" name="Rectangle 5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11270" name="Picture 6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6102350"/>
            <a:ext cx="8066088" cy="7572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1" name="WordArt 7"/>
          <p:cNvSpPr>
            <a:spLocks noTextEdit="1"/>
          </p:cNvSpPr>
          <p:nvPr/>
        </p:nvSpPr>
        <p:spPr>
          <a:xfrm>
            <a:off x="431800" y="0"/>
            <a:ext cx="2111375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练习三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1272" name="WordArt 8"/>
          <p:cNvSpPr>
            <a:spLocks noTextEdit="1"/>
          </p:cNvSpPr>
          <p:nvPr/>
        </p:nvSpPr>
        <p:spPr>
          <a:xfrm>
            <a:off x="3502025" y="188913"/>
            <a:ext cx="6242050" cy="6572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相信自己，你一定行！</a:t>
            </a:r>
            <a:endParaRPr lang="zh-CN" altLang="en-US" sz="4300" b="1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1273" name="AutoShape 9">
            <a:hlinkClick r:id="" action="ppaction://noaction"/>
          </p:cNvPr>
          <p:cNvSpPr/>
          <p:nvPr/>
        </p:nvSpPr>
        <p:spPr>
          <a:xfrm>
            <a:off x="9839325" y="6167438"/>
            <a:ext cx="2111375" cy="692150"/>
          </a:xfrm>
          <a:prstGeom prst="actionButtonForwardNext">
            <a:avLst/>
          </a:prstGeom>
          <a:noFill/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0" y="1581150"/>
            <a:ext cx="11758613" cy="277018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函数            的图象</a:t>
            </a: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,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可以由抛物线</a:t>
            </a:r>
            <a:r>
              <a:rPr kumimoji="0" lang="zh-CN" altLang="en-US" sz="4800" b="1" u="sng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    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先向</a:t>
            </a:r>
            <a:r>
              <a:rPr kumimoji="0" lang="zh-CN" altLang="en-US" sz="4800" b="1" u="sng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平移</a:t>
            </a: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2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个单位</a:t>
            </a: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,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再向</a:t>
            </a:r>
            <a:r>
              <a:rPr kumimoji="0" lang="zh-CN" altLang="en-US" sz="4800" b="1" u="sng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平移  个单位得到</a:t>
            </a: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.</a:t>
            </a:r>
            <a:endParaRPr kumimoji="0" lang="en-US" altLang="zh-CN" sz="48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aphicFrame>
        <p:nvGraphicFramePr>
          <p:cNvPr id="11266" name="Object 12"/>
          <p:cNvGraphicFramePr/>
          <p:nvPr/>
        </p:nvGraphicFramePr>
        <p:xfrm>
          <a:off x="2349500" y="1341438"/>
          <a:ext cx="4308475" cy="1344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2" imgW="1066165" imgH="393700" progId="Equation.DSMT4">
                  <p:embed/>
                </p:oleObj>
              </mc:Choice>
              <mc:Fallback>
                <p:oleObj name="" r:id="rId2" imgW="1066165" imgH="393700" progId="Equation.DSMT4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349500" y="1341438"/>
                        <a:ext cx="4308475" cy="13446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13"/>
          <p:cNvGraphicFramePr/>
          <p:nvPr/>
        </p:nvGraphicFramePr>
        <p:xfrm>
          <a:off x="3983038" y="2997200"/>
          <a:ext cx="493712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4" imgW="152400" imgH="393065" progId="Equation.3">
                  <p:embed/>
                </p:oleObj>
              </mc:Choice>
              <mc:Fallback>
                <p:oleObj name="" r:id="rId4" imgW="152400" imgH="393065" progId="Equation.3">
                  <p:embed/>
                  <p:pic>
                    <p:nvPicPr>
                      <p:cNvPr id="0" name="图片 309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983038" y="2997200"/>
                        <a:ext cx="493712" cy="1081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10" name="Object 14"/>
          <p:cNvGraphicFramePr/>
          <p:nvPr/>
        </p:nvGraphicFramePr>
        <p:xfrm>
          <a:off x="2281238" y="2328863"/>
          <a:ext cx="1884362" cy="763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6" imgW="508000" imgH="228600" progId="Equation.DSMT4">
                  <p:embed/>
                </p:oleObj>
              </mc:Choice>
              <mc:Fallback>
                <p:oleObj name="" r:id="rId6" imgW="508000" imgH="228600" progId="Equation.DSMT4">
                  <p:embed/>
                  <p:pic>
                    <p:nvPicPr>
                      <p:cNvPr id="0" name="图片 3095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281238" y="2328863"/>
                        <a:ext cx="1884362" cy="7635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11" name="Text Box 15"/>
          <p:cNvSpPr txBox="1">
            <a:spLocks noChangeArrowheads="1"/>
          </p:cNvSpPr>
          <p:nvPr/>
        </p:nvSpPr>
        <p:spPr bwMode="auto">
          <a:xfrm>
            <a:off x="1487488" y="3141663"/>
            <a:ext cx="863600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上</a:t>
            </a:r>
            <a:endParaRPr kumimoji="0" lang="zh-CN" altLang="en-US" sz="4800" b="1" kern="1200" cap="none" spc="0" normalizeH="0" baseline="0" noProof="0" dirty="0">
              <a:solidFill>
                <a:srgbClr val="FF3300"/>
              </a:solidFill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83312" name="Text Box 16"/>
          <p:cNvSpPr txBox="1">
            <a:spLocks noChangeArrowheads="1"/>
          </p:cNvSpPr>
          <p:nvPr/>
        </p:nvSpPr>
        <p:spPr bwMode="auto">
          <a:xfrm>
            <a:off x="5905500" y="2366963"/>
            <a:ext cx="862013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右</a:t>
            </a:r>
            <a:endParaRPr kumimoji="0" lang="zh-CN" altLang="en-US" sz="4800" b="1" kern="1200" cap="none" spc="0" normalizeH="0" baseline="0" noProof="0" dirty="0">
              <a:solidFill>
                <a:srgbClr val="FF3300"/>
              </a:solidFill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33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3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33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0.00000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11" grpId="0"/>
      <p:bldP spid="1833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3554" name="Group 2"/>
          <p:cNvGrpSpPr/>
          <p:nvPr/>
        </p:nvGrpSpPr>
        <p:grpSpPr>
          <a:xfrm>
            <a:off x="334963" y="765175"/>
            <a:ext cx="11710987" cy="1222375"/>
            <a:chOff x="68" y="518"/>
            <a:chExt cx="5534" cy="770"/>
          </a:xfrm>
        </p:grpSpPr>
        <p:sp>
          <p:nvSpPr>
            <p:cNvPr id="23593" name="Rectangle 3"/>
            <p:cNvSpPr/>
            <p:nvPr/>
          </p:nvSpPr>
          <p:spPr>
            <a:xfrm>
              <a:off x="68" y="765"/>
              <a:ext cx="3888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4800" b="1" dirty="0">
                  <a:latin typeface="Arial" panose="020B0604020202020204" pitchFamily="34" charset="0"/>
                  <a:ea typeface="隶书" panose="02010509060101010101" pitchFamily="49" charset="-122"/>
                </a:rPr>
                <a:t>时，图象将发生怎样的变化？</a:t>
              </a:r>
              <a:endParaRPr lang="zh-CN" altLang="en-US" sz="4800" b="1" dirty="0">
                <a:latin typeface="Arial" panose="020B0604020202020204" pitchFamily="34" charset="0"/>
                <a:ea typeface="隶书" panose="02010509060101010101" pitchFamily="49" charset="-122"/>
              </a:endParaRPr>
            </a:p>
          </p:txBody>
        </p:sp>
        <p:sp>
          <p:nvSpPr>
            <p:cNvPr id="23594" name="Rectangle 4"/>
            <p:cNvSpPr/>
            <p:nvPr/>
          </p:nvSpPr>
          <p:spPr>
            <a:xfrm>
              <a:off x="68" y="527"/>
              <a:ext cx="2041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4300" b="1" dirty="0">
                  <a:latin typeface="隶书" panose="02010509060101010101" pitchFamily="49" charset="-122"/>
                  <a:ea typeface="隶书" panose="02010509060101010101" pitchFamily="49" charset="-122"/>
                </a:rPr>
                <a:t>二次函数</a:t>
              </a:r>
              <a:r>
                <a:rPr lang="en-US" altLang="zh-CN" sz="4300" b="1" i="1" dirty="0">
                  <a:latin typeface="Times New Roman" panose="02020603050405020304" pitchFamily="18" charset="0"/>
                  <a:ea typeface="隶书" panose="02010509060101010101" pitchFamily="49" charset="-122"/>
                </a:rPr>
                <a:t>y</a:t>
              </a:r>
              <a:r>
                <a:rPr lang="en-US" altLang="zh-CN" sz="4300" b="1" dirty="0">
                  <a:latin typeface="Symbol" panose="05050102010706020507" pitchFamily="18" charset="2"/>
                  <a:ea typeface="隶书" panose="02010509060101010101" pitchFamily="49" charset="-122"/>
                </a:rPr>
                <a:t>=-</a:t>
              </a:r>
              <a:r>
                <a:rPr lang="en-US" altLang="zh-CN" sz="4300" b="1" i="1" dirty="0">
                  <a:latin typeface="Times New Roman" panose="02020603050405020304" pitchFamily="18" charset="0"/>
                  <a:ea typeface="隶书" panose="02010509060101010101" pitchFamily="49" charset="-122"/>
                </a:rPr>
                <a:t>x</a:t>
              </a:r>
              <a:r>
                <a:rPr lang="en-US" altLang="zh-CN" sz="4300" b="1" dirty="0">
                  <a:latin typeface="Times New Roman" panose="02020603050405020304" pitchFamily="18" charset="0"/>
                  <a:ea typeface="隶书" panose="02010509060101010101" pitchFamily="49" charset="-122"/>
                </a:rPr>
                <a:t>²</a:t>
              </a:r>
              <a:endParaRPr lang="en-US" altLang="zh-CN" sz="4300" b="1" dirty="0"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  <p:sp>
          <p:nvSpPr>
            <p:cNvPr id="23595" name="Text Box 5"/>
            <p:cNvSpPr txBox="1"/>
            <p:nvPr/>
          </p:nvSpPr>
          <p:spPr>
            <a:xfrm>
              <a:off x="2563" y="518"/>
              <a:ext cx="1270" cy="3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y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3300" b="1" dirty="0">
                  <a:latin typeface="Symbol" panose="05050102010706020507" pitchFamily="18" charset="2"/>
                </a:rPr>
                <a:t>=-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(</a:t>
              </a:r>
              <a:r>
                <a:rPr lang="en-US" altLang="zh-CN" sz="3300" b="1" i="1" dirty="0">
                  <a:latin typeface="Times New Roman" panose="02020603050405020304" pitchFamily="18" charset="0"/>
                </a:rPr>
                <a:t>x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+2)</a:t>
              </a:r>
              <a:r>
                <a:rPr lang="en-US" altLang="zh-CN" sz="3300" b="1" baseline="30000" dirty="0">
                  <a:latin typeface="Times New Roman" panose="02020603050405020304" pitchFamily="18" charset="0"/>
                </a:rPr>
                <a:t>2</a:t>
              </a:r>
              <a:endParaRPr lang="en-US" altLang="zh-CN" sz="3300" b="1" baseline="30000" dirty="0">
                <a:latin typeface="Times New Roman" panose="02020603050405020304" pitchFamily="18" charset="0"/>
              </a:endParaRPr>
            </a:p>
          </p:txBody>
        </p:sp>
        <p:sp>
          <p:nvSpPr>
            <p:cNvPr id="23596" name="Line 6"/>
            <p:cNvSpPr/>
            <p:nvPr/>
          </p:nvSpPr>
          <p:spPr>
            <a:xfrm>
              <a:off x="2130" y="709"/>
              <a:ext cx="432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97" name="Line 7"/>
            <p:cNvSpPr/>
            <p:nvPr/>
          </p:nvSpPr>
          <p:spPr>
            <a:xfrm>
              <a:off x="3696" y="709"/>
              <a:ext cx="432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98" name="Text Box 8"/>
            <p:cNvSpPr txBox="1"/>
            <p:nvPr/>
          </p:nvSpPr>
          <p:spPr>
            <a:xfrm>
              <a:off x="4060" y="527"/>
              <a:ext cx="1542" cy="37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y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 </a:t>
              </a:r>
              <a:r>
                <a:rPr lang="en-US" altLang="zh-CN" sz="3300" b="1" dirty="0">
                  <a:latin typeface="Symbol" panose="05050102010706020507" pitchFamily="18" charset="2"/>
                </a:rPr>
                <a:t>=-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(</a:t>
              </a:r>
              <a:r>
                <a:rPr lang="en-US" altLang="zh-CN" sz="3300" b="1" i="1" dirty="0">
                  <a:latin typeface="Times New Roman" panose="02020603050405020304" pitchFamily="18" charset="0"/>
                </a:rPr>
                <a:t>x</a:t>
              </a:r>
              <a:r>
                <a:rPr lang="en-US" altLang="zh-CN" sz="3300" b="1" dirty="0">
                  <a:latin typeface="Symbol" panose="05050102010706020507" pitchFamily="18" charset="2"/>
                </a:rPr>
                <a:t>+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2)</a:t>
              </a:r>
              <a:r>
                <a:rPr lang="en-US" altLang="zh-CN" sz="3300" b="1" baseline="30000" dirty="0">
                  <a:latin typeface="Times New Roman" panose="02020603050405020304" pitchFamily="18" charset="0"/>
                </a:rPr>
                <a:t>2 </a:t>
              </a:r>
              <a:r>
                <a:rPr lang="en-US" altLang="zh-CN" sz="3300" b="1" dirty="0">
                  <a:latin typeface="Symbol" panose="05050102010706020507" pitchFamily="18" charset="2"/>
                </a:rPr>
                <a:t>+</a:t>
              </a:r>
              <a:r>
                <a:rPr lang="en-US" altLang="zh-CN" sz="3300" b="1" dirty="0">
                  <a:latin typeface="Times New Roman" panose="02020603050405020304" pitchFamily="18" charset="0"/>
                </a:rPr>
                <a:t>3</a:t>
              </a:r>
              <a:endParaRPr lang="en-US" altLang="zh-CN" sz="3300" b="1" dirty="0">
                <a:latin typeface="Times New Roman" panose="02020603050405020304" pitchFamily="18" charset="0"/>
              </a:endParaRPr>
            </a:p>
          </p:txBody>
        </p:sp>
      </p:grpSp>
      <p:sp>
        <p:nvSpPr>
          <p:cNvPr id="178185" name="Rectangle 9"/>
          <p:cNvSpPr/>
          <p:nvPr/>
        </p:nvSpPr>
        <p:spPr>
          <a:xfrm>
            <a:off x="239713" y="1700213"/>
            <a:ext cx="4511675" cy="849312"/>
          </a:xfrm>
          <a:prstGeom prst="rect">
            <a:avLst/>
          </a:prstGeom>
          <a:noFill/>
          <a:ln w="9525">
            <a:noFill/>
          </a:ln>
        </p:spPr>
        <p:txBody>
          <a:bodyPr lIns="108850" tIns="54425" rIns="108850" bIns="54425">
            <a:spAutoFit/>
          </a:bodyPr>
          <a:p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1</a:t>
            </a:r>
            <a:r>
              <a:rPr lang="zh-CN" altLang="en-US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、顶点坐标</a:t>
            </a:r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?</a:t>
            </a:r>
            <a:endParaRPr lang="en-US" altLang="zh-CN" sz="4800" b="1" dirty="0">
              <a:solidFill>
                <a:srgbClr val="00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78186" name="Rectangle 10"/>
          <p:cNvSpPr/>
          <p:nvPr/>
        </p:nvSpPr>
        <p:spPr>
          <a:xfrm>
            <a:off x="4464050" y="1701800"/>
            <a:ext cx="1277938" cy="7715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4300" b="1" dirty="0">
                <a:solidFill>
                  <a:srgbClr val="660066"/>
                </a:solidFill>
                <a:latin typeface="Times New Roman" panose="02020603050405020304" pitchFamily="18" charset="0"/>
              </a:rPr>
              <a:t>(0,0)</a:t>
            </a:r>
            <a:endParaRPr lang="en-US" altLang="zh-CN" sz="4300" b="1" dirty="0">
              <a:solidFill>
                <a:srgbClr val="660066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" name="Group 11"/>
          <p:cNvGrpSpPr/>
          <p:nvPr/>
        </p:nvGrpSpPr>
        <p:grpSpPr>
          <a:xfrm>
            <a:off x="6000750" y="1701800"/>
            <a:ext cx="2217738" cy="754063"/>
            <a:chOff x="2925" y="1203"/>
            <a:chExt cx="1048" cy="475"/>
          </a:xfrm>
        </p:grpSpPr>
        <p:sp>
          <p:nvSpPr>
            <p:cNvPr id="23591" name="Line 12"/>
            <p:cNvSpPr/>
            <p:nvPr/>
          </p:nvSpPr>
          <p:spPr>
            <a:xfrm>
              <a:off x="2925" y="1434"/>
              <a:ext cx="296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92" name="Rectangle 13"/>
            <p:cNvSpPr/>
            <p:nvPr/>
          </p:nvSpPr>
          <p:spPr>
            <a:xfrm>
              <a:off x="3243" y="1203"/>
              <a:ext cx="730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(</a:t>
              </a:r>
              <a:r>
                <a:rPr lang="en-US" altLang="zh-CN" sz="4300" b="1" dirty="0">
                  <a:solidFill>
                    <a:srgbClr val="660066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-</a:t>
              </a:r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2,0</a:t>
              </a:r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)</a:t>
              </a:r>
              <a:endParaRPr lang="en-US" altLang="zh-CN" sz="43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4" name="Group 14"/>
          <p:cNvGrpSpPr/>
          <p:nvPr/>
        </p:nvGrpSpPr>
        <p:grpSpPr>
          <a:xfrm>
            <a:off x="8783638" y="1766888"/>
            <a:ext cx="2162175" cy="754062"/>
            <a:chOff x="4150" y="1203"/>
            <a:chExt cx="1022" cy="475"/>
          </a:xfrm>
        </p:grpSpPr>
        <p:sp>
          <p:nvSpPr>
            <p:cNvPr id="23589" name="Line 15"/>
            <p:cNvSpPr/>
            <p:nvPr/>
          </p:nvSpPr>
          <p:spPr>
            <a:xfrm>
              <a:off x="4150" y="1434"/>
              <a:ext cx="251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90" name="Rectangle 16"/>
            <p:cNvSpPr/>
            <p:nvPr/>
          </p:nvSpPr>
          <p:spPr>
            <a:xfrm>
              <a:off x="4377" y="1203"/>
              <a:ext cx="795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( </a:t>
              </a:r>
              <a:r>
                <a:rPr lang="en-US" altLang="zh-CN" sz="4300" b="1" dirty="0">
                  <a:solidFill>
                    <a:srgbClr val="660066"/>
                  </a:solidFill>
                  <a:latin typeface="Symbol" panose="05050102010706020507" pitchFamily="18" charset="2"/>
                  <a:cs typeface="Arial" panose="020B0604020202020204" pitchFamily="34" charset="0"/>
                </a:rPr>
                <a:t>-</a:t>
              </a:r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2,3</a:t>
              </a:r>
              <a:r>
                <a:rPr lang="en-US" altLang="zh-CN" sz="4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)</a:t>
              </a:r>
              <a:endParaRPr lang="en-US" altLang="zh-CN" sz="43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78193" name="Rectangle 17"/>
          <p:cNvSpPr/>
          <p:nvPr/>
        </p:nvSpPr>
        <p:spPr>
          <a:xfrm>
            <a:off x="239713" y="2349500"/>
            <a:ext cx="3744912" cy="849313"/>
          </a:xfrm>
          <a:prstGeom prst="rect">
            <a:avLst/>
          </a:prstGeom>
          <a:noFill/>
          <a:ln w="9525">
            <a:noFill/>
          </a:ln>
        </p:spPr>
        <p:txBody>
          <a:bodyPr lIns="108850" tIns="54425" rIns="108850" bIns="54425">
            <a:spAutoFit/>
          </a:bodyPr>
          <a:p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2</a:t>
            </a:r>
            <a:r>
              <a:rPr lang="zh-CN" altLang="en-US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、对称轴</a:t>
            </a:r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?</a:t>
            </a:r>
            <a:endParaRPr lang="en-US" altLang="zh-CN" sz="4800" b="1" dirty="0">
              <a:solidFill>
                <a:srgbClr val="00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178194" name="Rectangle 18"/>
          <p:cNvSpPr/>
          <p:nvPr/>
        </p:nvSpPr>
        <p:spPr>
          <a:xfrm>
            <a:off x="623888" y="2997200"/>
            <a:ext cx="4319587" cy="701675"/>
          </a:xfrm>
          <a:prstGeom prst="rect">
            <a:avLst/>
          </a:prstGeom>
          <a:noFill/>
          <a:ln w="9525">
            <a:noFill/>
          </a:ln>
        </p:spPr>
        <p:txBody>
          <a:bodyPr lIns="108850" tIns="54425" rIns="108850" bIns="54425">
            <a:spAutoFit/>
          </a:bodyPr>
          <a:p>
            <a:pPr algn="ctr">
              <a:lnSpc>
                <a:spcPct val="80000"/>
              </a:lnSpc>
            </a:pPr>
            <a:r>
              <a:rPr lang="en-US" altLang="zh-CN" sz="4800" b="1" i="1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y</a:t>
            </a:r>
            <a:r>
              <a:rPr lang="zh-CN" altLang="en-US" sz="4800" b="1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轴</a:t>
            </a:r>
            <a:r>
              <a:rPr lang="en-US" altLang="zh-CN" sz="4800" b="1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(</a:t>
            </a:r>
            <a:r>
              <a:rPr lang="zh-CN" altLang="en-US" sz="4800" b="1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直线</a:t>
            </a:r>
            <a:r>
              <a:rPr lang="en-US" altLang="zh-CN" sz="4800" b="1" i="1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x</a:t>
            </a:r>
            <a:r>
              <a:rPr lang="en-US" altLang="zh-CN" sz="4800" b="1" dirty="0">
                <a:solidFill>
                  <a:srgbClr val="660066"/>
                </a:solidFill>
                <a:latin typeface="Symbol" panose="05050102010706020507" pitchFamily="18" charset="2"/>
                <a:ea typeface="隶书" panose="02010509060101010101" pitchFamily="49" charset="-122"/>
              </a:rPr>
              <a:t>=</a:t>
            </a:r>
            <a:r>
              <a:rPr lang="en-US" altLang="zh-CN" sz="4800" b="1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0</a:t>
            </a:r>
            <a:r>
              <a:rPr lang="en-US" altLang="zh-CN" sz="4800" b="1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)</a:t>
            </a:r>
            <a:endParaRPr lang="en-US" altLang="zh-CN" sz="4800" b="1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grpSp>
        <p:nvGrpSpPr>
          <p:cNvPr id="5" name="Group 19"/>
          <p:cNvGrpSpPr/>
          <p:nvPr/>
        </p:nvGrpSpPr>
        <p:grpSpPr>
          <a:xfrm>
            <a:off x="4916488" y="2865438"/>
            <a:ext cx="3194050" cy="831850"/>
            <a:chOff x="1882" y="1929"/>
            <a:chExt cx="1509" cy="523"/>
          </a:xfrm>
        </p:grpSpPr>
        <p:sp>
          <p:nvSpPr>
            <p:cNvPr id="23587" name="Line 20"/>
            <p:cNvSpPr/>
            <p:nvPr/>
          </p:nvSpPr>
          <p:spPr>
            <a:xfrm>
              <a:off x="1882" y="2205"/>
              <a:ext cx="272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88" name="Rectangle 21"/>
            <p:cNvSpPr/>
            <p:nvPr/>
          </p:nvSpPr>
          <p:spPr>
            <a:xfrm>
              <a:off x="2109" y="1929"/>
              <a:ext cx="1282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4800" b="1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</a:rPr>
                <a:t>直线</a:t>
              </a:r>
              <a:r>
                <a:rPr lang="en-US" altLang="zh-CN" sz="4800" b="1" i="1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x</a:t>
              </a:r>
              <a:r>
                <a:rPr lang="en-US" altLang="zh-CN" sz="4800" b="1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=-</a:t>
              </a:r>
              <a:r>
                <a:rPr lang="en-US" altLang="zh-CN" sz="4800" b="1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lang="en-US" altLang="zh-CN" sz="4800" b="1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</p:grpSp>
      <p:grpSp>
        <p:nvGrpSpPr>
          <p:cNvPr id="6" name="Group 22"/>
          <p:cNvGrpSpPr/>
          <p:nvPr/>
        </p:nvGrpSpPr>
        <p:grpSpPr>
          <a:xfrm>
            <a:off x="8372475" y="2917825"/>
            <a:ext cx="3289300" cy="831850"/>
            <a:chOff x="3515" y="1929"/>
            <a:chExt cx="1554" cy="523"/>
          </a:xfrm>
        </p:grpSpPr>
        <p:sp>
          <p:nvSpPr>
            <p:cNvPr id="23585" name="Line 23"/>
            <p:cNvSpPr/>
            <p:nvPr/>
          </p:nvSpPr>
          <p:spPr>
            <a:xfrm flipV="1">
              <a:off x="3515" y="2160"/>
              <a:ext cx="317" cy="0"/>
            </a:xfrm>
            <a:prstGeom prst="line">
              <a:avLst/>
            </a:prstGeom>
            <a:ln w="762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86" name="Rectangle 24"/>
            <p:cNvSpPr/>
            <p:nvPr/>
          </p:nvSpPr>
          <p:spPr>
            <a:xfrm>
              <a:off x="3787" y="1929"/>
              <a:ext cx="1282" cy="52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>
              <a:spAutoFit/>
            </a:bodyPr>
            <a:p>
              <a:r>
                <a:rPr lang="zh-CN" altLang="en-US" sz="4800" b="1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</a:rPr>
                <a:t>直线</a:t>
              </a:r>
              <a:r>
                <a:rPr lang="en-US" altLang="zh-CN" sz="4800" b="1" i="1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x</a:t>
              </a:r>
              <a:r>
                <a:rPr lang="en-US" altLang="zh-CN" sz="4800" b="1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=-</a:t>
              </a:r>
              <a:r>
                <a:rPr lang="en-US" altLang="zh-CN" sz="4800" b="1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lang="en-US" altLang="zh-CN" sz="4800" b="1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</p:grpSp>
      <p:sp>
        <p:nvSpPr>
          <p:cNvPr id="178201" name="Rectangle 25"/>
          <p:cNvSpPr/>
          <p:nvPr/>
        </p:nvSpPr>
        <p:spPr>
          <a:xfrm>
            <a:off x="287338" y="3502025"/>
            <a:ext cx="5902325" cy="847725"/>
          </a:xfrm>
          <a:prstGeom prst="rect">
            <a:avLst/>
          </a:prstGeom>
          <a:noFill/>
          <a:ln w="9525">
            <a:noFill/>
          </a:ln>
        </p:spPr>
        <p:txBody>
          <a:bodyPr lIns="108850" tIns="54425" rIns="108850" bIns="54425">
            <a:spAutoFit/>
          </a:bodyPr>
          <a:p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3</a:t>
            </a:r>
            <a:r>
              <a:rPr lang="zh-CN" altLang="en-US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、图象如何平移</a:t>
            </a:r>
            <a:r>
              <a:rPr lang="en-US" altLang="zh-CN" sz="4800" b="1" dirty="0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?</a:t>
            </a:r>
            <a:endParaRPr lang="en-US" altLang="zh-CN" sz="4800" b="1" dirty="0">
              <a:solidFill>
                <a:srgbClr val="0000FF"/>
              </a:solidFill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23564" name="Rectangle 26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3565" name="WordArt 27"/>
          <p:cNvSpPr>
            <a:spLocks noTextEdit="1"/>
          </p:cNvSpPr>
          <p:nvPr/>
        </p:nvSpPr>
        <p:spPr>
          <a:xfrm>
            <a:off x="3502025" y="188913"/>
            <a:ext cx="6242050" cy="6572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9999FF"/>
                    </a:gs>
                    <a:gs pos="100000">
                      <a:srgbClr val="009999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相信自己，你一定行！</a:t>
            </a:r>
            <a:endParaRPr lang="zh-CN" altLang="en-US" sz="4300" b="1">
              <a:gradFill rotWithShape="1">
                <a:gsLst>
                  <a:gs pos="0">
                    <a:srgbClr val="9999FF"/>
                  </a:gs>
                  <a:gs pos="100000">
                    <a:srgbClr val="009999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23566" name="WordArt 28"/>
          <p:cNvSpPr>
            <a:spLocks noTextEdit="1"/>
          </p:cNvSpPr>
          <p:nvPr/>
        </p:nvSpPr>
        <p:spPr>
          <a:xfrm>
            <a:off x="431800" y="71438"/>
            <a:ext cx="2111375" cy="5492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练习四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23567" name="Picture 29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463" y="6129338"/>
            <a:ext cx="8064500" cy="7572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" name="Group 30"/>
          <p:cNvGrpSpPr/>
          <p:nvPr/>
        </p:nvGrpSpPr>
        <p:grpSpPr>
          <a:xfrm>
            <a:off x="4656138" y="2133600"/>
            <a:ext cx="6526212" cy="935038"/>
            <a:chOff x="2200" y="1344"/>
            <a:chExt cx="3084" cy="589"/>
          </a:xfrm>
        </p:grpSpPr>
        <p:sp>
          <p:nvSpPr>
            <p:cNvPr id="23582" name="Line 31"/>
            <p:cNvSpPr/>
            <p:nvPr/>
          </p:nvSpPr>
          <p:spPr>
            <a:xfrm flipH="1">
              <a:off x="2200" y="1389"/>
              <a:ext cx="90" cy="544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83" name="Line 32"/>
            <p:cNvSpPr/>
            <p:nvPr/>
          </p:nvSpPr>
          <p:spPr>
            <a:xfrm>
              <a:off x="3470" y="1344"/>
              <a:ext cx="181" cy="589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23584" name="Line 33"/>
            <p:cNvSpPr/>
            <p:nvPr/>
          </p:nvSpPr>
          <p:spPr>
            <a:xfrm>
              <a:off x="4785" y="1434"/>
              <a:ext cx="499" cy="499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178210" name="Rectangle 34"/>
          <p:cNvSpPr/>
          <p:nvPr/>
        </p:nvSpPr>
        <p:spPr>
          <a:xfrm>
            <a:off x="334963" y="4427538"/>
            <a:ext cx="3648075" cy="771525"/>
          </a:xfrm>
          <a:prstGeom prst="rect">
            <a:avLst/>
          </a:prstGeom>
          <a:noFill/>
          <a:ln w="9525">
            <a:noFill/>
          </a:ln>
        </p:spPr>
        <p:txBody>
          <a:bodyPr lIns="108850" tIns="54425" rIns="108850" bIns="54425">
            <a:spAutoFit/>
          </a:bodyPr>
          <a:p>
            <a:r>
              <a:rPr lang="zh-CN" altLang="en-US" sz="4300" b="1" dirty="0">
                <a:latin typeface="隶书" panose="02010509060101010101" pitchFamily="49" charset="-122"/>
                <a:ea typeface="隶书" panose="02010509060101010101" pitchFamily="49" charset="-122"/>
              </a:rPr>
              <a:t>抛物线</a:t>
            </a:r>
            <a:r>
              <a:rPr lang="en-US" altLang="zh-CN" sz="4300" b="1" i="1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y</a:t>
            </a:r>
            <a:r>
              <a:rPr lang="en-US" altLang="zh-CN" sz="4300" b="1" dirty="0">
                <a:solidFill>
                  <a:srgbClr val="FF3300"/>
                </a:solidFill>
                <a:latin typeface="Symbol" panose="05050102010706020507" pitchFamily="18" charset="2"/>
                <a:ea typeface="隶书" panose="02010509060101010101" pitchFamily="49" charset="-122"/>
              </a:rPr>
              <a:t>=-</a:t>
            </a:r>
            <a:r>
              <a:rPr lang="en-US" altLang="zh-CN" sz="4300" b="1" i="1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x</a:t>
            </a:r>
            <a:r>
              <a:rPr lang="en-US" altLang="zh-CN" sz="4300" b="1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</a:rPr>
              <a:t>²</a:t>
            </a:r>
            <a:endParaRPr lang="en-US" altLang="zh-CN" sz="4300" b="1" dirty="0">
              <a:latin typeface="Times New Roman" panose="02020603050405020304" pitchFamily="18" charset="0"/>
              <a:ea typeface="隶书" panose="02010509060101010101" pitchFamily="49" charset="-122"/>
            </a:endParaRPr>
          </a:p>
        </p:txBody>
      </p:sp>
      <p:grpSp>
        <p:nvGrpSpPr>
          <p:cNvPr id="8" name="Group 35"/>
          <p:cNvGrpSpPr/>
          <p:nvPr/>
        </p:nvGrpSpPr>
        <p:grpSpPr>
          <a:xfrm>
            <a:off x="3673475" y="4151313"/>
            <a:ext cx="9239250" cy="1262062"/>
            <a:chOff x="1655" y="2614"/>
            <a:chExt cx="4365" cy="795"/>
          </a:xfrm>
        </p:grpSpPr>
        <p:sp>
          <p:nvSpPr>
            <p:cNvPr id="23579" name="Line 36"/>
            <p:cNvSpPr/>
            <p:nvPr/>
          </p:nvSpPr>
          <p:spPr>
            <a:xfrm>
              <a:off x="1655" y="3022"/>
              <a:ext cx="1760" cy="0"/>
            </a:xfrm>
            <a:prstGeom prst="line">
              <a:avLst/>
            </a:prstGeom>
            <a:ln w="3810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78213" name="Text Box 37"/>
            <p:cNvSpPr txBox="1">
              <a:spLocks noChangeArrowheads="1"/>
            </p:cNvSpPr>
            <p:nvPr/>
          </p:nvSpPr>
          <p:spPr bwMode="auto">
            <a:xfrm>
              <a:off x="1886" y="2614"/>
              <a:ext cx="1312" cy="795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3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先向左平移</a:t>
              </a:r>
              <a:r>
                <a:rPr kumimoji="0" lang="en-US" altLang="zh-CN" sz="3800" b="1" kern="1200" cap="none" spc="0" normalizeH="0" baseline="0" noProof="0" dirty="0"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2</a:t>
              </a:r>
              <a:r>
                <a:rPr kumimoji="0" lang="zh-CN" altLang="en-US" sz="3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个单位</a:t>
              </a:r>
              <a:endParaRPr kumimoji="0" lang="zh-CN" altLang="en-US" sz="3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23581" name="Rectangle 38"/>
            <p:cNvSpPr/>
            <p:nvPr/>
          </p:nvSpPr>
          <p:spPr>
            <a:xfrm>
              <a:off x="3379" y="2750"/>
              <a:ext cx="2641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4300" b="1" dirty="0">
                  <a:latin typeface="隶书" panose="02010509060101010101" pitchFamily="49" charset="-122"/>
                  <a:ea typeface="隶书" panose="02010509060101010101" pitchFamily="49" charset="-122"/>
                </a:rPr>
                <a:t>抛物线</a:t>
              </a:r>
              <a:r>
                <a:rPr lang="en-US" altLang="zh-CN" sz="4300" b="1" i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y</a:t>
              </a:r>
              <a:r>
                <a:rPr lang="en-US" altLang="zh-CN" sz="4300" b="1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=-</a:t>
              </a:r>
              <a:r>
                <a:rPr lang="en-US" altLang="zh-CN" sz="4300" b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(</a:t>
              </a:r>
              <a:r>
                <a:rPr lang="en-US" altLang="zh-CN" sz="4300" b="1" i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x</a:t>
              </a:r>
              <a:r>
                <a:rPr lang="en-US" altLang="zh-CN" sz="4300" b="1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+</a:t>
              </a:r>
              <a:r>
                <a:rPr lang="en-US" altLang="zh-CN" sz="4300" b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2)</a:t>
              </a:r>
              <a:r>
                <a:rPr lang="en-US" altLang="zh-CN" sz="4300" b="1" baseline="3000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</a:t>
              </a:r>
              <a:endParaRPr lang="en-US" altLang="zh-CN" sz="4300" b="1" dirty="0"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</p:grpSp>
      <p:grpSp>
        <p:nvGrpSpPr>
          <p:cNvPr id="9" name="Group 39"/>
          <p:cNvGrpSpPr/>
          <p:nvPr/>
        </p:nvGrpSpPr>
        <p:grpSpPr>
          <a:xfrm>
            <a:off x="431800" y="4943475"/>
            <a:ext cx="10653713" cy="1336675"/>
            <a:chOff x="204" y="3113"/>
            <a:chExt cx="5034" cy="842"/>
          </a:xfrm>
        </p:grpSpPr>
        <p:grpSp>
          <p:nvGrpSpPr>
            <p:cNvPr id="23574" name="Group 40"/>
            <p:cNvGrpSpPr/>
            <p:nvPr/>
          </p:nvGrpSpPr>
          <p:grpSpPr>
            <a:xfrm>
              <a:off x="2789" y="3113"/>
              <a:ext cx="2359" cy="589"/>
              <a:chOff x="2789" y="3113"/>
              <a:chExt cx="2359" cy="589"/>
            </a:xfrm>
          </p:grpSpPr>
          <p:sp>
            <p:nvSpPr>
              <p:cNvPr id="23577" name="Line 41"/>
              <p:cNvSpPr/>
              <p:nvPr/>
            </p:nvSpPr>
            <p:spPr>
              <a:xfrm>
                <a:off x="5148" y="3113"/>
                <a:ext cx="0" cy="589"/>
              </a:xfrm>
              <a:prstGeom prst="line">
                <a:avLst/>
              </a:prstGeom>
              <a:ln w="38100" cap="flat" cmpd="sng">
                <a:solidFill>
                  <a:srgbClr val="FF33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78" name="Line 42"/>
              <p:cNvSpPr/>
              <p:nvPr/>
            </p:nvSpPr>
            <p:spPr>
              <a:xfrm flipH="1">
                <a:off x="2789" y="3702"/>
                <a:ext cx="2359" cy="0"/>
              </a:xfrm>
              <a:prstGeom prst="line">
                <a:avLst/>
              </a:prstGeom>
              <a:ln w="38100" cap="flat" cmpd="sng">
                <a:solidFill>
                  <a:srgbClr val="FF3300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sp>
          <p:nvSpPr>
            <p:cNvPr id="178219" name="Text Box 43"/>
            <p:cNvSpPr txBox="1">
              <a:spLocks noChangeArrowheads="1"/>
            </p:cNvSpPr>
            <p:nvPr/>
          </p:nvSpPr>
          <p:spPr bwMode="auto">
            <a:xfrm>
              <a:off x="2789" y="3339"/>
              <a:ext cx="2449" cy="426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3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再向上平移</a:t>
              </a:r>
              <a:r>
                <a:rPr kumimoji="0" lang="en-US" altLang="zh-CN" sz="3800" b="1" kern="1200" cap="none" spc="0" normalizeH="0" baseline="0" noProof="0" dirty="0"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3</a:t>
              </a:r>
              <a:r>
                <a:rPr kumimoji="0" lang="zh-CN" altLang="en-US" sz="3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个单位</a:t>
              </a:r>
              <a:endParaRPr kumimoji="0" lang="zh-CN" altLang="en-US" sz="3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23576" name="Rectangle 44"/>
            <p:cNvSpPr/>
            <p:nvPr/>
          </p:nvSpPr>
          <p:spPr>
            <a:xfrm>
              <a:off x="204" y="3480"/>
              <a:ext cx="2994" cy="47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zh-CN" altLang="en-US" sz="4300" b="1" dirty="0">
                  <a:latin typeface="隶书" panose="02010509060101010101" pitchFamily="49" charset="-122"/>
                  <a:ea typeface="隶书" panose="02010509060101010101" pitchFamily="49" charset="-122"/>
                </a:rPr>
                <a:t>抛物线</a:t>
              </a:r>
              <a:r>
                <a:rPr lang="en-US" altLang="zh-CN" sz="4300" b="1" i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y</a:t>
              </a:r>
              <a:r>
                <a:rPr lang="en-US" altLang="zh-CN" sz="4300" b="1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=-</a:t>
              </a:r>
              <a:r>
                <a:rPr lang="en-US" altLang="zh-CN" sz="4300" b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(</a:t>
              </a:r>
              <a:r>
                <a:rPr lang="en-US" altLang="zh-CN" sz="4300" b="1" i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x</a:t>
              </a:r>
              <a:r>
                <a:rPr lang="en-US" altLang="zh-CN" sz="4300" b="1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+</a:t>
              </a:r>
              <a:r>
                <a:rPr lang="en-US" altLang="zh-CN" sz="4300" b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2)</a:t>
              </a:r>
              <a:r>
                <a:rPr lang="en-US" altLang="zh-CN" sz="4300" b="1" baseline="3000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2 </a:t>
              </a:r>
              <a:r>
                <a:rPr lang="en-US" altLang="zh-CN" sz="4300" b="1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</a:rPr>
                <a:t>+</a:t>
              </a:r>
              <a:r>
                <a:rPr lang="en-US" altLang="zh-CN" sz="4300" b="1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</a:rPr>
                <a:t>3</a:t>
              </a:r>
              <a:endParaRPr lang="en-US" altLang="zh-CN" sz="4300" b="1" dirty="0">
                <a:latin typeface="Times New Roman" panose="02020603050405020304" pitchFamily="18" charset="0"/>
                <a:ea typeface="隶书" panose="02010509060101010101" pitchFamily="49" charset="-122"/>
              </a:endParaRPr>
            </a:p>
          </p:txBody>
        </p:sp>
      </p:grpSp>
      <p:sp>
        <p:nvSpPr>
          <p:cNvPr id="178225" name="AutoShape 49"/>
          <p:cNvSpPr/>
          <p:nvPr/>
        </p:nvSpPr>
        <p:spPr>
          <a:xfrm>
            <a:off x="5038725" y="2205038"/>
            <a:ext cx="2687638" cy="576262"/>
          </a:xfrm>
          <a:prstGeom prst="curvedUpArrow">
            <a:avLst>
              <a:gd name="adj1" fmla="val 19560"/>
              <a:gd name="adj2" fmla="val 89565"/>
              <a:gd name="adj3" fmla="val 33333"/>
            </a:avLst>
          </a:prstGeom>
          <a:gradFill rotWithShape="0">
            <a:gsLst>
              <a:gs pos="0">
                <a:srgbClr val="A603AB">
                  <a:alpha val="100000"/>
                </a:srgbClr>
              </a:gs>
              <a:gs pos="12000">
                <a:srgbClr val="E81766">
                  <a:alpha val="100000"/>
                </a:srgbClr>
              </a:gs>
              <a:gs pos="27000">
                <a:srgbClr val="EE3F17">
                  <a:alpha val="100000"/>
                </a:srgbClr>
              </a:gs>
              <a:gs pos="48000">
                <a:srgbClr val="FFFF00">
                  <a:alpha val="100000"/>
                </a:srgbClr>
              </a:gs>
              <a:gs pos="64999">
                <a:srgbClr val="1A8D48">
                  <a:alpha val="100000"/>
                </a:srgbClr>
              </a:gs>
              <a:gs pos="78999">
                <a:srgbClr val="0819FB">
                  <a:alpha val="100000"/>
                </a:srgbClr>
              </a:gs>
              <a:gs pos="100000">
                <a:srgbClr val="A603AB">
                  <a:alpha val="100000"/>
                </a:srgbClr>
              </a:gs>
            </a:gsLst>
            <a:lin ang="0" scaled="1"/>
            <a:tileRect/>
          </a:gradFill>
          <a:ln w="12700" cap="flat" cmpd="sng">
            <a:solidFill>
              <a:srgbClr val="EAEAEA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78226" name="AutoShape 50"/>
          <p:cNvSpPr/>
          <p:nvPr/>
        </p:nvSpPr>
        <p:spPr>
          <a:xfrm>
            <a:off x="7920038" y="2349500"/>
            <a:ext cx="3167062" cy="576263"/>
          </a:xfrm>
          <a:prstGeom prst="curvedUpArrow">
            <a:avLst>
              <a:gd name="adj1" fmla="val 7353"/>
              <a:gd name="adj2" fmla="val 89791"/>
              <a:gd name="adj3" fmla="val 33333"/>
            </a:avLst>
          </a:prstGeom>
          <a:gradFill rotWithShape="0">
            <a:gsLst>
              <a:gs pos="0">
                <a:srgbClr val="A603AB">
                  <a:alpha val="100000"/>
                </a:srgbClr>
              </a:gs>
              <a:gs pos="12000">
                <a:srgbClr val="E81766">
                  <a:alpha val="100000"/>
                </a:srgbClr>
              </a:gs>
              <a:gs pos="27000">
                <a:srgbClr val="EE3F17">
                  <a:alpha val="100000"/>
                </a:srgbClr>
              </a:gs>
              <a:gs pos="48000">
                <a:srgbClr val="FFFF00">
                  <a:alpha val="100000"/>
                </a:srgbClr>
              </a:gs>
              <a:gs pos="64999">
                <a:srgbClr val="1A8D48">
                  <a:alpha val="100000"/>
                </a:srgbClr>
              </a:gs>
              <a:gs pos="78999">
                <a:srgbClr val="0819FB">
                  <a:alpha val="100000"/>
                </a:srgbClr>
              </a:gs>
              <a:gs pos="100000">
                <a:srgbClr val="A603AB">
                  <a:alpha val="100000"/>
                </a:srgbClr>
              </a:gs>
            </a:gsLst>
            <a:lin ang="0" scaled="1"/>
            <a:tileRect/>
          </a:gradFill>
          <a:ln w="12700" cap="flat" cmpd="sng">
            <a:solidFill>
              <a:srgbClr val="EAEAEA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8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7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85" grpId="0"/>
      <p:bldP spid="178186" grpId="0"/>
      <p:bldP spid="178193" grpId="0"/>
      <p:bldP spid="178194" grpId="0"/>
      <p:bldP spid="178201" grpId="0"/>
      <p:bldP spid="178210" grpId="0"/>
      <p:bldP spid="178225" grpId="0" animBg="1"/>
      <p:bldP spid="17822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1" name="Rectangle 48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292" name="Text Box 3"/>
          <p:cNvSpPr txBox="1"/>
          <p:nvPr/>
        </p:nvSpPr>
        <p:spPr>
          <a:xfrm>
            <a:off x="1871663" y="6357938"/>
            <a:ext cx="406400" cy="5556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2900" b="1" dirty="0">
                <a:solidFill>
                  <a:srgbClr val="00FF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1</a:t>
            </a:r>
            <a:endParaRPr lang="en-US" altLang="zh-CN" sz="2900" b="1" dirty="0">
              <a:solidFill>
                <a:srgbClr val="00FFFF"/>
              </a:solidFill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  <p:sp>
        <p:nvSpPr>
          <p:cNvPr id="12293" name="Text Box 4"/>
          <p:cNvSpPr txBox="1"/>
          <p:nvPr/>
        </p:nvSpPr>
        <p:spPr>
          <a:xfrm>
            <a:off x="3906838" y="6345238"/>
            <a:ext cx="407987" cy="5556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2900" b="1" dirty="0">
                <a:solidFill>
                  <a:srgbClr val="00FF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2</a:t>
            </a:r>
            <a:endParaRPr lang="en-US" altLang="zh-CN" sz="2900" b="1" dirty="0">
              <a:solidFill>
                <a:srgbClr val="00FFFF"/>
              </a:solidFill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  <p:sp>
        <p:nvSpPr>
          <p:cNvPr id="12294" name="Text Box 5"/>
          <p:cNvSpPr txBox="1"/>
          <p:nvPr/>
        </p:nvSpPr>
        <p:spPr>
          <a:xfrm>
            <a:off x="5749925" y="6324600"/>
            <a:ext cx="407988" cy="5556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2900" b="1" dirty="0">
                <a:solidFill>
                  <a:srgbClr val="00FF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3</a:t>
            </a:r>
            <a:endParaRPr lang="en-US" altLang="zh-CN" sz="2900" b="1" dirty="0">
              <a:solidFill>
                <a:srgbClr val="00FFFF"/>
              </a:solidFill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  <p:sp>
        <p:nvSpPr>
          <p:cNvPr id="12295" name="Text Box 6"/>
          <p:cNvSpPr txBox="1"/>
          <p:nvPr/>
        </p:nvSpPr>
        <p:spPr>
          <a:xfrm>
            <a:off x="7688263" y="6345238"/>
            <a:ext cx="407987" cy="5556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2900" b="1" dirty="0">
                <a:solidFill>
                  <a:srgbClr val="00FF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4</a:t>
            </a:r>
            <a:endParaRPr lang="en-US" altLang="zh-CN" sz="2900" b="1" dirty="0">
              <a:solidFill>
                <a:srgbClr val="00FFFF"/>
              </a:solidFill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  <p:sp>
        <p:nvSpPr>
          <p:cNvPr id="12296" name="Text Box 7"/>
          <p:cNvSpPr txBox="1"/>
          <p:nvPr/>
        </p:nvSpPr>
        <p:spPr>
          <a:xfrm>
            <a:off x="10645775" y="6310313"/>
            <a:ext cx="406400" cy="5556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>
            <a:spAutoFit/>
          </a:bodyPr>
          <a:p>
            <a:r>
              <a:rPr lang="en-US" altLang="zh-CN" sz="2900" b="1" dirty="0">
                <a:solidFill>
                  <a:srgbClr val="00FFFF"/>
                </a:solidFill>
                <a:latin typeface="黑体" panose="02010600030101010101" pitchFamily="49" charset="-122"/>
                <a:ea typeface="黑体" panose="02010600030101010101" pitchFamily="49" charset="-122"/>
              </a:rPr>
              <a:t>5</a:t>
            </a:r>
            <a:endParaRPr lang="en-US" altLang="zh-CN" sz="2900" b="1" dirty="0">
              <a:solidFill>
                <a:srgbClr val="00FFFF"/>
              </a:solidFill>
              <a:latin typeface="黑体" panose="02010600030101010101" pitchFamily="49" charset="-122"/>
              <a:ea typeface="黑体" panose="02010600030101010101" pitchFamily="49" charset="-122"/>
            </a:endParaRPr>
          </a:p>
        </p:txBody>
      </p:sp>
      <p:pic>
        <p:nvPicPr>
          <p:cNvPr id="12297" name="Picture 24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0" name="AutoShape 30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9358313" y="3284538"/>
            <a:ext cx="2832100" cy="3575050"/>
          </a:xfrm>
          <a:prstGeom prst="actionButtonBlank">
            <a:avLst/>
          </a:prstGeom>
          <a:noFill/>
          <a:ln w="12700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wrap="none" lIns="108850" tIns="54425" rIns="108850" bIns="54425" anchor="ctr"/>
          <a:lstStyle/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11" name="AutoShape 31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0" y="4725988"/>
            <a:ext cx="3024188" cy="2062163"/>
          </a:xfrm>
          <a:prstGeom prst="actionButtonBlank">
            <a:avLst/>
          </a:prstGeom>
          <a:noFill/>
          <a:ln w="12700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wrap="none" lIns="108850" tIns="54425" rIns="108850" bIns="54425" anchor="ctr"/>
          <a:lstStyle/>
          <a:p>
            <a:pPr marL="0" marR="0" lvl="0" indent="0" algn="l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0502" name="Text Box 22"/>
          <p:cNvSpPr txBox="1">
            <a:spLocks noChangeArrowheads="1"/>
          </p:cNvSpPr>
          <p:nvPr/>
        </p:nvSpPr>
        <p:spPr bwMode="auto">
          <a:xfrm>
            <a:off x="241300" y="-60325"/>
            <a:ext cx="11903075" cy="36179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buClrTx/>
              <a:buSzTx/>
              <a:buFontTx/>
              <a:buNone/>
              <a:defRPr/>
            </a:pPr>
            <a:r>
              <a:rPr kumimoji="0" lang="zh-CN" altLang="zh-CN" sz="5700" b="1" kern="1200" cap="none" spc="0" normalizeH="0" baseline="0" noProof="0" dirty="0">
                <a:solidFill>
                  <a:srgbClr val="FF33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思考题：</a:t>
            </a:r>
            <a:endParaRPr kumimoji="0" lang="zh-CN" altLang="zh-CN" sz="5700" b="1" kern="1200" cap="none" spc="0" normalizeH="0" baseline="0" noProof="0" dirty="0">
              <a:solidFill>
                <a:srgbClr val="FF3300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R="0" defTabSz="1217295">
              <a:buClrTx/>
              <a:buSzTx/>
              <a:buFontTx/>
              <a:buNone/>
              <a:defRPr/>
            </a:pPr>
            <a:r>
              <a:rPr kumimoji="0" lang="zh-CN" altLang="en-US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zh-CN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你能说出抛物线</a:t>
            </a:r>
            <a:r>
              <a:rPr kumimoji="0" lang="zh-CN" altLang="en-US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        </a:t>
            </a:r>
            <a:r>
              <a:rPr kumimoji="0" lang="zh-CN" altLang="zh-CN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的开口方向，顶点坐标和对称</a:t>
            </a:r>
            <a:endParaRPr kumimoji="0" lang="zh-CN" altLang="zh-CN" sz="5700" b="1" kern="1200" cap="none" spc="0" normalizeH="0" baseline="0" noProof="0" dirty="0"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  <a:p>
            <a:pPr marR="0" defTabSz="1217295">
              <a:buClrTx/>
              <a:buSzTx/>
              <a:buFontTx/>
              <a:buNone/>
              <a:defRPr/>
            </a:pPr>
            <a:r>
              <a:rPr kumimoji="0" lang="zh-CN" altLang="zh-CN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轴吗</a:t>
            </a:r>
            <a:r>
              <a:rPr kumimoji="0" lang="en-US" altLang="zh-CN" sz="57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?</a:t>
            </a:r>
            <a:endParaRPr kumimoji="0" lang="en-US" altLang="zh-CN" sz="5700" b="1" kern="1200" cap="none" spc="0" normalizeH="0" baseline="0" noProof="0" dirty="0"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aphicFrame>
        <p:nvGraphicFramePr>
          <p:cNvPr id="12290" name="Object 49"/>
          <p:cNvGraphicFramePr/>
          <p:nvPr/>
        </p:nvGraphicFramePr>
        <p:xfrm>
          <a:off x="7288213" y="592138"/>
          <a:ext cx="44323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2" imgW="965200" imgH="228600" progId="Equation.DSMT4">
                  <p:embed/>
                </p:oleObj>
              </mc:Choice>
              <mc:Fallback>
                <p:oleObj name="" r:id="rId2" imgW="965200" imgH="228600" progId="Equation.DSMT4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288213" y="592138"/>
                        <a:ext cx="4432300" cy="885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5" name="Rectangle 3"/>
          <p:cNvSpPr/>
          <p:nvPr/>
        </p:nvSpPr>
        <p:spPr>
          <a:xfrm>
            <a:off x="0" y="0"/>
            <a:ext cx="220663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108850" tIns="54425" rIns="108850" bIns="54425" anchor="ctr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13314" name="Object 4"/>
          <p:cNvGraphicFramePr/>
          <p:nvPr/>
        </p:nvGraphicFramePr>
        <p:xfrm>
          <a:off x="0" y="0"/>
          <a:ext cx="190500" cy="14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139700" imgH="139700" progId="Equation.3">
                  <p:embed/>
                </p:oleObj>
              </mc:Choice>
              <mc:Fallback>
                <p:oleObj name="" r:id="rId1" imgW="139700" imgH="139700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90500" cy="142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316" name="Picture 25" descr="tn02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19138" y="3575050"/>
            <a:ext cx="2220912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80" name="WordArt 28"/>
          <p:cNvSpPr>
            <a:spLocks noChangeArrowheads="1" noChangeShapeType="1" noTextEdit="1"/>
          </p:cNvSpPr>
          <p:nvPr/>
        </p:nvSpPr>
        <p:spPr bwMode="auto">
          <a:xfrm>
            <a:off x="2063483" y="692310"/>
            <a:ext cx="3168237" cy="649438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反思和发表</a:t>
            </a:r>
            <a:r>
              <a:rPr kumimoji="0" lang="en-US" altLang="zh-CN" sz="4300" b="1" i="0" u="none" strike="noStrike" kern="10" cap="none" spc="0" normalizeH="0" baseline="0" noProof="0" dirty="0">
                <a:ln w="12700">
                  <a:solidFill>
                    <a:srgbClr val="3333CC"/>
                  </a:solidFill>
                  <a:rou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:</a:t>
            </a:r>
            <a:endParaRPr kumimoji="0" lang="zh-CN" altLang="en-US" sz="4300" b="1" i="0" u="none" strike="noStrike" kern="10" cap="none" spc="0" normalizeH="0" baseline="0" noProof="0" dirty="0">
              <a:ln w="12700">
                <a:solidFill>
                  <a:srgbClr val="3333CC"/>
                </a:solidFill>
                <a:rou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uLnTx/>
              <a:uFillTx/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pic>
        <p:nvPicPr>
          <p:cNvPr id="13318" name="Picture 29" descr="book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-820279">
            <a:off x="623888" y="549275"/>
            <a:ext cx="1449387" cy="6604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3583" name="WordArt 31"/>
          <p:cNvSpPr>
            <a:spLocks noChangeArrowheads="1" noChangeShapeType="1" noTextEdit="1"/>
          </p:cNvSpPr>
          <p:nvPr/>
        </p:nvSpPr>
        <p:spPr bwMode="auto">
          <a:xfrm>
            <a:off x="1390470" y="1629152"/>
            <a:ext cx="9504712" cy="2089634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CurveUp">
              <a:avLst>
                <a:gd name="adj" fmla="val 33167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9525">
                  <a:solidFill>
                    <a:srgbClr val="993366"/>
                  </a:solidFill>
                  <a:round/>
                </a:ln>
                <a:solidFill>
                  <a:srgbClr val="FF33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新魏" panose="02010800040101010101" charset="-122"/>
                <a:ea typeface="华文新魏" panose="02010800040101010101" charset="-122"/>
                <a:cs typeface="+mn-cs"/>
              </a:rPr>
              <a:t>说说你在这节课中有哪些收获</a:t>
            </a:r>
            <a:r>
              <a:rPr kumimoji="0" lang="en-US" altLang="zh-CN" sz="4300" b="1" i="0" u="none" strike="noStrike" kern="10" cap="none" spc="0" normalizeH="0" baseline="0" noProof="0" dirty="0">
                <a:ln w="9525">
                  <a:solidFill>
                    <a:srgbClr val="993366"/>
                  </a:solidFill>
                  <a:round/>
                </a:ln>
                <a:solidFill>
                  <a:srgbClr val="FF33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新魏" panose="02010800040101010101" charset="-122"/>
                <a:ea typeface="华文新魏" panose="02010800040101010101" charset="-122"/>
                <a:cs typeface="+mn-cs"/>
              </a:rPr>
              <a:t>!</a:t>
            </a:r>
            <a:endParaRPr kumimoji="0" lang="en-US" altLang="zh-CN" sz="4300" b="1" i="0" u="none" strike="noStrike" kern="10" cap="none" spc="0" normalizeH="0" baseline="0" noProof="0" dirty="0">
              <a:ln w="9525">
                <a:solidFill>
                  <a:srgbClr val="993366"/>
                </a:solidFill>
                <a:round/>
              </a:ln>
              <a:solidFill>
                <a:srgbClr val="FF33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华文新魏" panose="02010800040101010101" charset="-122"/>
              <a:ea typeface="华文新魏" panose="02010800040101010101" charset="-122"/>
              <a:cs typeface="+mn-cs"/>
            </a:endParaRPr>
          </a:p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9525">
                  <a:solidFill>
                    <a:srgbClr val="993366"/>
                  </a:solidFill>
                  <a:round/>
                </a:ln>
                <a:solidFill>
                  <a:srgbClr val="FF33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新魏" panose="02010800040101010101" charset="-122"/>
                <a:ea typeface="华文新魏" panose="02010800040101010101" charset="-122"/>
                <a:cs typeface="+mn-cs"/>
              </a:rPr>
              <a:t>或者还有哪些疑惑</a:t>
            </a:r>
            <a:r>
              <a:rPr kumimoji="0" lang="en-US" altLang="zh-CN" sz="4300" b="1" i="0" u="none" strike="noStrike" kern="10" cap="none" spc="0" normalizeH="0" baseline="0" noProof="0" dirty="0">
                <a:ln w="9525">
                  <a:solidFill>
                    <a:srgbClr val="993366"/>
                  </a:solidFill>
                  <a:round/>
                </a:ln>
                <a:solidFill>
                  <a:srgbClr val="FF3300"/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新魏" panose="02010800040101010101" charset="-122"/>
                <a:ea typeface="华文新魏" panose="02010800040101010101" charset="-122"/>
                <a:cs typeface="+mn-cs"/>
              </a:rPr>
              <a:t>?</a:t>
            </a:r>
            <a:endParaRPr kumimoji="0" lang="zh-CN" altLang="en-US" sz="4300" b="1" i="0" u="none" strike="noStrike" kern="10" cap="none" spc="0" normalizeH="0" baseline="0" noProof="0" dirty="0">
              <a:ln w="9525">
                <a:solidFill>
                  <a:srgbClr val="993366"/>
                </a:solidFill>
                <a:round/>
              </a:ln>
              <a:solidFill>
                <a:srgbClr val="FF3300"/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华文新魏" panose="02010800040101010101" charset="-122"/>
              <a:ea typeface="华文新魏" panose="02010800040101010101" charset="-122"/>
              <a:cs typeface="+mn-cs"/>
            </a:endParaRPr>
          </a:p>
        </p:txBody>
      </p:sp>
      <p:pic>
        <p:nvPicPr>
          <p:cNvPr id="13320" name="Picture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302250"/>
            <a:ext cx="12190413" cy="15573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482" name="Picture 18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83" name="Rectangle 105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91377" name="Text Box 241"/>
          <p:cNvSpPr txBox="1">
            <a:spLocks noChangeArrowheads="1"/>
          </p:cNvSpPr>
          <p:nvPr/>
        </p:nvSpPr>
        <p:spPr bwMode="auto">
          <a:xfrm>
            <a:off x="431800" y="908050"/>
            <a:ext cx="11134725" cy="17113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1.</a:t>
            </a:r>
            <a:r>
              <a:rPr kumimoji="0" lang="zh-CN" altLang="en-US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用描点法画二次函数图象的步骤有哪些</a:t>
            </a:r>
            <a:r>
              <a: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?</a:t>
            </a:r>
            <a:endParaRPr kumimoji="0" lang="en-US" altLang="zh-CN" sz="5200" b="1" kern="1200" cap="none" spc="0" normalizeH="0" baseline="0" noProof="0" dirty="0"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91376" name="WordArt 240"/>
          <p:cNvSpPr>
            <a:spLocks noChangeArrowheads="1" noChangeShapeType="1" noTextEdit="1"/>
          </p:cNvSpPr>
          <p:nvPr/>
        </p:nvSpPr>
        <p:spPr bwMode="auto">
          <a:xfrm>
            <a:off x="431744" y="188957"/>
            <a:ext cx="2302634" cy="358858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回顾</a:t>
            </a:r>
            <a:r>
              <a:rPr kumimoji="0" lang="en-US" altLang="zh-CN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:</a:t>
            </a:r>
            <a:endParaRPr kumimoji="0" lang="zh-CN" altLang="en-US" sz="4300" b="1" i="0" u="none" strike="noStrike" kern="10" cap="none" spc="0" normalizeH="0" baseline="0" noProof="0" dirty="0">
              <a:ln w="9525">
                <a:noFill/>
                <a:rou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华文行楷" panose="02010800040101010101" charset="-122"/>
              <a:ea typeface="华文行楷" panose="02010800040101010101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2588" name="Picture 12" descr="2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986" b="30698"/>
          <a:stretch>
            <a:fillRect/>
          </a:stretch>
        </p:blipFill>
        <p:spPr>
          <a:xfrm>
            <a:off x="5038725" y="2660650"/>
            <a:ext cx="7143750" cy="35782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8"/>
          <p:cNvGrpSpPr/>
          <p:nvPr/>
        </p:nvGrpSpPr>
        <p:grpSpPr>
          <a:xfrm>
            <a:off x="5153025" y="2720975"/>
            <a:ext cx="4205288" cy="2654300"/>
            <a:chOff x="2426" y="852"/>
            <a:chExt cx="1987" cy="1671"/>
          </a:xfrm>
        </p:grpSpPr>
        <p:pic>
          <p:nvPicPr>
            <p:cNvPr id="1086" name="Picture 9" descr="22"/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479" y="1097"/>
              <a:ext cx="1934" cy="1426"/>
            </a:xfrm>
            <a:prstGeom prst="rect">
              <a:avLst/>
            </a:prstGeom>
            <a:noFill/>
            <a:ln w="9525">
              <a:noFill/>
            </a:ln>
          </p:spPr>
        </p:pic>
        <p:graphicFrame>
          <p:nvGraphicFramePr>
            <p:cNvPr id="1026" name="Object 10"/>
            <p:cNvGraphicFramePr/>
            <p:nvPr/>
          </p:nvGraphicFramePr>
          <p:xfrm>
            <a:off x="2426" y="852"/>
            <a:ext cx="895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7" name="" r:id="rId3" imgW="444500" imgH="228600" progId="Equation.DSMT4">
                    <p:embed/>
                  </p:oleObj>
                </mc:Choice>
                <mc:Fallback>
                  <p:oleObj name="" r:id="rId3" imgW="444500" imgH="228600" progId="Equation.DSMT4">
                    <p:embed/>
                    <p:pic>
                      <p:nvPicPr>
                        <p:cNvPr id="0" name="图片 3076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26" y="852"/>
                          <a:ext cx="895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1029" name="Picture 11" descr="花边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2589" name="Line 13"/>
          <p:cNvSpPr/>
          <p:nvPr/>
        </p:nvSpPr>
        <p:spPr>
          <a:xfrm>
            <a:off x="7145338" y="4813300"/>
            <a:ext cx="1317625" cy="0"/>
          </a:xfrm>
          <a:prstGeom prst="line">
            <a:avLst/>
          </a:prstGeom>
          <a:ln w="38100" cap="flat" cmpd="sng">
            <a:solidFill>
              <a:srgbClr val="00008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0" name="Line 14"/>
          <p:cNvSpPr/>
          <p:nvPr/>
        </p:nvSpPr>
        <p:spPr>
          <a:xfrm>
            <a:off x="7224713" y="3430588"/>
            <a:ext cx="2133600" cy="0"/>
          </a:xfrm>
          <a:prstGeom prst="line">
            <a:avLst/>
          </a:prstGeom>
          <a:ln w="38100" cap="flat" cmpd="sng">
            <a:solidFill>
              <a:srgbClr val="00008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1" name="Line 15"/>
          <p:cNvSpPr/>
          <p:nvPr/>
        </p:nvSpPr>
        <p:spPr>
          <a:xfrm>
            <a:off x="6215063" y="4813300"/>
            <a:ext cx="1031875" cy="0"/>
          </a:xfrm>
          <a:prstGeom prst="line">
            <a:avLst/>
          </a:prstGeom>
          <a:ln w="38100" cap="flat" cmpd="sng">
            <a:solidFill>
              <a:srgbClr val="00008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2" name="Line 16"/>
          <p:cNvSpPr/>
          <p:nvPr/>
        </p:nvSpPr>
        <p:spPr>
          <a:xfrm>
            <a:off x="5232400" y="3430588"/>
            <a:ext cx="2132013" cy="0"/>
          </a:xfrm>
          <a:prstGeom prst="line">
            <a:avLst/>
          </a:prstGeom>
          <a:ln w="38100" cap="flat" cmpd="sng">
            <a:solidFill>
              <a:srgbClr val="000080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3" name="Line 17"/>
          <p:cNvSpPr/>
          <p:nvPr/>
        </p:nvSpPr>
        <p:spPr>
          <a:xfrm>
            <a:off x="8207375" y="4672013"/>
            <a:ext cx="0" cy="630237"/>
          </a:xfrm>
          <a:prstGeom prst="line">
            <a:avLst/>
          </a:prstGeom>
          <a:ln w="38100" cap="flat" cmpd="sng">
            <a:solidFill>
              <a:srgbClr val="003366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4" name="Line 18"/>
          <p:cNvSpPr/>
          <p:nvPr/>
        </p:nvSpPr>
        <p:spPr>
          <a:xfrm>
            <a:off x="9151938" y="3213100"/>
            <a:ext cx="0" cy="2089150"/>
          </a:xfrm>
          <a:prstGeom prst="line">
            <a:avLst/>
          </a:prstGeom>
          <a:ln w="38100" cap="flat" cmpd="sng">
            <a:solidFill>
              <a:srgbClr val="003366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5" name="Line 19"/>
          <p:cNvSpPr/>
          <p:nvPr/>
        </p:nvSpPr>
        <p:spPr>
          <a:xfrm>
            <a:off x="5486400" y="3213100"/>
            <a:ext cx="0" cy="2089150"/>
          </a:xfrm>
          <a:prstGeom prst="line">
            <a:avLst/>
          </a:prstGeom>
          <a:ln w="38100" cap="flat" cmpd="sng">
            <a:solidFill>
              <a:srgbClr val="003366"/>
            </a:solidFill>
            <a:prstDash val="sysDot"/>
            <a:headEnd type="none" w="sm" len="sm"/>
            <a:tailEnd type="none" w="sm" len="sm"/>
          </a:ln>
        </p:spPr>
      </p:sp>
      <p:sp>
        <p:nvSpPr>
          <p:cNvPr id="152596" name="Line 20"/>
          <p:cNvSpPr/>
          <p:nvPr/>
        </p:nvSpPr>
        <p:spPr>
          <a:xfrm>
            <a:off x="6399213" y="4672013"/>
            <a:ext cx="0" cy="630237"/>
          </a:xfrm>
          <a:prstGeom prst="line">
            <a:avLst/>
          </a:prstGeom>
          <a:ln w="38100" cap="flat" cmpd="sng">
            <a:solidFill>
              <a:srgbClr val="003366"/>
            </a:solidFill>
            <a:prstDash val="sysDot"/>
            <a:headEnd type="none" w="sm" len="sm"/>
            <a:tailEnd type="none" w="sm" len="sm"/>
          </a:ln>
        </p:spPr>
      </p:sp>
      <p:grpSp>
        <p:nvGrpSpPr>
          <p:cNvPr id="3" name="Group 21"/>
          <p:cNvGrpSpPr/>
          <p:nvPr/>
        </p:nvGrpSpPr>
        <p:grpSpPr>
          <a:xfrm>
            <a:off x="5437188" y="3373438"/>
            <a:ext cx="3794125" cy="1928812"/>
            <a:chOff x="2560" y="1272"/>
            <a:chExt cx="1793" cy="1214"/>
          </a:xfrm>
        </p:grpSpPr>
        <p:sp>
          <p:nvSpPr>
            <p:cNvPr id="1081" name="Oval 22"/>
            <p:cNvSpPr/>
            <p:nvPr/>
          </p:nvSpPr>
          <p:spPr>
            <a:xfrm>
              <a:off x="3856" y="2149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082" name="Oval 23"/>
            <p:cNvSpPr/>
            <p:nvPr/>
          </p:nvSpPr>
          <p:spPr>
            <a:xfrm>
              <a:off x="4305" y="1272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083" name="Oval 24"/>
            <p:cNvSpPr/>
            <p:nvPr/>
          </p:nvSpPr>
          <p:spPr>
            <a:xfrm>
              <a:off x="2560" y="1277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084" name="Oval 25"/>
            <p:cNvSpPr/>
            <p:nvPr/>
          </p:nvSpPr>
          <p:spPr>
            <a:xfrm>
              <a:off x="2992" y="2133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085" name="Oval 26"/>
            <p:cNvSpPr/>
            <p:nvPr/>
          </p:nvSpPr>
          <p:spPr>
            <a:xfrm>
              <a:off x="3414" y="2438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1039" name="Rectangle 27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1040" name="表格 1039"/>
          <p:cNvGraphicFramePr/>
          <p:nvPr/>
        </p:nvGraphicFramePr>
        <p:xfrm>
          <a:off x="4846638" y="1484313"/>
          <a:ext cx="7008812" cy="1158875"/>
        </p:xfrm>
        <a:graphic>
          <a:graphicData uri="http://schemas.openxmlformats.org/drawingml/2006/table">
            <a:tbl>
              <a:tblPr/>
              <a:tblGrid>
                <a:gridCol w="1519238"/>
                <a:gridCol w="690562"/>
                <a:gridCol w="1150938"/>
                <a:gridCol w="1150937"/>
                <a:gridCol w="577850"/>
                <a:gridCol w="671513"/>
                <a:gridCol w="574675"/>
                <a:gridCol w="673100"/>
              </a:tblGrid>
              <a:tr h="579438"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i="1" dirty="0">
                          <a:latin typeface="Times New Roman" panose="02020603050405020304" pitchFamily="18" charset="0"/>
                        </a:rPr>
                        <a:t>x</a:t>
                      </a:r>
                      <a:endParaRPr lang="en-US" altLang="zh-CN" sz="3200" b="1" i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Arial" panose="020B0604020202020204" pitchFamily="34" charset="0"/>
                        </a:rPr>
                        <a:t>…</a:t>
                      </a:r>
                      <a:endParaRPr lang="en-US" altLang="zh-CN" sz="3200" b="1" dirty="0">
                        <a:latin typeface="Arial" panose="020B0604020202020204" pitchFamily="34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Symbol" panose="05050102010706020507" pitchFamily="18" charset="2"/>
                        </a:rPr>
                        <a:t>-</a:t>
                      </a:r>
                      <a:r>
                        <a:rPr lang="en-US" altLang="zh-CN" sz="3200" b="1" dirty="0"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3200" b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Symbol" panose="05050102010706020507" pitchFamily="18" charset="2"/>
                        </a:rPr>
                        <a:t>-</a:t>
                      </a:r>
                      <a:r>
                        <a:rPr lang="en-US" altLang="zh-CN" sz="3200" b="1" dirty="0"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3200" b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Times New Roman" panose="02020603050405020304" pitchFamily="18" charset="0"/>
                        </a:rPr>
                        <a:t>0</a:t>
                      </a:r>
                      <a:endParaRPr lang="en-US" altLang="zh-CN" sz="3200" b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3200" b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zh-CN" sz="3200" b="1" dirty="0"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Arial" panose="020B0604020202020204" pitchFamily="34" charset="0"/>
                        </a:rPr>
                        <a:t>…</a:t>
                      </a:r>
                      <a:endParaRPr lang="en-US" altLang="zh-CN" sz="3200" b="1" dirty="0">
                        <a:latin typeface="Arial" panose="020B0604020202020204" pitchFamily="34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7"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endParaRPr lang="zh-CN" altLang="zh-CN" sz="3200" b="1" dirty="0">
                        <a:latin typeface="Arial" panose="020B0604020202020204" pitchFamily="34" charset="0"/>
                      </a:endParaRPr>
                    </a:p>
                  </a:txBody>
                  <a:tcPr marL="121904" marR="121904" marT="45731" marB="4573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Arial" panose="020B0604020202020204" pitchFamily="34" charset="0"/>
                        </a:rPr>
                        <a:t>…</a:t>
                      </a:r>
                      <a:endParaRPr lang="en-US" altLang="zh-CN" sz="3200" b="1" dirty="0">
                        <a:latin typeface="Arial" panose="020B0604020202020204" pitchFamily="34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32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32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</a:rPr>
                        <a:t>0</a:t>
                      </a:r>
                      <a:endParaRPr lang="en-US" altLang="zh-CN" sz="32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</a:rPr>
                        <a:t>1</a:t>
                      </a:r>
                      <a:endParaRPr lang="en-US" altLang="zh-CN" sz="32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solidFill>
                            <a:srgbClr val="FF3300"/>
                          </a:solidFill>
                          <a:latin typeface="Times New Roman" panose="02020603050405020304" pitchFamily="18" charset="0"/>
                        </a:rPr>
                        <a:t>4</a:t>
                      </a:r>
                      <a:endParaRPr lang="en-US" altLang="zh-CN" sz="3200" b="1" dirty="0">
                        <a:solidFill>
                          <a:srgbClr val="FF3300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200" b="1" dirty="0">
                          <a:latin typeface="Arial" panose="020B0604020202020204" pitchFamily="34" charset="0"/>
                        </a:rPr>
                        <a:t>…</a:t>
                      </a:r>
                      <a:endParaRPr lang="en-US" altLang="zh-CN" sz="3200" b="1" dirty="0">
                        <a:latin typeface="Arial" panose="020B0604020202020204" pitchFamily="34" charset="0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4" name="Group 83"/>
          <p:cNvGrpSpPr/>
          <p:nvPr/>
        </p:nvGrpSpPr>
        <p:grpSpPr>
          <a:xfrm>
            <a:off x="4846638" y="1989138"/>
            <a:ext cx="1631950" cy="754062"/>
            <a:chOff x="2336" y="527"/>
            <a:chExt cx="771" cy="475"/>
          </a:xfrm>
        </p:grpSpPr>
        <p:sp>
          <p:nvSpPr>
            <p:cNvPr id="152634" name="Text Box 58"/>
            <p:cNvSpPr txBox="1">
              <a:spLocks noChangeArrowheads="1"/>
            </p:cNvSpPr>
            <p:nvPr/>
          </p:nvSpPr>
          <p:spPr bwMode="auto">
            <a:xfrm>
              <a:off x="2336" y="527"/>
              <a:ext cx="771" cy="475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4300" b="1" i="1" kern="1200" cap="none" spc="0" normalizeH="0" baseline="0" noProof="0" dirty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y</a:t>
              </a:r>
              <a:r>
                <a:rPr kumimoji="0" lang="en-US" altLang="zh-CN" sz="4300" b="1" kern="1200" cap="none" spc="0" normalizeH="0" baseline="0" noProof="0" dirty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=</a:t>
              </a:r>
              <a:r>
                <a:rPr kumimoji="0" lang="en-US" altLang="zh-CN" sz="4300" b="1" i="1" kern="1200" cap="none" spc="0" normalizeH="0" baseline="0" noProof="0" dirty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x</a:t>
              </a:r>
              <a:endParaRPr kumimoji="0" lang="en-US" altLang="zh-CN" sz="4300" b="1" i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2633" name="Text Box 57"/>
            <p:cNvSpPr txBox="1">
              <a:spLocks noChangeArrowheads="1"/>
            </p:cNvSpPr>
            <p:nvPr/>
          </p:nvSpPr>
          <p:spPr bwMode="auto">
            <a:xfrm>
              <a:off x="2925" y="527"/>
              <a:ext cx="18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Arial" panose="020B0604020202020204" pitchFamily="34" charset="0"/>
                </a:rPr>
                <a:t>2</a:t>
              </a:r>
              <a:endParaRPr lang="en-US" altLang="zh-CN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52641" name="WordArt 65"/>
          <p:cNvSpPr>
            <a:spLocks noChangeArrowheads="1" noChangeShapeType="1" noTextEdit="1"/>
          </p:cNvSpPr>
          <p:nvPr/>
        </p:nvSpPr>
        <p:spPr bwMode="auto">
          <a:xfrm>
            <a:off x="431744" y="188957"/>
            <a:ext cx="2302634" cy="358858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回顾</a:t>
            </a:r>
            <a:r>
              <a:rPr kumimoji="0" lang="en-US" altLang="zh-CN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:</a:t>
            </a:r>
            <a:endParaRPr kumimoji="0" lang="zh-CN" altLang="en-US" sz="4300" b="1" i="0" u="none" strike="noStrike" kern="10" cap="none" spc="0" normalizeH="0" baseline="0" noProof="0" dirty="0">
              <a:ln w="9525">
                <a:noFill/>
                <a:rou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华文行楷" panose="02010800040101010101" charset="-122"/>
              <a:ea typeface="华文行楷" panose="02010800040101010101" charset="-122"/>
              <a:cs typeface="+mn-cs"/>
            </a:endParaRPr>
          </a:p>
        </p:txBody>
      </p:sp>
      <p:sp>
        <p:nvSpPr>
          <p:cNvPr id="152642" name="Text Box 66"/>
          <p:cNvSpPr txBox="1">
            <a:spLocks noChangeArrowheads="1"/>
          </p:cNvSpPr>
          <p:nvPr/>
        </p:nvSpPr>
        <p:spPr bwMode="auto">
          <a:xfrm>
            <a:off x="239713" y="620713"/>
            <a:ext cx="5375275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画函数图象步骤</a:t>
            </a:r>
            <a:r>
              <a:rPr kumimoji="0" lang="en-US" altLang="zh-CN" sz="48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:</a:t>
            </a:r>
            <a:endParaRPr kumimoji="0" lang="en-US" altLang="zh-CN" sz="4800" b="1" kern="1200" cap="none" spc="0" normalizeH="0" baseline="0" noProof="0" dirty="0"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52661" name="Text Box 85"/>
          <p:cNvSpPr txBox="1">
            <a:spLocks noChangeArrowheads="1"/>
          </p:cNvSpPr>
          <p:nvPr/>
        </p:nvSpPr>
        <p:spPr bwMode="auto">
          <a:xfrm>
            <a:off x="912813" y="1574800"/>
            <a:ext cx="2493963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1.</a:t>
            </a:r>
            <a:r>
              <a: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列表</a:t>
            </a:r>
            <a:endParaRPr kumimoji="0" lang="zh-CN" altLang="en-US" sz="48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pSp>
        <p:nvGrpSpPr>
          <p:cNvPr id="5" name="Group 90"/>
          <p:cNvGrpSpPr/>
          <p:nvPr/>
        </p:nvGrpSpPr>
        <p:grpSpPr>
          <a:xfrm>
            <a:off x="912813" y="2133600"/>
            <a:ext cx="2493962" cy="1570038"/>
            <a:chOff x="431" y="1344"/>
            <a:chExt cx="1179" cy="988"/>
          </a:xfrm>
        </p:grpSpPr>
        <p:sp>
          <p:nvSpPr>
            <p:cNvPr id="152662" name="Text Box 86"/>
            <p:cNvSpPr txBox="1">
              <a:spLocks noChangeArrowheads="1"/>
            </p:cNvSpPr>
            <p:nvPr/>
          </p:nvSpPr>
          <p:spPr bwMode="auto">
            <a:xfrm>
              <a:off x="431" y="1809"/>
              <a:ext cx="1179" cy="52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2.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描点</a:t>
              </a:r>
              <a:endPara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52664" name="Line 88"/>
            <p:cNvSpPr>
              <a:spLocks noChangeShapeType="1"/>
            </p:cNvSpPr>
            <p:nvPr/>
          </p:nvSpPr>
          <p:spPr bwMode="auto">
            <a:xfrm>
              <a:off x="1020" y="1344"/>
              <a:ext cx="0" cy="54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tailEnd type="triangle" w="med" len="med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/>
            <a:lstStyle/>
            <a:p>
              <a:pPr marL="0" marR="0" lvl="0" indent="0" algn="l" defTabSz="121729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6" name="Group 91"/>
          <p:cNvGrpSpPr/>
          <p:nvPr/>
        </p:nvGrpSpPr>
        <p:grpSpPr>
          <a:xfrm>
            <a:off x="912813" y="3575050"/>
            <a:ext cx="2493962" cy="1568450"/>
            <a:chOff x="431" y="2251"/>
            <a:chExt cx="1179" cy="988"/>
          </a:xfrm>
        </p:grpSpPr>
        <p:sp>
          <p:nvSpPr>
            <p:cNvPr id="152663" name="Text Box 87"/>
            <p:cNvSpPr txBox="1">
              <a:spLocks noChangeArrowheads="1"/>
            </p:cNvSpPr>
            <p:nvPr/>
          </p:nvSpPr>
          <p:spPr bwMode="auto">
            <a:xfrm>
              <a:off x="431" y="2716"/>
              <a:ext cx="1179" cy="52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3.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连线</a:t>
              </a:r>
              <a:endParaRPr kumimoji="0" lang="zh-CN" altLang="en-US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52665" name="Line 89"/>
            <p:cNvSpPr>
              <a:spLocks noChangeShapeType="1"/>
            </p:cNvSpPr>
            <p:nvPr/>
          </p:nvSpPr>
          <p:spPr bwMode="auto">
            <a:xfrm>
              <a:off x="1020" y="2251"/>
              <a:ext cx="0" cy="544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tailEnd type="triangle" w="med" len="med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/>
            <a:lstStyle/>
            <a:p>
              <a:pPr marL="0" marR="0" lvl="0" indent="0" algn="l" defTabSz="121729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宋体" panose="02010600030101010101" pitchFamily="2" charset="-122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2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52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52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52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52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52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52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52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52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66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052" name="Picture 6" descr="2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5986" b="30698"/>
          <a:stretch>
            <a:fillRect/>
          </a:stretch>
        </p:blipFill>
        <p:spPr>
          <a:xfrm>
            <a:off x="5038725" y="2660650"/>
            <a:ext cx="7143750" cy="3578225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3" name="Group 2"/>
          <p:cNvGrpSpPr/>
          <p:nvPr/>
        </p:nvGrpSpPr>
        <p:grpSpPr>
          <a:xfrm>
            <a:off x="8662988" y="3756025"/>
            <a:ext cx="152400" cy="60325"/>
            <a:chOff x="2426" y="845"/>
            <a:chExt cx="1987" cy="1678"/>
          </a:xfrm>
        </p:grpSpPr>
        <p:pic>
          <p:nvPicPr>
            <p:cNvPr id="2093" name="Picture 3" descr="22"/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479" y="1097"/>
              <a:ext cx="1934" cy="1426"/>
            </a:xfrm>
            <a:prstGeom prst="rect">
              <a:avLst/>
            </a:prstGeom>
            <a:noFill/>
            <a:ln w="9525">
              <a:noFill/>
            </a:ln>
          </p:spPr>
        </p:pic>
        <p:graphicFrame>
          <p:nvGraphicFramePr>
            <p:cNvPr id="2051" name="Object 4"/>
            <p:cNvGraphicFramePr/>
            <p:nvPr/>
          </p:nvGraphicFramePr>
          <p:xfrm>
            <a:off x="2426" y="845"/>
            <a:ext cx="895" cy="4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6" name="" r:id="rId3" imgW="405765" imgH="215900" progId="Equation.3">
                    <p:embed/>
                  </p:oleObj>
                </mc:Choice>
                <mc:Fallback>
                  <p:oleObj name="" r:id="rId3" imgW="405765" imgH="215900" progId="Equation.3">
                    <p:embed/>
                    <p:pic>
                      <p:nvPicPr>
                        <p:cNvPr id="0" name="图片 3075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426" y="845"/>
                          <a:ext cx="895" cy="47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pic>
        <p:nvPicPr>
          <p:cNvPr id="2054" name="Picture 5" descr="花边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055" name="Group 15"/>
          <p:cNvGrpSpPr/>
          <p:nvPr/>
        </p:nvGrpSpPr>
        <p:grpSpPr>
          <a:xfrm>
            <a:off x="5437188" y="3373438"/>
            <a:ext cx="3794125" cy="1928812"/>
            <a:chOff x="2560" y="1272"/>
            <a:chExt cx="1793" cy="1214"/>
          </a:xfrm>
        </p:grpSpPr>
        <p:sp>
          <p:nvSpPr>
            <p:cNvPr id="2088" name="Oval 16"/>
            <p:cNvSpPr/>
            <p:nvPr/>
          </p:nvSpPr>
          <p:spPr>
            <a:xfrm>
              <a:off x="3856" y="2149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2089" name="Oval 17"/>
            <p:cNvSpPr/>
            <p:nvPr/>
          </p:nvSpPr>
          <p:spPr>
            <a:xfrm>
              <a:off x="4305" y="1272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2090" name="Oval 18"/>
            <p:cNvSpPr/>
            <p:nvPr/>
          </p:nvSpPr>
          <p:spPr>
            <a:xfrm>
              <a:off x="2560" y="1277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2091" name="Oval 19"/>
            <p:cNvSpPr/>
            <p:nvPr/>
          </p:nvSpPr>
          <p:spPr>
            <a:xfrm>
              <a:off x="2992" y="2133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2092" name="Oval 20"/>
            <p:cNvSpPr/>
            <p:nvPr/>
          </p:nvSpPr>
          <p:spPr>
            <a:xfrm>
              <a:off x="3414" y="2438"/>
              <a:ext cx="48" cy="48"/>
            </a:xfrm>
            <a:prstGeom prst="ellipse">
              <a:avLst/>
            </a:prstGeom>
            <a:solidFill>
              <a:srgbClr val="FF0000"/>
            </a:solidFill>
            <a:ln w="952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  <p:sp>
        <p:nvSpPr>
          <p:cNvPr id="2056" name="Rectangle 21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55702" name="WordArt 54"/>
          <p:cNvSpPr>
            <a:spLocks noChangeArrowheads="1" noChangeShapeType="1" noTextEdit="1"/>
          </p:cNvSpPr>
          <p:nvPr/>
        </p:nvSpPr>
        <p:spPr bwMode="auto">
          <a:xfrm>
            <a:off x="431744" y="188957"/>
            <a:ext cx="2302634" cy="358858"/>
          </a:xfrm>
          <a:prstGeom prst="rect">
            <a:avLst/>
          </a:prstGeom>
        </p:spPr>
        <p:txBody>
          <a:bodyPr wrap="none" lIns="108850" tIns="54425" rIns="108850" bIns="54425" numCol="1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121729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回顾</a:t>
            </a:r>
            <a:r>
              <a:rPr kumimoji="0" lang="en-US" altLang="zh-CN" sz="4300" b="1" i="0" u="none" strike="noStrike" kern="10" cap="none" spc="0" normalizeH="0" baseline="0" noProof="0" dirty="0">
                <a:ln w="9525">
                  <a:noFill/>
                  <a:rou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uLnTx/>
                <a:uFillTx/>
                <a:latin typeface="华文行楷" panose="02010800040101010101" charset="-122"/>
                <a:ea typeface="华文行楷" panose="02010800040101010101" charset="-122"/>
                <a:cs typeface="+mn-cs"/>
              </a:rPr>
              <a:t>:</a:t>
            </a:r>
            <a:endParaRPr kumimoji="0" lang="zh-CN" altLang="en-US" sz="4300" b="1" i="0" u="none" strike="noStrike" kern="10" cap="none" spc="0" normalizeH="0" baseline="0" noProof="0" dirty="0">
              <a:ln w="9525">
                <a:noFill/>
                <a:round/>
              </a:ln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effectLst>
                <a:outerShdw dist="35921" dir="2700000" algn="ctr" rotWithShape="0">
                  <a:srgbClr val="C0C0C0">
                    <a:alpha val="80000"/>
                  </a:srgbClr>
                </a:outerShdw>
              </a:effectLst>
              <a:uLnTx/>
              <a:uFillTx/>
              <a:latin typeface="华文行楷" panose="02010800040101010101" charset="-122"/>
              <a:ea typeface="华文行楷" panose="02010800040101010101" charset="-122"/>
              <a:cs typeface="+mn-cs"/>
            </a:endParaRPr>
          </a:p>
        </p:txBody>
      </p:sp>
      <p:grpSp>
        <p:nvGrpSpPr>
          <p:cNvPr id="2058" name="Group 64"/>
          <p:cNvGrpSpPr/>
          <p:nvPr/>
        </p:nvGrpSpPr>
        <p:grpSpPr>
          <a:xfrm>
            <a:off x="239713" y="476250"/>
            <a:ext cx="11423650" cy="892175"/>
            <a:chOff x="113" y="391"/>
            <a:chExt cx="5398" cy="562"/>
          </a:xfrm>
        </p:grpSpPr>
        <p:sp>
          <p:nvSpPr>
            <p:cNvPr id="155703" name="Text Box 55"/>
            <p:cNvSpPr txBox="1">
              <a:spLocks noChangeArrowheads="1"/>
            </p:cNvSpPr>
            <p:nvPr/>
          </p:nvSpPr>
          <p:spPr bwMode="auto">
            <a:xfrm>
              <a:off x="113" y="391"/>
              <a:ext cx="5398" cy="56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52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2.</a:t>
              </a:r>
              <a:r>
                <a:rPr kumimoji="0" lang="zh-CN" altLang="en-US" sz="52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请说出函数</a:t>
              </a:r>
              <a:r>
                <a:rPr kumimoji="0" lang="en-US" altLang="zh-CN" sz="52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5200" b="1" kern="1200" cap="none" spc="0" normalizeH="0" baseline="0" noProof="0" dirty="0">
                  <a:solidFill>
                    <a:srgbClr val="FF3300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52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5200" b="1" kern="1200" cap="none" spc="0" normalizeH="0" baseline="0" noProof="0" dirty="0"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 </a:t>
              </a:r>
              <a:r>
                <a:rPr kumimoji="0" lang="zh-CN" altLang="en-US" sz="52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图象的特征</a:t>
              </a:r>
              <a:r>
                <a:rPr kumimoji="0" lang="en-US" altLang="zh-CN" sz="52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?</a:t>
              </a:r>
              <a:endPara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55711" name="Text Box 63"/>
            <p:cNvSpPr txBox="1">
              <a:spLocks noChangeArrowheads="1"/>
            </p:cNvSpPr>
            <p:nvPr/>
          </p:nvSpPr>
          <p:spPr bwMode="auto">
            <a:xfrm>
              <a:off x="2715" y="436"/>
              <a:ext cx="318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</p:grpSp>
      <p:graphicFrame>
        <p:nvGraphicFramePr>
          <p:cNvPr id="2059" name="内容占位符 2058"/>
          <p:cNvGraphicFramePr/>
          <p:nvPr>
            <p:ph sz="half" idx="1"/>
          </p:nvPr>
        </p:nvGraphicFramePr>
        <p:xfrm>
          <a:off x="623888" y="1341438"/>
          <a:ext cx="11149012" cy="1366837"/>
        </p:xfrm>
        <a:graphic>
          <a:graphicData uri="http://schemas.openxmlformats.org/drawingml/2006/table">
            <a:tbl>
              <a:tblPr/>
              <a:tblGrid>
                <a:gridCol w="2787650"/>
                <a:gridCol w="2787650"/>
                <a:gridCol w="2786063"/>
                <a:gridCol w="2787650"/>
              </a:tblGrid>
              <a:tr h="704850"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3600" b="1" dirty="0">
                          <a:solidFill>
                            <a:srgbClr val="660066"/>
                          </a:solidFill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解析式</a:t>
                      </a:r>
                      <a:endParaRPr lang="zh-CN" altLang="en-US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3600" b="1" dirty="0">
                          <a:solidFill>
                            <a:srgbClr val="660066"/>
                          </a:solidFill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开口方向</a:t>
                      </a:r>
                      <a:endParaRPr lang="zh-CN" altLang="en-US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3600" b="1" dirty="0">
                          <a:solidFill>
                            <a:srgbClr val="660066"/>
                          </a:solidFill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顶点坐标</a:t>
                      </a:r>
                      <a:endParaRPr lang="zh-CN" altLang="en-US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zh-CN" altLang="en-US" sz="3600" b="1" dirty="0">
                          <a:solidFill>
                            <a:srgbClr val="660066"/>
                          </a:solidFill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对称轴</a:t>
                      </a:r>
                      <a:endParaRPr lang="zh-CN" altLang="en-US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88"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lang="en-US" altLang="zh-CN" sz="3600" b="1" dirty="0">
                          <a:solidFill>
                            <a:srgbClr val="660066"/>
                          </a:solidFill>
                          <a:latin typeface="隶书" panose="02010509060101010101" pitchFamily="49" charset="-122"/>
                          <a:ea typeface="隶书" panose="02010509060101010101" pitchFamily="49" charset="-122"/>
                        </a:rPr>
                        <a:t> </a:t>
                      </a:r>
                      <a:endParaRPr lang="en-US" altLang="zh-CN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endParaRPr lang="zh-CN" altLang="zh-CN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endParaRPr lang="zh-CN" altLang="zh-CN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121793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09600" lvl="1" indent="-1524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2pPr>
                      <a:lvl3pPr marL="1219200" lvl="2" indent="-3048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3pPr>
                      <a:lvl4pPr marL="1828800" lvl="3" indent="-4572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4pPr>
                      <a:lvl5pPr marL="2438400" lvl="4" indent="-609600" algn="l" defTabSz="121793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+mn-cs"/>
                        </a:defRPr>
                      </a:lvl5pPr>
                    </a:lstStyle>
                    <a:p>
                      <a:pPr lvl="0" algn="ctr" defTabSz="914400" eaLnBrk="1" hangingPunct="1">
                        <a:spcBef>
                          <a:spcPct val="20000"/>
                        </a:spcBef>
                        <a:buNone/>
                      </a:pPr>
                      <a:endParaRPr lang="zh-CN" altLang="zh-CN" sz="3600" b="1" dirty="0">
                        <a:solidFill>
                          <a:srgbClr val="660066"/>
                        </a:solidFill>
                        <a:latin typeface="隶书" panose="02010509060101010101" pitchFamily="49" charset="-122"/>
                        <a:ea typeface="隶书" panose="02010509060101010101" pitchFamily="49" charset="-122"/>
                      </a:endParaRPr>
                    </a:p>
                  </a:txBody>
                  <a:tcPr marL="121904" marR="121904" marT="45731" marB="45731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5" name="Group 88"/>
          <p:cNvGrpSpPr/>
          <p:nvPr/>
        </p:nvGrpSpPr>
        <p:grpSpPr>
          <a:xfrm>
            <a:off x="1295400" y="1916113"/>
            <a:ext cx="1920875" cy="892175"/>
            <a:chOff x="521" y="2523"/>
            <a:chExt cx="908" cy="562"/>
          </a:xfrm>
        </p:grpSpPr>
        <p:sp>
          <p:nvSpPr>
            <p:cNvPr id="155734" name="Text Box 86"/>
            <p:cNvSpPr txBox="1">
              <a:spLocks noChangeArrowheads="1"/>
            </p:cNvSpPr>
            <p:nvPr/>
          </p:nvSpPr>
          <p:spPr bwMode="auto">
            <a:xfrm>
              <a:off x="1066" y="2552"/>
              <a:ext cx="363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FF3300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FF33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5735" name="Text Box 87"/>
            <p:cNvSpPr txBox="1">
              <a:spLocks noChangeArrowheads="1"/>
            </p:cNvSpPr>
            <p:nvPr/>
          </p:nvSpPr>
          <p:spPr bwMode="auto">
            <a:xfrm>
              <a:off x="521" y="2523"/>
              <a:ext cx="771" cy="56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52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y</a:t>
              </a:r>
              <a:r>
                <a:rPr kumimoji="0" lang="en-US" altLang="zh-CN" sz="5200" b="1" kern="1200" cap="none" spc="0" normalizeH="0" baseline="0" noProof="0" dirty="0">
                  <a:solidFill>
                    <a:srgbClr val="FF3300"/>
                  </a:solidFill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=</a:t>
              </a:r>
              <a:r>
                <a:rPr kumimoji="0" lang="en-US" altLang="zh-CN" sz="5200" b="1" i="1" kern="1200" cap="none" spc="0" normalizeH="0" baseline="0" noProof="0" dirty="0">
                  <a:solidFill>
                    <a:srgbClr val="FF33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x</a:t>
              </a:r>
              <a:endParaRPr kumimoji="0" lang="en-US" altLang="zh-CN" sz="5200" b="1" i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</p:grpSp>
      <p:grpSp>
        <p:nvGrpSpPr>
          <p:cNvPr id="2077" name="Group 95"/>
          <p:cNvGrpSpPr/>
          <p:nvPr/>
        </p:nvGrpSpPr>
        <p:grpSpPr>
          <a:xfrm>
            <a:off x="5153025" y="2720975"/>
            <a:ext cx="4205288" cy="2654300"/>
            <a:chOff x="2426" y="852"/>
            <a:chExt cx="1987" cy="1671"/>
          </a:xfrm>
        </p:grpSpPr>
        <p:pic>
          <p:nvPicPr>
            <p:cNvPr id="2083" name="Picture 96" descr="22"/>
            <p:cNvPicPr/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2479" y="1097"/>
              <a:ext cx="1934" cy="1426"/>
            </a:xfrm>
            <a:prstGeom prst="rect">
              <a:avLst/>
            </a:prstGeom>
            <a:noFill/>
            <a:ln w="9525">
              <a:noFill/>
            </a:ln>
          </p:spPr>
        </p:pic>
        <p:graphicFrame>
          <p:nvGraphicFramePr>
            <p:cNvPr id="2050" name="Object 97"/>
            <p:cNvGraphicFramePr/>
            <p:nvPr/>
          </p:nvGraphicFramePr>
          <p:xfrm>
            <a:off x="2426" y="852"/>
            <a:ext cx="895" cy="46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" r:id="rId6" imgW="444500" imgH="228600" progId="Equation.DSMT4">
                    <p:embed/>
                  </p:oleObj>
                </mc:Choice>
                <mc:Fallback>
                  <p:oleObj name="" r:id="rId6" imgW="444500" imgH="228600" progId="Equation.DSMT4">
                    <p:embed/>
                    <p:pic>
                      <p:nvPicPr>
                        <p:cNvPr id="0" name="图片 3077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2426" y="852"/>
                          <a:ext cx="895" cy="46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55746" name="Text Box 98"/>
          <p:cNvSpPr txBox="1">
            <a:spLocks noChangeArrowheads="1"/>
          </p:cNvSpPr>
          <p:nvPr/>
        </p:nvSpPr>
        <p:spPr bwMode="auto">
          <a:xfrm>
            <a:off x="3983038" y="1989138"/>
            <a:ext cx="1728788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8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向上</a:t>
            </a:r>
            <a:endParaRPr kumimoji="0" lang="zh-CN" altLang="en-US" sz="4800" b="1" kern="1200" cap="none" spc="0" normalizeH="0" baseline="0" noProof="0" dirty="0">
              <a:solidFill>
                <a:srgbClr val="FF3300"/>
              </a:solidFill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55747" name="Text Box 99"/>
          <p:cNvSpPr txBox="1">
            <a:spLocks noChangeArrowheads="1"/>
          </p:cNvSpPr>
          <p:nvPr/>
        </p:nvSpPr>
        <p:spPr bwMode="auto">
          <a:xfrm>
            <a:off x="6575425" y="1989138"/>
            <a:ext cx="1728788" cy="8493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8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(0,0)</a:t>
            </a:r>
            <a:endParaRPr kumimoji="0" lang="en-US" altLang="zh-CN" sz="48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55748" name="Text Box 100"/>
          <p:cNvSpPr txBox="1">
            <a:spLocks noChangeArrowheads="1"/>
          </p:cNvSpPr>
          <p:nvPr/>
        </p:nvSpPr>
        <p:spPr bwMode="auto">
          <a:xfrm>
            <a:off x="8783638" y="2060575"/>
            <a:ext cx="3167063" cy="1168400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lnSpc>
                <a:spcPct val="80000"/>
              </a:lnSpc>
              <a:buClrTx/>
              <a:buSzTx/>
              <a:buFontTx/>
              <a:buNone/>
              <a:defRPr/>
            </a:pP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直线</a:t>
            </a:r>
            <a:r>
              <a:rPr kumimoji="0" lang="en-US" altLang="zh-CN" sz="4300" b="1" i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x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Symbol" panose="05050102010706020507" pitchFamily="18" charset="2"/>
                <a:ea typeface="隶书" panose="02010509060101010101" pitchFamily="49" charset="-122"/>
                <a:cs typeface="+mn-cs"/>
              </a:rPr>
              <a:t>=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0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隶书" panose="02010509060101010101" pitchFamily="49" charset="-122"/>
              <a:cs typeface="+mn-cs"/>
            </a:endParaRPr>
          </a:p>
          <a:p>
            <a:pPr marR="0" algn="ctr" defTabSz="1217295">
              <a:lnSpc>
                <a:spcPct val="80000"/>
              </a:lnSpc>
              <a:buClrTx/>
              <a:buSzTx/>
              <a:buFontTx/>
              <a:buNone/>
              <a:defRPr/>
            </a:pP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(</a:t>
            </a: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或</a:t>
            </a:r>
            <a:r>
              <a:rPr kumimoji="0" lang="en-US" altLang="zh-CN" sz="4300" b="1" i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y</a:t>
            </a: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轴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)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55750" name="Line 102"/>
          <p:cNvSpPr/>
          <p:nvPr/>
        </p:nvSpPr>
        <p:spPr>
          <a:xfrm>
            <a:off x="7280275" y="2997200"/>
            <a:ext cx="0" cy="3241675"/>
          </a:xfrm>
          <a:prstGeom prst="line">
            <a:avLst/>
          </a:prstGeom>
          <a:ln w="381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5749" name="Oval 101"/>
          <p:cNvSpPr/>
          <p:nvPr/>
        </p:nvSpPr>
        <p:spPr>
          <a:xfrm>
            <a:off x="7202488" y="5219700"/>
            <a:ext cx="190500" cy="142875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5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5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746" grpId="0"/>
      <p:bldP spid="155747" grpId="0"/>
      <p:bldP spid="155748" grpId="0"/>
      <p:bldP spid="15574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905" name="Text Box 65"/>
          <p:cNvSpPr txBox="1">
            <a:spLocks noChangeArrowheads="1"/>
          </p:cNvSpPr>
          <p:nvPr/>
        </p:nvSpPr>
        <p:spPr bwMode="auto">
          <a:xfrm>
            <a:off x="481013" y="865188"/>
            <a:ext cx="11709400" cy="18637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57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作二次函数              的图象</a:t>
            </a:r>
            <a:r>
              <a:rPr kumimoji="0" lang="en-US" altLang="zh-CN" sz="57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.</a:t>
            </a:r>
            <a:endParaRPr kumimoji="0" lang="en-US" altLang="zh-CN" sz="57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21507" name="Rectangle 57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1508" name="WordArt 58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21509" name="Picture 59" descr="花边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1510" name="Group 68"/>
          <p:cNvGrpSpPr/>
          <p:nvPr/>
        </p:nvGrpSpPr>
        <p:grpSpPr>
          <a:xfrm>
            <a:off x="5807075" y="836613"/>
            <a:ext cx="6238875" cy="969962"/>
            <a:chOff x="1973" y="527"/>
            <a:chExt cx="2948" cy="611"/>
          </a:xfrm>
        </p:grpSpPr>
        <p:sp>
          <p:nvSpPr>
            <p:cNvPr id="163900" name="Text Box 60"/>
            <p:cNvSpPr txBox="1">
              <a:spLocks noChangeArrowheads="1"/>
            </p:cNvSpPr>
            <p:nvPr/>
          </p:nvSpPr>
          <p:spPr bwMode="auto">
            <a:xfrm>
              <a:off x="1973" y="527"/>
              <a:ext cx="2948" cy="61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sz="57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57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57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   </a:t>
              </a:r>
              <a:r>
                <a:rPr kumimoji="0" lang="zh-CN" altLang="en-US" sz="57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与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57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57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endParaRPr kumimoji="0" lang="en-US" altLang="zh-CN" sz="5700" b="1" i="1" kern="1200" cap="none" spc="0" normalizeH="0" baseline="0" noProof="0" dirty="0">
                <a:solidFill>
                  <a:srgbClr val="660066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63901" name="Text Box 61"/>
            <p:cNvSpPr txBox="1">
              <a:spLocks noChangeArrowheads="1"/>
            </p:cNvSpPr>
            <p:nvPr/>
          </p:nvSpPr>
          <p:spPr bwMode="auto">
            <a:xfrm>
              <a:off x="2517" y="563"/>
              <a:ext cx="147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33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63902" name="Text Box 62"/>
            <p:cNvSpPr txBox="1">
              <a:spLocks noChangeArrowheads="1"/>
            </p:cNvSpPr>
            <p:nvPr/>
          </p:nvSpPr>
          <p:spPr bwMode="auto">
            <a:xfrm>
              <a:off x="4105" y="572"/>
              <a:ext cx="148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33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163909" name="Text Box 69"/>
          <p:cNvSpPr txBox="1">
            <a:spLocks noChangeArrowheads="1"/>
          </p:cNvSpPr>
          <p:nvPr/>
        </p:nvSpPr>
        <p:spPr bwMode="auto">
          <a:xfrm>
            <a:off x="7056438" y="981075"/>
            <a:ext cx="1150938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Symbol" panose="05050102010706020507" pitchFamily="18" charset="2"/>
                <a:ea typeface="宋体" panose="02010600030101010101" pitchFamily="2" charset="-122"/>
                <a:cs typeface="+mn-cs"/>
              </a:rPr>
              <a:t>+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63910" name="Text Box 70"/>
          <p:cNvSpPr txBox="1">
            <a:spLocks noChangeArrowheads="1"/>
          </p:cNvSpPr>
          <p:nvPr/>
        </p:nvSpPr>
        <p:spPr bwMode="auto">
          <a:xfrm>
            <a:off x="10414000" y="987425"/>
            <a:ext cx="1154113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Symbol" panose="05050102010706020507" pitchFamily="18" charset="2"/>
                <a:ea typeface="宋体" panose="02010600030101010101" pitchFamily="2" charset="-122"/>
                <a:cs typeface="+mn-cs"/>
              </a:rPr>
              <a:t>-</a:t>
            </a:r>
            <a:r>
              <a:rPr kumimoji="0" lang="en-US" altLang="zh-CN" sz="4300" b="1" kern="1200" cap="none" spc="0" normalizeH="0" baseline="0" noProof="0" dirty="0">
                <a:solidFill>
                  <a:srgbClr val="FF33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1</a:t>
            </a:r>
            <a:endParaRPr kumimoji="0" lang="en-US" altLang="zh-CN" sz="4300" b="1" kern="1200" cap="none" spc="0" normalizeH="0" baseline="0" noProof="0" dirty="0">
              <a:solidFill>
                <a:srgbClr val="FF3300"/>
              </a:solidFill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4130" name="Text Box 226"/>
          <p:cNvSpPr txBox="1">
            <a:spLocks noChangeArrowheads="1"/>
          </p:cNvSpPr>
          <p:nvPr/>
        </p:nvSpPr>
        <p:spPr bwMode="auto">
          <a:xfrm>
            <a:off x="239713" y="476250"/>
            <a:ext cx="11709400" cy="17097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5200" b="1" kern="1200" cap="none" spc="0" normalizeH="0" baseline="0" noProof="0" dirty="0"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   </a:t>
            </a:r>
            <a:r>
              <a:rPr kumimoji="0" lang="zh-CN" altLang="en-US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请观察</a:t>
            </a:r>
            <a:r>
              <a:rPr kumimoji="0" lang="en-US" altLang="zh-CN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,</a:t>
            </a:r>
            <a:r>
              <a:rPr kumimoji="0" lang="zh-CN" altLang="en-US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这三个函数的图象有哪些异同点</a:t>
            </a:r>
            <a:r>
              <a:rPr kumimoji="0" lang="en-US" altLang="zh-CN" sz="52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?</a:t>
            </a:r>
            <a:endParaRPr kumimoji="0" lang="en-US" altLang="zh-CN" sz="5200" b="1" kern="1200" cap="none" spc="0" normalizeH="0" baseline="0" noProof="0" dirty="0">
              <a:solidFill>
                <a:srgbClr val="660066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grpSp>
        <p:nvGrpSpPr>
          <p:cNvPr id="3078" name="Group 92"/>
          <p:cNvGrpSpPr/>
          <p:nvPr/>
        </p:nvGrpSpPr>
        <p:grpSpPr>
          <a:xfrm>
            <a:off x="2733675" y="1203325"/>
            <a:ext cx="9551988" cy="5683250"/>
            <a:chOff x="1292" y="758"/>
            <a:chExt cx="4513" cy="3579"/>
          </a:xfrm>
        </p:grpSpPr>
        <p:grpSp>
          <p:nvGrpSpPr>
            <p:cNvPr id="3088" name="Group 91"/>
            <p:cNvGrpSpPr/>
            <p:nvPr/>
          </p:nvGrpSpPr>
          <p:grpSpPr>
            <a:xfrm>
              <a:off x="1292" y="758"/>
              <a:ext cx="4513" cy="3579"/>
              <a:chOff x="1292" y="758"/>
              <a:chExt cx="4513" cy="3579"/>
            </a:xfrm>
          </p:grpSpPr>
          <p:grpSp>
            <p:nvGrpSpPr>
              <p:cNvPr id="3097" name="Group 2"/>
              <p:cNvGrpSpPr/>
              <p:nvPr/>
            </p:nvGrpSpPr>
            <p:grpSpPr>
              <a:xfrm>
                <a:off x="1292" y="758"/>
                <a:ext cx="4513" cy="3579"/>
                <a:chOff x="1429" y="741"/>
                <a:chExt cx="4513" cy="3579"/>
              </a:xfrm>
            </p:grpSpPr>
            <p:grpSp>
              <p:nvGrpSpPr>
                <p:cNvPr id="3118" name="Group 3"/>
                <p:cNvGrpSpPr/>
                <p:nvPr/>
              </p:nvGrpSpPr>
              <p:grpSpPr>
                <a:xfrm>
                  <a:off x="1429" y="832"/>
                  <a:ext cx="4377" cy="3488"/>
                  <a:chOff x="1247" y="527"/>
                  <a:chExt cx="4377" cy="3488"/>
                </a:xfrm>
              </p:grpSpPr>
              <p:pic>
                <p:nvPicPr>
                  <p:cNvPr id="3136" name="Picture 4"/>
                  <p:cNvPicPr>
                    <a:picLocks noChangeAspect="1"/>
                  </p:cNvPicPr>
                  <p:nvPr/>
                </p:nvPicPr>
                <p:blipFill>
                  <a:blip r:embed="rId1"/>
                  <a:srcRect l="25069" t="18442" r="14142"/>
                  <a:stretch>
                    <a:fillRect/>
                  </a:stretch>
                </p:blipFill>
                <p:spPr>
                  <a:xfrm>
                    <a:off x="1723" y="844"/>
                    <a:ext cx="3538" cy="3171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</p:pic>
              <p:sp>
                <p:nvSpPr>
                  <p:cNvPr id="3137" name="Line 5"/>
                  <p:cNvSpPr/>
                  <p:nvPr/>
                </p:nvSpPr>
                <p:spPr>
                  <a:xfrm flipV="1">
                    <a:off x="1247" y="3035"/>
                    <a:ext cx="4377" cy="8"/>
                  </a:xfrm>
                  <a:prstGeom prst="line">
                    <a:avLst/>
                  </a:prstGeom>
                  <a:ln w="3810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3138" name="Line 6"/>
                  <p:cNvSpPr/>
                  <p:nvPr/>
                </p:nvSpPr>
                <p:spPr>
                  <a:xfrm flipV="1">
                    <a:off x="3084" y="527"/>
                    <a:ext cx="0" cy="3447"/>
                  </a:xfrm>
                  <a:prstGeom prst="line">
                    <a:avLst/>
                  </a:prstGeom>
                  <a:ln w="38100" cap="flat" cmpd="sng">
                    <a:solidFill>
                      <a:schemeClr val="tx1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</p:grpSp>
            <p:sp>
              <p:nvSpPr>
                <p:cNvPr id="123911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3062" y="2783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1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2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561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1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3062" y="2374"/>
                  <a:ext cx="272" cy="292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2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4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015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2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5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3062" y="1966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3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6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4423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3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7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3062" y="1512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4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4831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4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19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062" y="1104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5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20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5285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5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21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3033" y="3678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rPr>
                    <a:t>-1</a:t>
                  </a:r>
                  <a:endPara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23922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3062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b="1" dirty="0">
                      <a:latin typeface="Arial" panose="020B0604020202020204" pitchFamily="34" charset="0"/>
                    </a:rPr>
                    <a:t>0</a:t>
                  </a:r>
                  <a:endParaRPr lang="en-US" altLang="zh-CN" b="1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123923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2246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rPr>
                    <a:t>-2</a:t>
                  </a:r>
                  <a:endPara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23924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2654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rPr>
                    <a:t>-1</a:t>
                  </a:r>
                  <a:endPara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2392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1792" y="3327"/>
                  <a:ext cx="272" cy="291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marR="0" algn="ctr" defTabSz="1217295">
                    <a:spcBef>
                      <a:spcPct val="50000"/>
                    </a:spcBef>
                    <a:buClrTx/>
                    <a:buSzTx/>
                    <a:buFontTx/>
                    <a:buNone/>
                    <a:defRPr/>
                  </a:pPr>
                  <a:r>
                    <a:rPr kumimoji="0" lang="en-US" altLang="zh-CN" b="1" kern="1200" cap="none" spc="0" normalizeH="0" baseline="0" noProof="0">
                      <a:latin typeface="Arial" panose="020B0604020202020204" pitchFamily="34" charset="0"/>
                      <a:ea typeface="宋体" panose="02010600030101010101" pitchFamily="2" charset="-122"/>
                      <a:cs typeface="+mn-cs"/>
                    </a:rPr>
                    <a:t>-3</a:t>
                  </a:r>
                  <a:endPara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endParaRPr>
                </a:p>
              </p:txBody>
            </p:sp>
            <p:sp>
              <p:nvSpPr>
                <p:cNvPr id="123926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5488" y="3281"/>
                  <a:ext cx="454" cy="378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3300" b="1" i="1" dirty="0">
                      <a:latin typeface="Times New Roman" panose="02020603050405020304" pitchFamily="18" charset="0"/>
                    </a:rPr>
                    <a:t>x</a:t>
                  </a:r>
                  <a:endParaRPr lang="en-US" altLang="zh-CN" sz="3300" b="1" i="1" dirty="0">
                    <a:latin typeface="Times New Roman" panose="02020603050405020304" pitchFamily="18" charset="0"/>
                  </a:endParaRPr>
                </a:p>
              </p:txBody>
            </p:sp>
            <p:sp>
              <p:nvSpPr>
                <p:cNvPr id="123927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2926" y="741"/>
                  <a:ext cx="454" cy="378"/>
                </a:xfrm>
                <a:prstGeom prst="rect">
                  <a:avLst/>
                </a:prstGeom>
                <a:noFill/>
                <a:ln w="12700" algn="ctr">
                  <a:noFill/>
                  <a:miter lim="800000"/>
                </a:ln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</p:spPr>
              <p:txBody>
                <a:bodyPr>
                  <a:spAutoFit/>
                </a:bodyPr>
                <a:p>
                  <a:pPr algn="ctr">
                    <a:spcBef>
                      <a:spcPct val="50000"/>
                    </a:spcBef>
                  </a:pPr>
                  <a:r>
                    <a:rPr lang="en-US" altLang="zh-CN" sz="3300" b="1" i="1" dirty="0">
                      <a:latin typeface="Times New Roman" panose="02020603050405020304" pitchFamily="18" charset="0"/>
                    </a:rPr>
                    <a:t>y</a:t>
                  </a:r>
                  <a:endParaRPr lang="en-US" altLang="zh-CN" sz="3300" b="1" i="1" dirty="0">
                    <a:latin typeface="Times New Roman" panose="02020603050405020304" pitchFamily="18" charset="0"/>
                  </a:endParaRPr>
                </a:p>
              </p:txBody>
            </p:sp>
          </p:grpSp>
          <p:grpSp>
            <p:nvGrpSpPr>
              <p:cNvPr id="3098" name="Group 90"/>
              <p:cNvGrpSpPr/>
              <p:nvPr/>
            </p:nvGrpSpPr>
            <p:grpSpPr>
              <a:xfrm>
                <a:off x="2098" y="878"/>
                <a:ext cx="3082" cy="3016"/>
                <a:chOff x="2098" y="878"/>
                <a:chExt cx="3082" cy="3016"/>
              </a:xfrm>
            </p:grpSpPr>
            <p:grpSp>
              <p:nvGrpSpPr>
                <p:cNvPr id="3099" name="Group 68"/>
                <p:cNvGrpSpPr/>
                <p:nvPr/>
              </p:nvGrpSpPr>
              <p:grpSpPr>
                <a:xfrm>
                  <a:off x="2098" y="1785"/>
                  <a:ext cx="3082" cy="2109"/>
                  <a:chOff x="2098" y="1785"/>
                  <a:chExt cx="3082" cy="2109"/>
                </a:xfrm>
              </p:grpSpPr>
              <p:grpSp>
                <p:nvGrpSpPr>
                  <p:cNvPr id="3110" name="Group 69"/>
                  <p:cNvGrpSpPr/>
                  <p:nvPr/>
                </p:nvGrpSpPr>
                <p:grpSpPr>
                  <a:xfrm>
                    <a:off x="2098" y="1834"/>
                    <a:ext cx="2177" cy="2060"/>
                    <a:chOff x="2146" y="2504"/>
                    <a:chExt cx="2177" cy="2060"/>
                  </a:xfrm>
                </p:grpSpPr>
                <p:pic>
                  <p:nvPicPr>
                    <p:cNvPr id="3111" name="Picture 70"/>
                    <p:cNvPicPr>
                      <a:picLocks noChangeAspect="1"/>
                    </p:cNvPicPr>
                    <p:nvPr/>
                  </p:nvPicPr>
                  <p:blipFill>
                    <a:blip r:embed="rId2"/>
                    <a:srcRect l="30516" t="31334" r="32079"/>
                    <a:stretch>
                      <a:fillRect/>
                    </a:stretch>
                  </p:blipFill>
                  <p:spPr>
                    <a:xfrm>
                      <a:off x="2146" y="2504"/>
                      <a:ext cx="2177" cy="2060"/>
                    </a:xfrm>
                    <a:prstGeom prst="rect">
                      <a:avLst/>
                    </a:prstGeom>
                    <a:noFill/>
                    <a:ln w="12700">
                      <a:noFill/>
                    </a:ln>
                  </p:spPr>
                </p:pic>
                <p:grpSp>
                  <p:nvGrpSpPr>
                    <p:cNvPr id="3112" name="Group 71"/>
                    <p:cNvGrpSpPr/>
                    <p:nvPr/>
                  </p:nvGrpSpPr>
                  <p:grpSpPr>
                    <a:xfrm>
                      <a:off x="2290" y="2731"/>
                      <a:ext cx="1769" cy="1769"/>
                      <a:chOff x="2200" y="1298"/>
                      <a:chExt cx="1769" cy="1769"/>
                    </a:xfrm>
                  </p:grpSpPr>
                  <p:sp>
                    <p:nvSpPr>
                      <p:cNvPr id="3113" name="Oval 72"/>
                      <p:cNvSpPr/>
                      <p:nvPr/>
                    </p:nvSpPr>
                    <p:spPr>
                      <a:xfrm>
                        <a:off x="3058" y="3019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006600"/>
                      </a:solidFill>
                      <a:ln w="9525" cap="flat" cmpd="sng">
                        <a:solidFill>
                          <a:srgbClr val="0066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3114" name="Oval 73"/>
                      <p:cNvSpPr/>
                      <p:nvPr/>
                    </p:nvSpPr>
                    <p:spPr>
                      <a:xfrm>
                        <a:off x="3488" y="257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006600"/>
                      </a:solidFill>
                      <a:ln w="9525" cap="flat" cmpd="sng">
                        <a:solidFill>
                          <a:srgbClr val="0066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3115" name="Oval 74"/>
                      <p:cNvSpPr/>
                      <p:nvPr/>
                    </p:nvSpPr>
                    <p:spPr>
                      <a:xfrm>
                        <a:off x="3921" y="1298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006600"/>
                      </a:solidFill>
                      <a:ln w="9525" cap="flat" cmpd="sng">
                        <a:solidFill>
                          <a:srgbClr val="0066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3116" name="Oval 75"/>
                      <p:cNvSpPr/>
                      <p:nvPr/>
                    </p:nvSpPr>
                    <p:spPr>
                      <a:xfrm>
                        <a:off x="2624" y="256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006600"/>
                      </a:solidFill>
                      <a:ln w="9525" cap="flat" cmpd="sng">
                        <a:solidFill>
                          <a:srgbClr val="0066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3117" name="Oval 76"/>
                      <p:cNvSpPr/>
                      <p:nvPr/>
                    </p:nvSpPr>
                    <p:spPr>
                      <a:xfrm>
                        <a:off x="2200" y="1298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006600"/>
                      </a:solidFill>
                      <a:ln w="9525" cap="flat" cmpd="sng">
                        <a:solidFill>
                          <a:srgbClr val="0066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</p:grpSp>
              <p:graphicFrame>
                <p:nvGraphicFramePr>
                  <p:cNvPr id="3076" name="Object 77"/>
                  <p:cNvGraphicFramePr/>
                  <p:nvPr/>
                </p:nvGraphicFramePr>
                <p:xfrm>
                  <a:off x="3932" y="1785"/>
                  <a:ext cx="1248" cy="45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2" name="" r:id="rId3" imgW="635000" imgH="228600" progId="Equation.DSMT4">
                          <p:embed/>
                        </p:oleObj>
                      </mc:Choice>
                      <mc:Fallback>
                        <p:oleObj name="" r:id="rId3" imgW="635000" imgH="228600" progId="Equation.DSMT4">
                          <p:embed/>
                          <p:pic>
                            <p:nvPicPr>
                              <p:cNvPr id="0" name="图片 1"/>
                              <p:cNvPicPr/>
                              <p:nvPr/>
                            </p:nvPicPr>
                            <p:blipFill>
                              <a:blip r:embed="rId4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932" y="1785"/>
                                <a:ext cx="1248" cy="45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  <p:grpSp>
              <p:nvGrpSpPr>
                <p:cNvPr id="3100" name="Group 78"/>
                <p:cNvGrpSpPr/>
                <p:nvPr/>
              </p:nvGrpSpPr>
              <p:grpSpPr>
                <a:xfrm>
                  <a:off x="2159" y="878"/>
                  <a:ext cx="3014" cy="2144"/>
                  <a:chOff x="2159" y="878"/>
                  <a:chExt cx="3014" cy="2144"/>
                </a:xfrm>
              </p:grpSpPr>
              <p:graphicFrame>
                <p:nvGraphicFramePr>
                  <p:cNvPr id="3074" name="Object 79"/>
                  <p:cNvGraphicFramePr/>
                  <p:nvPr/>
                </p:nvGraphicFramePr>
                <p:xfrm>
                  <a:off x="3931" y="1285"/>
                  <a:ext cx="893" cy="460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3" name="" r:id="rId5" imgW="444500" imgH="228600" progId="Equation.DSMT4">
                          <p:embed/>
                        </p:oleObj>
                      </mc:Choice>
                      <mc:Fallback>
                        <p:oleObj name="" r:id="rId5" imgW="444500" imgH="228600" progId="Equation.DSMT4">
                          <p:embed/>
                          <p:pic>
                            <p:nvPicPr>
                              <p:cNvPr id="0" name="图片 2"/>
                              <p:cNvPicPr/>
                              <p:nvPr/>
                            </p:nvPicPr>
                            <p:blipFill>
                              <a:blip r:embed="rId6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931" y="1285"/>
                                <a:ext cx="893" cy="460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  <p:grpSp>
                <p:nvGrpSpPr>
                  <p:cNvPr id="3101" name="Group 80"/>
                  <p:cNvGrpSpPr/>
                  <p:nvPr/>
                </p:nvGrpSpPr>
                <p:grpSpPr>
                  <a:xfrm>
                    <a:off x="2159" y="878"/>
                    <a:ext cx="3014" cy="2144"/>
                    <a:chOff x="2159" y="878"/>
                    <a:chExt cx="3014" cy="2144"/>
                  </a:xfrm>
                </p:grpSpPr>
                <p:grpSp>
                  <p:nvGrpSpPr>
                    <p:cNvPr id="3102" name="Group 81"/>
                    <p:cNvGrpSpPr/>
                    <p:nvPr/>
                  </p:nvGrpSpPr>
                  <p:grpSpPr>
                    <a:xfrm>
                      <a:off x="2159" y="1012"/>
                      <a:ext cx="1891" cy="2010"/>
                      <a:chOff x="431" y="999"/>
                      <a:chExt cx="1891" cy="2010"/>
                    </a:xfrm>
                  </p:grpSpPr>
                  <p:pic>
                    <p:nvPicPr>
                      <p:cNvPr id="3103" name="Picture 82"/>
                      <p:cNvPicPr>
                        <a:picLocks noChangeAspect="1"/>
                      </p:cNvPicPr>
                      <p:nvPr/>
                    </p:nvPicPr>
                    <p:blipFill>
                      <a:blip r:embed="rId7"/>
                      <a:srcRect l="31529" t="32999" r="35979"/>
                      <a:stretch>
                        <a:fillRect/>
                      </a:stretch>
                    </p:blipFill>
                    <p:spPr>
                      <a:xfrm>
                        <a:off x="431" y="999"/>
                        <a:ext cx="1891" cy="201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  <p:grpSp>
                    <p:nvGrpSpPr>
                      <p:cNvPr id="3104" name="Group 83"/>
                      <p:cNvGrpSpPr/>
                      <p:nvPr/>
                    </p:nvGrpSpPr>
                    <p:grpSpPr>
                      <a:xfrm>
                        <a:off x="521" y="1171"/>
                        <a:ext cx="1769" cy="1769"/>
                        <a:chOff x="2200" y="1298"/>
                        <a:chExt cx="1769" cy="1769"/>
                      </a:xfrm>
                    </p:grpSpPr>
                    <p:sp>
                      <p:nvSpPr>
                        <p:cNvPr id="3105" name="Oval 84"/>
                        <p:cNvSpPr/>
                        <p:nvPr/>
                      </p:nvSpPr>
                      <p:spPr>
                        <a:xfrm>
                          <a:off x="3058" y="3019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rgbClr val="FF3300"/>
                        </a:solidFill>
                        <a:ln w="9525" cap="flat" cmpd="sng">
                          <a:solidFill>
                            <a:srgbClr val="FF33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 wrap="none" anchor="ctr"/>
                        <a:p>
                          <a:endParaRPr lang="zh-CN" altLang="en-US" dirty="0">
                            <a:latin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3106" name="Oval 85"/>
                        <p:cNvSpPr/>
                        <p:nvPr/>
                      </p:nvSpPr>
                      <p:spPr>
                        <a:xfrm>
                          <a:off x="3488" y="2576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rgbClr val="FF3300"/>
                        </a:solidFill>
                        <a:ln w="9525" cap="flat" cmpd="sng">
                          <a:solidFill>
                            <a:srgbClr val="FF33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 wrap="none" anchor="ctr"/>
                        <a:p>
                          <a:endParaRPr lang="zh-CN" altLang="en-US" dirty="0">
                            <a:latin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3107" name="Oval 86"/>
                        <p:cNvSpPr/>
                        <p:nvPr/>
                      </p:nvSpPr>
                      <p:spPr>
                        <a:xfrm>
                          <a:off x="3921" y="1298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rgbClr val="FF3300"/>
                        </a:solidFill>
                        <a:ln w="9525" cap="flat" cmpd="sng">
                          <a:solidFill>
                            <a:srgbClr val="FF33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 wrap="none" anchor="ctr"/>
                        <a:p>
                          <a:endParaRPr lang="zh-CN" altLang="en-US" dirty="0">
                            <a:latin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3108" name="Oval 87"/>
                        <p:cNvSpPr/>
                        <p:nvPr/>
                      </p:nvSpPr>
                      <p:spPr>
                        <a:xfrm>
                          <a:off x="2624" y="2566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rgbClr val="FF3300"/>
                        </a:solidFill>
                        <a:ln w="9525" cap="flat" cmpd="sng">
                          <a:solidFill>
                            <a:srgbClr val="FF33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 wrap="none" anchor="ctr"/>
                        <a:p>
                          <a:endParaRPr lang="zh-CN" altLang="en-US" dirty="0">
                            <a:latin typeface="Arial" panose="020B0604020202020204" pitchFamily="34" charset="0"/>
                          </a:endParaRPr>
                        </a:p>
                      </p:txBody>
                    </p:sp>
                    <p:sp>
                      <p:nvSpPr>
                        <p:cNvPr id="3109" name="Oval 88"/>
                        <p:cNvSpPr/>
                        <p:nvPr/>
                      </p:nvSpPr>
                      <p:spPr>
                        <a:xfrm>
                          <a:off x="2200" y="1298"/>
                          <a:ext cx="48" cy="48"/>
                        </a:xfrm>
                        <a:prstGeom prst="ellipse">
                          <a:avLst/>
                        </a:prstGeom>
                        <a:solidFill>
                          <a:srgbClr val="FF3300"/>
                        </a:solidFill>
                        <a:ln w="9525" cap="flat" cmpd="sng">
                          <a:solidFill>
                            <a:srgbClr val="FF3300"/>
                          </a:solidFill>
                          <a:prstDash val="solid"/>
                          <a:headEnd type="none" w="med" len="med"/>
                          <a:tailEnd type="none" w="med" len="med"/>
                        </a:ln>
                      </p:spPr>
                      <p:txBody>
                        <a:bodyPr wrap="none" anchor="ctr"/>
                        <a:p>
                          <a:endParaRPr lang="zh-CN" altLang="en-US" dirty="0">
                            <a:latin typeface="Arial" panose="020B0604020202020204" pitchFamily="34" charset="0"/>
                          </a:endParaRPr>
                        </a:p>
                      </p:txBody>
                    </p:sp>
                  </p:grpSp>
                </p:grpSp>
                <p:graphicFrame>
                  <p:nvGraphicFramePr>
                    <p:cNvPr id="3075" name="Object 89"/>
                    <p:cNvGraphicFramePr/>
                    <p:nvPr/>
                  </p:nvGraphicFramePr>
                  <p:xfrm>
                    <a:off x="3938" y="878"/>
                    <a:ext cx="1235" cy="445"/>
                  </p:xfrm>
                  <a:graphic>
                    <a:graphicData uri="http://schemas.openxmlformats.org/presentationml/2006/ole">
                      <mc:AlternateContent xmlns:mc="http://schemas.openxmlformats.org/markup-compatibility/2006">
                        <mc:Choice xmlns:v="urn:schemas-microsoft-com:vml" Requires="v">
                          <p:oleObj spid="_x0000_s4" name="" r:id="rId8" imgW="635000" imgH="228600" progId="Equation.DSMT4">
                            <p:embed/>
                          </p:oleObj>
                        </mc:Choice>
                        <mc:Fallback>
                          <p:oleObj name="" r:id="rId8" imgW="635000" imgH="228600" progId="Equation.DSMT4">
                            <p:embed/>
                            <p:pic>
                              <p:nvPicPr>
                                <p:cNvPr id="0" name="图片 3"/>
                                <p:cNvPicPr/>
                                <p:nvPr/>
                              </p:nvPicPr>
                              <p:blipFill>
                                <a:blip r:embed="rId9"/>
                                <a:stretch>
                                  <a:fillRect/>
                                </a:stretch>
                              </p:blipFill>
                              <p:spPr>
                                <a:xfrm>
                                  <a:off x="3938" y="878"/>
                                  <a:ext cx="1235" cy="445"/>
                                </a:xfrm>
                                <a:prstGeom prst="rect">
                                  <a:avLst/>
                                </a:prstGeom>
                                <a:noFill/>
                                <a:ln w="38100">
                                  <a:noFill/>
                                  <a:miter/>
                                </a:ln>
                              </p:spPr>
                            </p:pic>
                          </p:oleObj>
                        </mc:Fallback>
                      </mc:AlternateContent>
                    </a:graphicData>
                  </a:graphic>
                </p:graphicFrame>
              </p:grpSp>
            </p:grpSp>
          </p:grpSp>
        </p:grpSp>
        <p:grpSp>
          <p:nvGrpSpPr>
            <p:cNvPr id="3089" name="Group 24"/>
            <p:cNvGrpSpPr/>
            <p:nvPr/>
          </p:nvGrpSpPr>
          <p:grpSpPr>
            <a:xfrm>
              <a:off x="2098" y="1397"/>
              <a:ext cx="2087" cy="2046"/>
              <a:chOff x="3877" y="1398"/>
              <a:chExt cx="2087" cy="2046"/>
            </a:xfrm>
          </p:grpSpPr>
          <p:pic>
            <p:nvPicPr>
              <p:cNvPr id="3090" name="Picture 25"/>
              <p:cNvPicPr>
                <a:picLocks noChangeAspect="1"/>
              </p:cNvPicPr>
              <p:nvPr/>
            </p:nvPicPr>
            <p:blipFill>
              <a:blip r:embed="rId10"/>
              <a:srcRect l="30516" t="31799" r="33626"/>
              <a:stretch>
                <a:fillRect/>
              </a:stretch>
            </p:blipFill>
            <p:spPr>
              <a:xfrm>
                <a:off x="3877" y="1398"/>
                <a:ext cx="2087" cy="2046"/>
              </a:xfrm>
              <a:prstGeom prst="rect">
                <a:avLst/>
              </a:prstGeom>
              <a:noFill/>
              <a:ln w="12700">
                <a:noFill/>
              </a:ln>
            </p:spPr>
          </p:pic>
          <p:grpSp>
            <p:nvGrpSpPr>
              <p:cNvPr id="3091" name="Group 26"/>
              <p:cNvGrpSpPr/>
              <p:nvPr/>
            </p:nvGrpSpPr>
            <p:grpSpPr>
              <a:xfrm>
                <a:off x="4032" y="1616"/>
                <a:ext cx="1769" cy="1769"/>
                <a:chOff x="2200" y="1298"/>
                <a:chExt cx="1769" cy="1769"/>
              </a:xfrm>
            </p:grpSpPr>
            <p:sp>
              <p:nvSpPr>
                <p:cNvPr id="3092" name="Oval 27"/>
                <p:cNvSpPr/>
                <p:nvPr/>
              </p:nvSpPr>
              <p:spPr>
                <a:xfrm>
                  <a:off x="3058" y="3019"/>
                  <a:ext cx="48" cy="48"/>
                </a:xfrm>
                <a:prstGeom prst="ellipse">
                  <a:avLst/>
                </a:prstGeom>
                <a:solidFill>
                  <a:srgbClr val="0000CC"/>
                </a:solidFill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3" name="Oval 28"/>
                <p:cNvSpPr/>
                <p:nvPr/>
              </p:nvSpPr>
              <p:spPr>
                <a:xfrm>
                  <a:off x="3488" y="2576"/>
                  <a:ext cx="48" cy="48"/>
                </a:xfrm>
                <a:prstGeom prst="ellipse">
                  <a:avLst/>
                </a:prstGeom>
                <a:solidFill>
                  <a:srgbClr val="0000CC"/>
                </a:solidFill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4" name="Oval 29"/>
                <p:cNvSpPr/>
                <p:nvPr/>
              </p:nvSpPr>
              <p:spPr>
                <a:xfrm>
                  <a:off x="3921" y="1298"/>
                  <a:ext cx="48" cy="48"/>
                </a:xfrm>
                <a:prstGeom prst="ellipse">
                  <a:avLst/>
                </a:prstGeom>
                <a:solidFill>
                  <a:srgbClr val="0000CC"/>
                </a:solidFill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5" name="Oval 30"/>
                <p:cNvSpPr/>
                <p:nvPr/>
              </p:nvSpPr>
              <p:spPr>
                <a:xfrm>
                  <a:off x="2624" y="2566"/>
                  <a:ext cx="48" cy="48"/>
                </a:xfrm>
                <a:prstGeom prst="ellipse">
                  <a:avLst/>
                </a:prstGeom>
                <a:solidFill>
                  <a:srgbClr val="0000CC"/>
                </a:solidFill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3096" name="Oval 31"/>
                <p:cNvSpPr/>
                <p:nvPr/>
              </p:nvSpPr>
              <p:spPr>
                <a:xfrm>
                  <a:off x="2200" y="1298"/>
                  <a:ext cx="48" cy="48"/>
                </a:xfrm>
                <a:prstGeom prst="ellipse">
                  <a:avLst/>
                </a:prstGeom>
                <a:solidFill>
                  <a:srgbClr val="0000CC"/>
                </a:solidFill>
                <a:ln w="9525" cap="flat" cmpd="sng">
                  <a:solidFill>
                    <a:srgbClr val="0000CC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3079" name="Rectangle 32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80" name="WordArt 108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3081" name="Picture 111" descr="花边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2" name="Oval 227"/>
          <p:cNvSpPr/>
          <p:nvPr/>
        </p:nvSpPr>
        <p:spPr>
          <a:xfrm>
            <a:off x="6524625" y="5964238"/>
            <a:ext cx="192088" cy="144462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83" name="Oval 228"/>
          <p:cNvSpPr/>
          <p:nvPr/>
        </p:nvSpPr>
        <p:spPr>
          <a:xfrm>
            <a:off x="6524625" y="5256213"/>
            <a:ext cx="192088" cy="144462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3084" name="Oval 229"/>
          <p:cNvSpPr/>
          <p:nvPr/>
        </p:nvSpPr>
        <p:spPr>
          <a:xfrm>
            <a:off x="6524625" y="4583113"/>
            <a:ext cx="192088" cy="144462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24134" name="Text Box 230"/>
          <p:cNvSpPr txBox="1">
            <a:spLocks noChangeArrowheads="1"/>
          </p:cNvSpPr>
          <p:nvPr/>
        </p:nvSpPr>
        <p:spPr bwMode="auto">
          <a:xfrm>
            <a:off x="6383338" y="4151313"/>
            <a:ext cx="1150938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3300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A′</a:t>
            </a:r>
            <a:endParaRPr kumimoji="0" lang="en-US" altLang="zh-CN" sz="3300" b="1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4135" name="Text Box 231"/>
          <p:cNvSpPr txBox="1">
            <a:spLocks noChangeArrowheads="1"/>
          </p:cNvSpPr>
          <p:nvPr/>
        </p:nvSpPr>
        <p:spPr bwMode="auto">
          <a:xfrm>
            <a:off x="6383338" y="4870450"/>
            <a:ext cx="960438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300" b="1" dirty="0">
                <a:latin typeface="Arial" panose="020B0604020202020204" pitchFamily="34" charset="0"/>
              </a:rPr>
              <a:t>A</a:t>
            </a:r>
            <a:endParaRPr lang="en-US" altLang="zh-CN" sz="3300" b="1" dirty="0">
              <a:latin typeface="Arial" panose="020B0604020202020204" pitchFamily="34" charset="0"/>
            </a:endParaRPr>
          </a:p>
        </p:txBody>
      </p:sp>
      <p:sp>
        <p:nvSpPr>
          <p:cNvPr id="124136" name="Text Box 232"/>
          <p:cNvSpPr txBox="1">
            <a:spLocks noChangeArrowheads="1"/>
          </p:cNvSpPr>
          <p:nvPr/>
        </p:nvSpPr>
        <p:spPr bwMode="auto">
          <a:xfrm>
            <a:off x="6348413" y="5503863"/>
            <a:ext cx="1473200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3300" b="1" kern="1200" cap="none" spc="0" normalizeH="0" baseline="0" noProof="0" dirty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Ａ</a:t>
            </a:r>
            <a:r>
              <a:rPr kumimoji="0" lang="en-US" altLang="zh-CN" sz="3300" b="1" kern="1200" cap="none" spc="0" normalizeH="0" baseline="0" noProof="0" dirty="0">
                <a:latin typeface="Arial" panose="020B0604020202020204" pitchFamily="34" charset="0"/>
                <a:ea typeface="隶书" panose="02010509060101010101" pitchFamily="49" charset="-122"/>
                <a:cs typeface="+mn-cs"/>
              </a:rPr>
              <a:t>″</a:t>
            </a:r>
            <a:endParaRPr kumimoji="0" lang="en-US" altLang="zh-CN" sz="3300" b="1" kern="1200" cap="none" spc="0" normalizeH="0" baseline="0" noProof="0" dirty="0">
              <a:latin typeface="Arial" panose="020B0604020202020204" pitchFamily="34" charset="0"/>
              <a:ea typeface="隶书" panose="020105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4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4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4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4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4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1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Group 78"/>
          <p:cNvGrpSpPr/>
          <p:nvPr/>
        </p:nvGrpSpPr>
        <p:grpSpPr>
          <a:xfrm>
            <a:off x="4419600" y="2217738"/>
            <a:ext cx="4416425" cy="3249612"/>
            <a:chOff x="3877" y="1398"/>
            <a:chExt cx="2087" cy="2046"/>
          </a:xfrm>
        </p:grpSpPr>
        <p:pic>
          <p:nvPicPr>
            <p:cNvPr id="4156" name="Picture 79"/>
            <p:cNvPicPr>
              <a:picLocks noChangeAspect="1"/>
            </p:cNvPicPr>
            <p:nvPr/>
          </p:nvPicPr>
          <p:blipFill>
            <a:blip r:embed="rId1"/>
            <a:srcRect l="30516" t="31799" r="33626"/>
            <a:stretch>
              <a:fillRect/>
            </a:stretch>
          </p:blipFill>
          <p:spPr>
            <a:xfrm>
              <a:off x="3877" y="1398"/>
              <a:ext cx="2087" cy="2046"/>
            </a:xfrm>
            <a:prstGeom prst="rect">
              <a:avLst/>
            </a:prstGeom>
            <a:noFill/>
            <a:ln w="12700">
              <a:noFill/>
            </a:ln>
          </p:spPr>
        </p:pic>
        <p:grpSp>
          <p:nvGrpSpPr>
            <p:cNvPr id="4157" name="Group 80"/>
            <p:cNvGrpSpPr/>
            <p:nvPr/>
          </p:nvGrpSpPr>
          <p:grpSpPr>
            <a:xfrm>
              <a:off x="4032" y="1616"/>
              <a:ext cx="1769" cy="1769"/>
              <a:chOff x="2200" y="1298"/>
              <a:chExt cx="1769" cy="1769"/>
            </a:xfrm>
          </p:grpSpPr>
          <p:sp>
            <p:nvSpPr>
              <p:cNvPr id="4158" name="Oval 81"/>
              <p:cNvSpPr/>
              <p:nvPr/>
            </p:nvSpPr>
            <p:spPr>
              <a:xfrm>
                <a:off x="3058" y="3019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59" name="Oval 82"/>
              <p:cNvSpPr/>
              <p:nvPr/>
            </p:nvSpPr>
            <p:spPr>
              <a:xfrm>
                <a:off x="3488" y="257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60" name="Oval 83"/>
              <p:cNvSpPr/>
              <p:nvPr/>
            </p:nvSpPr>
            <p:spPr>
              <a:xfrm>
                <a:off x="3921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61" name="Oval 84"/>
              <p:cNvSpPr/>
              <p:nvPr/>
            </p:nvSpPr>
            <p:spPr>
              <a:xfrm>
                <a:off x="2624" y="256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62" name="Oval 85"/>
              <p:cNvSpPr/>
              <p:nvPr/>
            </p:nvSpPr>
            <p:spPr>
              <a:xfrm>
                <a:off x="2200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4102" name="Group 3"/>
          <p:cNvGrpSpPr/>
          <p:nvPr/>
        </p:nvGrpSpPr>
        <p:grpSpPr>
          <a:xfrm>
            <a:off x="2733675" y="1203325"/>
            <a:ext cx="9551988" cy="5683250"/>
            <a:chOff x="1292" y="758"/>
            <a:chExt cx="4513" cy="3579"/>
          </a:xfrm>
        </p:grpSpPr>
        <p:grpSp>
          <p:nvGrpSpPr>
            <p:cNvPr id="4114" name="Group 4"/>
            <p:cNvGrpSpPr/>
            <p:nvPr/>
          </p:nvGrpSpPr>
          <p:grpSpPr>
            <a:xfrm>
              <a:off x="1292" y="758"/>
              <a:ext cx="4513" cy="3579"/>
              <a:chOff x="1429" y="741"/>
              <a:chExt cx="4513" cy="3579"/>
            </a:xfrm>
          </p:grpSpPr>
          <p:grpSp>
            <p:nvGrpSpPr>
              <p:cNvPr id="4135" name="Group 5"/>
              <p:cNvGrpSpPr/>
              <p:nvPr/>
            </p:nvGrpSpPr>
            <p:grpSpPr>
              <a:xfrm>
                <a:off x="1429" y="832"/>
                <a:ext cx="4377" cy="3488"/>
                <a:chOff x="1247" y="527"/>
                <a:chExt cx="4377" cy="3488"/>
              </a:xfrm>
            </p:grpSpPr>
            <p:pic>
              <p:nvPicPr>
                <p:cNvPr id="4153" name="Picture 6"/>
                <p:cNvPicPr>
                  <a:picLocks noChangeAspect="1"/>
                </p:cNvPicPr>
                <p:nvPr/>
              </p:nvPicPr>
              <p:blipFill>
                <a:blip r:embed="rId2"/>
                <a:srcRect l="25069" t="18442" r="14142"/>
                <a:stretch>
                  <a:fillRect/>
                </a:stretch>
              </p:blipFill>
              <p:spPr>
                <a:xfrm>
                  <a:off x="1723" y="844"/>
                  <a:ext cx="3538" cy="3171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4154" name="Line 7"/>
                <p:cNvSpPr/>
                <p:nvPr/>
              </p:nvSpPr>
              <p:spPr>
                <a:xfrm flipV="1">
                  <a:off x="1247" y="3035"/>
                  <a:ext cx="4377" cy="8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  <p:sp>
              <p:nvSpPr>
                <p:cNvPr id="4155" name="Line 8"/>
                <p:cNvSpPr/>
                <p:nvPr/>
              </p:nvSpPr>
              <p:spPr>
                <a:xfrm flipV="1">
                  <a:off x="3084" y="527"/>
                  <a:ext cx="0" cy="3447"/>
                </a:xfrm>
                <a:prstGeom prst="line">
                  <a:avLst/>
                </a:prstGeom>
                <a:ln w="38100" cap="flat" cmpd="sng">
                  <a:solidFill>
                    <a:schemeClr val="tx1"/>
                  </a:solidFill>
                  <a:prstDash val="solid"/>
                  <a:headEnd type="none" w="med" len="med"/>
                  <a:tailEnd type="triangle" w="med" len="med"/>
                </a:ln>
              </p:spPr>
            </p:sp>
          </p:grpSp>
          <p:sp>
            <p:nvSpPr>
              <p:cNvPr id="157705" name="Text Box 9"/>
              <p:cNvSpPr txBox="1">
                <a:spLocks noChangeArrowheads="1"/>
              </p:cNvSpPr>
              <p:nvPr/>
            </p:nvSpPr>
            <p:spPr bwMode="auto">
              <a:xfrm>
                <a:off x="3062" y="2783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1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06" name="Text Box 10"/>
              <p:cNvSpPr txBox="1">
                <a:spLocks noChangeArrowheads="1"/>
              </p:cNvSpPr>
              <p:nvPr/>
            </p:nvSpPr>
            <p:spPr bwMode="auto">
              <a:xfrm>
                <a:off x="3561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1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07" name="Text Box 11"/>
              <p:cNvSpPr txBox="1">
                <a:spLocks noChangeArrowheads="1"/>
              </p:cNvSpPr>
              <p:nvPr/>
            </p:nvSpPr>
            <p:spPr bwMode="auto">
              <a:xfrm>
                <a:off x="3062" y="2374"/>
                <a:ext cx="272" cy="292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2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08" name="Text Box 12"/>
              <p:cNvSpPr txBox="1">
                <a:spLocks noChangeArrowheads="1"/>
              </p:cNvSpPr>
              <p:nvPr/>
            </p:nvSpPr>
            <p:spPr bwMode="auto">
              <a:xfrm>
                <a:off x="4015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2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09" name="Text Box 13"/>
              <p:cNvSpPr txBox="1">
                <a:spLocks noChangeArrowheads="1"/>
              </p:cNvSpPr>
              <p:nvPr/>
            </p:nvSpPr>
            <p:spPr bwMode="auto">
              <a:xfrm>
                <a:off x="3062" y="1966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3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0" name="Text Box 14"/>
              <p:cNvSpPr txBox="1">
                <a:spLocks noChangeArrowheads="1"/>
              </p:cNvSpPr>
              <p:nvPr/>
            </p:nvSpPr>
            <p:spPr bwMode="auto">
              <a:xfrm>
                <a:off x="4423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3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1" name="Text Box 15"/>
              <p:cNvSpPr txBox="1">
                <a:spLocks noChangeArrowheads="1"/>
              </p:cNvSpPr>
              <p:nvPr/>
            </p:nvSpPr>
            <p:spPr bwMode="auto">
              <a:xfrm>
                <a:off x="3062" y="1512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4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2" name="Text Box 16"/>
              <p:cNvSpPr txBox="1">
                <a:spLocks noChangeArrowheads="1"/>
              </p:cNvSpPr>
              <p:nvPr/>
            </p:nvSpPr>
            <p:spPr bwMode="auto">
              <a:xfrm>
                <a:off x="4831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4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3" name="Text Box 17"/>
              <p:cNvSpPr txBox="1">
                <a:spLocks noChangeArrowheads="1"/>
              </p:cNvSpPr>
              <p:nvPr/>
            </p:nvSpPr>
            <p:spPr bwMode="auto">
              <a:xfrm>
                <a:off x="3062" y="1104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5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4" name="Text Box 18"/>
              <p:cNvSpPr txBox="1">
                <a:spLocks noChangeArrowheads="1"/>
              </p:cNvSpPr>
              <p:nvPr/>
            </p:nvSpPr>
            <p:spPr bwMode="auto">
              <a:xfrm>
                <a:off x="5285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5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5" name="Text Box 19"/>
              <p:cNvSpPr txBox="1">
                <a:spLocks noChangeArrowheads="1"/>
              </p:cNvSpPr>
              <p:nvPr/>
            </p:nvSpPr>
            <p:spPr bwMode="auto">
              <a:xfrm>
                <a:off x="3033" y="3678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-1</a:t>
                </a:r>
                <a:endParaRPr kumimoji="0" lang="en-US" altLang="zh-CN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7716" name="Text Box 20"/>
              <p:cNvSpPr txBox="1">
                <a:spLocks noChangeArrowheads="1"/>
              </p:cNvSpPr>
              <p:nvPr/>
            </p:nvSpPr>
            <p:spPr bwMode="auto">
              <a:xfrm>
                <a:off x="3062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b="1" dirty="0">
                    <a:latin typeface="Arial" panose="020B0604020202020204" pitchFamily="34" charset="0"/>
                  </a:rPr>
                  <a:t>0</a:t>
                </a:r>
                <a:endParaRPr lang="en-US" altLang="zh-CN" b="1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157717" name="Text Box 21"/>
              <p:cNvSpPr txBox="1">
                <a:spLocks noChangeArrowheads="1"/>
              </p:cNvSpPr>
              <p:nvPr/>
            </p:nvSpPr>
            <p:spPr bwMode="auto">
              <a:xfrm>
                <a:off x="2246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-2</a:t>
                </a:r>
                <a:endParaRPr kumimoji="0" lang="en-US" altLang="zh-CN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7718" name="Text Box 22"/>
              <p:cNvSpPr txBox="1">
                <a:spLocks noChangeArrowheads="1"/>
              </p:cNvSpPr>
              <p:nvPr/>
            </p:nvSpPr>
            <p:spPr bwMode="auto">
              <a:xfrm>
                <a:off x="2654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-1</a:t>
                </a:r>
                <a:endParaRPr kumimoji="0" lang="en-US" altLang="zh-CN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7719" name="Text Box 23"/>
              <p:cNvSpPr txBox="1">
                <a:spLocks noChangeArrowheads="1"/>
              </p:cNvSpPr>
              <p:nvPr/>
            </p:nvSpPr>
            <p:spPr bwMode="auto">
              <a:xfrm>
                <a:off x="1792" y="3327"/>
                <a:ext cx="272" cy="291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lstStyle/>
              <a:p>
                <a:pPr marR="0" algn="ctr" defTabSz="1217295">
                  <a:spcBef>
                    <a:spcPct val="50000"/>
                  </a:spcBef>
                  <a:buClrTx/>
                  <a:buSzTx/>
                  <a:buFontTx/>
                  <a:buNone/>
                  <a:defRPr/>
                </a:pPr>
                <a:r>
                  <a:rPr kumimoji="0" lang="en-US" altLang="zh-CN" b="1" kern="1200" cap="none" spc="0" normalizeH="0" baseline="0" noProof="0">
                    <a:latin typeface="Arial" panose="020B0604020202020204" pitchFamily="34" charset="0"/>
                    <a:ea typeface="宋体" panose="02010600030101010101" pitchFamily="2" charset="-122"/>
                    <a:cs typeface="+mn-cs"/>
                  </a:rPr>
                  <a:t>-3</a:t>
                </a:r>
                <a:endParaRPr kumimoji="0" lang="en-US" altLang="zh-CN" b="1" kern="1200" cap="none" spc="0" normalizeH="0" baseline="0" noProof="0">
                  <a:latin typeface="Arial" panose="020B0604020202020204" pitchFamily="34" charset="0"/>
                  <a:ea typeface="宋体" panose="02010600030101010101" pitchFamily="2" charset="-122"/>
                  <a:cs typeface="+mn-cs"/>
                </a:endParaRPr>
              </a:p>
            </p:txBody>
          </p:sp>
          <p:sp>
            <p:nvSpPr>
              <p:cNvPr id="157720" name="Text Box 24"/>
              <p:cNvSpPr txBox="1">
                <a:spLocks noChangeArrowheads="1"/>
              </p:cNvSpPr>
              <p:nvPr/>
            </p:nvSpPr>
            <p:spPr bwMode="auto">
              <a:xfrm>
                <a:off x="5488" y="3281"/>
                <a:ext cx="454" cy="378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3300" b="1" i="1" dirty="0">
                    <a:latin typeface="Times New Roman" panose="02020603050405020304" pitchFamily="18" charset="0"/>
                  </a:rPr>
                  <a:t>x</a:t>
                </a:r>
                <a:endParaRPr lang="en-US" altLang="zh-CN" sz="3300" b="1" i="1" dirty="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7721" name="Text Box 25"/>
              <p:cNvSpPr txBox="1">
                <a:spLocks noChangeArrowheads="1"/>
              </p:cNvSpPr>
              <p:nvPr/>
            </p:nvSpPr>
            <p:spPr bwMode="auto">
              <a:xfrm>
                <a:off x="2926" y="741"/>
                <a:ext cx="454" cy="378"/>
              </a:xfrm>
              <a:prstGeom prst="rect">
                <a:avLst/>
              </a:prstGeom>
              <a:noFill/>
              <a:ln w="12700" algn="ctr">
                <a:noFill/>
                <a:miter lim="800000"/>
              </a:ln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</p:spPr>
            <p:txBody>
              <a:bodyPr>
                <a:spAutoFit/>
              </a:bodyPr>
              <a:p>
                <a:pPr algn="ctr">
                  <a:spcBef>
                    <a:spcPct val="50000"/>
                  </a:spcBef>
                </a:pPr>
                <a:r>
                  <a:rPr lang="en-US" altLang="zh-CN" sz="3300" b="1" i="1" dirty="0">
                    <a:latin typeface="Times New Roman" panose="02020603050405020304" pitchFamily="18" charset="0"/>
                  </a:rPr>
                  <a:t>y</a:t>
                </a:r>
                <a:endParaRPr lang="en-US" altLang="zh-CN" sz="3300" b="1" i="1" dirty="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4115" name="Group 26"/>
            <p:cNvGrpSpPr/>
            <p:nvPr/>
          </p:nvGrpSpPr>
          <p:grpSpPr>
            <a:xfrm>
              <a:off x="2098" y="878"/>
              <a:ext cx="3082" cy="3016"/>
              <a:chOff x="2098" y="878"/>
              <a:chExt cx="3082" cy="3016"/>
            </a:xfrm>
          </p:grpSpPr>
          <p:grpSp>
            <p:nvGrpSpPr>
              <p:cNvPr id="4116" name="Group 27"/>
              <p:cNvGrpSpPr/>
              <p:nvPr/>
            </p:nvGrpSpPr>
            <p:grpSpPr>
              <a:xfrm>
                <a:off x="2098" y="1785"/>
                <a:ext cx="3082" cy="2109"/>
                <a:chOff x="2098" y="1785"/>
                <a:chExt cx="3082" cy="2109"/>
              </a:xfrm>
            </p:grpSpPr>
            <p:grpSp>
              <p:nvGrpSpPr>
                <p:cNvPr id="4127" name="Group 28"/>
                <p:cNvGrpSpPr/>
                <p:nvPr/>
              </p:nvGrpSpPr>
              <p:grpSpPr>
                <a:xfrm>
                  <a:off x="2098" y="1834"/>
                  <a:ext cx="2177" cy="2060"/>
                  <a:chOff x="2146" y="2504"/>
                  <a:chExt cx="2177" cy="2060"/>
                </a:xfrm>
              </p:grpSpPr>
              <p:pic>
                <p:nvPicPr>
                  <p:cNvPr id="4128" name="Picture 29"/>
                  <p:cNvPicPr>
                    <a:picLocks noChangeAspect="1"/>
                  </p:cNvPicPr>
                  <p:nvPr/>
                </p:nvPicPr>
                <p:blipFill>
                  <a:blip r:embed="rId3"/>
                  <a:srcRect l="30516" t="31334" r="32079"/>
                  <a:stretch>
                    <a:fillRect/>
                  </a:stretch>
                </p:blipFill>
                <p:spPr>
                  <a:xfrm>
                    <a:off x="2146" y="2504"/>
                    <a:ext cx="2177" cy="2060"/>
                  </a:xfrm>
                  <a:prstGeom prst="rect">
                    <a:avLst/>
                  </a:prstGeom>
                  <a:noFill/>
                  <a:ln w="12700">
                    <a:noFill/>
                  </a:ln>
                </p:spPr>
              </p:pic>
              <p:grpSp>
                <p:nvGrpSpPr>
                  <p:cNvPr id="4129" name="Group 30"/>
                  <p:cNvGrpSpPr/>
                  <p:nvPr/>
                </p:nvGrpSpPr>
                <p:grpSpPr>
                  <a:xfrm>
                    <a:off x="2290" y="2731"/>
                    <a:ext cx="1769" cy="1769"/>
                    <a:chOff x="2200" y="1298"/>
                    <a:chExt cx="1769" cy="1769"/>
                  </a:xfrm>
                </p:grpSpPr>
                <p:sp>
                  <p:nvSpPr>
                    <p:cNvPr id="4130" name="Oval 31"/>
                    <p:cNvSpPr/>
                    <p:nvPr/>
                  </p:nvSpPr>
                  <p:spPr>
                    <a:xfrm>
                      <a:off x="3058" y="3019"/>
                      <a:ext cx="48" cy="48"/>
                    </a:xfrm>
                    <a:prstGeom prst="ellipse">
                      <a:avLst/>
                    </a:prstGeom>
                    <a:solidFill>
                      <a:srgbClr val="006600"/>
                    </a:solidFill>
                    <a:ln w="9525" cap="flat" cmpd="sng">
                      <a:solidFill>
                        <a:srgbClr val="0066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p>
                      <a:endParaRPr lang="zh-CN" altLang="en-US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31" name="Oval 32"/>
                    <p:cNvSpPr/>
                    <p:nvPr/>
                  </p:nvSpPr>
                  <p:spPr>
                    <a:xfrm>
                      <a:off x="3488" y="2576"/>
                      <a:ext cx="48" cy="48"/>
                    </a:xfrm>
                    <a:prstGeom prst="ellipse">
                      <a:avLst/>
                    </a:prstGeom>
                    <a:solidFill>
                      <a:srgbClr val="006600"/>
                    </a:solidFill>
                    <a:ln w="9525" cap="flat" cmpd="sng">
                      <a:solidFill>
                        <a:srgbClr val="0066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p>
                      <a:endParaRPr lang="zh-CN" altLang="en-US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32" name="Oval 33"/>
                    <p:cNvSpPr/>
                    <p:nvPr/>
                  </p:nvSpPr>
                  <p:spPr>
                    <a:xfrm>
                      <a:off x="3921" y="1298"/>
                      <a:ext cx="48" cy="48"/>
                    </a:xfrm>
                    <a:prstGeom prst="ellipse">
                      <a:avLst/>
                    </a:prstGeom>
                    <a:solidFill>
                      <a:srgbClr val="006600"/>
                    </a:solidFill>
                    <a:ln w="9525" cap="flat" cmpd="sng">
                      <a:solidFill>
                        <a:srgbClr val="0066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p>
                      <a:endParaRPr lang="zh-CN" altLang="en-US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33" name="Oval 34"/>
                    <p:cNvSpPr/>
                    <p:nvPr/>
                  </p:nvSpPr>
                  <p:spPr>
                    <a:xfrm>
                      <a:off x="2624" y="2566"/>
                      <a:ext cx="48" cy="48"/>
                    </a:xfrm>
                    <a:prstGeom prst="ellipse">
                      <a:avLst/>
                    </a:prstGeom>
                    <a:solidFill>
                      <a:srgbClr val="006600"/>
                    </a:solidFill>
                    <a:ln w="9525" cap="flat" cmpd="sng">
                      <a:solidFill>
                        <a:srgbClr val="0066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p>
                      <a:endParaRPr lang="zh-CN" altLang="en-US" dirty="0">
                        <a:latin typeface="Arial" panose="020B0604020202020204" pitchFamily="34" charset="0"/>
                      </a:endParaRPr>
                    </a:p>
                  </p:txBody>
                </p:sp>
                <p:sp>
                  <p:nvSpPr>
                    <p:cNvPr id="4134" name="Oval 35"/>
                    <p:cNvSpPr/>
                    <p:nvPr/>
                  </p:nvSpPr>
                  <p:spPr>
                    <a:xfrm>
                      <a:off x="2200" y="1298"/>
                      <a:ext cx="48" cy="48"/>
                    </a:xfrm>
                    <a:prstGeom prst="ellipse">
                      <a:avLst/>
                    </a:prstGeom>
                    <a:solidFill>
                      <a:srgbClr val="006600"/>
                    </a:solidFill>
                    <a:ln w="9525" cap="flat" cmpd="sng">
                      <a:solidFill>
                        <a:srgbClr val="006600"/>
                      </a:solidFill>
                      <a:prstDash val="solid"/>
                      <a:headEnd type="none" w="med" len="med"/>
                      <a:tailEnd type="none" w="med" len="med"/>
                    </a:ln>
                  </p:spPr>
                  <p:txBody>
                    <a:bodyPr wrap="none" anchor="ctr"/>
                    <a:p>
                      <a:endParaRPr lang="zh-CN" altLang="en-US" dirty="0">
                        <a:latin typeface="Arial" panose="020B0604020202020204" pitchFamily="34" charset="0"/>
                      </a:endParaRPr>
                    </a:p>
                  </p:txBody>
                </p:sp>
              </p:grpSp>
            </p:grpSp>
            <p:graphicFrame>
              <p:nvGraphicFramePr>
                <p:cNvPr id="4100" name="Object 36"/>
                <p:cNvGraphicFramePr/>
                <p:nvPr/>
              </p:nvGraphicFramePr>
              <p:xfrm>
                <a:off x="3932" y="1785"/>
                <a:ext cx="1248" cy="45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82" name="" r:id="rId4" imgW="635000" imgH="228600" progId="Equation.DSMT4">
                        <p:embed/>
                      </p:oleObj>
                    </mc:Choice>
                    <mc:Fallback>
                      <p:oleObj name="" r:id="rId4" imgW="635000" imgH="228600" progId="Equation.DSMT4">
                        <p:embed/>
                        <p:pic>
                          <p:nvPicPr>
                            <p:cNvPr id="0" name="图片 3081"/>
                            <p:cNvPicPr/>
                            <p:nvPr/>
                          </p:nvPicPr>
                          <p:blipFill>
                            <a:blip r:embed="rId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932" y="1785"/>
                              <a:ext cx="1248" cy="450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  <p:grpSp>
            <p:nvGrpSpPr>
              <p:cNvPr id="4117" name="Group 37"/>
              <p:cNvGrpSpPr/>
              <p:nvPr/>
            </p:nvGrpSpPr>
            <p:grpSpPr>
              <a:xfrm>
                <a:off x="2159" y="878"/>
                <a:ext cx="3014" cy="2144"/>
                <a:chOff x="2159" y="878"/>
                <a:chExt cx="3014" cy="2144"/>
              </a:xfrm>
            </p:grpSpPr>
            <p:graphicFrame>
              <p:nvGraphicFramePr>
                <p:cNvPr id="4098" name="Object 38"/>
                <p:cNvGraphicFramePr/>
                <p:nvPr/>
              </p:nvGraphicFramePr>
              <p:xfrm>
                <a:off x="3931" y="1285"/>
                <a:ext cx="893" cy="46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083" name="" r:id="rId6" imgW="444500" imgH="228600" progId="Equation.DSMT4">
                        <p:embed/>
                      </p:oleObj>
                    </mc:Choice>
                    <mc:Fallback>
                      <p:oleObj name="" r:id="rId6" imgW="444500" imgH="228600" progId="Equation.DSMT4">
                        <p:embed/>
                        <p:pic>
                          <p:nvPicPr>
                            <p:cNvPr id="0" name="图片 3082"/>
                            <p:cNvPicPr/>
                            <p:nvPr/>
                          </p:nvPicPr>
                          <p:blipFill>
                            <a:blip r:embed="rId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3931" y="1285"/>
                              <a:ext cx="893" cy="460"/>
                            </a:xfrm>
                            <a:prstGeom prst="rect">
                              <a:avLst/>
                            </a:prstGeom>
                            <a:noFill/>
                            <a:ln w="38100">
                              <a:noFill/>
                              <a:miter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pSp>
              <p:nvGrpSpPr>
                <p:cNvPr id="4118" name="Group 39"/>
                <p:cNvGrpSpPr/>
                <p:nvPr/>
              </p:nvGrpSpPr>
              <p:grpSpPr>
                <a:xfrm>
                  <a:off x="2159" y="878"/>
                  <a:ext cx="3014" cy="2144"/>
                  <a:chOff x="2159" y="878"/>
                  <a:chExt cx="3014" cy="2144"/>
                </a:xfrm>
              </p:grpSpPr>
              <p:grpSp>
                <p:nvGrpSpPr>
                  <p:cNvPr id="4119" name="Group 40"/>
                  <p:cNvGrpSpPr/>
                  <p:nvPr/>
                </p:nvGrpSpPr>
                <p:grpSpPr>
                  <a:xfrm>
                    <a:off x="2159" y="1012"/>
                    <a:ext cx="1891" cy="2010"/>
                    <a:chOff x="431" y="999"/>
                    <a:chExt cx="1891" cy="2010"/>
                  </a:xfrm>
                </p:grpSpPr>
                <p:pic>
                  <p:nvPicPr>
                    <p:cNvPr id="4120" name="Picture 41"/>
                    <p:cNvPicPr>
                      <a:picLocks noChangeAspect="1"/>
                    </p:cNvPicPr>
                    <p:nvPr/>
                  </p:nvPicPr>
                  <p:blipFill>
                    <a:blip r:embed="rId8"/>
                    <a:srcRect l="31529" t="32999" r="35979"/>
                    <a:stretch>
                      <a:fillRect/>
                    </a:stretch>
                  </p:blipFill>
                  <p:spPr>
                    <a:xfrm>
                      <a:off x="431" y="999"/>
                      <a:ext cx="1891" cy="2010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</p:pic>
                <p:grpSp>
                  <p:nvGrpSpPr>
                    <p:cNvPr id="4121" name="Group 42"/>
                    <p:cNvGrpSpPr/>
                    <p:nvPr/>
                  </p:nvGrpSpPr>
                  <p:grpSpPr>
                    <a:xfrm>
                      <a:off x="521" y="1171"/>
                      <a:ext cx="1769" cy="1769"/>
                      <a:chOff x="2200" y="1298"/>
                      <a:chExt cx="1769" cy="1769"/>
                    </a:xfrm>
                  </p:grpSpPr>
                  <p:sp>
                    <p:nvSpPr>
                      <p:cNvPr id="4122" name="Oval 43"/>
                      <p:cNvSpPr/>
                      <p:nvPr/>
                    </p:nvSpPr>
                    <p:spPr>
                      <a:xfrm>
                        <a:off x="3058" y="3019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3300"/>
                      </a:solidFill>
                      <a:ln w="9525" cap="flat" cmpd="sng">
                        <a:solidFill>
                          <a:srgbClr val="FF33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123" name="Oval 44"/>
                      <p:cNvSpPr/>
                      <p:nvPr/>
                    </p:nvSpPr>
                    <p:spPr>
                      <a:xfrm>
                        <a:off x="3488" y="257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3300"/>
                      </a:solidFill>
                      <a:ln w="9525" cap="flat" cmpd="sng">
                        <a:solidFill>
                          <a:srgbClr val="FF33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124" name="Oval 45"/>
                      <p:cNvSpPr/>
                      <p:nvPr/>
                    </p:nvSpPr>
                    <p:spPr>
                      <a:xfrm>
                        <a:off x="3921" y="1298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3300"/>
                      </a:solidFill>
                      <a:ln w="9525" cap="flat" cmpd="sng">
                        <a:solidFill>
                          <a:srgbClr val="FF33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125" name="Oval 46"/>
                      <p:cNvSpPr/>
                      <p:nvPr/>
                    </p:nvSpPr>
                    <p:spPr>
                      <a:xfrm>
                        <a:off x="2624" y="2566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3300"/>
                      </a:solidFill>
                      <a:ln w="9525" cap="flat" cmpd="sng">
                        <a:solidFill>
                          <a:srgbClr val="FF33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  <p:sp>
                    <p:nvSpPr>
                      <p:cNvPr id="4126" name="Oval 47"/>
                      <p:cNvSpPr/>
                      <p:nvPr/>
                    </p:nvSpPr>
                    <p:spPr>
                      <a:xfrm>
                        <a:off x="2200" y="1298"/>
                        <a:ext cx="48" cy="48"/>
                      </a:xfrm>
                      <a:prstGeom prst="ellipse">
                        <a:avLst/>
                      </a:prstGeom>
                      <a:solidFill>
                        <a:srgbClr val="FF3300"/>
                      </a:solidFill>
                      <a:ln w="9525" cap="flat" cmpd="sng">
                        <a:solidFill>
                          <a:srgbClr val="FF3300"/>
                        </a:solidFill>
                        <a:prstDash val="solid"/>
                        <a:headEnd type="none" w="med" len="med"/>
                        <a:tailEnd type="none" w="med" len="med"/>
                      </a:ln>
                    </p:spPr>
                    <p:txBody>
                      <a:bodyPr wrap="none" anchor="ctr"/>
                      <a:p>
                        <a:endParaRPr lang="zh-CN" altLang="en-US" dirty="0">
                          <a:latin typeface="Arial" panose="020B0604020202020204" pitchFamily="34" charset="0"/>
                        </a:endParaRPr>
                      </a:p>
                    </p:txBody>
                  </p:sp>
                </p:grpSp>
              </p:grpSp>
              <p:graphicFrame>
                <p:nvGraphicFramePr>
                  <p:cNvPr id="4099" name="Object 48"/>
                  <p:cNvGraphicFramePr/>
                  <p:nvPr/>
                </p:nvGraphicFramePr>
                <p:xfrm>
                  <a:off x="3938" y="878"/>
                  <a:ext cx="1235" cy="445"/>
                </p:xfrm>
                <a:graphic>
                  <a:graphicData uri="http://schemas.openxmlformats.org/presentationml/2006/ole">
                    <mc:AlternateContent xmlns:mc="http://schemas.openxmlformats.org/markup-compatibility/2006">
                      <mc:Choice xmlns:v="urn:schemas-microsoft-com:vml" Requires="v">
                        <p:oleObj spid="_x0000_s3084" name="" r:id="rId9" imgW="635000" imgH="228600" progId="Equation.DSMT4">
                          <p:embed/>
                        </p:oleObj>
                      </mc:Choice>
                      <mc:Fallback>
                        <p:oleObj name="" r:id="rId9" imgW="635000" imgH="228600" progId="Equation.DSMT4">
                          <p:embed/>
                          <p:pic>
                            <p:nvPicPr>
                              <p:cNvPr id="0" name="图片 3083"/>
                              <p:cNvPicPr/>
                              <p:nvPr/>
                            </p:nvPicPr>
                            <p:blipFill>
                              <a:blip r:embed="rId10"/>
                              <a:stretch>
                                <a:fillRect/>
                              </a:stretch>
                            </p:blipFill>
                            <p:spPr>
                              <a:xfrm>
                                <a:off x="3938" y="878"/>
                                <a:ext cx="1235" cy="445"/>
                              </a:xfrm>
                              <a:prstGeom prst="rect">
                                <a:avLst/>
                              </a:prstGeom>
                              <a:noFill/>
                              <a:ln w="38100">
                                <a:noFill/>
                                <a:miter/>
                              </a:ln>
                            </p:spPr>
                          </p:pic>
                        </p:oleObj>
                      </mc:Fallback>
                    </mc:AlternateContent>
                  </a:graphicData>
                </a:graphic>
              </p:graphicFrame>
            </p:grpSp>
          </p:grpSp>
        </p:grpSp>
      </p:grpSp>
      <p:grpSp>
        <p:nvGrpSpPr>
          <p:cNvPr id="15" name="Group 49"/>
          <p:cNvGrpSpPr/>
          <p:nvPr/>
        </p:nvGrpSpPr>
        <p:grpSpPr>
          <a:xfrm>
            <a:off x="4440238" y="2217738"/>
            <a:ext cx="4416425" cy="3249612"/>
            <a:chOff x="3877" y="1398"/>
            <a:chExt cx="2087" cy="2046"/>
          </a:xfrm>
        </p:grpSpPr>
        <p:pic>
          <p:nvPicPr>
            <p:cNvPr id="4107" name="Picture 50"/>
            <p:cNvPicPr>
              <a:picLocks noChangeAspect="1"/>
            </p:cNvPicPr>
            <p:nvPr/>
          </p:nvPicPr>
          <p:blipFill>
            <a:blip r:embed="rId1"/>
            <a:srcRect l="30516" t="31799" r="33626"/>
            <a:stretch>
              <a:fillRect/>
            </a:stretch>
          </p:blipFill>
          <p:spPr>
            <a:xfrm>
              <a:off x="3877" y="1398"/>
              <a:ext cx="2087" cy="2046"/>
            </a:xfrm>
            <a:prstGeom prst="rect">
              <a:avLst/>
            </a:prstGeom>
            <a:noFill/>
            <a:ln w="12700">
              <a:noFill/>
            </a:ln>
          </p:spPr>
        </p:pic>
        <p:grpSp>
          <p:nvGrpSpPr>
            <p:cNvPr id="4108" name="Group 51"/>
            <p:cNvGrpSpPr/>
            <p:nvPr/>
          </p:nvGrpSpPr>
          <p:grpSpPr>
            <a:xfrm>
              <a:off x="4032" y="1616"/>
              <a:ext cx="1769" cy="1769"/>
              <a:chOff x="2200" y="1298"/>
              <a:chExt cx="1769" cy="1769"/>
            </a:xfrm>
          </p:grpSpPr>
          <p:sp>
            <p:nvSpPr>
              <p:cNvPr id="4109" name="Oval 52"/>
              <p:cNvSpPr/>
              <p:nvPr/>
            </p:nvSpPr>
            <p:spPr>
              <a:xfrm>
                <a:off x="3058" y="3019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10" name="Oval 53"/>
              <p:cNvSpPr/>
              <p:nvPr/>
            </p:nvSpPr>
            <p:spPr>
              <a:xfrm>
                <a:off x="3488" y="257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11" name="Oval 54"/>
              <p:cNvSpPr/>
              <p:nvPr/>
            </p:nvSpPr>
            <p:spPr>
              <a:xfrm>
                <a:off x="3921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12" name="Oval 55"/>
              <p:cNvSpPr/>
              <p:nvPr/>
            </p:nvSpPr>
            <p:spPr>
              <a:xfrm>
                <a:off x="2624" y="256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4113" name="Oval 56"/>
              <p:cNvSpPr/>
              <p:nvPr/>
            </p:nvSpPr>
            <p:spPr>
              <a:xfrm>
                <a:off x="2200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4104" name="Rectangle 57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105" name="WordArt 58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pic>
        <p:nvPicPr>
          <p:cNvPr id="4106" name="Picture 59" descr="花边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39 -0.00556 L 0.00139 -0.09723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600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0.00186 L 0.00191 0.10601 " pathEditMode="fixed" rAng="0" ptsTypes="AA">
                                      <p:cBhvr>
                                        <p:cTn id="1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" y="5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4" name="Group 24"/>
          <p:cNvGrpSpPr/>
          <p:nvPr/>
        </p:nvGrpSpPr>
        <p:grpSpPr>
          <a:xfrm>
            <a:off x="4440238" y="2217738"/>
            <a:ext cx="4416425" cy="3249612"/>
            <a:chOff x="3877" y="1398"/>
            <a:chExt cx="2087" cy="2046"/>
          </a:xfrm>
        </p:grpSpPr>
        <p:pic>
          <p:nvPicPr>
            <p:cNvPr id="5180" name="Picture 25"/>
            <p:cNvPicPr>
              <a:picLocks noChangeAspect="1"/>
            </p:cNvPicPr>
            <p:nvPr/>
          </p:nvPicPr>
          <p:blipFill>
            <a:blip r:embed="rId1"/>
            <a:srcRect l="30516" t="31799" r="33626"/>
            <a:stretch>
              <a:fillRect/>
            </a:stretch>
          </p:blipFill>
          <p:spPr>
            <a:xfrm>
              <a:off x="3877" y="1398"/>
              <a:ext cx="2087" cy="2046"/>
            </a:xfrm>
            <a:prstGeom prst="rect">
              <a:avLst/>
            </a:prstGeom>
            <a:noFill/>
            <a:ln w="12700">
              <a:noFill/>
            </a:ln>
          </p:spPr>
        </p:pic>
        <p:grpSp>
          <p:nvGrpSpPr>
            <p:cNvPr id="5181" name="Group 26"/>
            <p:cNvGrpSpPr/>
            <p:nvPr/>
          </p:nvGrpSpPr>
          <p:grpSpPr>
            <a:xfrm>
              <a:off x="4032" y="1616"/>
              <a:ext cx="1769" cy="1769"/>
              <a:chOff x="2200" y="1298"/>
              <a:chExt cx="1769" cy="1769"/>
            </a:xfrm>
          </p:grpSpPr>
          <p:sp>
            <p:nvSpPr>
              <p:cNvPr id="5182" name="Oval 27"/>
              <p:cNvSpPr/>
              <p:nvPr/>
            </p:nvSpPr>
            <p:spPr>
              <a:xfrm>
                <a:off x="3058" y="3019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83" name="Oval 28"/>
              <p:cNvSpPr/>
              <p:nvPr/>
            </p:nvSpPr>
            <p:spPr>
              <a:xfrm>
                <a:off x="3488" y="257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84" name="Oval 29"/>
              <p:cNvSpPr/>
              <p:nvPr/>
            </p:nvSpPr>
            <p:spPr>
              <a:xfrm>
                <a:off x="3921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85" name="Oval 30"/>
              <p:cNvSpPr/>
              <p:nvPr/>
            </p:nvSpPr>
            <p:spPr>
              <a:xfrm>
                <a:off x="2624" y="256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5186" name="Oval 31"/>
              <p:cNvSpPr/>
              <p:nvPr/>
            </p:nvSpPr>
            <p:spPr>
              <a:xfrm>
                <a:off x="2200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5125" name="Group 45"/>
          <p:cNvGrpSpPr/>
          <p:nvPr/>
        </p:nvGrpSpPr>
        <p:grpSpPr>
          <a:xfrm>
            <a:off x="4568825" y="1393825"/>
            <a:ext cx="6378575" cy="3405188"/>
            <a:chOff x="2159" y="878"/>
            <a:chExt cx="3014" cy="2144"/>
          </a:xfrm>
        </p:grpSpPr>
        <p:grpSp>
          <p:nvGrpSpPr>
            <p:cNvPr id="5172" name="Group 46"/>
            <p:cNvGrpSpPr/>
            <p:nvPr/>
          </p:nvGrpSpPr>
          <p:grpSpPr>
            <a:xfrm>
              <a:off x="2159" y="1012"/>
              <a:ext cx="1891" cy="2010"/>
              <a:chOff x="431" y="999"/>
              <a:chExt cx="1891" cy="2010"/>
            </a:xfrm>
          </p:grpSpPr>
          <p:pic>
            <p:nvPicPr>
              <p:cNvPr id="5173" name="Picture 47"/>
              <p:cNvPicPr>
                <a:picLocks noChangeAspect="1"/>
              </p:cNvPicPr>
              <p:nvPr/>
            </p:nvPicPr>
            <p:blipFill>
              <a:blip r:embed="rId2"/>
              <a:srcRect l="31529" t="32999" r="35979"/>
              <a:stretch>
                <a:fillRect/>
              </a:stretch>
            </p:blipFill>
            <p:spPr>
              <a:xfrm>
                <a:off x="431" y="999"/>
                <a:ext cx="1891" cy="2010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grpSp>
            <p:nvGrpSpPr>
              <p:cNvPr id="5174" name="Group 48"/>
              <p:cNvGrpSpPr/>
              <p:nvPr/>
            </p:nvGrpSpPr>
            <p:grpSpPr>
              <a:xfrm>
                <a:off x="521" y="1171"/>
                <a:ext cx="1769" cy="1769"/>
                <a:chOff x="2200" y="1298"/>
                <a:chExt cx="1769" cy="1769"/>
              </a:xfrm>
            </p:grpSpPr>
            <p:sp>
              <p:nvSpPr>
                <p:cNvPr id="5175" name="Oval 49"/>
                <p:cNvSpPr/>
                <p:nvPr/>
              </p:nvSpPr>
              <p:spPr>
                <a:xfrm>
                  <a:off x="3058" y="3019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76" name="Oval 50"/>
                <p:cNvSpPr/>
                <p:nvPr/>
              </p:nvSpPr>
              <p:spPr>
                <a:xfrm>
                  <a:off x="3488" y="2576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77" name="Oval 51"/>
                <p:cNvSpPr/>
                <p:nvPr/>
              </p:nvSpPr>
              <p:spPr>
                <a:xfrm>
                  <a:off x="3921" y="1298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78" name="Oval 52"/>
                <p:cNvSpPr/>
                <p:nvPr/>
              </p:nvSpPr>
              <p:spPr>
                <a:xfrm>
                  <a:off x="2624" y="2566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5179" name="Oval 53"/>
                <p:cNvSpPr/>
                <p:nvPr/>
              </p:nvSpPr>
              <p:spPr>
                <a:xfrm>
                  <a:off x="2200" y="1298"/>
                  <a:ext cx="48" cy="48"/>
                </a:xfrm>
                <a:prstGeom prst="ellipse">
                  <a:avLst/>
                </a:prstGeom>
                <a:solidFill>
                  <a:srgbClr val="FF3300"/>
                </a:solidFill>
                <a:ln w="9525" cap="flat" cmpd="sng">
                  <a:solidFill>
                    <a:srgbClr val="FF33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</p:grpSp>
        </p:grpSp>
        <p:graphicFrame>
          <p:nvGraphicFramePr>
            <p:cNvPr id="5123" name="Object 54"/>
            <p:cNvGraphicFramePr/>
            <p:nvPr/>
          </p:nvGraphicFramePr>
          <p:xfrm>
            <a:off x="3938" y="878"/>
            <a:ext cx="1235" cy="4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5" name="" r:id="rId3" imgW="635000" imgH="228600" progId="Equation.DSMT4">
                    <p:embed/>
                  </p:oleObj>
                </mc:Choice>
                <mc:Fallback>
                  <p:oleObj name="" r:id="rId3" imgW="635000" imgH="228600" progId="Equation.DSMT4">
                    <p:embed/>
                    <p:pic>
                      <p:nvPicPr>
                        <p:cNvPr id="0" name="图片 3084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3938" y="878"/>
                          <a:ext cx="1235" cy="445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5126" name="Rectangle 32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5122" name="Object 44"/>
          <p:cNvGraphicFramePr/>
          <p:nvPr/>
        </p:nvGraphicFramePr>
        <p:xfrm>
          <a:off x="8031163" y="3482975"/>
          <a:ext cx="1890712" cy="72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5" imgW="444500" imgH="228600" progId="Equation.DSMT4">
                  <p:embed/>
                </p:oleObj>
              </mc:Choice>
              <mc:Fallback>
                <p:oleObj name="" r:id="rId5" imgW="444500" imgH="228600" progId="Equation.DSMT4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031163" y="3482975"/>
                        <a:ext cx="1890712" cy="728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7" name="Picture 55" descr="花边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WordArt 56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 eaLnBrk="0" hangingPunct="0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grpSp>
        <p:nvGrpSpPr>
          <p:cNvPr id="7" name="Group 155"/>
          <p:cNvGrpSpPr/>
          <p:nvPr/>
        </p:nvGrpSpPr>
        <p:grpSpPr>
          <a:xfrm>
            <a:off x="7534275" y="3935413"/>
            <a:ext cx="0" cy="1439862"/>
            <a:chOff x="7534352" y="3934737"/>
            <a:chExt cx="0" cy="1440196"/>
          </a:xfrm>
        </p:grpSpPr>
        <p:sp>
          <p:nvSpPr>
            <p:cNvPr id="5170" name="Line 153"/>
            <p:cNvSpPr/>
            <p:nvPr/>
          </p:nvSpPr>
          <p:spPr>
            <a:xfrm>
              <a:off x="3560" y="2478"/>
              <a:ext cx="0" cy="907"/>
            </a:xfrm>
            <a:prstGeom prst="line">
              <a:avLst/>
            </a:prstGeom>
            <a:ln w="57150" cap="flat" cmpd="sng">
              <a:solidFill>
                <a:srgbClr val="006600"/>
              </a:solidFill>
              <a:prstDash val="sysDot"/>
              <a:headEnd type="none" w="med" len="med"/>
              <a:tailEnd type="none" w="med" len="med"/>
            </a:ln>
          </p:spPr>
        </p:sp>
        <p:sp>
          <p:nvSpPr>
            <p:cNvPr id="5171" name="Line 154"/>
            <p:cNvSpPr/>
            <p:nvPr/>
          </p:nvSpPr>
          <p:spPr>
            <a:xfrm flipV="1">
              <a:off x="3560" y="2523"/>
              <a:ext cx="0" cy="363"/>
            </a:xfrm>
            <a:prstGeom prst="line">
              <a:avLst/>
            </a:prstGeom>
            <a:ln w="57150" cap="flat" cmpd="sng">
              <a:solidFill>
                <a:srgbClr val="006600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159900" name="Line 156"/>
          <p:cNvSpPr/>
          <p:nvPr/>
        </p:nvSpPr>
        <p:spPr>
          <a:xfrm flipV="1">
            <a:off x="6608763" y="4725988"/>
            <a:ext cx="0" cy="576262"/>
          </a:xfrm>
          <a:prstGeom prst="line">
            <a:avLst/>
          </a:prstGeom>
          <a:ln w="57150" cap="flat" cmpd="sng">
            <a:solidFill>
              <a:srgbClr val="0066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59901" name="Text Box 157"/>
          <p:cNvSpPr txBox="1">
            <a:spLocks noChangeArrowheads="1"/>
          </p:cNvSpPr>
          <p:nvPr/>
        </p:nvSpPr>
        <p:spPr bwMode="auto">
          <a:xfrm>
            <a:off x="6288088" y="4006850"/>
            <a:ext cx="1536700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3300" b="1" kern="1200" cap="none" spc="0" normalizeH="0" baseline="0" noProof="0" dirty="0"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A</a:t>
            </a:r>
            <a:r>
              <a:rPr kumimoji="0" lang="en-US" altLang="zh-CN" b="1" kern="1200" cap="none" spc="0" normalizeH="0" baseline="0" noProof="0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′</a:t>
            </a:r>
            <a:endParaRPr kumimoji="0" lang="en-US" altLang="zh-CN" b="1" kern="1200" cap="none" spc="0" normalizeH="0" baseline="0" noProof="0" dirty="0"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59902" name="Text Box 158"/>
          <p:cNvSpPr txBox="1">
            <a:spLocks noChangeArrowheads="1"/>
          </p:cNvSpPr>
          <p:nvPr/>
        </p:nvSpPr>
        <p:spPr bwMode="auto">
          <a:xfrm>
            <a:off x="6478588" y="4856163"/>
            <a:ext cx="669925" cy="6175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300" b="1" dirty="0">
                <a:latin typeface="Times New Roman" panose="02020603050405020304" pitchFamily="18" charset="0"/>
              </a:rPr>
              <a:t>A</a:t>
            </a:r>
            <a:endParaRPr lang="en-US" altLang="zh-CN" sz="3300" b="1" dirty="0">
              <a:latin typeface="Times New Roman" panose="02020603050405020304" pitchFamily="18" charset="0"/>
            </a:endParaRPr>
          </a:p>
        </p:txBody>
      </p:sp>
      <p:sp>
        <p:nvSpPr>
          <p:cNvPr id="5133" name="Oval 159"/>
          <p:cNvSpPr/>
          <p:nvPr/>
        </p:nvSpPr>
        <p:spPr>
          <a:xfrm>
            <a:off x="6524625" y="4568825"/>
            <a:ext cx="192088" cy="144463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134" name="Oval 160"/>
          <p:cNvSpPr/>
          <p:nvPr/>
        </p:nvSpPr>
        <p:spPr>
          <a:xfrm>
            <a:off x="6529388" y="5256213"/>
            <a:ext cx="192087" cy="144462"/>
          </a:xfrm>
          <a:prstGeom prst="ellipse">
            <a:avLst/>
          </a:prstGeom>
          <a:solidFill>
            <a:srgbClr val="FF3300"/>
          </a:solidFill>
          <a:ln w="12700" cap="flat" cmpd="sng">
            <a:solidFill>
              <a:srgbClr val="FF3300"/>
            </a:solidFill>
            <a:prstDash val="solid"/>
            <a:headEnd type="none" w="med" len="med"/>
            <a:tailEnd type="none" w="med" len="med"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8" name="Group 163"/>
          <p:cNvGrpSpPr/>
          <p:nvPr/>
        </p:nvGrpSpPr>
        <p:grpSpPr>
          <a:xfrm>
            <a:off x="8975725" y="1916113"/>
            <a:ext cx="2879725" cy="1801812"/>
            <a:chOff x="4241" y="1207"/>
            <a:chExt cx="1361" cy="1134"/>
          </a:xfrm>
        </p:grpSpPr>
        <p:sp>
          <p:nvSpPr>
            <p:cNvPr id="5168" name="Line 161"/>
            <p:cNvSpPr/>
            <p:nvPr/>
          </p:nvSpPr>
          <p:spPr>
            <a:xfrm flipV="1">
              <a:off x="4332" y="1207"/>
              <a:ext cx="0" cy="1134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  <p:sp>
          <p:nvSpPr>
            <p:cNvPr id="159906" name="Text Box 162"/>
            <p:cNvSpPr txBox="1">
              <a:spLocks noChangeArrowheads="1"/>
            </p:cNvSpPr>
            <p:nvPr/>
          </p:nvSpPr>
          <p:spPr bwMode="auto">
            <a:xfrm>
              <a:off x="4241" y="1389"/>
              <a:ext cx="1361" cy="89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300" b="1" kern="1200" cap="none" spc="0" normalizeH="0" baseline="0" noProof="0" dirty="0">
                  <a:solidFill>
                    <a:srgbClr val="FF3300"/>
                  </a:solidFill>
                  <a:latin typeface="Arial" panose="020B0604020202020204" pitchFamily="34" charset="0"/>
                  <a:ea typeface="隶书" panose="02010509060101010101" pitchFamily="49" charset="-122"/>
                  <a:cs typeface="+mn-cs"/>
                </a:rPr>
                <a:t>向</a:t>
              </a:r>
              <a:r>
                <a:rPr kumimoji="0" lang="zh-CN" altLang="en-US" sz="4300" b="1" kern="1200" cap="none" spc="0" normalizeH="0" baseline="0" noProof="0" dirty="0">
                  <a:solidFill>
                    <a:srgbClr val="006600"/>
                  </a:solidFill>
                  <a:latin typeface="Arial" panose="020B0604020202020204" pitchFamily="34" charset="0"/>
                  <a:ea typeface="隶书" panose="02010509060101010101" pitchFamily="49" charset="-122"/>
                  <a:cs typeface="+mn-cs"/>
                </a:rPr>
                <a:t>上</a:t>
              </a:r>
              <a:r>
                <a:rPr kumimoji="0" lang="zh-CN" altLang="en-US" sz="4300" b="1" kern="1200" cap="none" spc="0" normalizeH="0" baseline="0" noProof="0" dirty="0">
                  <a:solidFill>
                    <a:srgbClr val="FF3300"/>
                  </a:solidFill>
                  <a:latin typeface="Arial" panose="020B0604020202020204" pitchFamily="34" charset="0"/>
                  <a:ea typeface="隶书" panose="02010509060101010101" pitchFamily="49" charset="-122"/>
                  <a:cs typeface="+mn-cs"/>
                </a:rPr>
                <a:t>平移</a:t>
              </a:r>
              <a:r>
                <a:rPr kumimoji="0" lang="en-US" altLang="zh-CN" sz="4300" b="1" kern="1200" cap="none" spc="0" normalizeH="0" baseline="0" noProof="0" dirty="0">
                  <a:solidFill>
                    <a:srgbClr val="006600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1</a:t>
              </a:r>
              <a:r>
                <a:rPr kumimoji="0" lang="zh-CN" altLang="en-US" sz="4300" b="1" kern="1200" cap="none" spc="0" normalizeH="0" baseline="0" noProof="0" dirty="0">
                  <a:solidFill>
                    <a:srgbClr val="FF3300"/>
                  </a:solidFill>
                  <a:latin typeface="Arial" panose="020B0604020202020204" pitchFamily="34" charset="0"/>
                  <a:ea typeface="隶书" panose="02010509060101010101" pitchFamily="49" charset="-122"/>
                  <a:cs typeface="+mn-cs"/>
                </a:rPr>
                <a:t>个单位</a:t>
              </a:r>
              <a:endPara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Arial" panose="020B0604020202020204" pitchFamily="34" charset="0"/>
                <a:ea typeface="隶书" panose="02010509060101010101" pitchFamily="49" charset="-122"/>
                <a:cs typeface="+mn-cs"/>
              </a:endParaRPr>
            </a:p>
          </p:txBody>
        </p:sp>
      </p:grpSp>
      <p:grpSp>
        <p:nvGrpSpPr>
          <p:cNvPr id="9" name="Group 167"/>
          <p:cNvGrpSpPr/>
          <p:nvPr/>
        </p:nvGrpSpPr>
        <p:grpSpPr>
          <a:xfrm>
            <a:off x="334963" y="2060575"/>
            <a:ext cx="4224337" cy="2776538"/>
            <a:chOff x="249" y="1298"/>
            <a:chExt cx="1679" cy="1748"/>
          </a:xfrm>
        </p:grpSpPr>
        <p:sp>
          <p:nvSpPr>
            <p:cNvPr id="159908" name="Text Box 164"/>
            <p:cNvSpPr txBox="1">
              <a:spLocks noChangeArrowheads="1"/>
            </p:cNvSpPr>
            <p:nvPr/>
          </p:nvSpPr>
          <p:spPr bwMode="auto">
            <a:xfrm>
              <a:off x="249" y="2523"/>
              <a:ext cx="1679" cy="52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顶点</a:t>
              </a:r>
              <a:r>
                <a:rPr kumimoji="0" lang="en-US" altLang="zh-CN" sz="4800" b="1" kern="1200" cap="none" spc="0" normalizeH="0" baseline="0" noProof="0" dirty="0"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A(0,0)</a:t>
              </a:r>
              <a:endParaRPr kumimoji="0" lang="en-US" altLang="zh-CN" sz="4800" b="1" kern="1200" cap="none" spc="0" normalizeH="0" baseline="0" noProof="0" dirty="0">
                <a:latin typeface="Times New Roman" panose="02020603050405020304" pitchFamily="18" charset="0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59909" name="Text Box 165"/>
            <p:cNvSpPr txBox="1">
              <a:spLocks noChangeArrowheads="1"/>
            </p:cNvSpPr>
            <p:nvPr/>
          </p:nvSpPr>
          <p:spPr bwMode="auto">
            <a:xfrm>
              <a:off x="249" y="1298"/>
              <a:ext cx="1679" cy="52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800" b="1" kern="1200" cap="none" spc="0" normalizeH="0" baseline="0" noProof="0" dirty="0"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顶点</a:t>
              </a:r>
              <a:r>
                <a:rPr kumimoji="0" lang="en-US" altLang="zh-CN" sz="4800" b="1" kern="1200" cap="none" spc="0" normalizeH="0" baseline="0" noProof="0" dirty="0"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A′(0,1)</a:t>
              </a:r>
              <a:endParaRPr kumimoji="0" lang="en-US" altLang="zh-CN" sz="4800" b="1" kern="1200" cap="none" spc="0" normalizeH="0" baseline="0" noProof="0" dirty="0">
                <a:latin typeface="Times New Roman" panose="02020603050405020304" pitchFamily="18" charset="0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5167" name="Line 166"/>
            <p:cNvSpPr/>
            <p:nvPr/>
          </p:nvSpPr>
          <p:spPr>
            <a:xfrm flipV="1">
              <a:off x="1655" y="1661"/>
              <a:ext cx="0" cy="953"/>
            </a:xfrm>
            <a:prstGeom prst="line">
              <a:avLst/>
            </a:prstGeom>
            <a:ln w="57150" cap="flat" cmpd="sng">
              <a:solidFill>
                <a:srgbClr val="FF3300"/>
              </a:solidFill>
              <a:prstDash val="solid"/>
              <a:headEnd type="none" w="med" len="med"/>
              <a:tailEnd type="triangle" w="med" len="med"/>
            </a:ln>
          </p:spPr>
        </p:sp>
      </p:grpSp>
      <p:sp>
        <p:nvSpPr>
          <p:cNvPr id="159912" name="Text Box 168"/>
          <p:cNvSpPr txBox="1">
            <a:spLocks noChangeArrowheads="1"/>
          </p:cNvSpPr>
          <p:nvPr/>
        </p:nvSpPr>
        <p:spPr bwMode="auto">
          <a:xfrm>
            <a:off x="719138" y="2852738"/>
            <a:ext cx="2976563" cy="1433513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向</a:t>
            </a:r>
            <a:r>
              <a:rPr kumimoji="0" lang="zh-CN" altLang="en-US" sz="4300" b="1" kern="1200" cap="none" spc="0" normalizeH="0" baseline="0" noProof="0" dirty="0">
                <a:solidFill>
                  <a:srgbClr val="0066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上</a:t>
            </a: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平移</a:t>
            </a:r>
            <a:r>
              <a:rPr kumimoji="0" lang="en-US" altLang="zh-CN" sz="4300" b="1" kern="1200" cap="none" spc="0" normalizeH="0" baseline="0" noProof="0" dirty="0">
                <a:solidFill>
                  <a:srgbClr val="0066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+mn-cs"/>
              </a:rPr>
              <a:t>1</a:t>
            </a:r>
            <a:r>
              <a:rPr kumimoji="0" lang="zh-CN" altLang="en-US" sz="4300" b="1" kern="1200" cap="none" spc="0" normalizeH="0" baseline="0" noProof="0" dirty="0">
                <a:solidFill>
                  <a:srgbClr val="FF33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rPr>
              <a:t>个单位</a:t>
            </a:r>
            <a:endParaRPr kumimoji="0" lang="zh-CN" altLang="en-US" sz="4300" b="1" kern="1200" cap="none" spc="0" normalizeH="0" baseline="0" noProof="0" dirty="0">
              <a:solidFill>
                <a:srgbClr val="FF3300"/>
              </a:solidFill>
              <a:latin typeface="隶书" panose="02010509060101010101" pitchFamily="49" charset="-122"/>
              <a:ea typeface="隶书" panose="02010509060101010101" pitchFamily="49" charset="-122"/>
              <a:cs typeface="+mn-cs"/>
            </a:endParaRPr>
          </a:p>
        </p:txBody>
      </p:sp>
      <p:sp>
        <p:nvSpPr>
          <p:cNvPr id="159913" name="Text Box 169"/>
          <p:cNvSpPr txBox="1">
            <a:spLocks noChangeArrowheads="1"/>
          </p:cNvSpPr>
          <p:nvPr/>
        </p:nvSpPr>
        <p:spPr bwMode="auto">
          <a:xfrm>
            <a:off x="7439025" y="4435475"/>
            <a:ext cx="652463" cy="693738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sz="3800" b="1" dirty="0">
                <a:latin typeface="Times New Roman" panose="02020603050405020304" pitchFamily="18" charset="0"/>
              </a:rPr>
              <a:t>B</a:t>
            </a:r>
            <a:endParaRPr lang="en-US" altLang="zh-CN" sz="3800" b="1" dirty="0">
              <a:latin typeface="Times New Roman" panose="02020603050405020304" pitchFamily="18" charset="0"/>
            </a:endParaRPr>
          </a:p>
        </p:txBody>
      </p:sp>
      <p:grpSp>
        <p:nvGrpSpPr>
          <p:cNvPr id="5139" name="Group 151"/>
          <p:cNvGrpSpPr/>
          <p:nvPr/>
        </p:nvGrpSpPr>
        <p:grpSpPr>
          <a:xfrm>
            <a:off x="144463" y="404813"/>
            <a:ext cx="11709400" cy="1570037"/>
            <a:chOff x="68" y="300"/>
            <a:chExt cx="5533" cy="989"/>
          </a:xfrm>
        </p:grpSpPr>
        <p:sp>
          <p:nvSpPr>
            <p:cNvPr id="159805" name="Text Box 61"/>
            <p:cNvSpPr txBox="1">
              <a:spLocks noChangeArrowheads="1"/>
            </p:cNvSpPr>
            <p:nvPr/>
          </p:nvSpPr>
          <p:spPr bwMode="auto">
            <a:xfrm>
              <a:off x="68" y="300"/>
              <a:ext cx="5533" cy="98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从动画中看出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,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抛物线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 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怎么移会得到函数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 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+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1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的图象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?</a:t>
              </a:r>
              <a:endPara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59806" name="Text Box 62"/>
            <p:cNvSpPr txBox="1">
              <a:spLocks noChangeArrowheads="1"/>
            </p:cNvSpPr>
            <p:nvPr/>
          </p:nvSpPr>
          <p:spPr bwMode="auto">
            <a:xfrm>
              <a:off x="3606" y="345"/>
              <a:ext cx="272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59807" name="Text Box 63"/>
            <p:cNvSpPr txBox="1">
              <a:spLocks noChangeArrowheads="1"/>
            </p:cNvSpPr>
            <p:nvPr/>
          </p:nvSpPr>
          <p:spPr bwMode="auto">
            <a:xfrm>
              <a:off x="1519" y="709"/>
              <a:ext cx="227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5140" name="Group 2"/>
          <p:cNvGrpSpPr/>
          <p:nvPr/>
        </p:nvGrpSpPr>
        <p:grpSpPr>
          <a:xfrm>
            <a:off x="2733675" y="1203325"/>
            <a:ext cx="9551988" cy="5683250"/>
            <a:chOff x="1429" y="741"/>
            <a:chExt cx="4513" cy="3579"/>
          </a:xfrm>
        </p:grpSpPr>
        <p:grpSp>
          <p:nvGrpSpPr>
            <p:cNvPr id="5141" name="Group 3"/>
            <p:cNvGrpSpPr/>
            <p:nvPr/>
          </p:nvGrpSpPr>
          <p:grpSpPr>
            <a:xfrm>
              <a:off x="1429" y="832"/>
              <a:ext cx="4377" cy="3488"/>
              <a:chOff x="1247" y="527"/>
              <a:chExt cx="4377" cy="3488"/>
            </a:xfrm>
          </p:grpSpPr>
          <p:pic>
            <p:nvPicPr>
              <p:cNvPr id="5159" name="Picture 4"/>
              <p:cNvPicPr>
                <a:picLocks noChangeAspect="1"/>
              </p:cNvPicPr>
              <p:nvPr/>
            </p:nvPicPr>
            <p:blipFill>
              <a:blip r:embed="rId8"/>
              <a:srcRect l="25069" t="18442" r="14142"/>
              <a:stretch>
                <a:fillRect/>
              </a:stretch>
            </p:blipFill>
            <p:spPr>
              <a:xfrm>
                <a:off x="1723" y="844"/>
                <a:ext cx="3538" cy="317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5160" name="Line 5"/>
              <p:cNvSpPr/>
              <p:nvPr/>
            </p:nvSpPr>
            <p:spPr>
              <a:xfrm flipV="1">
                <a:off x="1247" y="3035"/>
                <a:ext cx="4377" cy="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5161" name="Line 6"/>
              <p:cNvSpPr/>
              <p:nvPr/>
            </p:nvSpPr>
            <p:spPr>
              <a:xfrm flipV="1">
                <a:off x="3084" y="527"/>
                <a:ext cx="0" cy="3447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sp>
          <p:nvSpPr>
            <p:cNvPr id="159751" name="Text Box 7"/>
            <p:cNvSpPr txBox="1">
              <a:spLocks noChangeArrowheads="1"/>
            </p:cNvSpPr>
            <p:nvPr/>
          </p:nvSpPr>
          <p:spPr bwMode="auto">
            <a:xfrm>
              <a:off x="3062" y="2783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1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2" name="Text Box 8"/>
            <p:cNvSpPr txBox="1">
              <a:spLocks noChangeArrowheads="1"/>
            </p:cNvSpPr>
            <p:nvPr/>
          </p:nvSpPr>
          <p:spPr bwMode="auto">
            <a:xfrm>
              <a:off x="3561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1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3" name="Text Box 9"/>
            <p:cNvSpPr txBox="1">
              <a:spLocks noChangeArrowheads="1"/>
            </p:cNvSpPr>
            <p:nvPr/>
          </p:nvSpPr>
          <p:spPr bwMode="auto">
            <a:xfrm>
              <a:off x="3062" y="2374"/>
              <a:ext cx="272" cy="29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2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4" name="Text Box 10"/>
            <p:cNvSpPr txBox="1">
              <a:spLocks noChangeArrowheads="1"/>
            </p:cNvSpPr>
            <p:nvPr/>
          </p:nvSpPr>
          <p:spPr bwMode="auto">
            <a:xfrm>
              <a:off x="4015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2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5" name="Text Box 11"/>
            <p:cNvSpPr txBox="1">
              <a:spLocks noChangeArrowheads="1"/>
            </p:cNvSpPr>
            <p:nvPr/>
          </p:nvSpPr>
          <p:spPr bwMode="auto">
            <a:xfrm>
              <a:off x="3062" y="1966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3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6" name="Text Box 12"/>
            <p:cNvSpPr txBox="1">
              <a:spLocks noChangeArrowheads="1"/>
            </p:cNvSpPr>
            <p:nvPr/>
          </p:nvSpPr>
          <p:spPr bwMode="auto">
            <a:xfrm>
              <a:off x="4423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3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7" name="Text Box 13"/>
            <p:cNvSpPr txBox="1">
              <a:spLocks noChangeArrowheads="1"/>
            </p:cNvSpPr>
            <p:nvPr/>
          </p:nvSpPr>
          <p:spPr bwMode="auto">
            <a:xfrm>
              <a:off x="3062" y="1512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4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8" name="Text Box 14"/>
            <p:cNvSpPr txBox="1">
              <a:spLocks noChangeArrowheads="1"/>
            </p:cNvSpPr>
            <p:nvPr/>
          </p:nvSpPr>
          <p:spPr bwMode="auto">
            <a:xfrm>
              <a:off x="4831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4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59" name="Text Box 15"/>
            <p:cNvSpPr txBox="1">
              <a:spLocks noChangeArrowheads="1"/>
            </p:cNvSpPr>
            <p:nvPr/>
          </p:nvSpPr>
          <p:spPr bwMode="auto">
            <a:xfrm>
              <a:off x="3062" y="1104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5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60" name="Text Box 16"/>
            <p:cNvSpPr txBox="1">
              <a:spLocks noChangeArrowheads="1"/>
            </p:cNvSpPr>
            <p:nvPr/>
          </p:nvSpPr>
          <p:spPr bwMode="auto">
            <a:xfrm>
              <a:off x="5285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5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61" name="Text Box 17"/>
            <p:cNvSpPr txBox="1">
              <a:spLocks noChangeArrowheads="1"/>
            </p:cNvSpPr>
            <p:nvPr/>
          </p:nvSpPr>
          <p:spPr bwMode="auto">
            <a:xfrm>
              <a:off x="3033" y="3678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1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9762" name="Text Box 18"/>
            <p:cNvSpPr txBox="1">
              <a:spLocks noChangeArrowheads="1"/>
            </p:cNvSpPr>
            <p:nvPr/>
          </p:nvSpPr>
          <p:spPr bwMode="auto">
            <a:xfrm>
              <a:off x="3062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0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63" name="Text Box 19"/>
            <p:cNvSpPr txBox="1">
              <a:spLocks noChangeArrowheads="1"/>
            </p:cNvSpPr>
            <p:nvPr/>
          </p:nvSpPr>
          <p:spPr bwMode="auto">
            <a:xfrm>
              <a:off x="2246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2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9764" name="Text Box 20"/>
            <p:cNvSpPr txBox="1">
              <a:spLocks noChangeArrowheads="1"/>
            </p:cNvSpPr>
            <p:nvPr/>
          </p:nvSpPr>
          <p:spPr bwMode="auto">
            <a:xfrm>
              <a:off x="2654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1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9765" name="Text Box 21"/>
            <p:cNvSpPr txBox="1">
              <a:spLocks noChangeArrowheads="1"/>
            </p:cNvSpPr>
            <p:nvPr/>
          </p:nvSpPr>
          <p:spPr bwMode="auto">
            <a:xfrm>
              <a:off x="1792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3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59766" name="Text Box 22"/>
            <p:cNvSpPr txBox="1">
              <a:spLocks noChangeArrowheads="1"/>
            </p:cNvSpPr>
            <p:nvPr/>
          </p:nvSpPr>
          <p:spPr bwMode="auto">
            <a:xfrm>
              <a:off x="5488" y="3281"/>
              <a:ext cx="454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x</a:t>
              </a:r>
              <a:endParaRPr lang="en-US" altLang="zh-CN" sz="3300" b="1" i="1" dirty="0">
                <a:latin typeface="Times New Roman" panose="02020603050405020304" pitchFamily="18" charset="0"/>
              </a:endParaRPr>
            </a:p>
          </p:txBody>
        </p:sp>
        <p:sp>
          <p:nvSpPr>
            <p:cNvPr id="159767" name="Text Box 23"/>
            <p:cNvSpPr txBox="1">
              <a:spLocks noChangeArrowheads="1"/>
            </p:cNvSpPr>
            <p:nvPr/>
          </p:nvSpPr>
          <p:spPr bwMode="auto">
            <a:xfrm>
              <a:off x="2926" y="741"/>
              <a:ext cx="454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y</a:t>
              </a:r>
              <a:endParaRPr lang="en-US" altLang="zh-CN" sz="3300" b="1" i="1" dirty="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9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9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6147" name="Group 89"/>
          <p:cNvGrpSpPr/>
          <p:nvPr/>
        </p:nvGrpSpPr>
        <p:grpSpPr>
          <a:xfrm>
            <a:off x="4440238" y="2833688"/>
            <a:ext cx="6523037" cy="3349625"/>
            <a:chOff x="2098" y="1785"/>
            <a:chExt cx="3082" cy="2109"/>
          </a:xfrm>
        </p:grpSpPr>
        <p:grpSp>
          <p:nvGrpSpPr>
            <p:cNvPr id="6187" name="Group 32"/>
            <p:cNvGrpSpPr/>
            <p:nvPr/>
          </p:nvGrpSpPr>
          <p:grpSpPr>
            <a:xfrm>
              <a:off x="2098" y="1834"/>
              <a:ext cx="2177" cy="2060"/>
              <a:chOff x="2146" y="2504"/>
              <a:chExt cx="2177" cy="2060"/>
            </a:xfrm>
          </p:grpSpPr>
          <p:pic>
            <p:nvPicPr>
              <p:cNvPr id="6188" name="Picture 33"/>
              <p:cNvPicPr>
                <a:picLocks noChangeAspect="1"/>
              </p:cNvPicPr>
              <p:nvPr/>
            </p:nvPicPr>
            <p:blipFill>
              <a:blip r:embed="rId1"/>
              <a:srcRect l="30516" t="31334" r="32079"/>
              <a:stretch>
                <a:fillRect/>
              </a:stretch>
            </p:blipFill>
            <p:spPr>
              <a:xfrm>
                <a:off x="2146" y="2504"/>
                <a:ext cx="2177" cy="2060"/>
              </a:xfrm>
              <a:prstGeom prst="rect">
                <a:avLst/>
              </a:prstGeom>
              <a:noFill/>
              <a:ln w="12700">
                <a:noFill/>
              </a:ln>
            </p:spPr>
          </p:pic>
          <p:grpSp>
            <p:nvGrpSpPr>
              <p:cNvPr id="6189" name="Group 34"/>
              <p:cNvGrpSpPr/>
              <p:nvPr/>
            </p:nvGrpSpPr>
            <p:grpSpPr>
              <a:xfrm>
                <a:off x="2290" y="2731"/>
                <a:ext cx="1769" cy="1769"/>
                <a:chOff x="2200" y="1298"/>
                <a:chExt cx="1769" cy="1769"/>
              </a:xfrm>
            </p:grpSpPr>
            <p:sp>
              <p:nvSpPr>
                <p:cNvPr id="6190" name="Oval 35"/>
                <p:cNvSpPr/>
                <p:nvPr/>
              </p:nvSpPr>
              <p:spPr>
                <a:xfrm>
                  <a:off x="3058" y="3019"/>
                  <a:ext cx="48" cy="48"/>
                </a:xfrm>
                <a:prstGeom prst="ellipse">
                  <a:avLst/>
                </a:prstGeom>
                <a:solidFill>
                  <a:srgbClr val="006600"/>
                </a:solidFill>
                <a:ln w="9525" cap="flat" cmpd="sng">
                  <a:solidFill>
                    <a:srgbClr val="0066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91" name="Oval 36"/>
                <p:cNvSpPr/>
                <p:nvPr/>
              </p:nvSpPr>
              <p:spPr>
                <a:xfrm>
                  <a:off x="3488" y="2576"/>
                  <a:ext cx="48" cy="48"/>
                </a:xfrm>
                <a:prstGeom prst="ellipse">
                  <a:avLst/>
                </a:prstGeom>
                <a:solidFill>
                  <a:srgbClr val="006600"/>
                </a:solidFill>
                <a:ln w="9525" cap="flat" cmpd="sng">
                  <a:solidFill>
                    <a:srgbClr val="0066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92" name="Oval 37"/>
                <p:cNvSpPr/>
                <p:nvPr/>
              </p:nvSpPr>
              <p:spPr>
                <a:xfrm>
                  <a:off x="3921" y="1298"/>
                  <a:ext cx="48" cy="48"/>
                </a:xfrm>
                <a:prstGeom prst="ellipse">
                  <a:avLst/>
                </a:prstGeom>
                <a:solidFill>
                  <a:srgbClr val="006600"/>
                </a:solidFill>
                <a:ln w="9525" cap="flat" cmpd="sng">
                  <a:solidFill>
                    <a:srgbClr val="0066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93" name="Oval 38"/>
                <p:cNvSpPr/>
                <p:nvPr/>
              </p:nvSpPr>
              <p:spPr>
                <a:xfrm>
                  <a:off x="2624" y="2566"/>
                  <a:ext cx="48" cy="48"/>
                </a:xfrm>
                <a:prstGeom prst="ellipse">
                  <a:avLst/>
                </a:prstGeom>
                <a:solidFill>
                  <a:srgbClr val="006600"/>
                </a:solidFill>
                <a:ln w="9525" cap="flat" cmpd="sng">
                  <a:solidFill>
                    <a:srgbClr val="0066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  <p:sp>
              <p:nvSpPr>
                <p:cNvPr id="6194" name="Oval 39"/>
                <p:cNvSpPr/>
                <p:nvPr/>
              </p:nvSpPr>
              <p:spPr>
                <a:xfrm>
                  <a:off x="2200" y="1298"/>
                  <a:ext cx="48" cy="48"/>
                </a:xfrm>
                <a:prstGeom prst="ellipse">
                  <a:avLst/>
                </a:prstGeom>
                <a:solidFill>
                  <a:srgbClr val="006600"/>
                </a:solidFill>
                <a:ln w="9525" cap="flat" cmpd="sng">
                  <a:solidFill>
                    <a:srgbClr val="006600"/>
                  </a:solidFill>
                  <a:prstDash val="solid"/>
                  <a:headEnd type="none" w="med" len="med"/>
                  <a:tailEnd type="none" w="med" len="med"/>
                </a:ln>
              </p:spPr>
              <p:txBody>
                <a:bodyPr wrap="none" anchor="ctr"/>
                <a:p>
                  <a:endParaRPr lang="zh-CN" altLang="en-US" dirty="0">
                    <a:latin typeface="Arial" panose="020B0604020202020204" pitchFamily="34" charset="0"/>
                  </a:endParaRPr>
                </a:p>
              </p:txBody>
            </p:sp>
          </p:grpSp>
        </p:grpSp>
        <p:graphicFrame>
          <p:nvGraphicFramePr>
            <p:cNvPr id="6146" name="Object 85"/>
            <p:cNvGraphicFramePr/>
            <p:nvPr/>
          </p:nvGraphicFramePr>
          <p:xfrm>
            <a:off x="3932" y="1785"/>
            <a:ext cx="1248" cy="4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7" name="" r:id="rId2" imgW="635000" imgH="228600" progId="Equation.DSMT4">
                    <p:embed/>
                  </p:oleObj>
                </mc:Choice>
                <mc:Fallback>
                  <p:oleObj name="" r:id="rId2" imgW="635000" imgH="228600" progId="Equation.DSMT4">
                    <p:embed/>
                    <p:pic>
                      <p:nvPicPr>
                        <p:cNvPr id="0" name="图片 3086"/>
                        <p:cNvPicPr/>
                        <p:nvPr/>
                      </p:nvPicPr>
                      <p:blipFill>
                        <a:blip r:embed="rId3"/>
                        <a:stretch>
                          <a:fillRect/>
                        </a:stretch>
                      </p:blipFill>
                      <p:spPr>
                        <a:xfrm>
                          <a:off x="3932" y="1785"/>
                          <a:ext cx="1248" cy="450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6148" name="Group 24"/>
          <p:cNvGrpSpPr/>
          <p:nvPr/>
        </p:nvGrpSpPr>
        <p:grpSpPr>
          <a:xfrm>
            <a:off x="4440238" y="2217738"/>
            <a:ext cx="4416425" cy="3249612"/>
            <a:chOff x="3877" y="1398"/>
            <a:chExt cx="2087" cy="2046"/>
          </a:xfrm>
        </p:grpSpPr>
        <p:pic>
          <p:nvPicPr>
            <p:cNvPr id="6180" name="Picture 25"/>
            <p:cNvPicPr>
              <a:picLocks noChangeAspect="1"/>
            </p:cNvPicPr>
            <p:nvPr/>
          </p:nvPicPr>
          <p:blipFill>
            <a:blip r:embed="rId4"/>
            <a:srcRect l="30516" t="31799" r="33626"/>
            <a:stretch>
              <a:fillRect/>
            </a:stretch>
          </p:blipFill>
          <p:spPr>
            <a:xfrm>
              <a:off x="3877" y="1398"/>
              <a:ext cx="2087" cy="2046"/>
            </a:xfrm>
            <a:prstGeom prst="rect">
              <a:avLst/>
            </a:prstGeom>
            <a:noFill/>
            <a:ln w="12700">
              <a:noFill/>
            </a:ln>
          </p:spPr>
        </p:pic>
        <p:grpSp>
          <p:nvGrpSpPr>
            <p:cNvPr id="6181" name="Group 26"/>
            <p:cNvGrpSpPr/>
            <p:nvPr/>
          </p:nvGrpSpPr>
          <p:grpSpPr>
            <a:xfrm>
              <a:off x="4032" y="1616"/>
              <a:ext cx="1769" cy="1769"/>
              <a:chOff x="2200" y="1298"/>
              <a:chExt cx="1769" cy="1769"/>
            </a:xfrm>
          </p:grpSpPr>
          <p:sp>
            <p:nvSpPr>
              <p:cNvPr id="6182" name="Oval 27"/>
              <p:cNvSpPr/>
              <p:nvPr/>
            </p:nvSpPr>
            <p:spPr>
              <a:xfrm>
                <a:off x="3058" y="3019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6183" name="Oval 28"/>
              <p:cNvSpPr/>
              <p:nvPr/>
            </p:nvSpPr>
            <p:spPr>
              <a:xfrm>
                <a:off x="3488" y="257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6184" name="Oval 29"/>
              <p:cNvSpPr/>
              <p:nvPr/>
            </p:nvSpPr>
            <p:spPr>
              <a:xfrm>
                <a:off x="3921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6185" name="Oval 30"/>
              <p:cNvSpPr/>
              <p:nvPr/>
            </p:nvSpPr>
            <p:spPr>
              <a:xfrm>
                <a:off x="2624" y="2566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  <p:sp>
            <p:nvSpPr>
              <p:cNvPr id="6186" name="Oval 31"/>
              <p:cNvSpPr/>
              <p:nvPr/>
            </p:nvSpPr>
            <p:spPr>
              <a:xfrm>
                <a:off x="2200" y="1298"/>
                <a:ext cx="48" cy="48"/>
              </a:xfrm>
              <a:prstGeom prst="ellipse">
                <a:avLst/>
              </a:prstGeom>
              <a:solidFill>
                <a:srgbClr val="0000CC"/>
              </a:solidFill>
              <a:ln w="9525" cap="flat" cmpd="sng">
                <a:solidFill>
                  <a:srgbClr val="0000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 wrap="none" anchor="ctr"/>
              <a:p>
                <a:endParaRPr lang="zh-CN" altLang="en-US" dirty="0">
                  <a:latin typeface="Arial" panose="020B0604020202020204" pitchFamily="34" charset="0"/>
                </a:endParaRPr>
              </a:p>
            </p:txBody>
          </p:sp>
        </p:grpSp>
      </p:grpSp>
      <p:sp>
        <p:nvSpPr>
          <p:cNvPr id="119989" name="Text Box 181"/>
          <p:cNvSpPr txBox="1">
            <a:spLocks noChangeArrowheads="1"/>
          </p:cNvSpPr>
          <p:nvPr/>
        </p:nvSpPr>
        <p:spPr bwMode="auto">
          <a:xfrm>
            <a:off x="8399463" y="1989138"/>
            <a:ext cx="1346200" cy="7715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lstStyle/>
          <a:p>
            <a:pPr marR="0" algn="ctr" defTabSz="1217295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kumimoji="0" lang="en-US" altLang="zh-CN" sz="4300" b="1" i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y</a:t>
            </a:r>
            <a:r>
              <a:rPr kumimoji="0" lang="en-US" altLang="zh-CN" sz="4300" b="1" kern="1200" cap="none" spc="0" normalizeH="0" baseline="0" noProof="0" dirty="0">
                <a:latin typeface="Symbol" panose="05050102010706020507" pitchFamily="18" charset="2"/>
                <a:ea typeface="宋体" panose="02010600030101010101" pitchFamily="2" charset="-122"/>
                <a:cs typeface="+mn-cs"/>
              </a:rPr>
              <a:t>=</a:t>
            </a:r>
            <a:r>
              <a:rPr kumimoji="0" lang="en-US" altLang="zh-CN" sz="4300" b="1" i="1" kern="1200" cap="none" spc="0" normalizeH="0" baseline="0" noProof="0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  <a:t>x</a:t>
            </a:r>
            <a:endParaRPr kumimoji="0" lang="en-US" altLang="zh-CN" sz="4300" b="1" i="1" kern="1200" cap="none" spc="0" normalizeH="0" baseline="0" noProof="0" dirty="0">
              <a:latin typeface="Times New Roman" panose="02020603050405020304" pitchFamily="18" charset="0"/>
              <a:ea typeface="宋体" panose="02010600030101010101" pitchFamily="2" charset="-122"/>
              <a:cs typeface="+mn-cs"/>
            </a:endParaRPr>
          </a:p>
        </p:txBody>
      </p:sp>
      <p:grpSp>
        <p:nvGrpSpPr>
          <p:cNvPr id="6150" name="Group 204"/>
          <p:cNvGrpSpPr/>
          <p:nvPr/>
        </p:nvGrpSpPr>
        <p:grpSpPr>
          <a:xfrm>
            <a:off x="239713" y="620713"/>
            <a:ext cx="11709400" cy="830262"/>
            <a:chOff x="113" y="391"/>
            <a:chExt cx="5533" cy="523"/>
          </a:xfrm>
        </p:grpSpPr>
        <p:sp>
          <p:nvSpPr>
            <p:cNvPr id="119993" name="Text Box 185"/>
            <p:cNvSpPr txBox="1">
              <a:spLocks noChangeArrowheads="1"/>
            </p:cNvSpPr>
            <p:nvPr/>
          </p:nvSpPr>
          <p:spPr bwMode="auto">
            <a:xfrm>
              <a:off x="113" y="391"/>
              <a:ext cx="5533" cy="523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抛物线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 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怎么移会得到函数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y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=</a:t>
              </a:r>
              <a:r>
                <a:rPr kumimoji="0" lang="en-US" altLang="zh-CN" sz="4800" b="1" i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x 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Symbol" panose="05050102010706020507" pitchFamily="18" charset="2"/>
                  <a:ea typeface="隶书" panose="02010509060101010101" pitchFamily="49" charset="-122"/>
                  <a:cs typeface="+mn-cs"/>
                </a:rPr>
                <a:t>-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Times New Roman" panose="02020603050405020304" pitchFamily="18" charset="0"/>
                  <a:ea typeface="隶书" panose="02010509060101010101" pitchFamily="49" charset="-122"/>
                  <a:cs typeface="+mn-cs"/>
                </a:rPr>
                <a:t>1</a:t>
              </a:r>
              <a:r>
                <a:rPr kumimoji="0" lang="zh-CN" altLang="en-US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的图象</a:t>
              </a:r>
              <a:r>
                <a:rPr kumimoji="0" lang="en-US" altLang="zh-CN" sz="4800" b="1" kern="1200" cap="none" spc="0" normalizeH="0" baseline="0" noProof="0" dirty="0">
                  <a:solidFill>
                    <a:srgbClr val="660066"/>
                  </a:solidFill>
                  <a:latin typeface="隶书" panose="02010509060101010101" pitchFamily="49" charset="-122"/>
                  <a:ea typeface="隶书" panose="02010509060101010101" pitchFamily="49" charset="-122"/>
                  <a:cs typeface="+mn-cs"/>
                </a:rPr>
                <a:t>?</a:t>
              </a:r>
              <a:endParaRPr kumimoji="0" lang="en-US" altLang="zh-CN" sz="4800" b="1" kern="1200" cap="none" spc="0" normalizeH="0" baseline="0" noProof="0" dirty="0">
                <a:solidFill>
                  <a:srgbClr val="660066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endParaRPr>
            </a:p>
          </p:txBody>
        </p:sp>
        <p:sp>
          <p:nvSpPr>
            <p:cNvPr id="119994" name="Text Box 186"/>
            <p:cNvSpPr txBox="1">
              <a:spLocks noChangeArrowheads="1"/>
            </p:cNvSpPr>
            <p:nvPr/>
          </p:nvSpPr>
          <p:spPr bwMode="auto">
            <a:xfrm>
              <a:off x="1519" y="436"/>
              <a:ext cx="272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119995" name="Text Box 187"/>
            <p:cNvSpPr txBox="1">
              <a:spLocks noChangeArrowheads="1"/>
            </p:cNvSpPr>
            <p:nvPr/>
          </p:nvSpPr>
          <p:spPr bwMode="auto">
            <a:xfrm>
              <a:off x="4740" y="436"/>
              <a:ext cx="227" cy="339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2900" b="1" dirty="0">
                  <a:solidFill>
                    <a:srgbClr val="660066"/>
                  </a:solidFill>
                  <a:latin typeface="Times New Roman" panose="02020603050405020304" pitchFamily="18" charset="0"/>
                </a:rPr>
                <a:t>2</a:t>
              </a:r>
              <a:endParaRPr lang="en-US" altLang="zh-CN" sz="2900" b="1" dirty="0">
                <a:solidFill>
                  <a:srgbClr val="660066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151" name="Rectangle 48"/>
          <p:cNvSpPr/>
          <p:nvPr/>
        </p:nvSpPr>
        <p:spPr>
          <a:xfrm>
            <a:off x="0" y="0"/>
            <a:ext cx="3311525" cy="692150"/>
          </a:xfrm>
          <a:prstGeom prst="rect">
            <a:avLst/>
          </a:prstGeom>
          <a:solidFill>
            <a:schemeClr val="bg1">
              <a:alpha val="83920"/>
            </a:schemeClr>
          </a:solidFill>
          <a:ln w="12700">
            <a:noFill/>
          </a:ln>
        </p:spPr>
        <p:txBody>
          <a:bodyPr wrap="none" lIns="108850" tIns="54425" rIns="108850" bIns="54425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pic>
        <p:nvPicPr>
          <p:cNvPr id="6152" name="Picture 126" descr="花边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38" y="6202363"/>
            <a:ext cx="8066087" cy="7572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53" name="WordArt 174"/>
          <p:cNvSpPr>
            <a:spLocks noTextEdit="1"/>
          </p:cNvSpPr>
          <p:nvPr/>
        </p:nvSpPr>
        <p:spPr>
          <a:xfrm>
            <a:off x="431800" y="188913"/>
            <a:ext cx="2301875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4300" b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79999"/>
                    </a:srgbClr>
                  </a:outerShdw>
                </a:effectLst>
                <a:latin typeface="华文行楷" panose="02010800040101010101" charset="-122"/>
                <a:ea typeface="华文行楷" panose="02010800040101010101" charset="-122"/>
              </a:rPr>
              <a:t>探究一</a:t>
            </a:r>
            <a:endParaRPr lang="zh-CN" altLang="en-US" sz="4300" b="1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79999"/>
                  </a:srgbClr>
                </a:outerShdw>
              </a:effectLst>
              <a:latin typeface="华文行楷" panose="02010800040101010101" charset="-122"/>
              <a:ea typeface="华文行楷" panose="02010800040101010101" charset="-122"/>
            </a:endParaRPr>
          </a:p>
        </p:txBody>
      </p:sp>
      <p:sp>
        <p:nvSpPr>
          <p:cNvPr id="119986" name="Text Box 178"/>
          <p:cNvSpPr txBox="1">
            <a:spLocks noChangeArrowheads="1"/>
          </p:cNvSpPr>
          <p:nvPr/>
        </p:nvSpPr>
        <p:spPr bwMode="auto">
          <a:xfrm>
            <a:off x="9456738" y="1989138"/>
            <a:ext cx="382588" cy="479425"/>
          </a:xfrm>
          <a:prstGeom prst="rect">
            <a:avLst/>
          </a:prstGeom>
          <a:noFill/>
          <a:ln w="12700" algn="ctr">
            <a:noFill/>
            <a:miter lim="800000"/>
          </a:ln>
          <a:effectLst>
            <a:outerShdw dist="35921" dir="2700000" sy="50000" kx="2115830" algn="bl" rotWithShape="0">
              <a:srgbClr val="C0C0C0">
                <a:alpha val="80000"/>
              </a:srgbClr>
            </a:outerShdw>
          </a:effectLst>
        </p:spPr>
        <p:txBody>
          <a:bodyPr lIns="108850" tIns="54425" rIns="108850" bIns="54425">
            <a:spAutoFit/>
          </a:bodyPr>
          <a:p>
            <a:pPr algn="ctr">
              <a:spcBef>
                <a:spcPct val="50000"/>
              </a:spcBef>
            </a:pPr>
            <a:r>
              <a:rPr lang="en-US" altLang="zh-CN" b="1" dirty="0">
                <a:latin typeface="Times New Roman" panose="02020603050405020304" pitchFamily="18" charset="0"/>
              </a:rPr>
              <a:t>2</a:t>
            </a:r>
            <a:endParaRPr lang="en-US" altLang="zh-CN" b="1" dirty="0">
              <a:latin typeface="Times New Roman" panose="02020603050405020304" pitchFamily="18" charset="0"/>
            </a:endParaRPr>
          </a:p>
        </p:txBody>
      </p:sp>
      <p:grpSp>
        <p:nvGrpSpPr>
          <p:cNvPr id="6155" name="Group 2"/>
          <p:cNvGrpSpPr/>
          <p:nvPr/>
        </p:nvGrpSpPr>
        <p:grpSpPr>
          <a:xfrm>
            <a:off x="2733675" y="1203325"/>
            <a:ext cx="9551988" cy="5683250"/>
            <a:chOff x="1429" y="741"/>
            <a:chExt cx="4513" cy="3579"/>
          </a:xfrm>
        </p:grpSpPr>
        <p:grpSp>
          <p:nvGrpSpPr>
            <p:cNvPr id="6156" name="Group 3"/>
            <p:cNvGrpSpPr/>
            <p:nvPr/>
          </p:nvGrpSpPr>
          <p:grpSpPr>
            <a:xfrm>
              <a:off x="1429" y="832"/>
              <a:ext cx="4377" cy="3488"/>
              <a:chOff x="1247" y="527"/>
              <a:chExt cx="4377" cy="3488"/>
            </a:xfrm>
          </p:grpSpPr>
          <p:pic>
            <p:nvPicPr>
              <p:cNvPr id="6174" name="Picture 4"/>
              <p:cNvPicPr>
                <a:picLocks noChangeAspect="1"/>
              </p:cNvPicPr>
              <p:nvPr/>
            </p:nvPicPr>
            <p:blipFill>
              <a:blip r:embed="rId6"/>
              <a:srcRect l="25069" t="18442" r="14142"/>
              <a:stretch>
                <a:fillRect/>
              </a:stretch>
            </p:blipFill>
            <p:spPr>
              <a:xfrm>
                <a:off x="1723" y="844"/>
                <a:ext cx="3538" cy="3171"/>
              </a:xfrm>
              <a:prstGeom prst="rect">
                <a:avLst/>
              </a:prstGeom>
              <a:noFill/>
              <a:ln w="9525">
                <a:noFill/>
              </a:ln>
            </p:spPr>
          </p:pic>
          <p:sp>
            <p:nvSpPr>
              <p:cNvPr id="6175" name="Line 5"/>
              <p:cNvSpPr/>
              <p:nvPr/>
            </p:nvSpPr>
            <p:spPr>
              <a:xfrm flipV="1">
                <a:off x="1247" y="3035"/>
                <a:ext cx="4377" cy="8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  <p:sp>
            <p:nvSpPr>
              <p:cNvPr id="6176" name="Line 6"/>
              <p:cNvSpPr/>
              <p:nvPr/>
            </p:nvSpPr>
            <p:spPr>
              <a:xfrm flipV="1">
                <a:off x="3084" y="527"/>
                <a:ext cx="0" cy="3447"/>
              </a:xfrm>
              <a:prstGeom prst="line">
                <a:avLst/>
              </a:prstGeom>
              <a:ln w="38100" cap="flat" cmpd="sng">
                <a:solidFill>
                  <a:schemeClr val="tx1"/>
                </a:solidFill>
                <a:prstDash val="solid"/>
                <a:headEnd type="none" w="med" len="med"/>
                <a:tailEnd type="triangle" w="med" len="med"/>
              </a:ln>
            </p:spPr>
          </p:sp>
        </p:grpSp>
        <p:sp>
          <p:nvSpPr>
            <p:cNvPr id="119815" name="Text Box 7"/>
            <p:cNvSpPr txBox="1">
              <a:spLocks noChangeArrowheads="1"/>
            </p:cNvSpPr>
            <p:nvPr/>
          </p:nvSpPr>
          <p:spPr bwMode="auto">
            <a:xfrm>
              <a:off x="3062" y="2783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1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16" name="Text Box 8"/>
            <p:cNvSpPr txBox="1">
              <a:spLocks noChangeArrowheads="1"/>
            </p:cNvSpPr>
            <p:nvPr/>
          </p:nvSpPr>
          <p:spPr bwMode="auto">
            <a:xfrm>
              <a:off x="3561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1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17" name="Text Box 9"/>
            <p:cNvSpPr txBox="1">
              <a:spLocks noChangeArrowheads="1"/>
            </p:cNvSpPr>
            <p:nvPr/>
          </p:nvSpPr>
          <p:spPr bwMode="auto">
            <a:xfrm>
              <a:off x="3062" y="2374"/>
              <a:ext cx="272" cy="292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2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18" name="Text Box 10"/>
            <p:cNvSpPr txBox="1">
              <a:spLocks noChangeArrowheads="1"/>
            </p:cNvSpPr>
            <p:nvPr/>
          </p:nvSpPr>
          <p:spPr bwMode="auto">
            <a:xfrm>
              <a:off x="4015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2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19" name="Text Box 11"/>
            <p:cNvSpPr txBox="1">
              <a:spLocks noChangeArrowheads="1"/>
            </p:cNvSpPr>
            <p:nvPr/>
          </p:nvSpPr>
          <p:spPr bwMode="auto">
            <a:xfrm>
              <a:off x="3062" y="1966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3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0" name="Text Box 12"/>
            <p:cNvSpPr txBox="1">
              <a:spLocks noChangeArrowheads="1"/>
            </p:cNvSpPr>
            <p:nvPr/>
          </p:nvSpPr>
          <p:spPr bwMode="auto">
            <a:xfrm>
              <a:off x="4423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3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1" name="Text Box 13"/>
            <p:cNvSpPr txBox="1">
              <a:spLocks noChangeArrowheads="1"/>
            </p:cNvSpPr>
            <p:nvPr/>
          </p:nvSpPr>
          <p:spPr bwMode="auto">
            <a:xfrm>
              <a:off x="3062" y="1512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4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2" name="Text Box 14"/>
            <p:cNvSpPr txBox="1">
              <a:spLocks noChangeArrowheads="1"/>
            </p:cNvSpPr>
            <p:nvPr/>
          </p:nvSpPr>
          <p:spPr bwMode="auto">
            <a:xfrm>
              <a:off x="4831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4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3" name="Text Box 15"/>
            <p:cNvSpPr txBox="1">
              <a:spLocks noChangeArrowheads="1"/>
            </p:cNvSpPr>
            <p:nvPr/>
          </p:nvSpPr>
          <p:spPr bwMode="auto">
            <a:xfrm>
              <a:off x="3062" y="1104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5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4" name="Text Box 16"/>
            <p:cNvSpPr txBox="1">
              <a:spLocks noChangeArrowheads="1"/>
            </p:cNvSpPr>
            <p:nvPr/>
          </p:nvSpPr>
          <p:spPr bwMode="auto">
            <a:xfrm>
              <a:off x="5285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5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5" name="Text Box 17"/>
            <p:cNvSpPr txBox="1">
              <a:spLocks noChangeArrowheads="1"/>
            </p:cNvSpPr>
            <p:nvPr/>
          </p:nvSpPr>
          <p:spPr bwMode="auto">
            <a:xfrm>
              <a:off x="3033" y="3678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1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9826" name="Text Box 18"/>
            <p:cNvSpPr txBox="1">
              <a:spLocks noChangeArrowheads="1"/>
            </p:cNvSpPr>
            <p:nvPr/>
          </p:nvSpPr>
          <p:spPr bwMode="auto">
            <a:xfrm>
              <a:off x="3062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b="1" dirty="0">
                  <a:latin typeface="Times New Roman" panose="02020603050405020304" pitchFamily="18" charset="0"/>
                </a:rPr>
                <a:t>0</a:t>
              </a:r>
              <a:endParaRPr lang="en-US" altLang="zh-CN" b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27" name="Text Box 19"/>
            <p:cNvSpPr txBox="1">
              <a:spLocks noChangeArrowheads="1"/>
            </p:cNvSpPr>
            <p:nvPr/>
          </p:nvSpPr>
          <p:spPr bwMode="auto">
            <a:xfrm>
              <a:off x="2246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2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9828" name="Text Box 20"/>
            <p:cNvSpPr txBox="1">
              <a:spLocks noChangeArrowheads="1"/>
            </p:cNvSpPr>
            <p:nvPr/>
          </p:nvSpPr>
          <p:spPr bwMode="auto">
            <a:xfrm>
              <a:off x="2654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1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9829" name="Text Box 21"/>
            <p:cNvSpPr txBox="1">
              <a:spLocks noChangeArrowheads="1"/>
            </p:cNvSpPr>
            <p:nvPr/>
          </p:nvSpPr>
          <p:spPr bwMode="auto">
            <a:xfrm>
              <a:off x="1792" y="3327"/>
              <a:ext cx="272" cy="291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lstStyle/>
            <a:p>
              <a:pPr marR="0" algn="ctr" defTabSz="1217295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altLang="zh-CN" b="1" kern="1200" cap="none" spc="0" normalizeH="0" baseline="0" noProof="0">
                  <a:latin typeface="Symbol" panose="05050102010706020507" pitchFamily="18" charset="2"/>
                  <a:ea typeface="宋体" panose="02010600030101010101" pitchFamily="2" charset="-122"/>
                  <a:cs typeface="+mn-cs"/>
                </a:rPr>
                <a:t>-</a:t>
              </a:r>
              <a:r>
                <a:rPr kumimoji="0" lang="en-US" altLang="zh-CN" b="1" kern="1200" cap="none" spc="0" normalizeH="0" baseline="0" noProof="0">
                  <a:latin typeface="Times New Roman" panose="02020603050405020304" pitchFamily="18" charset="0"/>
                  <a:ea typeface="宋体" panose="02010600030101010101" pitchFamily="2" charset="-122"/>
                  <a:cs typeface="+mn-cs"/>
                </a:rPr>
                <a:t>3</a:t>
              </a:r>
              <a:endParaRPr kumimoji="0" lang="en-US" altLang="zh-CN" b="1" kern="1200" cap="none" spc="0" normalizeH="0" baseline="0" noProof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endParaRPr>
            </a:p>
          </p:txBody>
        </p:sp>
        <p:sp>
          <p:nvSpPr>
            <p:cNvPr id="119830" name="Text Box 22"/>
            <p:cNvSpPr txBox="1">
              <a:spLocks noChangeArrowheads="1"/>
            </p:cNvSpPr>
            <p:nvPr/>
          </p:nvSpPr>
          <p:spPr bwMode="auto">
            <a:xfrm>
              <a:off x="5488" y="3281"/>
              <a:ext cx="454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x</a:t>
              </a:r>
              <a:endParaRPr lang="en-US" altLang="zh-CN" sz="3300" b="1" i="1" dirty="0">
                <a:latin typeface="Times New Roman" panose="02020603050405020304" pitchFamily="18" charset="0"/>
              </a:endParaRPr>
            </a:p>
          </p:txBody>
        </p:sp>
        <p:sp>
          <p:nvSpPr>
            <p:cNvPr id="119831" name="Text Box 23"/>
            <p:cNvSpPr txBox="1">
              <a:spLocks noChangeArrowheads="1"/>
            </p:cNvSpPr>
            <p:nvPr/>
          </p:nvSpPr>
          <p:spPr bwMode="auto">
            <a:xfrm>
              <a:off x="2926" y="741"/>
              <a:ext cx="454" cy="378"/>
            </a:xfrm>
            <a:prstGeom prst="rect">
              <a:avLst/>
            </a:prstGeom>
            <a:noFill/>
            <a:ln w="12700" algn="ctr">
              <a:noFill/>
              <a:miter lim="800000"/>
            </a:ln>
            <a:effectLst>
              <a:outerShdw dist="35921" dir="2700000" sy="50000" kx="2115830" algn="bl" rotWithShape="0">
                <a:srgbClr val="C0C0C0">
                  <a:alpha val="80000"/>
                </a:srgbClr>
              </a:outerShdw>
            </a:effectLst>
          </p:spPr>
          <p:txBody>
            <a:bodyPr>
              <a:spAutoFit/>
            </a:bodyPr>
            <a:p>
              <a:pPr algn="ctr">
                <a:spcBef>
                  <a:spcPct val="50000"/>
                </a:spcBef>
              </a:pPr>
              <a:r>
                <a:rPr lang="en-US" altLang="zh-CN" sz="3300" b="1" i="1" dirty="0">
                  <a:latin typeface="Times New Roman" panose="02020603050405020304" pitchFamily="18" charset="0"/>
                </a:rPr>
                <a:t>y</a:t>
              </a:r>
              <a:endParaRPr lang="en-US" altLang="zh-CN" sz="3300" b="1" i="1" dirty="0">
                <a:latin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</p:sld>
</file>

<file path=ppt/theme/theme1.xml><?xml version="1.0" encoding="utf-8"?>
<a:theme xmlns:a="http://schemas.openxmlformats.org/drawingml/2006/main" name="7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基本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1003</Words>
  <Application>WPS 演示</Application>
  <PresentationFormat>自定义</PresentationFormat>
  <Paragraphs>475</Paragraphs>
  <Slides>18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25</vt:i4>
      </vt:variant>
      <vt:variant>
        <vt:lpstr>幻灯片标题</vt:lpstr>
      </vt:variant>
      <vt:variant>
        <vt:i4>18</vt:i4>
      </vt:variant>
    </vt:vector>
  </HeadingPairs>
  <TitlesOfParts>
    <vt:vector size="57" baseType="lpstr">
      <vt:lpstr>Arial</vt:lpstr>
      <vt:lpstr>宋体</vt:lpstr>
      <vt:lpstr>Wingdings</vt:lpstr>
      <vt:lpstr>Arial Black</vt:lpstr>
      <vt:lpstr>微软雅黑</vt:lpstr>
      <vt:lpstr>黑体</vt:lpstr>
      <vt:lpstr>Calibri</vt:lpstr>
      <vt:lpstr>隶书</vt:lpstr>
      <vt:lpstr>Times New Roman</vt:lpstr>
      <vt:lpstr>Symbol</vt:lpstr>
      <vt:lpstr>华文行楷</vt:lpstr>
      <vt:lpstr>华文新魏</vt:lpstr>
      <vt:lpstr>Arial Unicode MS</vt:lpstr>
      <vt:lpstr>7_Office 主题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Equation.DSMT4</vt:lpstr>
      <vt:lpstr>Equation.3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Equation.DSMT4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2779</cp:revision>
  <dcterms:created xsi:type="dcterms:W3CDTF">2014-11-27T01:03:00Z</dcterms:created>
  <dcterms:modified xsi:type="dcterms:W3CDTF">2017-10-20T08:06:43Z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2052-10.1.0.6875</vt:lpwstr>
  </property>
</Properties>
</file>