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87" r:id="rId3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汉仪黑荔枝体简" panose="00020600040101010101" pitchFamily="18" charset="-122"/>
      <p:regular r:id="rId30"/>
    </p:embeddedFont>
    <p:embeddedFont>
      <p:font typeface="仿宋_GB2312" panose="02010609030101010101" pitchFamily="49" charset="-122"/>
      <p:regular r:id="rId31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00"/>
    <a:srgbClr val="FF3300"/>
    <a:srgbClr val="800000"/>
    <a:srgbClr val="000000"/>
    <a:srgbClr val="000066"/>
    <a:srgbClr val="99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/>
    <p:restoredTop sz="94660"/>
  </p:normalViewPr>
  <p:slideViewPr>
    <p:cSldViewPr showGuides="1">
      <p:cViewPr varScale="1">
        <p:scale>
          <a:sx n="72" d="100"/>
          <a:sy n="72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F8458F-99A6-4D54-9F68-DD6DCFC8603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37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/>
            </a:gs>
            <a:gs pos="100000">
              <a:schemeClr val="bg1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cxnSp>
        <p:nvCxnSpPr>
          <p:cNvPr id="8" name="直接连接符 7"/>
          <p:cNvCxnSpPr/>
          <p:nvPr/>
        </p:nvCxnSpPr>
        <p:spPr>
          <a:xfrm>
            <a:off x="0" y="596900"/>
            <a:ext cx="9144000" cy="0"/>
          </a:xfrm>
          <a:prstGeom prst="line">
            <a:avLst/>
          </a:prstGeom>
          <a:ln>
            <a:gradFill>
              <a:gsLst>
                <a:gs pos="0">
                  <a:srgbClr val="1B7F87"/>
                </a:gs>
                <a:gs pos="100000">
                  <a:srgbClr val="11ABB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485188" y="488950"/>
            <a:ext cx="6683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6450013"/>
            <a:ext cx="9144000" cy="0"/>
          </a:xfrm>
          <a:prstGeom prst="line">
            <a:avLst/>
          </a:prstGeom>
          <a:ln>
            <a:gradFill>
              <a:gsLst>
                <a:gs pos="0">
                  <a:srgbClr val="1B7F87"/>
                </a:gs>
                <a:gs pos="100000">
                  <a:srgbClr val="11ABB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816850" y="488950"/>
            <a:ext cx="668338" cy="1079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8338" y="6450013"/>
            <a:ext cx="669925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450013"/>
            <a:ext cx="668338" cy="1079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png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15.wmf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C:/Users/Administrator/AppData/Local/Temp/360zip$Temp/360$5/http:/www.jingjuok.com/lp/lp6/10.jpg" TargetMode="Externa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矩形 1"/>
          <p:cNvSpPr/>
          <p:nvPr/>
        </p:nvSpPr>
        <p:spPr>
          <a:xfrm>
            <a:off x="2428875" y="2781300"/>
            <a:ext cx="3848100" cy="85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 </a:t>
            </a:r>
            <a:r>
              <a:rPr lang="zh-CN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全等图形</a:t>
            </a:r>
            <a:endParaRPr lang="zh-CN" altLang="en-US" sz="5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ext Box 4"/>
          <p:cNvSpPr txBox="1"/>
          <p:nvPr/>
        </p:nvSpPr>
        <p:spPr>
          <a:xfrm>
            <a:off x="665163" y="1484313"/>
            <a:ext cx="7723187" cy="60007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、说说你生活中见过的全等图形的例子</a:t>
            </a:r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1" name="Picture 5" descr="0090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0" y="2841625"/>
            <a:ext cx="2590800" cy="207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 descr="蝴蝶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0" y="2781300"/>
            <a:ext cx="3581400" cy="214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议一议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23888" y="1052513"/>
            <a:ext cx="7896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同一张底片洗出的相同尺寸的照片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39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2133600"/>
            <a:ext cx="4357688" cy="399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2133600"/>
            <a:ext cx="4357688" cy="3992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42" name="Object 1024"/>
          <p:cNvGraphicFramePr>
            <a:graphicFrameLocks noChangeAspect="1"/>
          </p:cNvGraphicFramePr>
          <p:nvPr/>
        </p:nvGraphicFramePr>
        <p:xfrm>
          <a:off x="677863" y="2205038"/>
          <a:ext cx="37719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419225" imgH="1409700" progId="Paint.Picture">
                  <p:embed/>
                </p:oleObj>
              </mc:Choice>
              <mc:Fallback>
                <p:oleObj name="" r:id="rId1" imgW="1419225" imgH="14097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7863" y="2205038"/>
                        <a:ext cx="3771900" cy="3746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1025"/>
          <p:cNvGraphicFramePr>
            <a:graphicFrameLocks noChangeAspect="1"/>
          </p:cNvGraphicFramePr>
          <p:nvPr/>
        </p:nvGraphicFramePr>
        <p:xfrm>
          <a:off x="4716463" y="2205038"/>
          <a:ext cx="37719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419225" imgH="1409700" progId="Paint.Picture">
                  <p:embed/>
                </p:oleObj>
              </mc:Choice>
              <mc:Fallback>
                <p:oleObj name="" r:id="rId3" imgW="1419225" imgH="14097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16463" y="2205038"/>
                        <a:ext cx="3771900" cy="3746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31913" y="1052513"/>
            <a:ext cx="7897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大小形状完全相同的窗户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Freeform 2" descr="花岗岩"/>
          <p:cNvSpPr/>
          <p:nvPr/>
        </p:nvSpPr>
        <p:spPr>
          <a:xfrm>
            <a:off x="4643438" y="4365625"/>
            <a:ext cx="1655762" cy="846138"/>
          </a:xfrm>
          <a:custGeom>
            <a:avLst/>
            <a:gdLst>
              <a:gd name="txL" fmla="*/ 0 w 1043"/>
              <a:gd name="txT" fmla="*/ 0 h 533"/>
              <a:gd name="txR" fmla="*/ 1043 w 1043"/>
              <a:gd name="txB" fmla="*/ 533 h 533"/>
            </a:gdLst>
            <a:ahLst/>
            <a:cxnLst>
              <a:cxn ang="0">
                <a:pos x="1965721281" y="0"/>
              </a:cxn>
              <a:cxn ang="0">
                <a:pos x="0" y="1343241694"/>
              </a:cxn>
              <a:cxn ang="0">
                <a:pos x="2147483646" y="1343241694"/>
              </a:cxn>
              <a:cxn ang="0">
                <a:pos x="1965721281" y="0"/>
              </a:cxn>
            </a:cxnLst>
            <a:rect l="txL" t="txT" r="txR" b="txB"/>
            <a:pathLst>
              <a:path w="1043" h="533">
                <a:moveTo>
                  <a:pt x="780" y="0"/>
                </a:moveTo>
                <a:lnTo>
                  <a:pt x="0" y="533"/>
                </a:lnTo>
                <a:lnTo>
                  <a:pt x="1043" y="533"/>
                </a:lnTo>
                <a:lnTo>
                  <a:pt x="780" y="0"/>
                </a:lnTo>
                <a:close/>
              </a:path>
            </a:pathLst>
          </a:custGeom>
          <a:blipFill rotWithShape="1">
            <a:blip r:embed="rId1"/>
          </a:blipFill>
          <a:ln w="9525" cap="flat" cmpd="sng">
            <a:solidFill>
              <a:srgbClr val="000000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" name="Group 3"/>
          <p:cNvGrpSpPr/>
          <p:nvPr/>
        </p:nvGrpSpPr>
        <p:grpSpPr>
          <a:xfrm>
            <a:off x="4643438" y="4365625"/>
            <a:ext cx="3311525" cy="1709738"/>
            <a:chOff x="2971" y="2251"/>
            <a:chExt cx="2086" cy="1077"/>
          </a:xfrm>
        </p:grpSpPr>
        <p:sp>
          <p:nvSpPr>
            <p:cNvPr id="63492" name="Freeform 4"/>
            <p:cNvSpPr/>
            <p:nvPr/>
          </p:nvSpPr>
          <p:spPr>
            <a:xfrm>
              <a:off x="2971" y="2251"/>
              <a:ext cx="1043" cy="533"/>
            </a:xfrm>
            <a:custGeom>
              <a:avLst/>
              <a:gdLst>
                <a:gd name="txL" fmla="*/ 0 w 1043"/>
                <a:gd name="txT" fmla="*/ 0 h 533"/>
                <a:gd name="txR" fmla="*/ 1043 w 1043"/>
                <a:gd name="txB" fmla="*/ 533 h 533"/>
              </a:gdLst>
              <a:ahLst/>
              <a:cxnLst>
                <a:cxn ang="0">
                  <a:pos x="780" y="0"/>
                </a:cxn>
                <a:cxn ang="0">
                  <a:pos x="0" y="533"/>
                </a:cxn>
                <a:cxn ang="0">
                  <a:pos x="1043" y="533"/>
                </a:cxn>
                <a:cxn ang="0">
                  <a:pos x="780" y="0"/>
                </a:cxn>
              </a:cxnLst>
              <a:rect l="txL" t="txT" r="txR" b="txB"/>
              <a:pathLst>
                <a:path w="1043" h="533">
                  <a:moveTo>
                    <a:pt x="780" y="0"/>
                  </a:moveTo>
                  <a:lnTo>
                    <a:pt x="0" y="533"/>
                  </a:lnTo>
                  <a:lnTo>
                    <a:pt x="1043" y="5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3493" name="Freeform 5"/>
            <p:cNvSpPr/>
            <p:nvPr/>
          </p:nvSpPr>
          <p:spPr>
            <a:xfrm>
              <a:off x="2971" y="2251"/>
              <a:ext cx="1043" cy="533"/>
            </a:xfrm>
            <a:custGeom>
              <a:avLst/>
              <a:gdLst>
                <a:gd name="txL" fmla="*/ 0 w 1043"/>
                <a:gd name="txT" fmla="*/ 0 h 533"/>
                <a:gd name="txR" fmla="*/ 1043 w 1043"/>
                <a:gd name="txB" fmla="*/ 533 h 533"/>
              </a:gdLst>
              <a:ahLst/>
              <a:cxnLst>
                <a:cxn ang="0">
                  <a:pos x="780" y="0"/>
                </a:cxn>
                <a:cxn ang="0">
                  <a:pos x="0" y="533"/>
                </a:cxn>
                <a:cxn ang="0">
                  <a:pos x="1043" y="533"/>
                </a:cxn>
                <a:cxn ang="0">
                  <a:pos x="780" y="0"/>
                </a:cxn>
              </a:cxnLst>
              <a:rect l="txL" t="txT" r="txR" b="txB"/>
              <a:pathLst>
                <a:path w="1043" h="533">
                  <a:moveTo>
                    <a:pt x="780" y="0"/>
                  </a:moveTo>
                  <a:lnTo>
                    <a:pt x="0" y="533"/>
                  </a:lnTo>
                  <a:lnTo>
                    <a:pt x="1043" y="5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3494" name="Freeform 6"/>
            <p:cNvSpPr/>
            <p:nvPr/>
          </p:nvSpPr>
          <p:spPr>
            <a:xfrm rot="10800000">
              <a:off x="4014" y="2795"/>
              <a:ext cx="1043" cy="533"/>
            </a:xfrm>
            <a:custGeom>
              <a:avLst/>
              <a:gdLst>
                <a:gd name="txL" fmla="*/ 0 w 1043"/>
                <a:gd name="txT" fmla="*/ 0 h 533"/>
                <a:gd name="txR" fmla="*/ 1043 w 1043"/>
                <a:gd name="txB" fmla="*/ 533 h 533"/>
              </a:gdLst>
              <a:ahLst/>
              <a:cxnLst>
                <a:cxn ang="0">
                  <a:pos x="780" y="0"/>
                </a:cxn>
                <a:cxn ang="0">
                  <a:pos x="0" y="533"/>
                </a:cxn>
                <a:cxn ang="0">
                  <a:pos x="1043" y="533"/>
                </a:cxn>
                <a:cxn ang="0">
                  <a:pos x="780" y="0"/>
                </a:cxn>
              </a:cxnLst>
              <a:rect l="txL" t="txT" r="txR" b="txB"/>
              <a:pathLst>
                <a:path w="1043" h="533">
                  <a:moveTo>
                    <a:pt x="780" y="0"/>
                  </a:moveTo>
                  <a:lnTo>
                    <a:pt x="0" y="533"/>
                  </a:lnTo>
                  <a:lnTo>
                    <a:pt x="1043" y="533"/>
                  </a:lnTo>
                  <a:lnTo>
                    <a:pt x="78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3495" name="Freeform 7"/>
          <p:cNvSpPr/>
          <p:nvPr/>
        </p:nvSpPr>
        <p:spPr>
          <a:xfrm>
            <a:off x="6853238" y="4335463"/>
            <a:ext cx="1706562" cy="874712"/>
          </a:xfrm>
          <a:custGeom>
            <a:avLst/>
            <a:gdLst>
              <a:gd name="txL" fmla="*/ 0 w 1134"/>
              <a:gd name="txT" fmla="*/ 0 h 544"/>
              <a:gd name="txR" fmla="*/ 1134 w 1134"/>
              <a:gd name="txB" fmla="*/ 544 h 544"/>
            </a:gdLst>
            <a:ahLst/>
            <a:cxnLst>
              <a:cxn ang="0">
                <a:pos x="720187223" y="0"/>
              </a:cxn>
              <a:cxn ang="0">
                <a:pos x="0" y="1406475795"/>
              </a:cxn>
              <a:cxn ang="0">
                <a:pos x="2147483646" y="1406475795"/>
              </a:cxn>
              <a:cxn ang="0">
                <a:pos x="720187223" y="0"/>
              </a:cxn>
            </a:cxnLst>
            <a:rect l="txL" t="txT" r="txR" b="txB"/>
            <a:pathLst>
              <a:path w="1134" h="544">
                <a:moveTo>
                  <a:pt x="318" y="0"/>
                </a:moveTo>
                <a:lnTo>
                  <a:pt x="0" y="544"/>
                </a:lnTo>
                <a:lnTo>
                  <a:pt x="1134" y="544"/>
                </a:lnTo>
                <a:lnTo>
                  <a:pt x="318" y="0"/>
                </a:lnTo>
                <a:close/>
              </a:path>
            </a:pathLst>
          </a:custGeom>
          <a:solidFill>
            <a:srgbClr val="FFCC66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08" name="Freeform 8"/>
          <p:cNvSpPr/>
          <p:nvPr/>
        </p:nvSpPr>
        <p:spPr>
          <a:xfrm>
            <a:off x="6853238" y="4335463"/>
            <a:ext cx="1706562" cy="874712"/>
          </a:xfrm>
          <a:custGeom>
            <a:avLst/>
            <a:gdLst>
              <a:gd name="txL" fmla="*/ 0 w 1134"/>
              <a:gd name="txT" fmla="*/ 0 h 544"/>
              <a:gd name="txR" fmla="*/ 1134 w 1134"/>
              <a:gd name="txB" fmla="*/ 544 h 544"/>
            </a:gdLst>
            <a:ahLst/>
            <a:cxnLst>
              <a:cxn ang="0">
                <a:pos x="720187223" y="0"/>
              </a:cxn>
              <a:cxn ang="0">
                <a:pos x="0" y="1406475795"/>
              </a:cxn>
              <a:cxn ang="0">
                <a:pos x="2147483646" y="1406475795"/>
              </a:cxn>
              <a:cxn ang="0">
                <a:pos x="720187223" y="0"/>
              </a:cxn>
            </a:cxnLst>
            <a:rect l="txL" t="txT" r="txR" b="txB"/>
            <a:pathLst>
              <a:path w="1134" h="544">
                <a:moveTo>
                  <a:pt x="318" y="0"/>
                </a:moveTo>
                <a:lnTo>
                  <a:pt x="0" y="544"/>
                </a:lnTo>
                <a:lnTo>
                  <a:pt x="1134" y="544"/>
                </a:lnTo>
                <a:lnTo>
                  <a:pt x="318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63497" name="Picture 9" descr="NA00864_"/>
          <p:cNvPicPr>
            <a:picLocks noChangeAspect="1"/>
          </p:cNvPicPr>
          <p:nvPr/>
        </p:nvPicPr>
        <p:blipFill>
          <a:blip r:embed="rId2">
            <a:grayscl/>
            <a:lum bright="70001" contrast="-70000"/>
          </a:blip>
          <a:stretch>
            <a:fillRect/>
          </a:stretch>
        </p:blipFill>
        <p:spPr>
          <a:xfrm>
            <a:off x="654050" y="4149725"/>
            <a:ext cx="1828800" cy="157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0" name="Picture 10" descr="NA00864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4149725"/>
            <a:ext cx="1828800" cy="15795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2454275" y="4149725"/>
          <a:ext cx="18288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828800" imgH="1581150" progId="Paint.Picture">
                  <p:embed/>
                </p:oleObj>
              </mc:Choice>
              <mc:Fallback>
                <p:oleObj name="" r:id="rId3" imgW="1828800" imgH="158115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4275" y="4149725"/>
                        <a:ext cx="1828800" cy="1581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275" y="4149725"/>
            <a:ext cx="1828800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1" name="Picture 13" descr="DD00448_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00000">
            <a:off x="6151563" y="2087563"/>
            <a:ext cx="850900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2" name="Picture 14" descr="PE02043_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113" y="1979613"/>
            <a:ext cx="1095375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3" name="Picture 15" descr="PE02043_"/>
          <p:cNvPicPr>
            <a:picLocks noChangeAspect="1"/>
          </p:cNvPicPr>
          <p:nvPr/>
        </p:nvPicPr>
        <p:blipFill>
          <a:blip r:embed="rId7">
            <a:lum bright="70001" contrast="-70000"/>
          </a:blip>
          <a:stretch>
            <a:fillRect/>
          </a:stretch>
        </p:blipFill>
        <p:spPr>
          <a:xfrm>
            <a:off x="922338" y="1989138"/>
            <a:ext cx="1095375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6" name="Picture 16" descr="PE02043_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75" y="1989138"/>
            <a:ext cx="1095375" cy="1600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3505" name="Group 17"/>
          <p:cNvGrpSpPr/>
          <p:nvPr/>
        </p:nvGrpSpPr>
        <p:grpSpPr>
          <a:xfrm>
            <a:off x="5291138" y="2420938"/>
            <a:ext cx="1871662" cy="850900"/>
            <a:chOff x="3515" y="1253"/>
            <a:chExt cx="1179" cy="536"/>
          </a:xfrm>
        </p:grpSpPr>
        <p:pic>
          <p:nvPicPr>
            <p:cNvPr id="63506" name="Picture 18" descr="DD00448_"/>
            <p:cNvPicPr>
              <a:picLocks noChangeAspect="1"/>
            </p:cNvPicPr>
            <p:nvPr/>
          </p:nvPicPr>
          <p:blipFill>
            <a:blip r:embed="rId6">
              <a:grayscl/>
              <a:lum bright="70001" contrast="-70000"/>
            </a:blip>
            <a:stretch>
              <a:fillRect/>
            </a:stretch>
          </p:blipFill>
          <p:spPr>
            <a:xfrm rot="-5400000">
              <a:off x="3547" y="1221"/>
              <a:ext cx="536" cy="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507" name="Rectangle 19"/>
            <p:cNvSpPr/>
            <p:nvPr/>
          </p:nvSpPr>
          <p:spPr>
            <a:xfrm>
              <a:off x="4105" y="1434"/>
              <a:ext cx="589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 eaLnBrk="1" hangingPunct="1"/>
              <a:endParaRPr lang="zh-CN" altLang="zh-CN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3508" name="Text Box 21"/>
          <p:cNvSpPr txBox="1"/>
          <p:nvPr/>
        </p:nvSpPr>
        <p:spPr>
          <a:xfrm>
            <a:off x="490538" y="771525"/>
            <a:ext cx="8534400" cy="1001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下列同一类的两个图形是怎样由一个图形得到另一个图形的？它们一定全等吗？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5291138" y="2420938"/>
            <a:ext cx="1871662" cy="850900"/>
            <a:chOff x="3515" y="1253"/>
            <a:chExt cx="1179" cy="536"/>
          </a:xfrm>
        </p:grpSpPr>
        <p:pic>
          <p:nvPicPr>
            <p:cNvPr id="63510" name="Picture 24" descr="DD00448_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5400000">
              <a:off x="3547" y="1221"/>
              <a:ext cx="536" cy="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511" name="Rectangle 25"/>
            <p:cNvSpPr/>
            <p:nvPr/>
          </p:nvSpPr>
          <p:spPr>
            <a:xfrm>
              <a:off x="4105" y="1434"/>
              <a:ext cx="589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 eaLnBrk="1" hangingPunct="1"/>
              <a:endParaRPr lang="zh-CN" altLang="zh-CN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26" name="Freeform 26"/>
          <p:cNvSpPr/>
          <p:nvPr/>
        </p:nvSpPr>
        <p:spPr>
          <a:xfrm>
            <a:off x="6875463" y="5218113"/>
            <a:ext cx="1706562" cy="874712"/>
          </a:xfrm>
          <a:custGeom>
            <a:avLst/>
            <a:gdLst>
              <a:gd name="txL" fmla="*/ 0 w 1043"/>
              <a:gd name="txT" fmla="*/ 0 h 544"/>
              <a:gd name="txR" fmla="*/ 1043 w 1043"/>
              <a:gd name="txB" fmla="*/ 544 h 544"/>
            </a:gdLst>
            <a:ahLst/>
            <a:cxnLst>
              <a:cxn ang="0">
                <a:pos x="2147483646" y="0"/>
              </a:cxn>
              <a:cxn ang="0">
                <a:pos x="605039223" y="1406475795"/>
              </a:cxn>
              <a:cxn ang="0">
                <a:pos x="0" y="0"/>
              </a:cxn>
              <a:cxn ang="0">
                <a:pos x="2147483646" y="0"/>
              </a:cxn>
            </a:cxnLst>
            <a:rect l="txL" t="txT" r="txR" b="txB"/>
            <a:pathLst>
              <a:path w="1043" h="544">
                <a:moveTo>
                  <a:pt x="1043" y="0"/>
                </a:moveTo>
                <a:lnTo>
                  <a:pt x="226" y="544"/>
                </a:lnTo>
                <a:lnTo>
                  <a:pt x="0" y="0"/>
                </a:lnTo>
                <a:lnTo>
                  <a:pt x="1043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513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探究实验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3941 -0.0011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11552 L 0.07102 -0.11412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0"/>
          <p:cNvSpPr txBox="1"/>
          <p:nvPr/>
        </p:nvSpPr>
        <p:spPr>
          <a:xfrm>
            <a:off x="395288" y="1773238"/>
            <a:ext cx="81375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 一个图形经过平移、旋转、翻折后得到的图形一定与原图形全等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288" y="3357563"/>
            <a:ext cx="842486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 也可以说，全等图形可以经过平移、翻折和旋转得到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384550" y="5680075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全等图形的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形状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大小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都相同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480175" y="2420938"/>
            <a:ext cx="2447925" cy="1057275"/>
            <a:chOff x="4272" y="864"/>
            <a:chExt cx="1248" cy="657"/>
          </a:xfrm>
        </p:grpSpPr>
        <p:sp>
          <p:nvSpPr>
            <p:cNvPr id="31770" name="AutoShape 4"/>
            <p:cNvSpPr>
              <a:spLocks noChangeArrowheads="1"/>
            </p:cNvSpPr>
            <p:nvPr/>
          </p:nvSpPr>
          <p:spPr bwMode="auto">
            <a:xfrm>
              <a:off x="4272" y="864"/>
              <a:ext cx="1248" cy="657"/>
            </a:xfrm>
            <a:prstGeom prst="leftArrowCallout">
              <a:avLst>
                <a:gd name="adj1" fmla="val 25000"/>
                <a:gd name="adj2" fmla="val 25000"/>
                <a:gd name="adj3" fmla="val 36111"/>
                <a:gd name="adj4" fmla="val 6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71" name="Text Box 5"/>
            <p:cNvSpPr txBox="1">
              <a:spLocks noChangeArrowheads="1"/>
            </p:cNvSpPr>
            <p:nvPr/>
          </p:nvSpPr>
          <p:spPr bwMode="auto">
            <a:xfrm>
              <a:off x="4787" y="896"/>
              <a:ext cx="510" cy="5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形状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相同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171450" y="4287838"/>
            <a:ext cx="1524000" cy="1219200"/>
            <a:chOff x="144" y="2461"/>
            <a:chExt cx="960" cy="768"/>
          </a:xfrm>
        </p:grpSpPr>
        <p:sp>
          <p:nvSpPr>
            <p:cNvPr id="31768" name="AutoShape 7"/>
            <p:cNvSpPr>
              <a:spLocks noChangeArrowheads="1"/>
            </p:cNvSpPr>
            <p:nvPr/>
          </p:nvSpPr>
          <p:spPr bwMode="auto">
            <a:xfrm>
              <a:off x="144" y="2461"/>
              <a:ext cx="960" cy="768"/>
            </a:xfrm>
            <a:prstGeom prst="rightArrowCallout">
              <a:avLst>
                <a:gd name="adj1" fmla="val 25000"/>
                <a:gd name="adj2" fmla="val 25000"/>
                <a:gd name="adj3" fmla="val 20833"/>
                <a:gd name="adj4" fmla="val 6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69" name="Text Box 8"/>
            <p:cNvSpPr txBox="1">
              <a:spLocks noChangeArrowheads="1"/>
            </p:cNvSpPr>
            <p:nvPr/>
          </p:nvSpPr>
          <p:spPr bwMode="auto">
            <a:xfrm>
              <a:off x="144" y="2544"/>
              <a:ext cx="632" cy="6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大小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相同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784350" y="2162175"/>
            <a:ext cx="4648200" cy="1600200"/>
            <a:chOff x="1248" y="720"/>
            <a:chExt cx="2928" cy="1008"/>
          </a:xfrm>
        </p:grpSpPr>
        <p:sp>
          <p:nvSpPr>
            <p:cNvPr id="66570" name="AutoShape 10"/>
            <p:cNvSpPr/>
            <p:nvPr/>
          </p:nvSpPr>
          <p:spPr>
            <a:xfrm>
              <a:off x="1248" y="720"/>
              <a:ext cx="1008" cy="1008"/>
            </a:xfrm>
            <a:prstGeom prst="octagon">
              <a:avLst>
                <a:gd name="adj" fmla="val 29287"/>
              </a:avLst>
            </a:prstGeom>
            <a:solidFill>
              <a:srgbClr val="FF99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6571" name="AutoShape 11"/>
            <p:cNvSpPr/>
            <p:nvPr/>
          </p:nvSpPr>
          <p:spPr>
            <a:xfrm>
              <a:off x="3552" y="864"/>
              <a:ext cx="624" cy="624"/>
            </a:xfrm>
            <a:prstGeom prst="octagon">
              <a:avLst>
                <a:gd name="adj" fmla="val 29287"/>
              </a:avLst>
            </a:prstGeom>
            <a:solidFill>
              <a:srgbClr val="FF99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1708150" y="4219575"/>
            <a:ext cx="6096000" cy="1828800"/>
            <a:chOff x="1008" y="2976"/>
            <a:chExt cx="3840" cy="1152"/>
          </a:xfrm>
        </p:grpSpPr>
        <p:grpSp>
          <p:nvGrpSpPr>
            <p:cNvPr id="66573" name="Group 13"/>
            <p:cNvGrpSpPr/>
            <p:nvPr/>
          </p:nvGrpSpPr>
          <p:grpSpPr>
            <a:xfrm>
              <a:off x="1008" y="2976"/>
              <a:ext cx="3840" cy="1152"/>
              <a:chOff x="1008" y="2976"/>
              <a:chExt cx="3840" cy="1152"/>
            </a:xfrm>
          </p:grpSpPr>
          <p:sp>
            <p:nvSpPr>
              <p:cNvPr id="66574" name="Rectangle 14"/>
              <p:cNvSpPr/>
              <p:nvPr/>
            </p:nvSpPr>
            <p:spPr>
              <a:xfrm>
                <a:off x="1008" y="2976"/>
                <a:ext cx="576" cy="576"/>
              </a:xfrm>
              <a:prstGeom prst="rect">
                <a:avLst/>
              </a:prstGeom>
              <a:solidFill>
                <a:srgbClr val="99CC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75" name="Rectangle 15"/>
              <p:cNvSpPr/>
              <p:nvPr/>
            </p:nvSpPr>
            <p:spPr>
              <a:xfrm>
                <a:off x="1584" y="2976"/>
                <a:ext cx="576" cy="576"/>
              </a:xfrm>
              <a:prstGeom prst="rect">
                <a:avLst/>
              </a:prstGeom>
              <a:solidFill>
                <a:srgbClr val="99CC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76" name="Rectangle 16"/>
              <p:cNvSpPr/>
              <p:nvPr/>
            </p:nvSpPr>
            <p:spPr>
              <a:xfrm>
                <a:off x="1008" y="3552"/>
                <a:ext cx="576" cy="576"/>
              </a:xfrm>
              <a:prstGeom prst="rect">
                <a:avLst/>
              </a:prstGeom>
              <a:solidFill>
                <a:srgbClr val="99CC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77" name="Rectangle 17"/>
              <p:cNvSpPr/>
              <p:nvPr/>
            </p:nvSpPr>
            <p:spPr>
              <a:xfrm>
                <a:off x="4272" y="2976"/>
                <a:ext cx="576" cy="576"/>
              </a:xfrm>
              <a:prstGeom prst="rect">
                <a:avLst/>
              </a:prstGeom>
              <a:solidFill>
                <a:srgbClr val="99CC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6578" name="Group 18"/>
            <p:cNvGrpSpPr/>
            <p:nvPr/>
          </p:nvGrpSpPr>
          <p:grpSpPr>
            <a:xfrm>
              <a:off x="3120" y="2976"/>
              <a:ext cx="1152" cy="576"/>
              <a:chOff x="2832" y="2880"/>
              <a:chExt cx="1152" cy="576"/>
            </a:xfrm>
          </p:grpSpPr>
          <p:sp>
            <p:nvSpPr>
              <p:cNvPr id="66579" name="Rectangle 19"/>
              <p:cNvSpPr/>
              <p:nvPr/>
            </p:nvSpPr>
            <p:spPr>
              <a:xfrm>
                <a:off x="3408" y="2880"/>
                <a:ext cx="576" cy="576"/>
              </a:xfrm>
              <a:prstGeom prst="rect">
                <a:avLst/>
              </a:prstGeom>
              <a:solidFill>
                <a:srgbClr val="99CC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80" name="Rectangle 20"/>
              <p:cNvSpPr/>
              <p:nvPr/>
            </p:nvSpPr>
            <p:spPr>
              <a:xfrm>
                <a:off x="2832" y="2880"/>
                <a:ext cx="576" cy="576"/>
              </a:xfrm>
              <a:prstGeom prst="rect">
                <a:avLst/>
              </a:prstGeom>
              <a:solidFill>
                <a:srgbClr val="99CC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07950" y="126841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、观察下面两组图形，它们是不是全等图形？为什么？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582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议一议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93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93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3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93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allAtOnce"/>
      <p:bldP spid="399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ext Box 6"/>
          <p:cNvSpPr txBox="1"/>
          <p:nvPr/>
        </p:nvSpPr>
        <p:spPr>
          <a:xfrm>
            <a:off x="287338" y="1128713"/>
            <a:ext cx="6769100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latin typeface="Times New Roman" panose="02020603050405020304" pitchFamily="18" charset="0"/>
              </a:rPr>
              <a:t>1. </a:t>
            </a:r>
            <a:r>
              <a:rPr lang="zh-CN" altLang="en-US" sz="3000" b="1" dirty="0">
                <a:latin typeface="Times New Roman" panose="02020603050405020304" pitchFamily="18" charset="0"/>
              </a:rPr>
              <a:t>下列说法是否正确</a:t>
            </a:r>
            <a:r>
              <a:rPr lang="en-US" altLang="zh-CN" sz="3000" b="1" dirty="0">
                <a:latin typeface="Times New Roman" panose="02020603050405020304" pitchFamily="18" charset="0"/>
              </a:rPr>
              <a:t>,</a:t>
            </a:r>
            <a:r>
              <a:rPr lang="zh-CN" altLang="en-US" sz="3000" b="1" dirty="0">
                <a:latin typeface="Times New Roman" panose="02020603050405020304" pitchFamily="18" charset="0"/>
              </a:rPr>
              <a:t>并简要说明理由</a:t>
            </a:r>
            <a:r>
              <a:rPr lang="en-US" altLang="zh-CN" sz="3000" b="1" dirty="0">
                <a:latin typeface="Times New Roman" panose="02020603050405020304" pitchFamily="18" charset="0"/>
              </a:rPr>
              <a:t>:</a:t>
            </a:r>
            <a:endParaRPr lang="en-US" altLang="zh-CN" sz="3000" b="1" dirty="0">
              <a:latin typeface="Times New Roman" panose="02020603050405020304" pitchFamily="18" charset="0"/>
            </a:endParaRPr>
          </a:p>
        </p:txBody>
      </p:sp>
      <p:sp>
        <p:nvSpPr>
          <p:cNvPr id="68611" name="Text Box 7"/>
          <p:cNvSpPr txBox="1"/>
          <p:nvPr/>
        </p:nvSpPr>
        <p:spPr>
          <a:xfrm>
            <a:off x="671513" y="1892300"/>
            <a:ext cx="6429375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latin typeface="Times New Roman" panose="02020603050405020304" pitchFamily="18" charset="0"/>
              </a:rPr>
              <a:t>(1) </a:t>
            </a:r>
            <a:r>
              <a:rPr lang="zh-CN" altLang="en-US" sz="3000" b="1" dirty="0">
                <a:latin typeface="Times New Roman" panose="02020603050405020304" pitchFamily="18" charset="0"/>
              </a:rPr>
              <a:t>边长相等的正方形都是全等图形</a:t>
            </a:r>
            <a:endParaRPr lang="en-US" altLang="zh-CN" sz="3000" b="1" dirty="0">
              <a:latin typeface="Times New Roman" panose="02020603050405020304" pitchFamily="18" charset="0"/>
            </a:endParaRPr>
          </a:p>
        </p:txBody>
      </p:sp>
      <p:sp>
        <p:nvSpPr>
          <p:cNvPr id="68612" name="Text Box 8"/>
          <p:cNvSpPr txBox="1"/>
          <p:nvPr/>
        </p:nvSpPr>
        <p:spPr>
          <a:xfrm>
            <a:off x="671513" y="2671763"/>
            <a:ext cx="817403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latin typeface="Times New Roman" panose="02020603050405020304" pitchFamily="18" charset="0"/>
              </a:rPr>
              <a:t>(2) </a:t>
            </a:r>
            <a:r>
              <a:rPr lang="zh-CN" altLang="en-US" sz="3000" b="1" dirty="0">
                <a:latin typeface="Times New Roman" panose="02020603050405020304" pitchFamily="18" charset="0"/>
              </a:rPr>
              <a:t>同一面中华人民共和国国旗上</a:t>
            </a:r>
            <a:r>
              <a:rPr lang="en-US" altLang="zh-CN" sz="3000" b="1" dirty="0">
                <a:latin typeface="Times New Roman" panose="02020603050405020304" pitchFamily="18" charset="0"/>
              </a:rPr>
              <a:t>, 4</a:t>
            </a:r>
            <a:r>
              <a:rPr lang="zh-CN" altLang="en-US" sz="3000" b="1" dirty="0">
                <a:latin typeface="Times New Roman" panose="02020603050405020304" pitchFamily="18" charset="0"/>
              </a:rPr>
              <a:t>个小五角星都是全等图形</a:t>
            </a:r>
            <a:endParaRPr lang="en-US" altLang="zh-CN" sz="3000" b="1" dirty="0">
              <a:latin typeface="Times New Roman" panose="02020603050405020304" pitchFamily="18" charset="0"/>
            </a:endParaRPr>
          </a:p>
        </p:txBody>
      </p:sp>
      <p:sp>
        <p:nvSpPr>
          <p:cNvPr id="68613" name="Text Box 9"/>
          <p:cNvSpPr txBox="1"/>
          <p:nvPr/>
        </p:nvSpPr>
        <p:spPr>
          <a:xfrm>
            <a:off x="671513" y="3751263"/>
            <a:ext cx="7224712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latin typeface="Times New Roman" panose="02020603050405020304" pitchFamily="18" charset="0"/>
              </a:rPr>
              <a:t>(3) </a:t>
            </a:r>
            <a:r>
              <a:rPr lang="zh-CN" altLang="en-US" sz="3000" b="1" dirty="0">
                <a:latin typeface="Times New Roman" panose="02020603050405020304" pitchFamily="18" charset="0"/>
              </a:rPr>
              <a:t>面积相等的两个三角形是全等三角形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68614" name="Text Box 10"/>
          <p:cNvSpPr txBox="1"/>
          <p:nvPr/>
        </p:nvSpPr>
        <p:spPr>
          <a:xfrm>
            <a:off x="671513" y="4535488"/>
            <a:ext cx="549592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latin typeface="Times New Roman" panose="02020603050405020304" pitchFamily="18" charset="0"/>
              </a:rPr>
              <a:t>(4) </a:t>
            </a:r>
            <a:r>
              <a:rPr lang="zh-CN" altLang="en-US" sz="3000" b="1" dirty="0">
                <a:latin typeface="Times New Roman" panose="02020603050405020304" pitchFamily="18" charset="0"/>
              </a:rPr>
              <a:t>两个全等三角形的面积相等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54283" name="Text Box 11"/>
          <p:cNvSpPr txBox="1"/>
          <p:nvPr/>
        </p:nvSpPr>
        <p:spPr>
          <a:xfrm>
            <a:off x="7226300" y="1905000"/>
            <a:ext cx="1547813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（正确）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4284" name="Text Box 12"/>
          <p:cNvSpPr txBox="1"/>
          <p:nvPr/>
        </p:nvSpPr>
        <p:spPr>
          <a:xfrm>
            <a:off x="7226300" y="3119438"/>
            <a:ext cx="225107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（正确）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4285" name="Text Box 13"/>
          <p:cNvSpPr txBox="1"/>
          <p:nvPr/>
        </p:nvSpPr>
        <p:spPr>
          <a:xfrm>
            <a:off x="7226300" y="3905250"/>
            <a:ext cx="1609725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（错误）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4286" name="Rectangle 14"/>
          <p:cNvSpPr/>
          <p:nvPr/>
        </p:nvSpPr>
        <p:spPr>
          <a:xfrm>
            <a:off x="7226300" y="4548188"/>
            <a:ext cx="1730375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（正确）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8619" name="Text Box 15"/>
          <p:cNvSpPr txBox="1"/>
          <p:nvPr/>
        </p:nvSpPr>
        <p:spPr>
          <a:xfrm>
            <a:off x="671513" y="5249863"/>
            <a:ext cx="6000750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latin typeface="Times New Roman" panose="02020603050405020304" pitchFamily="18" charset="0"/>
              </a:rPr>
              <a:t>(5)</a:t>
            </a:r>
            <a:r>
              <a:rPr lang="zh-CN" altLang="en-US" sz="3000" b="1" dirty="0">
                <a:latin typeface="Arial" panose="020B0604020202020204" pitchFamily="34" charset="0"/>
              </a:rPr>
              <a:t>半径相等的两个圆是全等图形</a:t>
            </a:r>
            <a:endParaRPr lang="zh-CN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54288" name="Rectangle 16"/>
          <p:cNvSpPr/>
          <p:nvPr/>
        </p:nvSpPr>
        <p:spPr>
          <a:xfrm>
            <a:off x="7226300" y="5262563"/>
            <a:ext cx="1730375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（正确）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8621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小试身手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  <p:bldP spid="54284" grpId="0"/>
      <p:bldP spid="54285" grpId="0"/>
      <p:bldP spid="54286" grpId="0"/>
      <p:bldP spid="542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0"/>
          <p:cNvSpPr txBox="1">
            <a:spLocks noChangeArrowheads="1"/>
          </p:cNvSpPr>
          <p:nvPr/>
        </p:nvSpPr>
        <p:spPr bwMode="auto">
          <a:xfrm>
            <a:off x="655638" y="1233488"/>
            <a:ext cx="7926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1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请你用不同的方法沿着网格线把正方形分割成两个全等的图形</a:t>
            </a:r>
            <a:r>
              <a:rPr kumimoji="1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1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659" name="Rectangle 22"/>
          <p:cNvSpPr/>
          <p:nvPr/>
        </p:nvSpPr>
        <p:spPr>
          <a:xfrm>
            <a:off x="1547813" y="2781300"/>
            <a:ext cx="647700" cy="6477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p>
            <a:pPr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0660" name="Rectangle 23"/>
          <p:cNvSpPr/>
          <p:nvPr/>
        </p:nvSpPr>
        <p:spPr>
          <a:xfrm>
            <a:off x="1763713" y="2997200"/>
            <a:ext cx="647700" cy="6477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p>
            <a:pPr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70661" name="Group 24"/>
          <p:cNvGrpSpPr/>
          <p:nvPr/>
        </p:nvGrpSpPr>
        <p:grpSpPr>
          <a:xfrm>
            <a:off x="1692275" y="2636838"/>
            <a:ext cx="2879725" cy="2881312"/>
            <a:chOff x="703" y="1434"/>
            <a:chExt cx="1632" cy="1633"/>
          </a:xfrm>
        </p:grpSpPr>
        <p:sp>
          <p:nvSpPr>
            <p:cNvPr id="70662" name="Rectangle 25"/>
            <p:cNvSpPr/>
            <p:nvPr/>
          </p:nvSpPr>
          <p:spPr>
            <a:xfrm>
              <a:off x="1519" y="1842"/>
              <a:ext cx="408" cy="40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70663" name="Group 26"/>
            <p:cNvGrpSpPr/>
            <p:nvPr/>
          </p:nvGrpSpPr>
          <p:grpSpPr>
            <a:xfrm>
              <a:off x="703" y="1434"/>
              <a:ext cx="1632" cy="1633"/>
              <a:chOff x="703" y="1434"/>
              <a:chExt cx="1632" cy="1633"/>
            </a:xfrm>
          </p:grpSpPr>
          <p:sp>
            <p:nvSpPr>
              <p:cNvPr id="70664" name="Rectangle 27"/>
              <p:cNvSpPr/>
              <p:nvPr/>
            </p:nvSpPr>
            <p:spPr>
              <a:xfrm>
                <a:off x="703" y="2659"/>
                <a:ext cx="408" cy="408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0665" name="Group 28"/>
              <p:cNvGrpSpPr/>
              <p:nvPr/>
            </p:nvGrpSpPr>
            <p:grpSpPr>
              <a:xfrm>
                <a:off x="703" y="1434"/>
                <a:ext cx="1632" cy="1633"/>
                <a:chOff x="703" y="1434"/>
                <a:chExt cx="1632" cy="1633"/>
              </a:xfrm>
            </p:grpSpPr>
            <p:sp>
              <p:nvSpPr>
                <p:cNvPr id="70666" name="Rectangle 29"/>
                <p:cNvSpPr/>
                <p:nvPr/>
              </p:nvSpPr>
              <p:spPr>
                <a:xfrm>
                  <a:off x="703" y="2251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70667" name="Group 30"/>
                <p:cNvGrpSpPr/>
                <p:nvPr/>
              </p:nvGrpSpPr>
              <p:grpSpPr>
                <a:xfrm>
                  <a:off x="703" y="1434"/>
                  <a:ext cx="1632" cy="408"/>
                  <a:chOff x="703" y="1434"/>
                  <a:chExt cx="1632" cy="408"/>
                </a:xfrm>
              </p:grpSpPr>
              <p:sp>
                <p:nvSpPr>
                  <p:cNvPr id="70668" name="Rectangle 31"/>
                  <p:cNvSpPr/>
                  <p:nvPr/>
                </p:nvSpPr>
                <p:spPr>
                  <a:xfrm>
                    <a:off x="703" y="1434"/>
                    <a:ext cx="408" cy="408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pPr eaLnBrk="1" hangingPunct="1"/>
                    <a:endParaRPr lang="zh-CN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669" name="Rectangle 32"/>
                  <p:cNvSpPr/>
                  <p:nvPr/>
                </p:nvSpPr>
                <p:spPr>
                  <a:xfrm>
                    <a:off x="1111" y="1434"/>
                    <a:ext cx="408" cy="408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pPr eaLnBrk="1" hangingPunct="1"/>
                    <a:endParaRPr lang="zh-CN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670" name="Rectangle 33"/>
                  <p:cNvSpPr/>
                  <p:nvPr/>
                </p:nvSpPr>
                <p:spPr>
                  <a:xfrm>
                    <a:off x="1519" y="1434"/>
                    <a:ext cx="408" cy="408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pPr eaLnBrk="1" hangingPunct="1"/>
                    <a:endParaRPr lang="zh-CN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671" name="Rectangle 34"/>
                  <p:cNvSpPr/>
                  <p:nvPr/>
                </p:nvSpPr>
                <p:spPr>
                  <a:xfrm>
                    <a:off x="1927" y="1434"/>
                    <a:ext cx="408" cy="408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pPr eaLnBrk="1" hangingPunct="1"/>
                    <a:endParaRPr lang="zh-CN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0672" name="Rectangle 35"/>
                <p:cNvSpPr/>
                <p:nvPr/>
              </p:nvSpPr>
              <p:spPr>
                <a:xfrm>
                  <a:off x="703" y="1842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673" name="Rectangle 36"/>
                <p:cNvSpPr/>
                <p:nvPr/>
              </p:nvSpPr>
              <p:spPr>
                <a:xfrm>
                  <a:off x="1111" y="1842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674" name="Rectangle 37"/>
                <p:cNvSpPr/>
                <p:nvPr/>
              </p:nvSpPr>
              <p:spPr>
                <a:xfrm>
                  <a:off x="1927" y="1842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675" name="Rectangle 38"/>
                <p:cNvSpPr/>
                <p:nvPr/>
              </p:nvSpPr>
              <p:spPr>
                <a:xfrm>
                  <a:off x="1519" y="2251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676" name="Rectangle 39"/>
                <p:cNvSpPr/>
                <p:nvPr/>
              </p:nvSpPr>
              <p:spPr>
                <a:xfrm>
                  <a:off x="1927" y="2251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677" name="Rectangle 40"/>
                <p:cNvSpPr/>
                <p:nvPr/>
              </p:nvSpPr>
              <p:spPr>
                <a:xfrm>
                  <a:off x="1111" y="2659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678" name="Rectangle 41"/>
                <p:cNvSpPr/>
                <p:nvPr/>
              </p:nvSpPr>
              <p:spPr>
                <a:xfrm>
                  <a:off x="1519" y="2659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679" name="Rectangle 42"/>
                <p:cNvSpPr/>
                <p:nvPr/>
              </p:nvSpPr>
              <p:spPr>
                <a:xfrm>
                  <a:off x="1927" y="2659"/>
                  <a:ext cx="408" cy="40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zh-CN" altLang="en-US" sz="2400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1003" name="Line 43"/>
          <p:cNvSpPr/>
          <p:nvPr/>
        </p:nvSpPr>
        <p:spPr>
          <a:xfrm>
            <a:off x="3111500" y="2636838"/>
            <a:ext cx="0" cy="28813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rgbClr val="C0C0C0">
                <a:alpha val="79999"/>
              </a:srgbClr>
            </a:outerShdw>
          </a:effectLst>
        </p:spPr>
      </p:sp>
      <p:grpSp>
        <p:nvGrpSpPr>
          <p:cNvPr id="6" name="Group 44"/>
          <p:cNvGrpSpPr/>
          <p:nvPr/>
        </p:nvGrpSpPr>
        <p:grpSpPr>
          <a:xfrm>
            <a:off x="2411413" y="2636838"/>
            <a:ext cx="1439862" cy="2881312"/>
            <a:chOff x="1020" y="1298"/>
            <a:chExt cx="907" cy="1815"/>
          </a:xfrm>
        </p:grpSpPr>
        <p:grpSp>
          <p:nvGrpSpPr>
            <p:cNvPr id="70682" name="Group 45"/>
            <p:cNvGrpSpPr/>
            <p:nvPr/>
          </p:nvGrpSpPr>
          <p:grpSpPr>
            <a:xfrm>
              <a:off x="1020" y="1298"/>
              <a:ext cx="454" cy="1361"/>
              <a:chOff x="1020" y="1298"/>
              <a:chExt cx="454" cy="1361"/>
            </a:xfrm>
          </p:grpSpPr>
          <p:sp>
            <p:nvSpPr>
              <p:cNvPr id="70683" name="Line 46"/>
              <p:cNvSpPr/>
              <p:nvPr/>
            </p:nvSpPr>
            <p:spPr>
              <a:xfrm>
                <a:off x="1020" y="1298"/>
                <a:ext cx="0" cy="454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</p:spPr>
          </p:sp>
          <p:sp>
            <p:nvSpPr>
              <p:cNvPr id="70684" name="Line 47"/>
              <p:cNvSpPr/>
              <p:nvPr/>
            </p:nvSpPr>
            <p:spPr>
              <a:xfrm>
                <a:off x="1020" y="1752"/>
                <a:ext cx="454" cy="0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</p:spPr>
          </p:sp>
          <p:sp>
            <p:nvSpPr>
              <p:cNvPr id="70685" name="Line 48"/>
              <p:cNvSpPr/>
              <p:nvPr/>
            </p:nvSpPr>
            <p:spPr>
              <a:xfrm>
                <a:off x="1450" y="1752"/>
                <a:ext cx="0" cy="907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</p:spPr>
          </p:sp>
        </p:grpSp>
        <p:sp>
          <p:nvSpPr>
            <p:cNvPr id="70686" name="Line 49"/>
            <p:cNvSpPr/>
            <p:nvPr/>
          </p:nvSpPr>
          <p:spPr>
            <a:xfrm flipV="1">
              <a:off x="1464" y="2659"/>
              <a:ext cx="463" cy="5"/>
            </a:xfrm>
            <a:prstGeom prst="line">
              <a:avLst/>
            </a:prstGeom>
            <a:ln w="3810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87" name="Line 50"/>
            <p:cNvSpPr/>
            <p:nvPr/>
          </p:nvSpPr>
          <p:spPr>
            <a:xfrm>
              <a:off x="1927" y="2659"/>
              <a:ext cx="0" cy="454"/>
            </a:xfrm>
            <a:prstGeom prst="line">
              <a:avLst/>
            </a:prstGeom>
            <a:ln w="3810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</p:grpSp>
      <p:grpSp>
        <p:nvGrpSpPr>
          <p:cNvPr id="8" name="Group 51"/>
          <p:cNvGrpSpPr/>
          <p:nvPr/>
        </p:nvGrpSpPr>
        <p:grpSpPr>
          <a:xfrm>
            <a:off x="1668463" y="3344863"/>
            <a:ext cx="2882900" cy="1452562"/>
            <a:chOff x="552" y="1744"/>
            <a:chExt cx="1816" cy="915"/>
          </a:xfrm>
        </p:grpSpPr>
        <p:sp>
          <p:nvSpPr>
            <p:cNvPr id="70689" name="Line 52"/>
            <p:cNvSpPr/>
            <p:nvPr/>
          </p:nvSpPr>
          <p:spPr>
            <a:xfrm>
              <a:off x="1458" y="1752"/>
              <a:ext cx="0" cy="907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90" name="Line 53"/>
            <p:cNvSpPr/>
            <p:nvPr/>
          </p:nvSpPr>
          <p:spPr>
            <a:xfrm flipH="1">
              <a:off x="552" y="2656"/>
              <a:ext cx="904" cy="0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91" name="Line 54"/>
            <p:cNvSpPr/>
            <p:nvPr/>
          </p:nvSpPr>
          <p:spPr>
            <a:xfrm>
              <a:off x="1464" y="1744"/>
              <a:ext cx="904" cy="8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</p:grpSp>
      <p:grpSp>
        <p:nvGrpSpPr>
          <p:cNvPr id="9" name="Group 55"/>
          <p:cNvGrpSpPr/>
          <p:nvPr/>
        </p:nvGrpSpPr>
        <p:grpSpPr>
          <a:xfrm>
            <a:off x="1692275" y="3357563"/>
            <a:ext cx="2879725" cy="1439862"/>
            <a:chOff x="567" y="1752"/>
            <a:chExt cx="1814" cy="907"/>
          </a:xfrm>
        </p:grpSpPr>
        <p:sp>
          <p:nvSpPr>
            <p:cNvPr id="70693" name="Line 56"/>
            <p:cNvSpPr/>
            <p:nvPr/>
          </p:nvSpPr>
          <p:spPr>
            <a:xfrm flipV="1">
              <a:off x="1458" y="1752"/>
              <a:ext cx="0" cy="907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94" name="Line 57"/>
            <p:cNvSpPr/>
            <p:nvPr/>
          </p:nvSpPr>
          <p:spPr>
            <a:xfrm flipH="1">
              <a:off x="1020" y="1752"/>
              <a:ext cx="454" cy="0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95" name="Line 58"/>
            <p:cNvSpPr/>
            <p:nvPr/>
          </p:nvSpPr>
          <p:spPr>
            <a:xfrm>
              <a:off x="1020" y="1752"/>
              <a:ext cx="0" cy="453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96" name="Line 59"/>
            <p:cNvSpPr/>
            <p:nvPr/>
          </p:nvSpPr>
          <p:spPr>
            <a:xfrm flipH="1">
              <a:off x="567" y="2205"/>
              <a:ext cx="453" cy="0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97" name="Line 60"/>
            <p:cNvSpPr/>
            <p:nvPr/>
          </p:nvSpPr>
          <p:spPr>
            <a:xfrm>
              <a:off x="1429" y="2659"/>
              <a:ext cx="498" cy="0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98" name="Line 61"/>
            <p:cNvSpPr/>
            <p:nvPr/>
          </p:nvSpPr>
          <p:spPr>
            <a:xfrm flipV="1">
              <a:off x="1927" y="2205"/>
              <a:ext cx="0" cy="454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699" name="Line 62"/>
            <p:cNvSpPr/>
            <p:nvPr/>
          </p:nvSpPr>
          <p:spPr>
            <a:xfrm>
              <a:off x="1927" y="2205"/>
              <a:ext cx="454" cy="0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</p:grpSp>
      <p:grpSp>
        <p:nvGrpSpPr>
          <p:cNvPr id="10" name="Group 63"/>
          <p:cNvGrpSpPr/>
          <p:nvPr/>
        </p:nvGrpSpPr>
        <p:grpSpPr>
          <a:xfrm>
            <a:off x="1692275" y="3332163"/>
            <a:ext cx="2879725" cy="1465262"/>
            <a:chOff x="567" y="1736"/>
            <a:chExt cx="1814" cy="923"/>
          </a:xfrm>
        </p:grpSpPr>
        <p:sp>
          <p:nvSpPr>
            <p:cNvPr id="70701" name="Line 64"/>
            <p:cNvSpPr/>
            <p:nvPr/>
          </p:nvSpPr>
          <p:spPr>
            <a:xfrm flipH="1" flipV="1">
              <a:off x="1456" y="1736"/>
              <a:ext cx="18" cy="923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02" name="Line 65"/>
            <p:cNvSpPr/>
            <p:nvPr/>
          </p:nvSpPr>
          <p:spPr>
            <a:xfrm flipH="1">
              <a:off x="1020" y="1752"/>
              <a:ext cx="454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03" name="Line 66"/>
            <p:cNvSpPr/>
            <p:nvPr/>
          </p:nvSpPr>
          <p:spPr>
            <a:xfrm>
              <a:off x="1020" y="1752"/>
              <a:ext cx="0" cy="907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04" name="Line 67"/>
            <p:cNvSpPr/>
            <p:nvPr/>
          </p:nvSpPr>
          <p:spPr>
            <a:xfrm flipH="1">
              <a:off x="567" y="2659"/>
              <a:ext cx="453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05" name="Line 68"/>
            <p:cNvSpPr/>
            <p:nvPr/>
          </p:nvSpPr>
          <p:spPr>
            <a:xfrm>
              <a:off x="1474" y="2659"/>
              <a:ext cx="453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06" name="Line 69"/>
            <p:cNvSpPr/>
            <p:nvPr/>
          </p:nvSpPr>
          <p:spPr>
            <a:xfrm flipV="1">
              <a:off x="1927" y="1752"/>
              <a:ext cx="0" cy="907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07" name="Line 70"/>
            <p:cNvSpPr/>
            <p:nvPr/>
          </p:nvSpPr>
          <p:spPr>
            <a:xfrm>
              <a:off x="1927" y="1752"/>
              <a:ext cx="454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</p:grpSp>
      <p:grpSp>
        <p:nvGrpSpPr>
          <p:cNvPr id="11" name="Group 71"/>
          <p:cNvGrpSpPr/>
          <p:nvPr/>
        </p:nvGrpSpPr>
        <p:grpSpPr>
          <a:xfrm>
            <a:off x="2392363" y="2636838"/>
            <a:ext cx="1465262" cy="2881312"/>
            <a:chOff x="1008" y="1298"/>
            <a:chExt cx="923" cy="1815"/>
          </a:xfrm>
        </p:grpSpPr>
        <p:sp>
          <p:nvSpPr>
            <p:cNvPr id="70709" name="Line 72"/>
            <p:cNvSpPr/>
            <p:nvPr/>
          </p:nvSpPr>
          <p:spPr>
            <a:xfrm flipH="1" flipV="1">
              <a:off x="1459" y="1750"/>
              <a:ext cx="7" cy="909"/>
            </a:xfrm>
            <a:prstGeom prst="line">
              <a:avLst/>
            </a:prstGeom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10" name="Line 73"/>
            <p:cNvSpPr/>
            <p:nvPr/>
          </p:nvSpPr>
          <p:spPr>
            <a:xfrm flipH="1">
              <a:off x="1008" y="1752"/>
              <a:ext cx="454" cy="0"/>
            </a:xfrm>
            <a:prstGeom prst="line">
              <a:avLst/>
            </a:prstGeom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11" name="Line 74"/>
            <p:cNvSpPr/>
            <p:nvPr/>
          </p:nvSpPr>
          <p:spPr>
            <a:xfrm flipV="1">
              <a:off x="1020" y="1752"/>
              <a:ext cx="0" cy="1361"/>
            </a:xfrm>
            <a:prstGeom prst="line">
              <a:avLst/>
            </a:prstGeom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12" name="Line 75"/>
            <p:cNvSpPr/>
            <p:nvPr/>
          </p:nvSpPr>
          <p:spPr>
            <a:xfrm>
              <a:off x="1462" y="2653"/>
              <a:ext cx="469" cy="6"/>
            </a:xfrm>
            <a:prstGeom prst="line">
              <a:avLst/>
            </a:prstGeom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  <p:sp>
          <p:nvSpPr>
            <p:cNvPr id="70713" name="Line 76"/>
            <p:cNvSpPr/>
            <p:nvPr/>
          </p:nvSpPr>
          <p:spPr>
            <a:xfrm>
              <a:off x="1915" y="1298"/>
              <a:ext cx="0" cy="1361"/>
            </a:xfrm>
            <a:prstGeom prst="line">
              <a:avLst/>
            </a:prstGeom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C0C0C0">
                  <a:alpha val="79999"/>
                </a:srgbClr>
              </a:outerShdw>
            </a:effectLst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984250" y="2627313"/>
            <a:ext cx="7392988" cy="2170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fontAlgn="t" hangingPunct="1">
              <a:lnSpc>
                <a:spcPct val="150000"/>
              </a:lnSpc>
            </a:pPr>
            <a:r>
              <a:rPr lang="zh-CN" altLang="en-US" sz="3000" b="1" dirty="0">
                <a:latin typeface="Times New Roman" panose="02020603050405020304" pitchFamily="18" charset="0"/>
              </a:rPr>
              <a:t>全等图形的两个重要特点是：           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文鼎荆棘体" pitchFamily="33" charset="-122"/>
              </a:rPr>
              <a:t>          形状与大小一样</a:t>
            </a:r>
            <a:endParaRPr lang="zh-CN" altLang="en-US" sz="3000" b="1" dirty="0">
              <a:latin typeface="Times New Roman" panose="02020603050405020304" pitchFamily="18" charset="0"/>
              <a:ea typeface="文鼎荆棘体" pitchFamily="33" charset="-122"/>
            </a:endParaRP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3000" b="1" dirty="0">
                <a:latin typeface="Times New Roman" panose="02020603050405020304" pitchFamily="18" charset="0"/>
              </a:rPr>
              <a:t>这样的两个图形才可能重合，才可能全等</a:t>
            </a:r>
            <a:r>
              <a:rPr lang="en-US" altLang="zh-CN" sz="3000" b="1" dirty="0">
                <a:latin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72707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课堂小结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2708" name="矩形 1"/>
          <p:cNvSpPr/>
          <p:nvPr/>
        </p:nvSpPr>
        <p:spPr>
          <a:xfrm>
            <a:off x="984250" y="1606550"/>
            <a:ext cx="677545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通过本节课的学习，你有什么收获？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5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25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43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课后作业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4755" name="Text Box 5"/>
          <p:cNvSpPr txBox="1"/>
          <p:nvPr/>
        </p:nvSpPr>
        <p:spPr>
          <a:xfrm>
            <a:off x="2339975" y="2997200"/>
            <a:ext cx="45640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9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习题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endParaRPr lang="en-US" altLang="zh-CN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5" name="Picture 3" descr="PTW_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2363788"/>
            <a:ext cx="9525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4" descr="PTW_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2363788"/>
            <a:ext cx="9525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Picture 5" descr="PTW_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2363788"/>
            <a:ext cx="9525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Picture 6" descr="PTW_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2371725"/>
            <a:ext cx="952500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9" name="Text Box 7"/>
          <p:cNvSpPr txBox="1"/>
          <p:nvPr/>
        </p:nvSpPr>
        <p:spPr>
          <a:xfrm>
            <a:off x="3708400" y="2219325"/>
            <a:ext cx="338455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方正舒体" pitchFamily="2" charset="-122"/>
              </a:rPr>
              <a:t>可爱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方正舒体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方正舒体" pitchFamily="2" charset="-122"/>
              </a:rPr>
              <a:t>    的兔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方正舒体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方正舒体" pitchFamily="2" charset="-122"/>
              </a:rPr>
              <a:t>    子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方正舒体" pitchFamily="2" charset="-122"/>
            </a:endParaRPr>
          </a:p>
        </p:txBody>
      </p:sp>
      <p:sp>
        <p:nvSpPr>
          <p:cNvPr id="40967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探究新知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884970"/>
            <a:ext cx="1574470" cy="646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r="100000" b="100000"/>
                  </a:path>
                </a:gra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请欣赏</a:t>
            </a:r>
            <a:endParaRPr kumimoji="1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r="100000" b="100000"/>
                </a:path>
              </a:gra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25989 -0.1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38281 0.11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7327 0.35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26FE91"/>
              </a:clrFrom>
              <a:clrTo>
                <a:srgbClr val="26FE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752600"/>
            <a:ext cx="3200400" cy="32004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74755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26FE91"/>
              </a:clrFrom>
              <a:clrTo>
                <a:srgbClr val="26FE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1752600"/>
            <a:ext cx="3200400" cy="32004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6" name="矩形 5"/>
          <p:cNvSpPr/>
          <p:nvPr/>
        </p:nvSpPr>
        <p:spPr>
          <a:xfrm>
            <a:off x="539552" y="884970"/>
            <a:ext cx="1574470" cy="646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r="100000" b="100000"/>
                  </a:path>
                </a:gra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请欣赏</a:t>
            </a:r>
            <a:endParaRPr kumimoji="1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r="100000" b="100000"/>
                </a:path>
              </a:gra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9" name="Picture 3" descr="古钱币1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362200"/>
            <a:ext cx="3429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Picture 4" descr="古钱币1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2362200"/>
            <a:ext cx="3429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39552" y="884970"/>
            <a:ext cx="1574470" cy="646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r="100000" b="100000"/>
                  </a:path>
                </a:gra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请欣赏</a:t>
            </a:r>
            <a:endParaRPr kumimoji="1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r="100000" b="100000"/>
                </a:path>
              </a:gra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/>
          <p:nvPr/>
        </p:nvSpPr>
        <p:spPr>
          <a:xfrm>
            <a:off x="2405063" y="947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/>
          <p:nvPr/>
        </p:nvSpPr>
        <p:spPr>
          <a:xfrm>
            <a:off x="3067050" y="16192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76804" name="Picture 4" descr="http://www.jingjuok.com/lp/lp6/10.jpg"/>
          <p:cNvPicPr>
            <a:picLocks noChangeAspect="1"/>
          </p:cNvPicPr>
          <p:nvPr/>
        </p:nvPicPr>
        <p:blipFill>
          <a:blip r:embed="rId1" r:link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447800"/>
            <a:ext cx="3890963" cy="467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Picture 5" descr="http://www.jingjuok.com/lp/lp6/10.jpg"/>
          <p:cNvPicPr>
            <a:picLocks noChangeAspect="1"/>
          </p:cNvPicPr>
          <p:nvPr/>
        </p:nvPicPr>
        <p:blipFill>
          <a:blip r:embed="rId1" r:link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447800"/>
            <a:ext cx="3890963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539552" y="884970"/>
            <a:ext cx="1574470" cy="646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r="100000" b="100000"/>
                  </a:path>
                </a:gra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请欣赏</a:t>
            </a:r>
            <a:endParaRPr kumimoji="1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r="100000" b="100000"/>
                </a:path>
              </a:gra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" descr="fla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671638"/>
            <a:ext cx="1828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3" descr="fla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0213" y="1671638"/>
            <a:ext cx="1828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4" descr="yp0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216275"/>
            <a:ext cx="1828800" cy="1262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5" descr="yp0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3" y="3216275"/>
            <a:ext cx="1828800" cy="1262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Picture 6" descr="yp0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481513"/>
            <a:ext cx="1828800" cy="126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9" name="Picture 7" descr="yp0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3" y="4481513"/>
            <a:ext cx="1828800" cy="126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0" name="Picture 9" descr="zs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13" y="1595438"/>
            <a:ext cx="1524000" cy="146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1" name="Picture 10" descr="zs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13" y="1595438"/>
            <a:ext cx="1524000" cy="146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2" name="Picture 11" descr="B-013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838" y="3567113"/>
            <a:ext cx="1806575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3" name="Picture 12" descr="B-013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838" y="3567113"/>
            <a:ext cx="1806575" cy="179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7" name="Text Box 13"/>
          <p:cNvSpPr txBox="1"/>
          <p:nvPr/>
        </p:nvSpPr>
        <p:spPr>
          <a:xfrm>
            <a:off x="2271713" y="5868988"/>
            <a:ext cx="3046412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latin typeface="Times New Roman" panose="02020603050405020304" pitchFamily="18" charset="0"/>
              </a:rPr>
              <a:t>你发现了什么？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36878" name="Text Box 14"/>
          <p:cNvSpPr txBox="1"/>
          <p:nvPr/>
        </p:nvSpPr>
        <p:spPr>
          <a:xfrm>
            <a:off x="5508625" y="5868988"/>
            <a:ext cx="1871663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一模一样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6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探究思考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552" y="884970"/>
            <a:ext cx="1574470" cy="646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r="100000" b="100000"/>
                  </a:path>
                </a:gra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请欣赏</a:t>
            </a:r>
            <a:endParaRPr kumimoji="1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r="100000" b="100000"/>
                </a:path>
              </a:gra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36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ext Box 1027"/>
          <p:cNvSpPr txBox="1"/>
          <p:nvPr/>
        </p:nvSpPr>
        <p:spPr>
          <a:xfrm>
            <a:off x="539750" y="2349500"/>
            <a:ext cx="8208963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       几何中，我们把上面所列举的“一模一样”的图形叫做“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全等图形</a:t>
            </a:r>
            <a:r>
              <a:rPr lang="zh-CN" altLang="en-US" sz="36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”</a:t>
            </a:r>
            <a:r>
              <a:rPr lang="en-US" altLang="zh-CN" sz="36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.</a:t>
            </a:r>
            <a:endParaRPr lang="zh-CN" altLang="en-US" sz="3600" b="1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/>
          <p:nvPr/>
        </p:nvSpPr>
        <p:spPr>
          <a:xfrm>
            <a:off x="684213" y="2852738"/>
            <a:ext cx="7848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        </a:t>
            </a:r>
            <a:r>
              <a:rPr lang="zh-CN" altLang="en-US" sz="36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那么我们怎么给“全等图形”下一个几何定义呢？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53251" name="Picture 4" descr="BD0002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704975"/>
            <a:ext cx="742950" cy="72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Text Box 3"/>
          <p:cNvSpPr txBox="1"/>
          <p:nvPr/>
        </p:nvSpPr>
        <p:spPr>
          <a:xfrm>
            <a:off x="1333500" y="1838325"/>
            <a:ext cx="2362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思考：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87450" y="2997200"/>
            <a:ext cx="7056438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1" lang="zh-CN" altLang="en-US" sz="4000" b="1" kern="1200" cap="none" spc="0" normalizeH="0" baseline="0" noProof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</a:t>
            </a:r>
            <a:r>
              <a:rPr kumimoji="1" lang="zh-CN" alt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个能够</a:t>
            </a: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完全重合</a:t>
            </a:r>
            <a:r>
              <a:rPr kumimoji="1" lang="zh-CN" alt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的图形称为</a:t>
            </a: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全等图形</a:t>
            </a:r>
            <a:r>
              <a:rPr kumimoji="1" lang="en-US" altLang="zh-CN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1" lang="zh-CN" altLang="en-US" sz="40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299" name="AutoShape 3"/>
          <p:cNvSpPr/>
          <p:nvPr/>
        </p:nvSpPr>
        <p:spPr>
          <a:xfrm>
            <a:off x="539750" y="1308100"/>
            <a:ext cx="2271713" cy="982663"/>
          </a:xfrm>
          <a:prstGeom prst="cloudCallout">
            <a:avLst>
              <a:gd name="adj1" fmla="val 93972"/>
              <a:gd name="adj2" fmla="val 65245"/>
            </a:avLst>
          </a:prstGeom>
          <a:noFill/>
          <a:ln w="12700">
            <a:noFill/>
          </a:ln>
        </p:spPr>
        <p:txBody>
          <a:bodyPr/>
          <a:p>
            <a:pPr algn="ctr"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定义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5300" name="Text Box 10"/>
          <p:cNvSpPr txBox="1"/>
          <p:nvPr/>
        </p:nvSpPr>
        <p:spPr>
          <a:xfrm>
            <a:off x="6203950" y="-30162"/>
            <a:ext cx="2305050" cy="631825"/>
          </a:xfrm>
          <a:prstGeom prst="rect">
            <a:avLst/>
          </a:prstGeom>
          <a:noFill/>
          <a:ln w="12700">
            <a:noFill/>
          </a:ln>
        </p:spPr>
        <p:txBody>
          <a:bodyPr anchor="ctr" anchorCtr="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500" dirty="0">
                <a:solidFill>
                  <a:srgbClr val="C0000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探究归纳</a:t>
            </a:r>
            <a:endParaRPr lang="zh-CN" altLang="en-US" sz="3500" dirty="0">
              <a:solidFill>
                <a:srgbClr val="C00000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简洁课件背景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WPS 演示</Application>
  <PresentationFormat>在屏幕上显示</PresentationFormat>
  <Paragraphs>102</Paragraphs>
  <Slides>19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Calibri</vt:lpstr>
      <vt:lpstr>Times New Roman</vt:lpstr>
      <vt:lpstr>方正舒体</vt:lpstr>
      <vt:lpstr>汉仪黑荔枝体简</vt:lpstr>
      <vt:lpstr>仿宋_GB2312</vt:lpstr>
      <vt:lpstr>文鼎荆棘体</vt:lpstr>
      <vt:lpstr>微软雅黑</vt:lpstr>
      <vt:lpstr>Arial Unicode MS</vt:lpstr>
      <vt:lpstr>简洁课件背景模板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5</cp:revision>
  <dcterms:created xsi:type="dcterms:W3CDTF">2014-09-03T03:04:01Z</dcterms:created>
  <dcterms:modified xsi:type="dcterms:W3CDTF">2017-10-20T08:00:28Z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