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2" r:id="rId3"/>
    <p:sldId id="278" r:id="rId4"/>
    <p:sldId id="256" r:id="rId6"/>
    <p:sldId id="269" r:id="rId7"/>
    <p:sldId id="257" r:id="rId8"/>
    <p:sldId id="268" r:id="rId9"/>
    <p:sldId id="259" r:id="rId10"/>
    <p:sldId id="260" r:id="rId11"/>
    <p:sldId id="261" r:id="rId12"/>
    <p:sldId id="275" r:id="rId13"/>
    <p:sldId id="277" r:id="rId14"/>
    <p:sldId id="279" r:id="rId15"/>
    <p:sldId id="273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73"/>
    <p:restoredTop sz="90929"/>
  </p:normalViewPr>
  <p:slideViewPr>
    <p:cSldViewPr showGuides="1">
      <p:cViewPr varScale="1">
        <p:scale>
          <a:sx n="101" d="100"/>
          <a:sy n="101" d="100"/>
        </p:scale>
        <p:origin x="-18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D32D-156F-4B7A-A982-F3984726A9F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6" descr="首页绿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D94592-D625-4CCA-AA4E-E4AE6769F0BE}" type="slidenum">
              <a:rPr kumimoji="1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D94592-D625-4CCA-AA4E-E4AE6769F0BE}" type="slidenum">
              <a:rPr kumimoji="1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复习回顾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D94592-D625-4CCA-AA4E-E4AE6769F0BE}" type="slidenum">
              <a:rPr kumimoji="1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新知探究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D94592-D625-4CCA-AA4E-E4AE6769F0BE}" type="slidenum">
              <a:rPr kumimoji="1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巩固练习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D94592-D625-4CCA-AA4E-E4AE6769F0BE}" type="slidenum">
              <a:rPr kumimoji="1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能力提升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D94592-D625-4CCA-AA4E-E4AE6769F0BE}" type="slidenum">
              <a:rPr kumimoji="1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课堂小结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D94592-D625-4CCA-AA4E-E4AE6769F0BE}" type="slidenum">
              <a:rPr kumimoji="1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D94592-D625-4CCA-AA4E-E4AE6769F0BE}" type="slidenum">
              <a:rPr kumimoji="1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D94592-D625-4CCA-AA4E-E4AE6769F0BE}" type="slidenum">
              <a:rPr kumimoji="1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D94592-D625-4CCA-AA4E-E4AE6769F0BE}" type="slidenum">
              <a:rPr kumimoji="1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D94592-D625-4CCA-AA4E-E4AE6769F0BE}" type="slidenum">
              <a:rPr kumimoji="1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Box 7"/>
          <p:cNvSpPr txBox="1"/>
          <p:nvPr/>
        </p:nvSpPr>
        <p:spPr>
          <a:xfrm>
            <a:off x="2266950" y="2276475"/>
            <a:ext cx="43942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4400">
                <a:latin typeface="Times New Roman" panose="02020603050405020304" pitchFamily="18" charset="0"/>
                <a:ea typeface="黑体" panose="02010600030101010101" pitchFamily="2" charset="-122"/>
              </a:rPr>
              <a:t>12.2   </a:t>
            </a:r>
            <a:r>
              <a:rPr lang="zh-CN" altLang="en-US" sz="4400" dirty="0">
                <a:latin typeface="Times New Roman" panose="02020603050405020304" pitchFamily="18" charset="0"/>
                <a:ea typeface="黑体" panose="02010600030101010101" pitchFamily="2" charset="-122"/>
              </a:rPr>
              <a:t>整式的乘法</a:t>
            </a:r>
            <a:endParaRPr lang="zh-CN" altLang="en-US" sz="4400" dirty="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10243" name="TextBox 8"/>
          <p:cNvSpPr txBox="1"/>
          <p:nvPr/>
        </p:nvSpPr>
        <p:spPr>
          <a:xfrm>
            <a:off x="2571750" y="3644900"/>
            <a:ext cx="41036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单项式与单项式相乘</a:t>
            </a:r>
            <a:endParaRPr lang="zh-CN" altLang="en-US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4"/>
          <p:cNvSpPr/>
          <p:nvPr/>
        </p:nvSpPr>
        <p:spPr>
          <a:xfrm>
            <a:off x="900113" y="1125538"/>
            <a:ext cx="7397750" cy="52562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ts val="1800"/>
              </a:spcBef>
              <a:buClr>
                <a:schemeClr val="bg2"/>
              </a:buClr>
              <a:buSzPct val="65000"/>
              <a:buNone/>
            </a:pP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 1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、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(1)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下面计算中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,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正确的是  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(        )</a:t>
            </a:r>
            <a:endParaRPr lang="en-US" altLang="zh-CN" sz="2800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>
              <a:spcBef>
                <a:spcPts val="18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     A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、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4a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2a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=8a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6       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B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、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2x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4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3x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4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=6x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8 </a:t>
            </a:r>
            <a:endParaRPr lang="en-US" altLang="zh-CN" sz="2800" baseline="30000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>
              <a:spcBef>
                <a:spcPts val="18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     C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、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3x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4x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=12x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    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D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、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3y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5y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4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=15y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12</a:t>
            </a:r>
            <a:endParaRPr lang="en-US" altLang="zh-CN" sz="2800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>
              <a:spcBef>
                <a:spcPts val="1800"/>
              </a:spcBef>
              <a:buClr>
                <a:schemeClr val="bg2"/>
              </a:buClr>
              <a:buSzPct val="65000"/>
              <a:buNone/>
            </a:pP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 (2) 5a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b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(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5ab)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等于（      ）</a:t>
            </a:r>
            <a:endParaRPr lang="zh-CN" altLang="en-US" sz="2800" dirty="0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>
              <a:spcBef>
                <a:spcPts val="18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     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A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、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125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a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4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b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5   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       B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、 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125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a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4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b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5 </a:t>
            </a:r>
            <a:endParaRPr lang="en-US" altLang="zh-CN" sz="2800" baseline="30000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>
              <a:spcBef>
                <a:spcPts val="18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     C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、 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125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a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b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4                    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D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、 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125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a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4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b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6</a:t>
            </a:r>
            <a:endParaRPr lang="en-US" altLang="zh-CN" sz="2800" baseline="30000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>
              <a:spcBef>
                <a:spcPts val="18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（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）填空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:(3x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y)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3 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(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4xy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)=______</a:t>
            </a:r>
            <a:endParaRPr lang="en-US" altLang="zh-CN" sz="2800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>
              <a:spcBef>
                <a:spcPts val="18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（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4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）填空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:(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3×10 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)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(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4×10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)=____</a:t>
            </a:r>
            <a:endParaRPr lang="en-US" altLang="zh-CN" sz="280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5"/>
          <p:cNvSpPr/>
          <p:nvPr/>
        </p:nvSpPr>
        <p:spPr>
          <a:xfrm>
            <a:off x="827088" y="1403350"/>
            <a:ext cx="7129462" cy="20716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buClr>
                <a:schemeClr val="bg2"/>
              </a:buClr>
              <a:buSzPct val="65000"/>
              <a:buNone/>
            </a:pP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黑体" panose="02010600030101010101" pitchFamily="2" charset="-122"/>
              </a:rPr>
              <a:t>、计算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:</a:t>
            </a:r>
            <a:endParaRPr lang="en-US" altLang="zh-CN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lvl="0">
              <a:buClr>
                <a:schemeClr val="bg2"/>
              </a:buClr>
              <a:buSzPct val="65000"/>
              <a:buNone/>
            </a:pP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(1) (2x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y)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zh-CN" altLang="en-US" dirty="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3xy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)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(x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y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z)</a:t>
            </a:r>
            <a:endParaRPr lang="en-US" altLang="zh-CN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lvl="0">
              <a:buClr>
                <a:schemeClr val="bg2"/>
              </a:buClr>
              <a:buSzPct val="65000"/>
              <a:buNone/>
            </a:pP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(2) ( 4×10 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)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(3×10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) 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 (0.25×10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4 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)</a:t>
            </a:r>
            <a:endParaRPr lang="en-US" altLang="zh-CN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1507" name="Text Box 6"/>
          <p:cNvSpPr txBox="1"/>
          <p:nvPr/>
        </p:nvSpPr>
        <p:spPr>
          <a:xfrm>
            <a:off x="827088" y="3330575"/>
            <a:ext cx="6858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Clr>
                <a:schemeClr val="bg2"/>
              </a:buClr>
              <a:buSzPct val="65000"/>
              <a:buNone/>
            </a:pP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(3) (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zh-CN" altLang="en-US" dirty="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x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n-2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y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) 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zh-CN" altLang="en-US" dirty="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x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y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m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)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endParaRPr lang="en-US" altLang="zh-CN" baseline="3000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1508" name="Text Box 10"/>
          <p:cNvSpPr txBox="1"/>
          <p:nvPr/>
        </p:nvSpPr>
        <p:spPr>
          <a:xfrm>
            <a:off x="827088" y="4076700"/>
            <a:ext cx="67818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(4)0.5a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b • 4a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b 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－ 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10a)a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b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endParaRPr lang="en-US" altLang="zh-CN" baseline="3000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矩形 4"/>
          <p:cNvSpPr/>
          <p:nvPr/>
        </p:nvSpPr>
        <p:spPr>
          <a:xfrm>
            <a:off x="827088" y="981075"/>
            <a:ext cx="10064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讨论</a:t>
            </a:r>
            <a:endParaRPr lang="zh-CN" altLang="en-US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2531" name="矩形 8"/>
          <p:cNvSpPr/>
          <p:nvPr/>
        </p:nvSpPr>
        <p:spPr>
          <a:xfrm>
            <a:off x="1547813" y="2133600"/>
            <a:ext cx="6721475" cy="866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sz="2800" err="1">
                <a:latin typeface="Times New Roman" panose="02020603050405020304" pitchFamily="18" charset="0"/>
                <a:ea typeface="黑体" panose="02010600030101010101" pitchFamily="2" charset="-122"/>
              </a:rPr>
              <a:t>a·a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可以看作是边长为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的正方形的面积，那么</a:t>
            </a:r>
            <a:r>
              <a:rPr lang="en-US" altLang="zh-CN" sz="2800" err="1">
                <a:latin typeface="Times New Roman" panose="02020603050405020304" pitchFamily="18" charset="0"/>
                <a:ea typeface="黑体" panose="02010600030101010101" pitchFamily="2" charset="-122"/>
              </a:rPr>
              <a:t>a·ab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又可以怎么理解呢？</a:t>
            </a:r>
            <a:endParaRPr lang="zh-CN" altLang="en-US" sz="2800" dirty="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6"/>
          <p:cNvSpPr/>
          <p:nvPr/>
        </p:nvSpPr>
        <p:spPr>
          <a:xfrm>
            <a:off x="560388" y="1341438"/>
            <a:ext cx="8305800" cy="15843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buClr>
                <a:schemeClr val="bg2"/>
              </a:buClr>
              <a:buSzPct val="65000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本节内容是</a:t>
            </a:r>
            <a:r>
              <a:rPr lang="zh-CN" alt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单项式乘以单项式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，重点是放在对运算法则的理解和应用上，请问：你能归纳出单项式乘以单项式的运算法则吗？</a:t>
            </a:r>
            <a:endParaRPr lang="zh-CN" altLang="en-US" sz="28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3559" name="Text Box 7"/>
          <p:cNvSpPr txBox="1"/>
          <p:nvPr/>
        </p:nvSpPr>
        <p:spPr>
          <a:xfrm>
            <a:off x="900113" y="3500438"/>
            <a:ext cx="6911975" cy="259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1" indent="0"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(1)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系数相乘作为积的系数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marL="0" lvl="0" indent="0">
              <a:buClr>
                <a:schemeClr val="bg2"/>
              </a:buClr>
              <a:buSzPct val="65000"/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     (2)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相同字母的因式，应用同底数幂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marL="0" lvl="0" indent="0"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     的运算法则，底数不变，指数相加。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marL="0" lvl="0" indent="0">
              <a:buClr>
                <a:schemeClr val="bg2"/>
              </a:buClr>
              <a:buSzPct val="65000"/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     (3)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只在一个单项式里含有的字母，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marL="0" lvl="0" indent="0"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      连同它的指数也作为积的一个因式。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任意多边形 17"/>
          <p:cNvSpPr/>
          <p:nvPr/>
        </p:nvSpPr>
        <p:spPr>
          <a:xfrm>
            <a:off x="-1587" y="0"/>
            <a:ext cx="5437187" cy="6858000"/>
          </a:xfrm>
          <a:custGeom>
            <a:avLst/>
            <a:gdLst>
              <a:gd name="txL" fmla="*/ 0 w 5437991"/>
              <a:gd name="txT" fmla="*/ 0 h 6858000"/>
              <a:gd name="txR" fmla="*/ 5437991 w 5437991"/>
              <a:gd name="txB" fmla="*/ 6858000 h 6858000"/>
            </a:gdLst>
            <a:ahLst/>
            <a:cxnLst>
              <a:cxn ang="0">
                <a:pos x="0" y="0"/>
              </a:cxn>
              <a:cxn ang="0">
                <a:pos x="5409969" y="0"/>
              </a:cxn>
              <a:cxn ang="0">
                <a:pos x="1624715" y="6858000"/>
              </a:cxn>
              <a:cxn ang="0">
                <a:pos x="0" y="6858000"/>
              </a:cxn>
              <a:cxn ang="0">
                <a:pos x="0" y="0"/>
              </a:cxn>
            </a:cxnLst>
            <a:rect l="txL" t="txT" r="txR" b="tx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7" name="Text Box 20"/>
          <p:cNvSpPr txBox="1"/>
          <p:nvPr/>
        </p:nvSpPr>
        <p:spPr>
          <a:xfrm>
            <a:off x="1306513" y="1206500"/>
            <a:ext cx="18113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rPr>
              <a:t>Contents</a:t>
            </a:r>
            <a:endParaRPr lang="zh-CN" altLang="en-US" sz="2400" dirty="0">
              <a:solidFill>
                <a:srgbClr val="FFFFFF"/>
              </a:solidFill>
              <a:latin typeface="Arial Black" panose="020B0A04020102090204" pitchFamily="34" charset="0"/>
              <a:ea typeface="黑体" panose="02010600030101010101" pitchFamily="2" charset="-122"/>
            </a:endParaRPr>
          </a:p>
        </p:txBody>
      </p:sp>
      <p:sp>
        <p:nvSpPr>
          <p:cNvPr id="11268" name="文本框 20"/>
          <p:cNvSpPr txBox="1"/>
          <p:nvPr/>
        </p:nvSpPr>
        <p:spPr>
          <a:xfrm>
            <a:off x="277813" y="828675"/>
            <a:ext cx="134778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800" dirty="0">
                <a:solidFill>
                  <a:srgbClr val="FFFF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目录</a:t>
            </a:r>
            <a:endParaRPr lang="zh-CN" altLang="en-US" sz="4800" dirty="0">
              <a:solidFill>
                <a:srgbClr val="FFFF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cxnSp>
        <p:nvCxnSpPr>
          <p:cNvPr id="11269" name="直接连接符 22"/>
          <p:cNvCxnSpPr/>
          <p:nvPr/>
        </p:nvCxnSpPr>
        <p:spPr>
          <a:xfrm>
            <a:off x="571500" y="1628775"/>
            <a:ext cx="2430463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ysDash"/>
            <a:headEnd type="none" w="med" len="med"/>
            <a:tailEnd type="none" w="med" len="med"/>
          </a:ln>
        </p:spPr>
      </p:cxnSp>
      <p:cxnSp>
        <p:nvCxnSpPr>
          <p:cNvPr id="11270" name="直接连接符 24"/>
          <p:cNvCxnSpPr/>
          <p:nvPr/>
        </p:nvCxnSpPr>
        <p:spPr>
          <a:xfrm>
            <a:off x="1320800" y="534988"/>
            <a:ext cx="0" cy="2124075"/>
          </a:xfrm>
          <a:prstGeom prst="line">
            <a:avLst/>
          </a:prstGeom>
          <a:ln w="9525" cap="flat" cmpd="sng">
            <a:solidFill>
              <a:srgbClr val="FFFFFF"/>
            </a:solidFill>
            <a:prstDash val="sysDash"/>
            <a:headEnd type="none" w="med" len="med"/>
            <a:tailEnd type="none" w="med" len="med"/>
          </a:ln>
        </p:spPr>
      </p:cxnSp>
      <p:sp>
        <p:nvSpPr>
          <p:cNvPr id="11271" name="椭圆 25"/>
          <p:cNvSpPr/>
          <p:nvPr/>
        </p:nvSpPr>
        <p:spPr>
          <a:xfrm>
            <a:off x="4192588" y="1246188"/>
            <a:ext cx="736600" cy="735012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Arial Narrow" panose="020B0606020202030204" pitchFamily="34" charset="0"/>
              <a:ea typeface="黑体" panose="02010600030101010101" pitchFamily="2" charset="-122"/>
            </a:endParaRPr>
          </a:p>
        </p:txBody>
      </p:sp>
      <p:sp>
        <p:nvSpPr>
          <p:cNvPr id="11272" name="椭圆 28"/>
          <p:cNvSpPr/>
          <p:nvPr/>
        </p:nvSpPr>
        <p:spPr>
          <a:xfrm>
            <a:off x="3709988" y="2103438"/>
            <a:ext cx="736600" cy="7366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Arial Narrow" panose="020B0606020202030204" pitchFamily="34" charset="0"/>
              <a:ea typeface="黑体" panose="02010600030101010101" pitchFamily="2" charset="-122"/>
            </a:endParaRPr>
          </a:p>
        </p:txBody>
      </p:sp>
      <p:sp>
        <p:nvSpPr>
          <p:cNvPr id="11273" name="椭圆 31"/>
          <p:cNvSpPr/>
          <p:nvPr/>
        </p:nvSpPr>
        <p:spPr>
          <a:xfrm>
            <a:off x="4246563" y="1298575"/>
            <a:ext cx="628650" cy="630238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rPr>
              <a:t>01</a:t>
            </a:r>
            <a:endParaRPr lang="en-US" altLang="zh-CN" sz="2000">
              <a:solidFill>
                <a:srgbClr val="FFFFFF"/>
              </a:solidFill>
              <a:latin typeface="Arial Black" panose="020B0A04020102090204" pitchFamily="34" charset="0"/>
              <a:ea typeface="黑体" panose="02010600030101010101" pitchFamily="2" charset="-122"/>
            </a:endParaRPr>
          </a:p>
        </p:txBody>
      </p:sp>
      <p:sp>
        <p:nvSpPr>
          <p:cNvPr id="11274" name="椭圆 32"/>
          <p:cNvSpPr/>
          <p:nvPr/>
        </p:nvSpPr>
        <p:spPr>
          <a:xfrm>
            <a:off x="3762375" y="2157413"/>
            <a:ext cx="630238" cy="628650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rPr>
              <a:t>02</a:t>
            </a:r>
            <a:endParaRPr lang="en-US" altLang="zh-CN" sz="2000">
              <a:solidFill>
                <a:srgbClr val="FFFFFF"/>
              </a:solidFill>
              <a:latin typeface="Arial Black" panose="020B0A04020102090204" pitchFamily="34" charset="0"/>
              <a:ea typeface="黑体" panose="02010600030101010101" pitchFamily="2" charset="-122"/>
            </a:endParaRPr>
          </a:p>
        </p:txBody>
      </p:sp>
      <p:grpSp>
        <p:nvGrpSpPr>
          <p:cNvPr id="11275" name="组合 23"/>
          <p:cNvGrpSpPr/>
          <p:nvPr/>
        </p:nvGrpSpPr>
        <p:grpSpPr>
          <a:xfrm>
            <a:off x="3246438" y="2955925"/>
            <a:ext cx="735012" cy="736600"/>
            <a:chOff x="2986088" y="3314700"/>
            <a:chExt cx="735012" cy="736600"/>
          </a:xfrm>
        </p:grpSpPr>
        <p:sp>
          <p:nvSpPr>
            <p:cNvPr id="11287" name="椭圆 29"/>
            <p:cNvSpPr/>
            <p:nvPr/>
          </p:nvSpPr>
          <p:spPr>
            <a:xfrm>
              <a:off x="2986088" y="3314700"/>
              <a:ext cx="735012" cy="73660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latin typeface="Arial Narrow" panose="020B060602020203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1288" name="椭圆 33"/>
            <p:cNvSpPr/>
            <p:nvPr/>
          </p:nvSpPr>
          <p:spPr>
            <a:xfrm>
              <a:off x="3038475" y="3367088"/>
              <a:ext cx="630238" cy="63023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lIns="0" tIns="0" rIns="0" bIns="0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90204" pitchFamily="34" charset="0"/>
                  <a:ea typeface="黑体" panose="02010600030101010101" pitchFamily="2" charset="-122"/>
                </a:rPr>
                <a:t>03</a:t>
              </a:r>
              <a:endPara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endParaRPr>
            </a:p>
          </p:txBody>
        </p:sp>
      </p:grpSp>
      <p:grpSp>
        <p:nvGrpSpPr>
          <p:cNvPr id="11276" name="组合 18"/>
          <p:cNvGrpSpPr/>
          <p:nvPr/>
        </p:nvGrpSpPr>
        <p:grpSpPr>
          <a:xfrm>
            <a:off x="2773363" y="3849688"/>
            <a:ext cx="735012" cy="735012"/>
            <a:chOff x="2513013" y="4183063"/>
            <a:chExt cx="735012" cy="735012"/>
          </a:xfrm>
        </p:grpSpPr>
        <p:sp>
          <p:nvSpPr>
            <p:cNvPr id="11285" name="椭圆 30"/>
            <p:cNvSpPr/>
            <p:nvPr/>
          </p:nvSpPr>
          <p:spPr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latin typeface="Arial Narrow" panose="020B060602020203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1286" name="椭圆 34"/>
            <p:cNvSpPr/>
            <p:nvPr/>
          </p:nvSpPr>
          <p:spPr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lIns="0" tIns="0" rIns="0" bIns="0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90204" pitchFamily="34" charset="0"/>
                  <a:ea typeface="黑体" panose="02010600030101010101" pitchFamily="2" charset="-122"/>
                </a:rPr>
                <a:t>04</a:t>
              </a:r>
              <a:endPara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endParaRPr>
            </a:p>
          </p:txBody>
        </p:sp>
      </p:grpSp>
      <p:sp>
        <p:nvSpPr>
          <p:cNvPr id="11277" name="文本框 35"/>
          <p:cNvSpPr txBox="1"/>
          <p:nvPr/>
        </p:nvSpPr>
        <p:spPr>
          <a:xfrm>
            <a:off x="4422775" y="2281238"/>
            <a:ext cx="1828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新知探究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78" name="文本框 36"/>
          <p:cNvSpPr txBox="1"/>
          <p:nvPr/>
        </p:nvSpPr>
        <p:spPr>
          <a:xfrm>
            <a:off x="4927600" y="1414463"/>
            <a:ext cx="16938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复习回顾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79" name="文本框 37"/>
          <p:cNvSpPr txBox="1"/>
          <p:nvPr/>
        </p:nvSpPr>
        <p:spPr>
          <a:xfrm>
            <a:off x="3975100" y="3182938"/>
            <a:ext cx="1739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巩固练习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80" name="文本框 38"/>
          <p:cNvSpPr txBox="1"/>
          <p:nvPr/>
        </p:nvSpPr>
        <p:spPr>
          <a:xfrm>
            <a:off x="3494088" y="4049713"/>
            <a:ext cx="3073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能力提升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11281" name="组合 19"/>
          <p:cNvGrpSpPr/>
          <p:nvPr/>
        </p:nvGrpSpPr>
        <p:grpSpPr>
          <a:xfrm>
            <a:off x="2279650" y="4821238"/>
            <a:ext cx="735013" cy="735012"/>
            <a:chOff x="2513013" y="4183063"/>
            <a:chExt cx="735012" cy="735012"/>
          </a:xfrm>
        </p:grpSpPr>
        <p:sp>
          <p:nvSpPr>
            <p:cNvPr id="11283" name="椭圆 30"/>
            <p:cNvSpPr/>
            <p:nvPr/>
          </p:nvSpPr>
          <p:spPr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latin typeface="Arial Narrow" panose="020B060602020203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1284" name="椭圆 34"/>
            <p:cNvSpPr/>
            <p:nvPr/>
          </p:nvSpPr>
          <p:spPr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lIns="0" tIns="0" rIns="0" bIns="0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90204" pitchFamily="34" charset="0"/>
                  <a:ea typeface="黑体" panose="02010600030101010101" pitchFamily="2" charset="-122"/>
                </a:rPr>
                <a:t>05</a:t>
              </a:r>
              <a:endPara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endParaRPr>
            </a:p>
          </p:txBody>
        </p:sp>
      </p:grpSp>
      <p:sp>
        <p:nvSpPr>
          <p:cNvPr id="11282" name="文本框 38"/>
          <p:cNvSpPr txBox="1"/>
          <p:nvPr/>
        </p:nvSpPr>
        <p:spPr>
          <a:xfrm>
            <a:off x="3000375" y="4983163"/>
            <a:ext cx="3073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课堂小结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xfrm>
            <a:off x="1835150" y="1196975"/>
            <a:ext cx="5149850" cy="4914900"/>
          </a:xfrm>
          <a:ln/>
        </p:spPr>
        <p:txBody>
          <a:bodyPr vert="horz" wrap="square" lIns="91440" tIns="45720" rIns="91440" bIns="45720" anchor="t"/>
          <a:p>
            <a:pPr marL="0" indent="0">
              <a:spcBef>
                <a:spcPts val="1800"/>
              </a:spcBef>
              <a:buNone/>
            </a:pPr>
            <a:r>
              <a:rPr lang="en-US" altLang="zh-CN">
                <a:ea typeface="黑体" panose="02010600030101010101" pitchFamily="2" charset="-122"/>
              </a:rPr>
              <a:t>(1)  b</a:t>
            </a:r>
            <a:r>
              <a:rPr lang="en-US" altLang="zh-CN" baseline="30000">
                <a:ea typeface="黑体" panose="02010600030101010101" pitchFamily="2" charset="-122"/>
              </a:rPr>
              <a:t>3. </a:t>
            </a:r>
            <a:r>
              <a:rPr lang="en-US" altLang="zh-CN">
                <a:ea typeface="黑体" panose="02010600030101010101" pitchFamily="2" charset="-122"/>
              </a:rPr>
              <a:t>b</a:t>
            </a:r>
            <a:r>
              <a:rPr lang="en-US" altLang="zh-CN" baseline="30000">
                <a:ea typeface="黑体" panose="02010600030101010101" pitchFamily="2" charset="-122"/>
              </a:rPr>
              <a:t>2 </a:t>
            </a:r>
            <a:r>
              <a:rPr lang="en-US" altLang="zh-CN">
                <a:ea typeface="黑体" panose="02010600030101010101" pitchFamily="2" charset="-122"/>
              </a:rPr>
              <a:t>=_______</a:t>
            </a:r>
            <a:endParaRPr lang="en-US" altLang="zh-CN">
              <a:ea typeface="黑体" panose="02010600030101010101" pitchFamily="2" charset="-12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CN">
                <a:ea typeface="黑体" panose="02010600030101010101" pitchFamily="2" charset="-122"/>
              </a:rPr>
              <a:t>(2)  x</a:t>
            </a:r>
            <a:r>
              <a:rPr lang="en-US" altLang="zh-CN" baseline="30000">
                <a:ea typeface="黑体" panose="02010600030101010101" pitchFamily="2" charset="-122"/>
              </a:rPr>
              <a:t>2.</a:t>
            </a:r>
            <a:r>
              <a:rPr lang="en-US" altLang="zh-CN">
                <a:ea typeface="黑体" panose="02010600030101010101" pitchFamily="2" charset="-122"/>
              </a:rPr>
              <a:t>x =________</a:t>
            </a:r>
            <a:endParaRPr lang="en-US" altLang="zh-CN">
              <a:ea typeface="黑体" panose="02010600030101010101" pitchFamily="2" charset="-12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CN">
                <a:ea typeface="黑体" panose="02010600030101010101" pitchFamily="2" charset="-122"/>
              </a:rPr>
              <a:t>(3)  (y</a:t>
            </a:r>
            <a:r>
              <a:rPr lang="en-US" altLang="zh-CN" baseline="30000">
                <a:ea typeface="黑体" panose="02010600030101010101" pitchFamily="2" charset="-122"/>
              </a:rPr>
              <a:t>2</a:t>
            </a:r>
            <a:r>
              <a:rPr lang="en-US" altLang="zh-CN">
                <a:ea typeface="黑体" panose="02010600030101010101" pitchFamily="2" charset="-122"/>
              </a:rPr>
              <a:t>)</a:t>
            </a:r>
            <a:r>
              <a:rPr lang="en-US" altLang="zh-CN" baseline="30000">
                <a:ea typeface="黑体" panose="02010600030101010101" pitchFamily="2" charset="-122"/>
              </a:rPr>
              <a:t>5</a:t>
            </a:r>
            <a:r>
              <a:rPr lang="en-US" altLang="zh-CN">
                <a:ea typeface="黑体" panose="02010600030101010101" pitchFamily="2" charset="-122"/>
              </a:rPr>
              <a:t> =________</a:t>
            </a:r>
            <a:endParaRPr lang="en-US" altLang="zh-CN">
              <a:ea typeface="黑体" panose="02010600030101010101" pitchFamily="2" charset="-12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CN">
                <a:ea typeface="黑体" panose="02010600030101010101" pitchFamily="2" charset="-122"/>
              </a:rPr>
              <a:t>(4)  (10</a:t>
            </a:r>
            <a:r>
              <a:rPr lang="en-US" altLang="zh-CN" baseline="30000">
                <a:ea typeface="黑体" panose="02010600030101010101" pitchFamily="2" charset="-122"/>
              </a:rPr>
              <a:t>2</a:t>
            </a:r>
            <a:r>
              <a:rPr lang="en-US" altLang="zh-CN">
                <a:ea typeface="黑体" panose="02010600030101010101" pitchFamily="2" charset="-122"/>
              </a:rPr>
              <a:t>)</a:t>
            </a:r>
            <a:r>
              <a:rPr lang="en-US" altLang="zh-CN" baseline="30000">
                <a:ea typeface="黑体" panose="02010600030101010101" pitchFamily="2" charset="-122"/>
              </a:rPr>
              <a:t>4</a:t>
            </a:r>
            <a:r>
              <a:rPr lang="en-US" altLang="zh-CN">
                <a:ea typeface="黑体" panose="02010600030101010101" pitchFamily="2" charset="-122"/>
              </a:rPr>
              <a:t> =________</a:t>
            </a:r>
            <a:endParaRPr lang="en-US" altLang="zh-CN">
              <a:ea typeface="黑体" panose="02010600030101010101" pitchFamily="2" charset="-12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CN">
                <a:ea typeface="黑体" panose="02010600030101010101" pitchFamily="2" charset="-122"/>
              </a:rPr>
              <a:t>(5)  (</a:t>
            </a:r>
            <a:r>
              <a:rPr lang="zh-CN" altLang="en-US" dirty="0">
                <a:ea typeface="黑体" panose="02010600030101010101" pitchFamily="2" charset="-122"/>
              </a:rPr>
              <a:t>－</a:t>
            </a:r>
            <a:r>
              <a:rPr lang="en-US" altLang="zh-CN">
                <a:ea typeface="黑体" panose="02010600030101010101" pitchFamily="2" charset="-122"/>
              </a:rPr>
              <a:t>a)</a:t>
            </a:r>
            <a:r>
              <a:rPr lang="en-US" altLang="zh-CN" baseline="30000">
                <a:ea typeface="黑体" panose="02010600030101010101" pitchFamily="2" charset="-122"/>
              </a:rPr>
              <a:t>3</a:t>
            </a:r>
            <a:r>
              <a:rPr lang="en-US" altLang="zh-CN">
                <a:ea typeface="黑体" panose="02010600030101010101" pitchFamily="2" charset="-122"/>
              </a:rPr>
              <a:t> =________</a:t>
            </a:r>
            <a:endParaRPr lang="en-US" altLang="zh-CN">
              <a:ea typeface="黑体" panose="02010600030101010101" pitchFamily="2" charset="-12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CN">
                <a:ea typeface="黑体" panose="02010600030101010101" pitchFamily="2" charset="-122"/>
              </a:rPr>
              <a:t>(6)  (</a:t>
            </a:r>
            <a:r>
              <a:rPr lang="zh-CN" altLang="en-US" dirty="0">
                <a:ea typeface="黑体" panose="02010600030101010101" pitchFamily="2" charset="-122"/>
              </a:rPr>
              <a:t>－</a:t>
            </a:r>
            <a:r>
              <a:rPr lang="en-US" altLang="zh-CN">
                <a:ea typeface="黑体" panose="02010600030101010101" pitchFamily="2" charset="-122"/>
              </a:rPr>
              <a:t>3a </a:t>
            </a:r>
            <a:r>
              <a:rPr lang="en-US" altLang="zh-CN" baseline="30000">
                <a:ea typeface="黑体" panose="02010600030101010101" pitchFamily="2" charset="-122"/>
              </a:rPr>
              <a:t>2</a:t>
            </a:r>
            <a:r>
              <a:rPr lang="en-US" altLang="zh-CN">
                <a:ea typeface="黑体" panose="02010600030101010101" pitchFamily="2" charset="-122"/>
              </a:rPr>
              <a:t>)</a:t>
            </a:r>
            <a:r>
              <a:rPr lang="en-US" altLang="zh-CN" baseline="30000">
                <a:ea typeface="黑体" panose="02010600030101010101" pitchFamily="2" charset="-122"/>
              </a:rPr>
              <a:t>3</a:t>
            </a:r>
            <a:r>
              <a:rPr lang="en-US" altLang="zh-CN">
                <a:ea typeface="黑体" panose="02010600030101010101" pitchFamily="2" charset="-122"/>
              </a:rPr>
              <a:t> =________</a:t>
            </a:r>
            <a:endParaRPr lang="en-US" altLang="zh-CN">
              <a:ea typeface="黑体" panose="02010600030101010101" pitchFamily="2" charset="-12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CN">
                <a:ea typeface="黑体" panose="02010600030101010101" pitchFamily="2" charset="-122"/>
              </a:rPr>
              <a:t>(7)  (</a:t>
            </a:r>
            <a:r>
              <a:rPr lang="zh-CN" altLang="en-US" dirty="0">
                <a:ea typeface="黑体" panose="02010600030101010101" pitchFamily="2" charset="-122"/>
              </a:rPr>
              <a:t>－</a:t>
            </a:r>
            <a:r>
              <a:rPr lang="en-US" altLang="zh-CN">
                <a:ea typeface="黑体" panose="02010600030101010101" pitchFamily="2" charset="-122"/>
              </a:rPr>
              <a:t>2a </a:t>
            </a:r>
            <a:r>
              <a:rPr lang="en-US" altLang="zh-CN" baseline="30000">
                <a:ea typeface="黑体" panose="02010600030101010101" pitchFamily="2" charset="-122"/>
              </a:rPr>
              <a:t>3</a:t>
            </a:r>
            <a:r>
              <a:rPr lang="en-US" altLang="zh-CN">
                <a:ea typeface="黑体" panose="02010600030101010101" pitchFamily="2" charset="-122"/>
              </a:rPr>
              <a:t>b)</a:t>
            </a:r>
            <a:r>
              <a:rPr lang="en-US" altLang="zh-CN" baseline="30000">
                <a:ea typeface="黑体" panose="02010600030101010101" pitchFamily="2" charset="-122"/>
              </a:rPr>
              <a:t>2</a:t>
            </a:r>
            <a:r>
              <a:rPr lang="en-US" altLang="zh-CN">
                <a:ea typeface="黑体" panose="02010600030101010101" pitchFamily="2" charset="-122"/>
              </a:rPr>
              <a:t> =________</a:t>
            </a:r>
            <a:endParaRPr lang="en-US" altLang="zh-CN">
              <a:ea typeface="黑体" panose="02010600030101010101" pitchFamily="2" charset="-122"/>
            </a:endParaRPr>
          </a:p>
        </p:txBody>
      </p:sp>
      <p:sp>
        <p:nvSpPr>
          <p:cNvPr id="2053" name="Text Box 5"/>
          <p:cNvSpPr txBox="1"/>
          <p:nvPr/>
        </p:nvSpPr>
        <p:spPr>
          <a:xfrm>
            <a:off x="4140200" y="1196975"/>
            <a:ext cx="685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b</a:t>
            </a:r>
            <a:r>
              <a:rPr lang="en-US" altLang="zh-CN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5</a:t>
            </a:r>
            <a:endParaRPr lang="en-US" altLang="zh-CN" baseline="300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054" name="Text Box 6"/>
          <p:cNvSpPr txBox="1"/>
          <p:nvPr/>
        </p:nvSpPr>
        <p:spPr>
          <a:xfrm>
            <a:off x="3838575" y="1947863"/>
            <a:ext cx="9906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x</a:t>
            </a:r>
            <a:r>
              <a:rPr lang="en-US" altLang="zh-CN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endParaRPr lang="en-US" altLang="zh-CN" baseline="300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055" name="Text Box 7"/>
          <p:cNvSpPr txBox="1"/>
          <p:nvPr/>
        </p:nvSpPr>
        <p:spPr>
          <a:xfrm>
            <a:off x="3987800" y="2524125"/>
            <a:ext cx="990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y</a:t>
            </a:r>
            <a:r>
              <a:rPr lang="en-US" altLang="zh-CN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10</a:t>
            </a:r>
            <a:endParaRPr lang="en-US" altLang="zh-CN" baseline="300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056" name="Text Box 8"/>
          <p:cNvSpPr txBox="1"/>
          <p:nvPr/>
        </p:nvSpPr>
        <p:spPr>
          <a:xfrm>
            <a:off x="4140200" y="3330575"/>
            <a:ext cx="1219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10</a:t>
            </a:r>
            <a:r>
              <a:rPr lang="en-US" altLang="zh-CN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8</a:t>
            </a:r>
            <a:endParaRPr lang="en-US" altLang="zh-CN" baseline="300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057" name="Text Box 9"/>
          <p:cNvSpPr txBox="1"/>
          <p:nvPr/>
        </p:nvSpPr>
        <p:spPr>
          <a:xfrm>
            <a:off x="4140200" y="4078288"/>
            <a:ext cx="2590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－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a </a:t>
            </a:r>
            <a:r>
              <a:rPr lang="en-US" altLang="zh-CN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endParaRPr lang="en-US" altLang="zh-CN" baseline="300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058" name="Text Box 10"/>
          <p:cNvSpPr txBox="1"/>
          <p:nvPr/>
        </p:nvSpPr>
        <p:spPr>
          <a:xfrm>
            <a:off x="4333875" y="4724400"/>
            <a:ext cx="2133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－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27a </a:t>
            </a:r>
            <a:r>
              <a:rPr lang="en-US" altLang="zh-CN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6</a:t>
            </a:r>
            <a:endParaRPr lang="en-US" altLang="zh-CN" baseline="300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059" name="Text Box 11"/>
          <p:cNvSpPr txBox="1"/>
          <p:nvPr/>
        </p:nvSpPr>
        <p:spPr>
          <a:xfrm>
            <a:off x="4600575" y="5459413"/>
            <a:ext cx="16002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4a </a:t>
            </a:r>
            <a:r>
              <a:rPr lang="en-US" altLang="zh-CN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6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b</a:t>
            </a:r>
            <a:r>
              <a:rPr lang="en-US" altLang="zh-CN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endParaRPr lang="en-US" altLang="zh-CN" baseline="300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  <p:bldP spid="2056" grpId="0"/>
      <p:bldP spid="2057" grpId="0"/>
      <p:bldP spid="2058" grpId="0"/>
      <p:bldP spid="20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5"/>
          <p:cNvSpPr txBox="1"/>
          <p:nvPr/>
        </p:nvSpPr>
        <p:spPr>
          <a:xfrm>
            <a:off x="1187450" y="952500"/>
            <a:ext cx="4419600" cy="1322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计算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: (1)</a:t>
            </a:r>
            <a:endParaRPr lang="en-US" altLang="zh-CN"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         (2)2x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 5x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endParaRPr lang="en-US" altLang="zh-CN" baseline="3000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19465" name="Text Box 9"/>
          <p:cNvSpPr txBox="1"/>
          <p:nvPr/>
        </p:nvSpPr>
        <p:spPr>
          <a:xfrm>
            <a:off x="1323975" y="4638675"/>
            <a:ext cx="31575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计算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: 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2x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 5x</a:t>
            </a:r>
            <a:r>
              <a:rPr lang="en-US" altLang="zh-CN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>
                <a:latin typeface="Arial" panose="020B0604020202020204" pitchFamily="34" charset="0"/>
                <a:ea typeface="黑体" panose="02010600030101010101" pitchFamily="2" charset="-122"/>
              </a:rPr>
              <a:t>y</a:t>
            </a:r>
            <a:endParaRPr lang="en-US" altLang="zh-CN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19467" name="Text Box 11"/>
          <p:cNvSpPr txBox="1"/>
          <p:nvPr/>
        </p:nvSpPr>
        <p:spPr>
          <a:xfrm>
            <a:off x="631825" y="2492375"/>
            <a:ext cx="80010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提示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: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(1)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可以利用乘法交换律和结合律，再根据之前学的幂得运算性质，可解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  <a:sym typeface="Wingdings" panose="05000000000000000000" pitchFamily="2" charset="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(2)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将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2x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和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5x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分别看成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x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和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5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x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利用乘法交换律和结合律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graphicFrame>
        <p:nvGraphicFramePr>
          <p:cNvPr id="14341" name="对象 2"/>
          <p:cNvGraphicFramePr>
            <a:graphicFrameLocks noChangeAspect="1"/>
          </p:cNvGraphicFramePr>
          <p:nvPr/>
        </p:nvGraphicFramePr>
        <p:xfrm>
          <a:off x="2727325" y="925513"/>
          <a:ext cx="345598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206500" imgH="228600" progId="Equation.3">
                  <p:embed/>
                </p:oleObj>
              </mc:Choice>
              <mc:Fallback>
                <p:oleObj name="" r:id="rId1" imgW="12065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27325" y="925513"/>
                        <a:ext cx="3455988" cy="6524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5"/>
          <p:cNvSpPr/>
          <p:nvPr/>
        </p:nvSpPr>
        <p:spPr>
          <a:xfrm>
            <a:off x="998538" y="5732463"/>
            <a:ext cx="69135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思考：单项式与单项式相乘有何运算法则？</a:t>
            </a:r>
            <a:endParaRPr lang="zh-CN" altLang="en-US" sz="2800" dirty="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946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4"/>
          <p:cNvSpPr txBox="1"/>
          <p:nvPr/>
        </p:nvSpPr>
        <p:spPr>
          <a:xfrm>
            <a:off x="688975" y="987425"/>
            <a:ext cx="8458200" cy="1462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ts val="5025"/>
              </a:lnSpc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例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1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计算：（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） 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3x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y 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（－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2xy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）；</a:t>
            </a:r>
            <a:endParaRPr lang="zh-CN" altLang="en-US" sz="2800" dirty="0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 algn="just">
              <a:lnSpc>
                <a:spcPts val="5025"/>
              </a:lnSpc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                   （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）（－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5a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b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）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（－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4b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c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）</a:t>
            </a:r>
            <a:endParaRPr lang="zh-CN" altLang="en-US" sz="28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65238" y="2276475"/>
            <a:ext cx="6227762" cy="216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ts val="5025"/>
              </a:lnSpc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解：（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）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3x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y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(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2xy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)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 algn="just">
              <a:lnSpc>
                <a:spcPts val="5025"/>
              </a:lnSpc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	= [3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(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2)]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x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x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）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y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y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 algn="just">
              <a:lnSpc>
                <a:spcPts val="5025"/>
              </a:lnSpc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        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＝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6x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y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4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12938" y="4292600"/>
            <a:ext cx="6337300" cy="216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ts val="5025"/>
              </a:lnSpc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）（－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5a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b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）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（－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4b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c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 algn="just">
              <a:lnSpc>
                <a:spcPts val="5025"/>
              </a:lnSpc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     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[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（－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）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(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4)]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a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（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b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3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b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）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c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 algn="just">
              <a:lnSpc>
                <a:spcPts val="5025"/>
              </a:lnSpc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    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20a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b</a:t>
            </a:r>
            <a:r>
              <a:rPr lang="en-US" altLang="zh-CN" sz="24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5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c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900113" y="3068638"/>
            <a:ext cx="8077200" cy="3192462"/>
          </a:xfrm>
          <a:ln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en-US" altLang="zh-CN">
                <a:ea typeface="黑体" panose="02010600030101010101" pitchFamily="2" charset="-122"/>
              </a:rPr>
              <a:t>(1)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系数相乘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作为积的系数</a:t>
            </a:r>
            <a:endParaRPr lang="zh-CN" altLang="en-US" dirty="0"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(2)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相同字母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的因式，应用同底数幂</a:t>
            </a:r>
            <a:endParaRPr lang="zh-CN" altLang="en-US" dirty="0"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     的运算法则，底数不变，指数相加。</a:t>
            </a:r>
            <a:endParaRPr lang="zh-CN" altLang="en-US" dirty="0"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(3)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只在一个单项式里含有的字母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，</a:t>
            </a:r>
            <a:endParaRPr lang="zh-CN" altLang="en-US" dirty="0"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      连同它的指数也作为积的一个因式。</a:t>
            </a:r>
            <a:endParaRPr lang="zh-CN" altLang="en-US" dirty="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16387" name="矩形 4"/>
          <p:cNvSpPr/>
          <p:nvPr/>
        </p:nvSpPr>
        <p:spPr>
          <a:xfrm>
            <a:off x="827088" y="981075"/>
            <a:ext cx="10064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概括</a:t>
            </a:r>
            <a:endParaRPr lang="zh-CN" altLang="en-US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6388" name="矩形 5"/>
          <p:cNvSpPr/>
          <p:nvPr/>
        </p:nvSpPr>
        <p:spPr>
          <a:xfrm>
            <a:off x="917575" y="1773238"/>
            <a:ext cx="7272338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单项式和单项式相乘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主要是利用乘法交换律、结合律</a:t>
            </a:r>
            <a:endParaRPr lang="zh-CN" altLang="en-US" sz="2800" dirty="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14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charRg st="14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32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charRg st="32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54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410">
                                            <p:txEl>
                                              <p:charRg st="54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72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10">
                                            <p:txEl>
                                              <p:charRg st="72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1187450" y="1484313"/>
            <a:ext cx="6913563" cy="4114800"/>
          </a:xfrm>
          <a:ln/>
        </p:spPr>
        <p:txBody>
          <a:bodyPr vert="horz" wrap="square" lIns="91440" tIns="45720" rIns="91440" bIns="45720" anchor="t"/>
          <a:p>
            <a:pPr algn="just">
              <a:lnSpc>
                <a:spcPts val="5025"/>
              </a:lnSpc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、计算：</a:t>
            </a:r>
            <a:endParaRPr lang="zh-CN" altLang="en-US" dirty="0">
              <a:ea typeface="黑体" panose="02010600030101010101" pitchFamily="2" charset="-122"/>
            </a:endParaRPr>
          </a:p>
          <a:p>
            <a:pPr algn="just">
              <a:lnSpc>
                <a:spcPts val="5025"/>
              </a:lnSpc>
              <a:buFont typeface="Wingdings" panose="05000000000000000000" pitchFamily="2" charset="2"/>
              <a:buNone/>
            </a:pP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（</a:t>
            </a:r>
            <a:r>
              <a:rPr lang="en-US" altLang="zh-CN">
                <a:ea typeface="黑体" panose="0201060003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）</a:t>
            </a:r>
            <a:r>
              <a:rPr lang="en-US" altLang="zh-CN">
                <a:ea typeface="黑体" panose="02010600030101010101" pitchFamily="2" charset="-122"/>
              </a:rPr>
              <a:t>3a</a:t>
            </a:r>
            <a:r>
              <a:rPr lang="en-US" altLang="zh-CN" baseline="30000">
                <a:ea typeface="黑体" panose="02010600030101010101" pitchFamily="2" charset="-122"/>
              </a:rPr>
              <a:t>2</a:t>
            </a:r>
            <a:r>
              <a:rPr lang="en-US" altLang="zh-CN">
                <a:ea typeface="黑体" panose="02010600030101010101" pitchFamily="2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>
                <a:ea typeface="黑体" panose="02010600030101010101" pitchFamily="2" charset="-122"/>
              </a:rPr>
              <a:t> 2a</a:t>
            </a:r>
            <a:r>
              <a:rPr lang="en-US" altLang="zh-CN" baseline="30000">
                <a:ea typeface="黑体" panose="02010600030101010101" pitchFamily="2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；</a:t>
            </a:r>
            <a:endParaRPr lang="zh-CN" altLang="en-US" dirty="0"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algn="just">
              <a:lnSpc>
                <a:spcPts val="5025"/>
              </a:lnSpc>
              <a:buFont typeface="Wingdings" panose="05000000000000000000" pitchFamily="2" charset="2"/>
              <a:buNone/>
            </a:pP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（</a:t>
            </a:r>
            <a:r>
              <a:rPr lang="en-US" altLang="zh-CN">
                <a:ea typeface="黑体" panose="0201060003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）（－</a:t>
            </a:r>
            <a:r>
              <a:rPr lang="en-US" altLang="zh-CN">
                <a:ea typeface="黑体" panose="02010600030101010101" pitchFamily="2" charset="-122"/>
              </a:rPr>
              <a:t>9a</a:t>
            </a:r>
            <a:r>
              <a:rPr lang="en-US" altLang="zh-CN" baseline="30000">
                <a:ea typeface="黑体" panose="02010600030101010101" pitchFamily="2" charset="-122"/>
              </a:rPr>
              <a:t>2</a:t>
            </a:r>
            <a:r>
              <a:rPr lang="en-US" altLang="zh-CN">
                <a:ea typeface="黑体" panose="02010600030101010101" pitchFamily="2" charset="-122"/>
              </a:rPr>
              <a:t>b</a:t>
            </a:r>
            <a:r>
              <a:rPr lang="en-US" altLang="zh-CN" baseline="30000">
                <a:ea typeface="黑体" panose="02010600030101010101" pitchFamily="2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）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>
                <a:ea typeface="黑体" panose="02010600030101010101" pitchFamily="2" charset="-122"/>
              </a:rPr>
              <a:t> 8ab</a:t>
            </a:r>
            <a:r>
              <a:rPr lang="en-US" altLang="zh-CN" baseline="30000">
                <a:ea typeface="黑体" panose="0201060003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；</a:t>
            </a:r>
            <a:endParaRPr lang="zh-CN" altLang="en-US" dirty="0">
              <a:ea typeface="黑体" panose="02010600030101010101" pitchFamily="2" charset="-122"/>
            </a:endParaRPr>
          </a:p>
          <a:p>
            <a:pPr algn="just">
              <a:lnSpc>
                <a:spcPts val="5025"/>
              </a:lnSpc>
              <a:buFont typeface="Wingdings" panose="05000000000000000000" pitchFamily="2" charset="2"/>
              <a:buNone/>
            </a:pP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（</a:t>
            </a:r>
            <a:r>
              <a:rPr lang="en-US" altLang="zh-CN">
                <a:ea typeface="黑体" panose="02010600030101010101" pitchFamily="2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）（－</a:t>
            </a:r>
            <a:r>
              <a:rPr lang="en-US" altLang="zh-CN">
                <a:ea typeface="黑体" panose="02010600030101010101" pitchFamily="2" charset="-122"/>
              </a:rPr>
              <a:t>3a</a:t>
            </a:r>
            <a:r>
              <a:rPr lang="en-US" altLang="zh-CN" baseline="30000">
                <a:ea typeface="黑体" panose="0201060003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）</a:t>
            </a:r>
            <a:r>
              <a:rPr lang="en-US" altLang="zh-CN" baseline="30000">
                <a:ea typeface="黑体" panose="02010600030101010101" pitchFamily="2" charset="-122"/>
              </a:rPr>
              <a:t>3</a:t>
            </a:r>
            <a:r>
              <a:rPr lang="en-US" altLang="zh-CN">
                <a:ea typeface="黑体" panose="02010600030101010101" pitchFamily="2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>
                <a:ea typeface="黑体" panose="02010600030101010101" pitchFamily="2" charset="-12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（－</a:t>
            </a:r>
            <a:r>
              <a:rPr lang="en-US" altLang="zh-CN">
                <a:ea typeface="黑体" panose="02010600030101010101" pitchFamily="2" charset="-122"/>
              </a:rPr>
              <a:t>2a</a:t>
            </a:r>
            <a:r>
              <a:rPr lang="en-US" altLang="zh-CN" baseline="30000">
                <a:ea typeface="黑体" panose="02010600030101010101" pitchFamily="2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）</a:t>
            </a:r>
            <a:r>
              <a:rPr lang="en-US" altLang="zh-CN" baseline="30000">
                <a:ea typeface="黑体" panose="02010600030101010101" pitchFamily="2" charset="-122"/>
              </a:rPr>
              <a:t>2</a:t>
            </a:r>
            <a:r>
              <a:rPr lang="en-US" altLang="zh-CN">
                <a:ea typeface="黑体" panose="02010600030101010101" pitchFamily="2" charset="-122"/>
              </a:rPr>
              <a:t>	</a:t>
            </a:r>
            <a:endParaRPr lang="en-US" altLang="zh-CN">
              <a:ea typeface="黑体" panose="02010600030101010101" pitchFamily="2" charset="-122"/>
            </a:endParaRPr>
          </a:p>
          <a:p>
            <a:pPr algn="just">
              <a:lnSpc>
                <a:spcPts val="5025"/>
              </a:lnSpc>
              <a:buFont typeface="Wingdings" panose="05000000000000000000" pitchFamily="2" charset="2"/>
              <a:buNone/>
            </a:pP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（</a:t>
            </a:r>
            <a:r>
              <a:rPr lang="en-US" altLang="zh-CN">
                <a:ea typeface="黑体" panose="02010600030101010101" pitchFamily="2" charset="-122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）－</a:t>
            </a:r>
            <a:r>
              <a:rPr lang="en-US" altLang="zh-CN">
                <a:ea typeface="黑体" panose="02010600030101010101" pitchFamily="2" charset="-122"/>
              </a:rPr>
              <a:t>3xy</a:t>
            </a:r>
            <a:r>
              <a:rPr lang="en-US" altLang="zh-CN" baseline="30000">
                <a:ea typeface="黑体" panose="02010600030101010101" pitchFamily="2" charset="-122"/>
              </a:rPr>
              <a:t>2</a:t>
            </a:r>
            <a:r>
              <a:rPr lang="en-US" altLang="zh-CN">
                <a:ea typeface="黑体" panose="02010600030101010101" pitchFamily="2" charset="-122"/>
              </a:rPr>
              <a:t>z 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2" charset="-122"/>
              </a:rPr>
              <a:t>•</a:t>
            </a:r>
            <a:r>
              <a:rPr lang="en-US" altLang="zh-CN">
                <a:ea typeface="黑体" panose="02010600030101010101" pitchFamily="2" charset="-12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（</a:t>
            </a:r>
            <a:r>
              <a:rPr lang="en-US" altLang="zh-CN">
                <a:ea typeface="黑体" panose="02010600030101010101" pitchFamily="2" charset="-122"/>
              </a:rPr>
              <a:t>x</a:t>
            </a:r>
            <a:r>
              <a:rPr lang="en-US" altLang="zh-CN" baseline="30000">
                <a:ea typeface="黑体" panose="02010600030101010101" pitchFamily="2" charset="-122"/>
              </a:rPr>
              <a:t>2</a:t>
            </a:r>
            <a:r>
              <a:rPr lang="en-US" altLang="zh-CN">
                <a:ea typeface="黑体" panose="02010600030101010101" pitchFamily="2" charset="-122"/>
              </a:rPr>
              <a:t>y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2" charset="-122"/>
              </a:rPr>
              <a:t>）</a:t>
            </a:r>
            <a:r>
              <a:rPr lang="en-US" altLang="zh-CN" baseline="30000">
                <a:ea typeface="黑体" panose="02010600030101010101" pitchFamily="2" charset="-122"/>
              </a:rPr>
              <a:t>2</a:t>
            </a:r>
            <a:endParaRPr lang="en-US" altLang="zh-CN"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矩形 8"/>
          <p:cNvSpPr/>
          <p:nvPr/>
        </p:nvSpPr>
        <p:spPr>
          <a:xfrm>
            <a:off x="827088" y="1196975"/>
            <a:ext cx="7632700" cy="1255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例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2 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卫星绕地球运动的速度（即第一宇宙速度）约为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7.9×10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米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/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秒，则卫星运行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3×10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秒所走的路程约是多少？</a:t>
            </a:r>
            <a:endParaRPr lang="zh-CN" altLang="en-US" sz="2800" dirty="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6375" y="2981325"/>
            <a:ext cx="4572000" cy="1420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 解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: 7.9×10</a:t>
            </a:r>
            <a:r>
              <a:rPr lang="en-US" altLang="zh-CN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3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×3×10</a:t>
            </a:r>
            <a:r>
              <a:rPr lang="en-US" altLang="zh-CN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marL="0" lvl="0" indent="0" algn="just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              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＝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23.7×10</a:t>
            </a:r>
            <a:r>
              <a:rPr lang="en-US" altLang="zh-CN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5</a:t>
            </a:r>
            <a:endParaRPr lang="en-US" altLang="zh-CN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marL="0" lvl="0" indent="0" algn="just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                      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＝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2.37×10</a:t>
            </a:r>
            <a:r>
              <a:rPr lang="en-US" altLang="zh-CN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6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31913" y="4908550"/>
            <a:ext cx="6767512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答：卫星运行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3×10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秒所走的路程约是 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2.37×10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米。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719138" y="3429000"/>
            <a:ext cx="7777162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、小明的步长为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厘米，他量得客厅长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15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步，宽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14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步，请问小明家客厅有多少平方米？</a:t>
            </a:r>
            <a:endParaRPr lang="zh-CN" altLang="en-US" sz="2800" dirty="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650" y="981075"/>
            <a:ext cx="7705725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、速约为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3×10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8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米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/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秒，太阳光射到地球上的时间约为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5×10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秒，则地球与太阳的距离约是多少米？</a:t>
            </a:r>
            <a:endParaRPr lang="zh-CN" altLang="en-US" sz="2800" dirty="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教学课件</Template>
  <TotalTime>0</TotalTime>
  <Words>1646</Words>
  <Application>WPS 演示</Application>
  <PresentationFormat>在屏幕上显示</PresentationFormat>
  <Paragraphs>128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Times New Roman</vt:lpstr>
      <vt:lpstr>Calibri</vt:lpstr>
      <vt:lpstr>黑体</vt:lpstr>
      <vt:lpstr>Arial Black</vt:lpstr>
      <vt:lpstr>Arial Narrow</vt:lpstr>
      <vt:lpstr>微软雅黑</vt:lpstr>
      <vt:lpstr>Arial Unicode MS</vt:lpstr>
      <vt:lpstr>1_自定义设计方案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3</cp:revision>
  <dcterms:created xsi:type="dcterms:W3CDTF">2014-09-29T06:31:57Z</dcterms:created>
  <dcterms:modified xsi:type="dcterms:W3CDTF">2017-10-20T07:57:43Z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