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80" r:id="rId4"/>
    <p:sldId id="267" r:id="rId6"/>
    <p:sldId id="268" r:id="rId7"/>
    <p:sldId id="279" r:id="rId8"/>
    <p:sldId id="270" r:id="rId9"/>
    <p:sldId id="271" r:id="rId10"/>
    <p:sldId id="272" r:id="rId11"/>
    <p:sldId id="273" r:id="rId12"/>
    <p:sldId id="281" r:id="rId13"/>
    <p:sldId id="274" r:id="rId14"/>
    <p:sldId id="278" r:id="rId15"/>
    <p:sldId id="277" r:id="rId16"/>
    <p:sldId id="262" r:id="rId17"/>
    <p:sldId id="266" r:id="rId18"/>
    <p:sldId id="275" r:id="rId19"/>
    <p:sldId id="276" r:id="rId20"/>
    <p:sldId id="265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6600"/>
    <a:srgbClr val="003399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A57EDF-EE38-4204-B6F3-73120869E24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b="1" dirty="0">
                <a:latin typeface="Calibri" panose="020F0502020204030204" pitchFamily="34" charset="0"/>
              </a:rPr>
            </a:fld>
            <a:endParaRPr lang="zh-CN" altLang="en-US" sz="1200" b="1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1536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1741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2355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6" descr="首页绿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B096C-CE8C-4F65-A9DD-5713B56A8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B096C-CE8C-4F65-A9DD-5713B56A8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B096C-CE8C-4F65-A9DD-5713B56A8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新知探究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B096C-CE8C-4F65-A9DD-5713B56A8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3" y="49428"/>
            <a:ext cx="1814702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典型例题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B096C-CE8C-4F65-A9DD-5713B56A8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继续探究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B096C-CE8C-4F65-A9DD-5713B56A8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3" y="49428"/>
            <a:ext cx="1814702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典型例题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B096C-CE8C-4F65-A9DD-5713B56A8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巩固练习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B096C-CE8C-4F65-A9DD-5713B56A8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501714" y="49428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课堂小结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B096C-CE8C-4F65-A9DD-5713B56A8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Documents and Settings\Administrator\桌面\绿色带数学符号33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B096C-CE8C-4F65-A9DD-5713B56A8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B096C-CE8C-4F65-A9DD-5713B56A8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B096C-CE8C-4F65-A9DD-5713B56A8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7"/>
          <p:cNvSpPr txBox="1"/>
          <p:nvPr/>
        </p:nvSpPr>
        <p:spPr>
          <a:xfrm>
            <a:off x="2482850" y="2203450"/>
            <a:ext cx="3817938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4400">
                <a:latin typeface="Times New Roman" panose="02020603050405020304" pitchFamily="18" charset="0"/>
                <a:ea typeface="黑体" panose="02010600030101010101" pitchFamily="2" charset="-122"/>
              </a:rPr>
              <a:t>12.3   </a:t>
            </a:r>
            <a:r>
              <a:rPr lang="zh-CN" altLang="en-US" sz="4400" dirty="0">
                <a:latin typeface="Times New Roman" panose="02020603050405020304" pitchFamily="18" charset="0"/>
                <a:ea typeface="黑体" panose="02010600030101010101" pitchFamily="2" charset="-122"/>
              </a:rPr>
              <a:t>乘法公式</a:t>
            </a:r>
            <a:endParaRPr lang="zh-CN" altLang="en-US" sz="44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11267" name="TextBox 8"/>
          <p:cNvSpPr txBox="1"/>
          <p:nvPr/>
        </p:nvSpPr>
        <p:spPr>
          <a:xfrm>
            <a:off x="2773363" y="3716338"/>
            <a:ext cx="35274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两数和</a:t>
            </a:r>
            <a:r>
              <a:rPr lang="en-US" altLang="zh-CN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差</a:t>
            </a:r>
            <a:r>
              <a:rPr lang="en-US" altLang="zh-CN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)</a:t>
            </a:r>
            <a:r>
              <a:rPr lang="zh-CN" altLang="en-US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的平方</a:t>
            </a:r>
            <a:endParaRPr lang="zh-CN" altLang="en-US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9"/>
          <p:cNvSpPr txBox="1"/>
          <p:nvPr/>
        </p:nvSpPr>
        <p:spPr>
          <a:xfrm>
            <a:off x="1103313" y="1300163"/>
            <a:ext cx="73564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你能用几何图形来解释两数差的平方公式吗？</a:t>
            </a:r>
            <a:endParaRPr lang="en-US" altLang="zh-CN" sz="28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3" name="Rectangle 78"/>
          <p:cNvSpPr>
            <a:spLocks noChangeAspect="1"/>
          </p:cNvSpPr>
          <p:nvPr/>
        </p:nvSpPr>
        <p:spPr>
          <a:xfrm>
            <a:off x="2740025" y="4051300"/>
            <a:ext cx="749300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sz="2400" b="1" i="1" err="1">
                <a:solidFill>
                  <a:srgbClr val="990033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err="1">
                <a:solidFill>
                  <a:srgbClr val="990033"/>
                </a:solidFill>
                <a:latin typeface="Times New Roman" panose="02020603050405020304" pitchFamily="18" charset="0"/>
              </a:rPr>
              <a:t>−</a:t>
            </a:r>
            <a:r>
              <a:rPr lang="en-US" altLang="zh-CN" sz="2400" b="1" i="1" err="1">
                <a:solidFill>
                  <a:srgbClr val="990033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1" i="1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79"/>
          <p:cNvGrpSpPr>
            <a:grpSpLocks noChangeAspect="1"/>
          </p:cNvGrpSpPr>
          <p:nvPr/>
        </p:nvGrpSpPr>
        <p:grpSpPr>
          <a:xfrm>
            <a:off x="3008313" y="3573463"/>
            <a:ext cx="339725" cy="1293812"/>
            <a:chOff x="3696" y="2496"/>
            <a:chExt cx="240" cy="912"/>
          </a:xfrm>
        </p:grpSpPr>
        <p:sp>
          <p:nvSpPr>
            <p:cNvPr id="24633" name="Line 80"/>
            <p:cNvSpPr>
              <a:spLocks noChangeAspect="1"/>
            </p:cNvSpPr>
            <p:nvPr/>
          </p:nvSpPr>
          <p:spPr>
            <a:xfrm>
              <a:off x="3696" y="2496"/>
              <a:ext cx="240" cy="0"/>
            </a:xfrm>
            <a:prstGeom prst="line">
              <a:avLst/>
            </a:prstGeom>
            <a:ln w="38100" cap="flat" cmpd="sng">
              <a:solidFill>
                <a:srgbClr val="660066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4634" name="Group 81"/>
            <p:cNvGrpSpPr>
              <a:grpSpLocks noChangeAspect="1"/>
            </p:cNvGrpSpPr>
            <p:nvPr/>
          </p:nvGrpSpPr>
          <p:grpSpPr>
            <a:xfrm flipH="1">
              <a:off x="3792" y="2496"/>
              <a:ext cx="96" cy="912"/>
              <a:chOff x="3024" y="1440"/>
              <a:chExt cx="0" cy="1056"/>
            </a:xfrm>
          </p:grpSpPr>
          <p:sp>
            <p:nvSpPr>
              <p:cNvPr id="24635" name="Line 82"/>
              <p:cNvSpPr>
                <a:spLocks noChangeAspect="1"/>
              </p:cNvSpPr>
              <p:nvPr/>
            </p:nvSpPr>
            <p:spPr>
              <a:xfrm flipV="1">
                <a:off x="3024" y="1440"/>
                <a:ext cx="0" cy="432"/>
              </a:xfrm>
              <a:prstGeom prst="line">
                <a:avLst/>
              </a:prstGeom>
              <a:ln w="38100" cap="flat" cmpd="sng">
                <a:solidFill>
                  <a:srgbClr val="990000"/>
                </a:solidFill>
                <a:prstDash val="solid"/>
                <a:headEnd type="none" w="sm" len="sm"/>
                <a:tailEnd type="triangle" w="med" len="med"/>
              </a:ln>
            </p:spPr>
          </p:sp>
          <p:sp>
            <p:nvSpPr>
              <p:cNvPr id="24636" name="Line 83"/>
              <p:cNvSpPr>
                <a:spLocks noChangeAspect="1"/>
              </p:cNvSpPr>
              <p:nvPr/>
            </p:nvSpPr>
            <p:spPr>
              <a:xfrm>
                <a:off x="3024" y="2064"/>
                <a:ext cx="0" cy="432"/>
              </a:xfrm>
              <a:prstGeom prst="line">
                <a:avLst/>
              </a:prstGeom>
              <a:ln w="38100" cap="flat" cmpd="sng">
                <a:solidFill>
                  <a:srgbClr val="990000"/>
                </a:solidFill>
                <a:prstDash val="solid"/>
                <a:headEnd type="none" w="sm" len="sm"/>
                <a:tailEnd type="triangle" w="med" len="med"/>
              </a:ln>
            </p:spPr>
          </p:sp>
        </p:grpSp>
      </p:grpSp>
      <p:grpSp>
        <p:nvGrpSpPr>
          <p:cNvPr id="9" name="Group 84"/>
          <p:cNvGrpSpPr>
            <a:grpSpLocks noChangeAspect="1"/>
          </p:cNvGrpSpPr>
          <p:nvPr/>
        </p:nvGrpSpPr>
        <p:grpSpPr>
          <a:xfrm>
            <a:off x="3348038" y="3328988"/>
            <a:ext cx="1295400" cy="271462"/>
            <a:chOff x="2014" y="1632"/>
            <a:chExt cx="914" cy="335"/>
          </a:xfrm>
        </p:grpSpPr>
        <p:sp>
          <p:nvSpPr>
            <p:cNvPr id="24629" name="Line 85"/>
            <p:cNvSpPr>
              <a:spLocks noChangeAspect="1"/>
            </p:cNvSpPr>
            <p:nvPr/>
          </p:nvSpPr>
          <p:spPr>
            <a:xfrm rot="-5400000">
              <a:off x="1872" y="1823"/>
              <a:ext cx="287" cy="1"/>
            </a:xfrm>
            <a:prstGeom prst="line">
              <a:avLst/>
            </a:prstGeom>
            <a:ln w="38100" cap="flat" cmpd="sng">
              <a:solidFill>
                <a:srgbClr val="66006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630" name="Line 86"/>
            <p:cNvSpPr>
              <a:spLocks noChangeAspect="1"/>
            </p:cNvSpPr>
            <p:nvPr/>
          </p:nvSpPr>
          <p:spPr>
            <a:xfrm rot="-5400000">
              <a:off x="2808" y="1751"/>
              <a:ext cx="239" cy="1"/>
            </a:xfrm>
            <a:prstGeom prst="line">
              <a:avLst/>
            </a:prstGeom>
            <a:ln w="38100" cap="flat" cmpd="sng">
              <a:solidFill>
                <a:srgbClr val="66006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631" name="Line 87"/>
            <p:cNvSpPr>
              <a:spLocks noChangeAspect="1"/>
            </p:cNvSpPr>
            <p:nvPr/>
          </p:nvSpPr>
          <p:spPr>
            <a:xfrm rot="-5400000" flipH="1" flipV="1">
              <a:off x="2135" y="1653"/>
              <a:ext cx="0" cy="242"/>
            </a:xfrm>
            <a:prstGeom prst="line">
              <a:avLst/>
            </a:prstGeom>
            <a:ln w="38100" cap="flat" cmpd="sng">
              <a:solidFill>
                <a:srgbClr val="990000"/>
              </a:solidFill>
              <a:prstDash val="solid"/>
              <a:headEnd type="none" w="sm" len="sm"/>
              <a:tailEnd type="triangle" w="med" len="med"/>
            </a:ln>
          </p:spPr>
        </p:sp>
        <p:sp>
          <p:nvSpPr>
            <p:cNvPr id="24632" name="Line 88"/>
            <p:cNvSpPr>
              <a:spLocks noChangeAspect="1"/>
            </p:cNvSpPr>
            <p:nvPr/>
          </p:nvSpPr>
          <p:spPr>
            <a:xfrm rot="-5400000" flipH="1">
              <a:off x="2807" y="1655"/>
              <a:ext cx="0" cy="238"/>
            </a:xfrm>
            <a:prstGeom prst="line">
              <a:avLst/>
            </a:prstGeom>
            <a:ln w="38100" cap="flat" cmpd="sng">
              <a:solidFill>
                <a:srgbClr val="990000"/>
              </a:solidFill>
              <a:prstDash val="solid"/>
              <a:headEnd type="none" w="sm" len="sm"/>
              <a:tailEnd type="triangle" w="med" len="med"/>
            </a:ln>
          </p:spPr>
        </p:sp>
      </p:grpSp>
      <p:sp>
        <p:nvSpPr>
          <p:cNvPr id="14" name="Rectangle 89" descr="D:\剪贴画\PE03255_.WMF"/>
          <p:cNvSpPr>
            <a:spLocks noChangeAspect="1"/>
          </p:cNvSpPr>
          <p:nvPr/>
        </p:nvSpPr>
        <p:spPr>
          <a:xfrm>
            <a:off x="3632200" y="3157538"/>
            <a:ext cx="6635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sz="2400" b="1" i="1" err="1">
                <a:solidFill>
                  <a:srgbClr val="990033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err="1">
                <a:solidFill>
                  <a:srgbClr val="990033"/>
                </a:solidFill>
                <a:latin typeface="Times New Roman" panose="02020603050405020304" pitchFamily="18" charset="0"/>
              </a:rPr>
              <a:t>−</a:t>
            </a:r>
            <a:r>
              <a:rPr lang="en-US" altLang="zh-CN" sz="2400" b="1" i="1" err="1">
                <a:solidFill>
                  <a:srgbClr val="990033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1" i="1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" name="Group 90"/>
          <p:cNvGrpSpPr>
            <a:grpSpLocks noChangeAspect="1"/>
          </p:cNvGrpSpPr>
          <p:nvPr/>
        </p:nvGrpSpPr>
        <p:grpSpPr>
          <a:xfrm>
            <a:off x="3348038" y="3573463"/>
            <a:ext cx="2654300" cy="2579687"/>
            <a:chOff x="3936" y="2496"/>
            <a:chExt cx="1872" cy="1817"/>
          </a:xfrm>
        </p:grpSpPr>
        <p:sp>
          <p:nvSpPr>
            <p:cNvPr id="24612" name="Rectangle 91"/>
            <p:cNvSpPr>
              <a:spLocks noChangeAspect="1"/>
            </p:cNvSpPr>
            <p:nvPr/>
          </p:nvSpPr>
          <p:spPr>
            <a:xfrm>
              <a:off x="3936" y="2506"/>
              <a:ext cx="1584" cy="1584"/>
            </a:xfrm>
            <a:prstGeom prst="rect">
              <a:avLst/>
            </a:prstGeom>
            <a:solidFill>
              <a:srgbClr val="003366"/>
            </a:solidFill>
            <a:ln w="38100" cap="flat" cmpd="sng">
              <a:solidFill>
                <a:srgbClr val="000099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5400" b="1" dirty="0"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  <p:grpSp>
          <p:nvGrpSpPr>
            <p:cNvPr id="24613" name="Group 92"/>
            <p:cNvGrpSpPr>
              <a:grpSpLocks noChangeAspect="1"/>
            </p:cNvGrpSpPr>
            <p:nvPr/>
          </p:nvGrpSpPr>
          <p:grpSpPr>
            <a:xfrm>
              <a:off x="3936" y="4042"/>
              <a:ext cx="1569" cy="271"/>
              <a:chOff x="255" y="3658"/>
              <a:chExt cx="1569" cy="271"/>
            </a:xfrm>
          </p:grpSpPr>
          <p:sp>
            <p:nvSpPr>
              <p:cNvPr id="24622" name="Rectangle 93"/>
              <p:cNvSpPr>
                <a:spLocks noChangeAspect="1"/>
              </p:cNvSpPr>
              <p:nvPr/>
            </p:nvSpPr>
            <p:spPr>
              <a:xfrm>
                <a:off x="965" y="3658"/>
                <a:ext cx="139" cy="2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0" hangingPunct="0">
                  <a:spcBef>
                    <a:spcPct val="0"/>
                  </a:spcBef>
                  <a:buNone/>
                </a:pPr>
                <a:r>
                  <a:rPr lang="en-US" altLang="zh-CN" sz="2500" b="1" i="1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zh-CN" sz="3600" b="1" i="1">
                  <a:solidFill>
                    <a:srgbClr val="99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623" name="Group 94"/>
              <p:cNvGrpSpPr>
                <a:grpSpLocks noChangeAspect="1"/>
              </p:cNvGrpSpPr>
              <p:nvPr/>
            </p:nvGrpSpPr>
            <p:grpSpPr>
              <a:xfrm>
                <a:off x="255" y="3705"/>
                <a:ext cx="1569" cy="202"/>
                <a:chOff x="2016" y="3542"/>
                <a:chExt cx="1584" cy="202"/>
              </a:xfrm>
            </p:grpSpPr>
            <p:grpSp>
              <p:nvGrpSpPr>
                <p:cNvPr id="24624" name="Group 95"/>
                <p:cNvGrpSpPr>
                  <a:grpSpLocks noChangeAspect="1"/>
                </p:cNvGrpSpPr>
                <p:nvPr/>
              </p:nvGrpSpPr>
              <p:grpSpPr>
                <a:xfrm>
                  <a:off x="2016" y="3542"/>
                  <a:ext cx="1584" cy="202"/>
                  <a:chOff x="3216" y="2496"/>
                  <a:chExt cx="1632" cy="240"/>
                </a:xfrm>
              </p:grpSpPr>
              <p:sp>
                <p:nvSpPr>
                  <p:cNvPr id="24627" name="Line 96"/>
                  <p:cNvSpPr>
                    <a:spLocks noChangeAspect="1"/>
                  </p:cNvSpPr>
                  <p:nvPr/>
                </p:nvSpPr>
                <p:spPr>
                  <a:xfrm>
                    <a:off x="3216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990000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4628" name="Line 97"/>
                  <p:cNvSpPr>
                    <a:spLocks noChangeAspect="1"/>
                  </p:cNvSpPr>
                  <p:nvPr/>
                </p:nvSpPr>
                <p:spPr>
                  <a:xfrm>
                    <a:off x="4848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990000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sp>
              <p:nvSpPr>
                <p:cNvPr id="24625" name="Line 98"/>
                <p:cNvSpPr>
                  <a:spLocks noChangeAspect="1"/>
                </p:cNvSpPr>
                <p:nvPr/>
              </p:nvSpPr>
              <p:spPr>
                <a:xfrm>
                  <a:off x="2928" y="3648"/>
                  <a:ext cx="672" cy="0"/>
                </a:xfrm>
                <a:prstGeom prst="line">
                  <a:avLst/>
                </a:prstGeom>
                <a:ln w="38100" cap="flat" cmpd="sng">
                  <a:solidFill>
                    <a:srgbClr val="990033"/>
                  </a:solidFill>
                  <a:prstDash val="solid"/>
                  <a:headEnd type="none" w="sm" len="sm"/>
                  <a:tailEnd type="triangle" w="med" len="med"/>
                </a:ln>
              </p:spPr>
            </p:sp>
            <p:sp>
              <p:nvSpPr>
                <p:cNvPr id="24626" name="Line 99"/>
                <p:cNvSpPr>
                  <a:spLocks noChangeAspect="1"/>
                </p:cNvSpPr>
                <p:nvPr/>
              </p:nvSpPr>
              <p:spPr>
                <a:xfrm flipH="1">
                  <a:off x="2016" y="3648"/>
                  <a:ext cx="624" cy="0"/>
                </a:xfrm>
                <a:prstGeom prst="line">
                  <a:avLst/>
                </a:prstGeom>
                <a:ln w="38100" cap="flat" cmpd="sng">
                  <a:solidFill>
                    <a:srgbClr val="990033"/>
                  </a:solidFill>
                  <a:prstDash val="solid"/>
                  <a:headEnd type="none" w="sm" len="sm"/>
                  <a:tailEnd type="triangle" w="med" len="med"/>
                </a:ln>
              </p:spPr>
            </p:sp>
          </p:grpSp>
        </p:grpSp>
        <p:grpSp>
          <p:nvGrpSpPr>
            <p:cNvPr id="24614" name="Group 100"/>
            <p:cNvGrpSpPr>
              <a:grpSpLocks noChangeAspect="1"/>
            </p:cNvGrpSpPr>
            <p:nvPr/>
          </p:nvGrpSpPr>
          <p:grpSpPr>
            <a:xfrm>
              <a:off x="5520" y="2496"/>
              <a:ext cx="288" cy="1584"/>
              <a:chOff x="1248" y="1920"/>
              <a:chExt cx="288" cy="1584"/>
            </a:xfrm>
          </p:grpSpPr>
          <p:grpSp>
            <p:nvGrpSpPr>
              <p:cNvPr id="24615" name="Group 101"/>
              <p:cNvGrpSpPr>
                <a:grpSpLocks noChangeAspect="1"/>
              </p:cNvGrpSpPr>
              <p:nvPr/>
            </p:nvGrpSpPr>
            <p:grpSpPr>
              <a:xfrm rot="5400000">
                <a:off x="595" y="2611"/>
                <a:ext cx="1584" cy="202"/>
                <a:chOff x="2016" y="3542"/>
                <a:chExt cx="1584" cy="202"/>
              </a:xfrm>
            </p:grpSpPr>
            <p:grpSp>
              <p:nvGrpSpPr>
                <p:cNvPr id="24617" name="Group 102"/>
                <p:cNvGrpSpPr>
                  <a:grpSpLocks noChangeAspect="1"/>
                </p:cNvGrpSpPr>
                <p:nvPr/>
              </p:nvGrpSpPr>
              <p:grpSpPr>
                <a:xfrm>
                  <a:off x="2016" y="3542"/>
                  <a:ext cx="1584" cy="202"/>
                  <a:chOff x="3216" y="2496"/>
                  <a:chExt cx="1632" cy="240"/>
                </a:xfrm>
              </p:grpSpPr>
              <p:sp>
                <p:nvSpPr>
                  <p:cNvPr id="24620" name="Line 103"/>
                  <p:cNvSpPr>
                    <a:spLocks noChangeAspect="1"/>
                  </p:cNvSpPr>
                  <p:nvPr/>
                </p:nvSpPr>
                <p:spPr>
                  <a:xfrm>
                    <a:off x="3216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990000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4621" name="Line 104"/>
                  <p:cNvSpPr>
                    <a:spLocks noChangeAspect="1"/>
                  </p:cNvSpPr>
                  <p:nvPr/>
                </p:nvSpPr>
                <p:spPr>
                  <a:xfrm>
                    <a:off x="4848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990000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sp>
              <p:nvSpPr>
                <p:cNvPr id="24618" name="Line 105"/>
                <p:cNvSpPr>
                  <a:spLocks noChangeAspect="1"/>
                </p:cNvSpPr>
                <p:nvPr/>
              </p:nvSpPr>
              <p:spPr>
                <a:xfrm>
                  <a:off x="2928" y="3648"/>
                  <a:ext cx="672" cy="0"/>
                </a:xfrm>
                <a:prstGeom prst="line">
                  <a:avLst/>
                </a:prstGeom>
                <a:ln w="38100" cap="flat" cmpd="sng">
                  <a:solidFill>
                    <a:srgbClr val="990033"/>
                  </a:solidFill>
                  <a:prstDash val="solid"/>
                  <a:headEnd type="none" w="sm" len="sm"/>
                  <a:tailEnd type="triangle" w="med" len="med"/>
                </a:ln>
              </p:spPr>
            </p:sp>
            <p:sp>
              <p:nvSpPr>
                <p:cNvPr id="24619" name="Line 106"/>
                <p:cNvSpPr>
                  <a:spLocks noChangeAspect="1"/>
                </p:cNvSpPr>
                <p:nvPr/>
              </p:nvSpPr>
              <p:spPr>
                <a:xfrm flipH="1">
                  <a:off x="2016" y="3648"/>
                  <a:ext cx="624" cy="0"/>
                </a:xfrm>
                <a:prstGeom prst="line">
                  <a:avLst/>
                </a:prstGeom>
                <a:ln w="38100" cap="flat" cmpd="sng">
                  <a:solidFill>
                    <a:srgbClr val="990033"/>
                  </a:solidFill>
                  <a:prstDash val="solid"/>
                  <a:headEnd type="none" w="sm" len="sm"/>
                  <a:tailEnd type="triangle" w="med" len="med"/>
                </a:ln>
              </p:spPr>
            </p:sp>
          </p:grpSp>
          <p:sp>
            <p:nvSpPr>
              <p:cNvPr id="24616" name="Rectangle 107" descr="D:\剪贴画\PE03255_.WMF"/>
              <p:cNvSpPr>
                <a:spLocks noChangeAspect="1"/>
              </p:cNvSpPr>
              <p:nvPr/>
            </p:nvSpPr>
            <p:spPr>
              <a:xfrm>
                <a:off x="1248" y="2448"/>
                <a:ext cx="288" cy="3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0" hangingPunct="0">
                  <a:spcBef>
                    <a:spcPct val="0"/>
                  </a:spcBef>
                  <a:buNone/>
                </a:pPr>
                <a:r>
                  <a:rPr lang="en-US" altLang="zh-CN" sz="2500" b="1" i="1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zh-CN" sz="2000" b="1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3" name="Group 108"/>
          <p:cNvGrpSpPr>
            <a:grpSpLocks noChangeAspect="1"/>
          </p:cNvGrpSpPr>
          <p:nvPr/>
        </p:nvGrpSpPr>
        <p:grpSpPr>
          <a:xfrm>
            <a:off x="3348038" y="4881563"/>
            <a:ext cx="2246312" cy="939800"/>
            <a:chOff x="2016" y="2880"/>
            <a:chExt cx="1584" cy="614"/>
          </a:xfrm>
        </p:grpSpPr>
        <p:sp>
          <p:nvSpPr>
            <p:cNvPr id="24610" name="Rectangle 109" descr="窄横线"/>
            <p:cNvSpPr>
              <a:spLocks noChangeAspect="1"/>
            </p:cNvSpPr>
            <p:nvPr/>
          </p:nvSpPr>
          <p:spPr>
            <a:xfrm rot="5400000">
              <a:off x="2501" y="2395"/>
              <a:ext cx="614" cy="1584"/>
            </a:xfrm>
            <a:prstGeom prst="rect">
              <a:avLst/>
            </a:prstGeom>
            <a:pattFill prst="narHorz">
              <a:fgClr>
                <a:srgbClr val="FFFFFF"/>
              </a:fgClr>
              <a:bgClr>
                <a:srgbClr val="666633"/>
              </a:bgClr>
            </a:pattFill>
            <a:ln w="12700" cap="flat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rot="10800000" vert="eaVert"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0" hangingPunct="0">
                <a:spcBef>
                  <a:spcPct val="0"/>
                </a:spcBef>
                <a:buNone/>
              </a:pPr>
              <a:endParaRPr lang="en-US" altLang="zh-CN" b="1" i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11" name="Rectangle 110" descr="D:\剪贴画\PE03255_.WMF"/>
            <p:cNvSpPr>
              <a:spLocks noChangeAspect="1"/>
            </p:cNvSpPr>
            <p:nvPr/>
          </p:nvSpPr>
          <p:spPr>
            <a:xfrm>
              <a:off x="2593" y="2976"/>
              <a:ext cx="479" cy="3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0" hangingPunct="0">
                <a:spcBef>
                  <a:spcPct val="0"/>
                </a:spcBef>
                <a:buNone/>
              </a:pPr>
              <a:r>
                <a:rPr lang="en-US" altLang="zh-CN" sz="2800" b="1" i="1" err="1">
                  <a:solidFill>
                    <a:srgbClr val="990033"/>
                  </a:solidFill>
                  <a:latin typeface="Times New Roman" panose="02020603050405020304" pitchFamily="18" charset="0"/>
                </a:rPr>
                <a:t>ab</a:t>
              </a:r>
              <a:endParaRPr lang="en-US" altLang="zh-CN" sz="2000" b="1">
                <a:solidFill>
                  <a:srgbClr val="990033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6" name="Rectangle 111" descr="窄竖线"/>
          <p:cNvSpPr>
            <a:spLocks noChangeAspect="1"/>
          </p:cNvSpPr>
          <p:nvPr/>
        </p:nvSpPr>
        <p:spPr>
          <a:xfrm>
            <a:off x="4641850" y="3576638"/>
            <a:ext cx="952500" cy="1304925"/>
          </a:xfrm>
          <a:prstGeom prst="rect">
            <a:avLst/>
          </a:prstGeom>
          <a:pattFill prst="narVert">
            <a:fgClr>
              <a:srgbClr val="FFFFFF"/>
            </a:fgClr>
            <a:bgClr>
              <a:srgbClr val="996633"/>
            </a:bgClr>
          </a:pattFill>
          <a:ln w="12700" cap="flat" cmpd="sng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5400" b="1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37" name="Rectangle 112" descr="D:\剪贴画\PE03255_.WMF"/>
          <p:cNvSpPr>
            <a:spLocks noChangeAspect="1"/>
          </p:cNvSpPr>
          <p:nvPr/>
        </p:nvSpPr>
        <p:spPr>
          <a:xfrm>
            <a:off x="4573588" y="3989388"/>
            <a:ext cx="10191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sz="2400" b="1" i="1" err="1">
                <a:solidFill>
                  <a:srgbClr val="990033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err="1">
                <a:solidFill>
                  <a:srgbClr val="990033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err="1">
                <a:solidFill>
                  <a:srgbClr val="990033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err="1">
                <a:solidFill>
                  <a:srgbClr val="990033"/>
                </a:solidFill>
                <a:latin typeface="Times New Roman" panose="02020603050405020304" pitchFamily="18" charset="0"/>
              </a:rPr>
              <a:t>−</a:t>
            </a:r>
            <a:r>
              <a:rPr lang="en-US" altLang="zh-CN" sz="2400" b="1" i="1" err="1">
                <a:solidFill>
                  <a:srgbClr val="990033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990033"/>
                </a:solidFill>
                <a:latin typeface="Times New Roman" panose="02020603050405020304" pitchFamily="18" charset="0"/>
              </a:rPr>
              <a:t>)</a:t>
            </a:r>
            <a:endParaRPr lang="en-US" altLang="zh-CN" sz="2400" b="1" i="1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" name="Group 113"/>
          <p:cNvGrpSpPr>
            <a:grpSpLocks noChangeAspect="1"/>
          </p:cNvGrpSpPr>
          <p:nvPr/>
        </p:nvGrpSpPr>
        <p:grpSpPr>
          <a:xfrm>
            <a:off x="4641850" y="3248025"/>
            <a:ext cx="952500" cy="2587625"/>
            <a:chOff x="2928" y="1680"/>
            <a:chExt cx="672" cy="1824"/>
          </a:xfrm>
        </p:grpSpPr>
        <p:grpSp>
          <p:nvGrpSpPr>
            <p:cNvPr id="24600" name="Group 114"/>
            <p:cNvGrpSpPr>
              <a:grpSpLocks noChangeAspect="1"/>
            </p:cNvGrpSpPr>
            <p:nvPr/>
          </p:nvGrpSpPr>
          <p:grpSpPr>
            <a:xfrm>
              <a:off x="2928" y="1680"/>
              <a:ext cx="672" cy="226"/>
              <a:chOff x="4704" y="3024"/>
              <a:chExt cx="864" cy="291"/>
            </a:xfrm>
          </p:grpSpPr>
          <p:grpSp>
            <p:nvGrpSpPr>
              <p:cNvPr id="24602" name="Group 115"/>
              <p:cNvGrpSpPr>
                <a:grpSpLocks noChangeAspect="1"/>
              </p:cNvGrpSpPr>
              <p:nvPr/>
            </p:nvGrpSpPr>
            <p:grpSpPr>
              <a:xfrm>
                <a:off x="4704" y="3072"/>
                <a:ext cx="864" cy="240"/>
                <a:chOff x="4752" y="2832"/>
                <a:chExt cx="864" cy="240"/>
              </a:xfrm>
            </p:grpSpPr>
            <p:grpSp>
              <p:nvGrpSpPr>
                <p:cNvPr id="24604" name="Group 116"/>
                <p:cNvGrpSpPr>
                  <a:grpSpLocks noChangeAspect="1"/>
                </p:cNvGrpSpPr>
                <p:nvPr/>
              </p:nvGrpSpPr>
              <p:grpSpPr>
                <a:xfrm>
                  <a:off x="4752" y="2832"/>
                  <a:ext cx="864" cy="240"/>
                  <a:chOff x="3216" y="2496"/>
                  <a:chExt cx="1632" cy="240"/>
                </a:xfrm>
              </p:grpSpPr>
              <p:sp>
                <p:nvSpPr>
                  <p:cNvPr id="24608" name="Line 117"/>
                  <p:cNvSpPr>
                    <a:spLocks noChangeAspect="1"/>
                  </p:cNvSpPr>
                  <p:nvPr/>
                </p:nvSpPr>
                <p:spPr>
                  <a:xfrm>
                    <a:off x="3216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000099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4609" name="Line 118"/>
                  <p:cNvSpPr>
                    <a:spLocks noChangeAspect="1"/>
                  </p:cNvSpPr>
                  <p:nvPr/>
                </p:nvSpPr>
                <p:spPr>
                  <a:xfrm>
                    <a:off x="4848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000099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24605" name="Group 119"/>
                <p:cNvGrpSpPr>
                  <a:grpSpLocks noChangeAspect="1"/>
                </p:cNvGrpSpPr>
                <p:nvPr/>
              </p:nvGrpSpPr>
              <p:grpSpPr>
                <a:xfrm>
                  <a:off x="4752" y="2928"/>
                  <a:ext cx="864" cy="0"/>
                  <a:chOff x="4416" y="3504"/>
                  <a:chExt cx="864" cy="0"/>
                </a:xfrm>
              </p:grpSpPr>
              <p:sp>
                <p:nvSpPr>
                  <p:cNvPr id="24606" name="Line 120"/>
                  <p:cNvSpPr>
                    <a:spLocks noChangeAspect="1"/>
                  </p:cNvSpPr>
                  <p:nvPr/>
                </p:nvSpPr>
                <p:spPr>
                  <a:xfrm>
                    <a:off x="4944" y="3504"/>
                    <a:ext cx="336" cy="0"/>
                  </a:xfrm>
                  <a:prstGeom prst="line">
                    <a:avLst/>
                  </a:prstGeom>
                  <a:ln w="38100" cap="flat" cmpd="sng">
                    <a:solidFill>
                      <a:srgbClr val="000099"/>
                    </a:solidFill>
                    <a:prstDash val="solid"/>
                    <a:headEnd type="none" w="sm" len="sm"/>
                    <a:tailEnd type="triangle" w="med" len="med"/>
                  </a:ln>
                </p:spPr>
              </p:sp>
              <p:sp>
                <p:nvSpPr>
                  <p:cNvPr id="24607" name="Line 121"/>
                  <p:cNvSpPr>
                    <a:spLocks noChangeAspect="1"/>
                  </p:cNvSpPr>
                  <p:nvPr/>
                </p:nvSpPr>
                <p:spPr>
                  <a:xfrm flipH="1">
                    <a:off x="4416" y="3504"/>
                    <a:ext cx="336" cy="0"/>
                  </a:xfrm>
                  <a:prstGeom prst="line">
                    <a:avLst/>
                  </a:prstGeom>
                  <a:ln w="38100" cap="flat" cmpd="sng">
                    <a:solidFill>
                      <a:srgbClr val="000099"/>
                    </a:solidFill>
                    <a:prstDash val="solid"/>
                    <a:headEnd type="none" w="sm" len="sm"/>
                    <a:tailEnd type="triangle" w="med" len="med"/>
                  </a:ln>
                </p:spPr>
              </p:sp>
            </p:grpSp>
          </p:grpSp>
          <p:sp>
            <p:nvSpPr>
              <p:cNvPr id="24603" name="Rectangle 122"/>
              <p:cNvSpPr>
                <a:spLocks noChangeAspect="1"/>
              </p:cNvSpPr>
              <p:nvPr/>
            </p:nvSpPr>
            <p:spPr>
              <a:xfrm>
                <a:off x="5088" y="3024"/>
                <a:ext cx="288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0" hangingPunct="0">
                  <a:spcBef>
                    <a:spcPct val="0"/>
                  </a:spcBef>
                  <a:buNone/>
                </a:pPr>
                <a:r>
                  <a:rPr lang="en-US" altLang="zh-CN" sz="2100" b="1" i="1">
                    <a:solidFill>
                      <a:srgbClr val="990033"/>
                    </a:solidFill>
                    <a:latin typeface="Times New Roman" panose="02020603050405020304" pitchFamily="18" charset="0"/>
                  </a:rPr>
                  <a:t>b</a:t>
                </a:r>
                <a:endParaRPr lang="en-US" altLang="zh-CN" b="1" i="1">
                  <a:solidFill>
                    <a:srgbClr val="990033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4601" name="Line 123"/>
            <p:cNvSpPr>
              <a:spLocks noChangeAspect="1"/>
            </p:cNvSpPr>
            <p:nvPr/>
          </p:nvSpPr>
          <p:spPr>
            <a:xfrm flipV="1">
              <a:off x="2928" y="1920"/>
              <a:ext cx="0" cy="1584"/>
            </a:xfrm>
            <a:prstGeom prst="line">
              <a:avLst/>
            </a:prstGeom>
            <a:ln w="38100" cap="flat" cmpd="sng">
              <a:solidFill>
                <a:srgbClr val="FFFFFF"/>
              </a:solidFill>
              <a:prstDash val="sysDot"/>
              <a:headEnd type="none" w="sm" len="sm"/>
              <a:tailEnd type="none" w="sm" len="sm"/>
            </a:ln>
          </p:spPr>
        </p:sp>
      </p:grpSp>
      <p:grpSp>
        <p:nvGrpSpPr>
          <p:cNvPr id="49" name="Group 124"/>
          <p:cNvGrpSpPr>
            <a:grpSpLocks noChangeAspect="1"/>
          </p:cNvGrpSpPr>
          <p:nvPr/>
        </p:nvGrpSpPr>
        <p:grpSpPr>
          <a:xfrm>
            <a:off x="3006725" y="4867275"/>
            <a:ext cx="2587625" cy="954088"/>
            <a:chOff x="3695" y="3408"/>
            <a:chExt cx="1825" cy="672"/>
          </a:xfrm>
        </p:grpSpPr>
        <p:grpSp>
          <p:nvGrpSpPr>
            <p:cNvPr id="24591" name="Group 125"/>
            <p:cNvGrpSpPr>
              <a:grpSpLocks noChangeAspect="1"/>
            </p:cNvGrpSpPr>
            <p:nvPr/>
          </p:nvGrpSpPr>
          <p:grpSpPr>
            <a:xfrm>
              <a:off x="3749" y="3408"/>
              <a:ext cx="1771" cy="672"/>
              <a:chOff x="3749" y="3408"/>
              <a:chExt cx="1771" cy="672"/>
            </a:xfrm>
          </p:grpSpPr>
          <p:grpSp>
            <p:nvGrpSpPr>
              <p:cNvPr id="24593" name="Group 126"/>
              <p:cNvGrpSpPr>
                <a:grpSpLocks noChangeAspect="1"/>
              </p:cNvGrpSpPr>
              <p:nvPr/>
            </p:nvGrpSpPr>
            <p:grpSpPr>
              <a:xfrm rot="5400000">
                <a:off x="3506" y="3650"/>
                <a:ext cx="672" cy="187"/>
                <a:chOff x="3216" y="2496"/>
                <a:chExt cx="1632" cy="240"/>
              </a:xfrm>
            </p:grpSpPr>
            <p:sp>
              <p:nvSpPr>
                <p:cNvPr id="24598" name="Line 127"/>
                <p:cNvSpPr>
                  <a:spLocks noChangeAspect="1"/>
                </p:cNvSpPr>
                <p:nvPr/>
              </p:nvSpPr>
              <p:spPr>
                <a:xfrm>
                  <a:off x="3216" y="2496"/>
                  <a:ext cx="0" cy="240"/>
                </a:xfrm>
                <a:prstGeom prst="line">
                  <a:avLst/>
                </a:prstGeom>
                <a:ln w="38100" cap="flat" cmpd="sng">
                  <a:solidFill>
                    <a:srgbClr val="000099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24599" name="Line 128"/>
                <p:cNvSpPr>
                  <a:spLocks noChangeAspect="1"/>
                </p:cNvSpPr>
                <p:nvPr/>
              </p:nvSpPr>
              <p:spPr>
                <a:xfrm>
                  <a:off x="4848" y="2496"/>
                  <a:ext cx="0" cy="240"/>
                </a:xfrm>
                <a:prstGeom prst="line">
                  <a:avLst/>
                </a:prstGeom>
                <a:ln w="38100" cap="flat" cmpd="sng">
                  <a:solidFill>
                    <a:srgbClr val="000099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24594" name="Group 129"/>
              <p:cNvGrpSpPr>
                <a:grpSpLocks noChangeAspect="1"/>
              </p:cNvGrpSpPr>
              <p:nvPr/>
            </p:nvGrpSpPr>
            <p:grpSpPr>
              <a:xfrm rot="5400000">
                <a:off x="3504" y="3744"/>
                <a:ext cx="672" cy="0"/>
                <a:chOff x="4416" y="3504"/>
                <a:chExt cx="864" cy="0"/>
              </a:xfrm>
            </p:grpSpPr>
            <p:sp>
              <p:nvSpPr>
                <p:cNvPr id="24596" name="Line 130"/>
                <p:cNvSpPr>
                  <a:spLocks noChangeAspect="1"/>
                </p:cNvSpPr>
                <p:nvPr/>
              </p:nvSpPr>
              <p:spPr>
                <a:xfrm>
                  <a:off x="4944" y="3504"/>
                  <a:ext cx="336" cy="0"/>
                </a:xfrm>
                <a:prstGeom prst="line">
                  <a:avLst/>
                </a:prstGeom>
                <a:ln w="38100" cap="flat" cmpd="sng">
                  <a:solidFill>
                    <a:srgbClr val="000099"/>
                  </a:solidFill>
                  <a:prstDash val="solid"/>
                  <a:headEnd type="none" w="sm" len="sm"/>
                  <a:tailEnd type="triangle" w="med" len="med"/>
                </a:ln>
              </p:spPr>
            </p:sp>
            <p:sp>
              <p:nvSpPr>
                <p:cNvPr id="24597" name="Line 131"/>
                <p:cNvSpPr>
                  <a:spLocks noChangeAspect="1"/>
                </p:cNvSpPr>
                <p:nvPr/>
              </p:nvSpPr>
              <p:spPr>
                <a:xfrm flipH="1">
                  <a:off x="4416" y="3504"/>
                  <a:ext cx="336" cy="0"/>
                </a:xfrm>
                <a:prstGeom prst="line">
                  <a:avLst/>
                </a:prstGeom>
                <a:ln w="38100" cap="flat" cmpd="sng">
                  <a:solidFill>
                    <a:srgbClr val="000099"/>
                  </a:solidFill>
                  <a:prstDash val="solid"/>
                  <a:headEnd type="none" w="sm" len="sm"/>
                  <a:tailEnd type="triangle" w="med" len="med"/>
                </a:ln>
              </p:spPr>
            </p:sp>
          </p:grpSp>
          <p:sp>
            <p:nvSpPr>
              <p:cNvPr id="24595" name="Line 132"/>
              <p:cNvSpPr>
                <a:spLocks noChangeAspect="1"/>
              </p:cNvSpPr>
              <p:nvPr/>
            </p:nvSpPr>
            <p:spPr>
              <a:xfrm rot="5400000" flipV="1">
                <a:off x="4728" y="2616"/>
                <a:ext cx="0" cy="1584"/>
              </a:xfrm>
              <a:prstGeom prst="line">
                <a:avLst/>
              </a:prstGeom>
              <a:ln w="38100" cap="flat" cmpd="sng">
                <a:solidFill>
                  <a:srgbClr val="FFFFFF"/>
                </a:solidFill>
                <a:prstDash val="sysDot"/>
                <a:headEnd type="none" w="sm" len="sm"/>
                <a:tailEnd type="none" w="sm" len="sm"/>
              </a:ln>
            </p:spPr>
          </p:sp>
        </p:grpSp>
        <p:sp>
          <p:nvSpPr>
            <p:cNvPr id="24592" name="Rectangle 133" descr="D:\剪贴画\PE03255_.WMF"/>
            <p:cNvSpPr>
              <a:spLocks noChangeAspect="1"/>
            </p:cNvSpPr>
            <p:nvPr/>
          </p:nvSpPr>
          <p:spPr>
            <a:xfrm>
              <a:off x="3695" y="3571"/>
              <a:ext cx="242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0" hangingPunct="0">
                <a:spcBef>
                  <a:spcPct val="0"/>
                </a:spcBef>
                <a:buNone/>
              </a:pPr>
              <a:r>
                <a:rPr lang="en-US" altLang="zh-CN" sz="2500" b="1" i="1">
                  <a:solidFill>
                    <a:srgbClr val="990033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sz="2500" b="1" i="1">
                <a:solidFill>
                  <a:srgbClr val="990033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9" name="Rectangle 134" descr="D:\剪贴画\PE03255_.WMF"/>
          <p:cNvSpPr>
            <a:spLocks noChangeAspect="1"/>
          </p:cNvSpPr>
          <p:nvPr/>
        </p:nvSpPr>
        <p:spPr>
          <a:xfrm>
            <a:off x="3348038" y="3965575"/>
            <a:ext cx="11017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sz="2800" b="1">
                <a:solidFill>
                  <a:srgbClr val="FFFF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rgbClr val="FFFF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>
                <a:solidFill>
                  <a:srgbClr val="FFFFFF"/>
                </a:solidFill>
                <a:latin typeface="Times New Roman" panose="02020603050405020304" pitchFamily="18" charset="0"/>
              </a:rPr>
              <a:t>−</a:t>
            </a:r>
            <a:r>
              <a:rPr lang="en-US" altLang="zh-CN" sz="2800" b="1" i="1">
                <a:solidFill>
                  <a:srgbClr val="FFFF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>
                <a:solidFill>
                  <a:srgbClr val="FFFF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800" b="1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endParaRPr lang="en-US" altLang="zh-CN" sz="2800" b="1" baseline="30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Rectangle 148" descr="D:\剪贴画\PE03255_.WMF"/>
          <p:cNvSpPr/>
          <p:nvPr/>
        </p:nvSpPr>
        <p:spPr>
          <a:xfrm>
            <a:off x="2800350" y="2103438"/>
            <a:ext cx="34099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</a:rPr>
              <a:t>(</a:t>
            </a:r>
            <a:r>
              <a:rPr lang="en-US" altLang="zh-CN" b="1" i="1">
                <a:latin typeface="Times New Roman" panose="02020603050405020304" pitchFamily="18" charset="0"/>
              </a:rPr>
              <a:t>a</a:t>
            </a:r>
            <a:r>
              <a:rPr lang="en-US" altLang="zh-CN" b="1">
                <a:latin typeface="Times New Roman" panose="02020603050405020304" pitchFamily="18" charset="0"/>
              </a:rPr>
              <a:t>−</a:t>
            </a:r>
            <a:r>
              <a:rPr lang="en-US" altLang="zh-CN" b="1" i="1">
                <a:latin typeface="Times New Roman" panose="02020603050405020304" pitchFamily="18" charset="0"/>
              </a:rPr>
              <a:t>b</a:t>
            </a:r>
            <a:r>
              <a:rPr lang="en-US" altLang="zh-CN" b="1">
                <a:latin typeface="Times New Roman" panose="02020603050405020304" pitchFamily="18" charset="0"/>
              </a:rPr>
              <a:t>)</a:t>
            </a:r>
            <a:r>
              <a:rPr lang="en-US" altLang="zh-CN" b="1" baseline="30000">
                <a:latin typeface="Times New Roman" panose="02020603050405020304" pitchFamily="18" charset="0"/>
              </a:rPr>
              <a:t>2 </a:t>
            </a:r>
            <a:r>
              <a:rPr lang="en-US" altLang="zh-CN" b="1">
                <a:latin typeface="Times New Roman" panose="02020603050405020304" pitchFamily="18" charset="0"/>
              </a:rPr>
              <a:t>= </a:t>
            </a:r>
            <a:r>
              <a:rPr lang="en-US" altLang="zh-CN" b="1" i="1">
                <a:latin typeface="Times New Roman" panose="02020603050405020304" pitchFamily="18" charset="0"/>
              </a:rPr>
              <a:t>a</a:t>
            </a:r>
            <a:r>
              <a:rPr lang="en-US" altLang="zh-CN" b="1" baseline="30000">
                <a:latin typeface="Times New Roman" panose="02020603050405020304" pitchFamily="18" charset="0"/>
              </a:rPr>
              <a:t>2</a:t>
            </a:r>
            <a:r>
              <a:rPr lang="en-US" altLang="zh-CN" b="1">
                <a:latin typeface="Times New Roman" panose="02020603050405020304" pitchFamily="18" charset="0"/>
              </a:rPr>
              <a:t>−2</a:t>
            </a:r>
            <a:r>
              <a:rPr lang="en-US" altLang="zh-CN" b="1" i="1">
                <a:latin typeface="Times New Roman" panose="02020603050405020304" pitchFamily="18" charset="0"/>
              </a:rPr>
              <a:t>ab</a:t>
            </a:r>
            <a:r>
              <a:rPr lang="en-US" altLang="zh-CN" b="1">
                <a:latin typeface="Times New Roman" panose="02020603050405020304" pitchFamily="18" charset="0"/>
              </a:rPr>
              <a:t>+</a:t>
            </a:r>
            <a:r>
              <a:rPr lang="en-US" altLang="zh-CN" b="1" i="1">
                <a:latin typeface="Times New Roman" panose="02020603050405020304" pitchFamily="18" charset="0"/>
              </a:rPr>
              <a:t>b</a:t>
            </a:r>
            <a:r>
              <a:rPr lang="en-US" altLang="zh-CN" b="1" baseline="30000">
                <a:latin typeface="Times New Roman" panose="02020603050405020304" pitchFamily="18" charset="0"/>
              </a:rPr>
              <a:t>2</a:t>
            </a:r>
            <a:endParaRPr lang="en-US" altLang="zh-CN" b="1" baseline="30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36" grpId="0" animBg="1"/>
      <p:bldP spid="37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9"/>
          <p:cNvSpPr txBox="1"/>
          <p:nvPr/>
        </p:nvSpPr>
        <p:spPr>
          <a:xfrm>
            <a:off x="903288" y="2141538"/>
            <a:ext cx="4033837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利用完全平方公式计算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:</a:t>
            </a:r>
            <a:endParaRPr lang="en-US" altLang="zh-CN" sz="2800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例题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5</a:t>
            </a:r>
            <a:r>
              <a:rPr lang="zh-CN" altLang="en-US" sz="2800" i="1" dirty="0">
                <a:latin typeface="Times New Roman" panose="02020603050405020304" pitchFamily="18" charset="0"/>
                <a:ea typeface="黑体" panose="02010600030101010101" pitchFamily="2" charset="-122"/>
              </a:rPr>
              <a:t>：</a:t>
            </a:r>
            <a:endParaRPr lang="en-US" altLang="zh-CN" sz="2800" baseline="300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25603" name="Text Box 11"/>
          <p:cNvSpPr txBox="1"/>
          <p:nvPr/>
        </p:nvSpPr>
        <p:spPr>
          <a:xfrm>
            <a:off x="4643438" y="3573463"/>
            <a:ext cx="32416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zh-CN" altLang="zh-CN" sz="2800" dirty="0">
              <a:latin typeface="Comic Sans MS" panose="030F0702030302020204" pitchFamily="66" charset="0"/>
              <a:ea typeface="黑体" panose="02010600030101010101" pitchFamily="2" charset="-122"/>
            </a:endParaRPr>
          </a:p>
        </p:txBody>
      </p:sp>
      <p:sp>
        <p:nvSpPr>
          <p:cNvPr id="25604" name="矩形 1"/>
          <p:cNvSpPr/>
          <p:nvPr/>
        </p:nvSpPr>
        <p:spPr>
          <a:xfrm>
            <a:off x="952500" y="3243263"/>
            <a:ext cx="47529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）（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3x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－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2y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；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 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endParaRPr lang="zh-CN" altLang="en-US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25605" name="Rectangle 12"/>
          <p:cNvSpPr/>
          <p:nvPr/>
        </p:nvSpPr>
        <p:spPr>
          <a:xfrm>
            <a:off x="0" y="-261937"/>
            <a:ext cx="1841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2800" dirty="0">
              <a:latin typeface="Comic Sans MS" panose="030F0702030302020204" pitchFamily="66" charset="0"/>
              <a:ea typeface="黑体" panose="02010600030101010101" pitchFamily="2" charset="-122"/>
            </a:endParaRPr>
          </a:p>
        </p:txBody>
      </p:sp>
      <p:graphicFrame>
        <p:nvGraphicFramePr>
          <p:cNvPr id="25606" name="对象 3"/>
          <p:cNvGraphicFramePr>
            <a:graphicFrameLocks noChangeAspect="1"/>
          </p:cNvGraphicFramePr>
          <p:nvPr/>
        </p:nvGraphicFramePr>
        <p:xfrm>
          <a:off x="5292725" y="3025775"/>
          <a:ext cx="1943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735965" imgH="393700" progId="Equation.3">
                  <p:embed/>
                </p:oleObj>
              </mc:Choice>
              <mc:Fallback>
                <p:oleObj name="" r:id="rId1" imgW="735965" imgH="3937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92725" y="3025775"/>
                        <a:ext cx="1943100" cy="1036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/>
          <p:nvPr/>
        </p:nvSpPr>
        <p:spPr>
          <a:xfrm>
            <a:off x="4257675" y="5075238"/>
            <a:ext cx="4011613" cy="954087"/>
          </a:xfrm>
          <a:prstGeom prst="rect">
            <a:avLst/>
          </a:prstGeom>
          <a:solidFill>
            <a:srgbClr val="CCECFF"/>
          </a:solidFill>
          <a:ln w="76200" cap="flat" cmpd="tri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针对第（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小题）你有几种解法？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08" name="Rectangle 5"/>
          <p:cNvSpPr/>
          <p:nvPr/>
        </p:nvSpPr>
        <p:spPr>
          <a:xfrm>
            <a:off x="2921000" y="1228725"/>
            <a:ext cx="2947988" cy="52228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 (a-b)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=a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-2ab+b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endParaRPr lang="en-US" altLang="zh-CN" sz="2800" baseline="30000">
              <a:latin typeface="Times New Roman" panose="02020603050405020304" pitchFamily="18" charset="0"/>
              <a:ea typeface="黑体" panose="02010600030101010101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4"/>
          <p:cNvSpPr txBox="1"/>
          <p:nvPr/>
        </p:nvSpPr>
        <p:spPr>
          <a:xfrm>
            <a:off x="2439988" y="2709863"/>
            <a:ext cx="4895850" cy="52228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(a-b)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-2ab+b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6627" name="Text Box 5"/>
          <p:cNvSpPr txBox="1"/>
          <p:nvPr/>
        </p:nvSpPr>
        <p:spPr>
          <a:xfrm>
            <a:off x="2439988" y="3738563"/>
            <a:ext cx="4895850" cy="52228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(a+b)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+2ab+b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48134" name="Text Box 6"/>
          <p:cNvSpPr>
            <a:spLocks noGrp="1"/>
          </p:cNvSpPr>
          <p:nvPr>
            <p:ph idx="1"/>
          </p:nvPr>
        </p:nvSpPr>
        <p:spPr>
          <a:xfrm>
            <a:off x="2419350" y="4724400"/>
            <a:ext cx="3889375" cy="792163"/>
          </a:xfrm>
          <a:ln/>
        </p:spPr>
        <p:txBody>
          <a:bodyPr vert="horz" wrap="square" lIns="91440" tIns="45720" rIns="91440" bIns="45720" anchor="t"/>
          <a:p>
            <a:pPr>
              <a:spcBef>
                <a:spcPct val="50000"/>
              </a:spcBef>
              <a:buNone/>
            </a:pPr>
            <a:r>
              <a:rPr lang="en-US" altLang="zh-CN" sz="2800">
                <a:ea typeface="黑体" panose="02010600030101010101" pitchFamily="2" charset="-122"/>
              </a:rPr>
              <a:t>( a + b ) ( a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–</a:t>
            </a:r>
            <a:r>
              <a:rPr lang="en-US" altLang="zh-CN" sz="2800">
                <a:ea typeface="黑体" panose="02010600030101010101" pitchFamily="2" charset="-122"/>
              </a:rPr>
              <a:t> b ) = a</a:t>
            </a:r>
            <a:r>
              <a:rPr lang="en-US" altLang="zh-CN" sz="2800" baseline="30000">
                <a:ea typeface="黑体" panose="02010600030101010101" pitchFamily="2" charset="-122"/>
              </a:rPr>
              <a:t>2</a:t>
            </a:r>
            <a:r>
              <a:rPr lang="en-US" altLang="zh-CN" sz="2800">
                <a:ea typeface="黑体" panose="02010600030101010101" pitchFamily="2" charset="-122"/>
              </a:rPr>
              <a:t> - b</a:t>
            </a:r>
            <a:r>
              <a:rPr lang="en-US" altLang="zh-CN" sz="2800" baseline="30000">
                <a:ea typeface="黑体" panose="02010600030101010101" pitchFamily="2" charset="-122"/>
              </a:rPr>
              <a:t>2</a:t>
            </a:r>
            <a:endParaRPr lang="en-US" altLang="zh-CN" sz="2800" baseline="30000">
              <a:ea typeface="黑体" panose="02010600030101010101" pitchFamily="2" charset="-122"/>
            </a:endParaRPr>
          </a:p>
        </p:txBody>
      </p:sp>
      <p:sp>
        <p:nvSpPr>
          <p:cNvPr id="26629" name="Text Box 7"/>
          <p:cNvSpPr txBox="1"/>
          <p:nvPr/>
        </p:nvSpPr>
        <p:spPr>
          <a:xfrm>
            <a:off x="1187450" y="1377950"/>
            <a:ext cx="16002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异同点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3"/>
          <p:cNvSpPr/>
          <p:nvPr/>
        </p:nvSpPr>
        <p:spPr>
          <a:xfrm>
            <a:off x="2555875" y="2408238"/>
            <a:ext cx="25923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⑴ (3x+y)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7651" name="Rectangle 4"/>
          <p:cNvSpPr/>
          <p:nvPr/>
        </p:nvSpPr>
        <p:spPr>
          <a:xfrm>
            <a:off x="2555875" y="3141663"/>
            <a:ext cx="259238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⑵ (2a-3b)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7652" name="Rectangle 5"/>
          <p:cNvSpPr/>
          <p:nvPr/>
        </p:nvSpPr>
        <p:spPr>
          <a:xfrm>
            <a:off x="2555875" y="3860800"/>
            <a:ext cx="25923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⑶ (-x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+1)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7653" name="Rectangle 6"/>
          <p:cNvSpPr/>
          <p:nvPr/>
        </p:nvSpPr>
        <p:spPr>
          <a:xfrm>
            <a:off x="2555875" y="4581525"/>
            <a:ext cx="259238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⑷ (-3x-y)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7654" name="Text Box 7"/>
          <p:cNvSpPr txBox="1"/>
          <p:nvPr/>
        </p:nvSpPr>
        <p:spPr>
          <a:xfrm>
            <a:off x="1403350" y="1397000"/>
            <a:ext cx="27368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综合练习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7"/>
          <p:cNvSpPr txBox="1"/>
          <p:nvPr/>
        </p:nvSpPr>
        <p:spPr>
          <a:xfrm>
            <a:off x="863600" y="1890713"/>
            <a:ext cx="59769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下列计算是否正确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?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如错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,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如何改正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?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8675" name="Text Box 8"/>
          <p:cNvSpPr txBox="1"/>
          <p:nvPr/>
        </p:nvSpPr>
        <p:spPr>
          <a:xfrm>
            <a:off x="882650" y="2486025"/>
            <a:ext cx="51482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(1)  (a+b)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+b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8201" name="Text Box 9"/>
          <p:cNvSpPr txBox="1"/>
          <p:nvPr/>
        </p:nvSpPr>
        <p:spPr>
          <a:xfrm>
            <a:off x="863600" y="3041650"/>
            <a:ext cx="65166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药方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: (a+b)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+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2ab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+b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4284663" y="2541588"/>
            <a:ext cx="79216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×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8678" name="Text Box 11"/>
          <p:cNvSpPr txBox="1"/>
          <p:nvPr/>
        </p:nvSpPr>
        <p:spPr>
          <a:xfrm>
            <a:off x="827088" y="4294188"/>
            <a:ext cx="42497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(2)  (a-b)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-b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8204" name="Text Box 12"/>
          <p:cNvSpPr txBox="1"/>
          <p:nvPr/>
        </p:nvSpPr>
        <p:spPr>
          <a:xfrm>
            <a:off x="827088" y="5445125"/>
            <a:ext cx="65166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药方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: (a-b)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-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2ab+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b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8205" name="Text Box 13"/>
          <p:cNvSpPr txBox="1"/>
          <p:nvPr/>
        </p:nvSpPr>
        <p:spPr>
          <a:xfrm>
            <a:off x="4284663" y="4335463"/>
            <a:ext cx="7921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×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8212" name="Text Box 20"/>
          <p:cNvSpPr txBox="1"/>
          <p:nvPr/>
        </p:nvSpPr>
        <p:spPr>
          <a:xfrm>
            <a:off x="863600" y="4837113"/>
            <a:ext cx="70929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solidFill>
                  <a:srgbClr val="0066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病因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首尾两倍中间放忘了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,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首尾平方总得正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.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8682" name="Text Box 7"/>
          <p:cNvSpPr txBox="1"/>
          <p:nvPr/>
        </p:nvSpPr>
        <p:spPr>
          <a:xfrm>
            <a:off x="971550" y="1009650"/>
            <a:ext cx="27368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望闻问切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4" grpId="0"/>
      <p:bldP spid="8205" grpId="0"/>
      <p:bldP spid="82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2" name="Text Box 4"/>
          <p:cNvSpPr txBox="1"/>
          <p:nvPr/>
        </p:nvSpPr>
        <p:spPr>
          <a:xfrm>
            <a:off x="1408113" y="1533525"/>
            <a:ext cx="6156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(3)  (x-2y)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=x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-2xy+4y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1785938" y="2713038"/>
            <a:ext cx="43751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药方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:(x-2y)</a:t>
            </a:r>
            <a:r>
              <a:rPr lang="en-US" altLang="zh-CN" sz="2800" baseline="300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=x</a:t>
            </a:r>
            <a:r>
              <a:rPr lang="en-US" altLang="zh-CN" sz="2800" baseline="300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-4xy+4y</a:t>
            </a:r>
            <a:r>
              <a:rPr lang="en-US" altLang="zh-CN" sz="2800" baseline="300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280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298" name="Text Box 10"/>
          <p:cNvSpPr txBox="1"/>
          <p:nvPr/>
        </p:nvSpPr>
        <p:spPr>
          <a:xfrm>
            <a:off x="1444625" y="3981450"/>
            <a:ext cx="7092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(4)   (-3x-y)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=9x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-6xy+y</a:t>
            </a:r>
            <a:r>
              <a:rPr lang="en-US" altLang="zh-CN" sz="28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299" name="Text Box 11"/>
          <p:cNvSpPr txBox="1"/>
          <p:nvPr/>
        </p:nvSpPr>
        <p:spPr>
          <a:xfrm>
            <a:off x="1763713" y="5300663"/>
            <a:ext cx="58324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药方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 (-3x-y)</a:t>
            </a:r>
            <a:r>
              <a:rPr lang="en-US" altLang="zh-CN" sz="2800" baseline="300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=9x</a:t>
            </a:r>
            <a:r>
              <a:rPr lang="en-US" altLang="zh-CN" sz="2800" baseline="300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+6xy+y</a:t>
            </a:r>
            <a:r>
              <a:rPr lang="en-US" altLang="zh-CN" sz="2800" baseline="300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2800" baseline="3000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303" name="Text Box 15"/>
          <p:cNvSpPr txBox="1"/>
          <p:nvPr/>
        </p:nvSpPr>
        <p:spPr>
          <a:xfrm>
            <a:off x="1785938" y="2093913"/>
            <a:ext cx="64087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solidFill>
                  <a:srgbClr val="0066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病因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:“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中间两倍放”忘了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.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305" name="Text Box 17"/>
          <p:cNvSpPr txBox="1"/>
          <p:nvPr/>
        </p:nvSpPr>
        <p:spPr>
          <a:xfrm>
            <a:off x="1768475" y="4625975"/>
            <a:ext cx="49323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solidFill>
                  <a:srgbClr val="0066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病因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中间符号错了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,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8" grpId="0"/>
      <p:bldP spid="12299" grpId="0"/>
      <p:bldP spid="12303" grpId="0"/>
      <p:bldP spid="123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2" name="Group 15"/>
          <p:cNvGrpSpPr/>
          <p:nvPr/>
        </p:nvGrpSpPr>
        <p:grpSpPr>
          <a:xfrm>
            <a:off x="1260475" y="3789363"/>
            <a:ext cx="6264275" cy="523875"/>
            <a:chOff x="703" y="2160"/>
            <a:chExt cx="3946" cy="330"/>
          </a:xfrm>
        </p:grpSpPr>
        <p:sp>
          <p:nvSpPr>
            <p:cNvPr id="30737" name="Line 16"/>
            <p:cNvSpPr/>
            <p:nvPr/>
          </p:nvSpPr>
          <p:spPr>
            <a:xfrm>
              <a:off x="1704" y="2490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0738" name="Group 17"/>
            <p:cNvGrpSpPr/>
            <p:nvPr/>
          </p:nvGrpSpPr>
          <p:grpSpPr>
            <a:xfrm>
              <a:off x="703" y="2160"/>
              <a:ext cx="3946" cy="330"/>
              <a:chOff x="703" y="2160"/>
              <a:chExt cx="3946" cy="330"/>
            </a:xfrm>
          </p:grpSpPr>
          <p:sp>
            <p:nvSpPr>
              <p:cNvPr id="30739" name="Text Box 18"/>
              <p:cNvSpPr txBox="1"/>
              <p:nvPr/>
            </p:nvSpPr>
            <p:spPr>
              <a:xfrm>
                <a:off x="703" y="2160"/>
                <a:ext cx="3946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None/>
                </a:pPr>
                <a:r>
                  <a:rPr lang="en-US" altLang="zh-CN" sz="2800">
                    <a:latin typeface="Arial" panose="020B0604020202020204" pitchFamily="34" charset="0"/>
                    <a:ea typeface="黑体" panose="02010600030101010101" pitchFamily="2" charset="-122"/>
                  </a:rPr>
                  <a:t>(2)   (2x</a:t>
                </a:r>
                <a:r>
                  <a:rPr lang="en-US" altLang="zh-CN" sz="2800" baseline="30000">
                    <a:latin typeface="Arial" panose="020B0604020202020204" pitchFamily="34" charset="0"/>
                    <a:ea typeface="黑体" panose="02010600030101010101" pitchFamily="2" charset="-122"/>
                  </a:rPr>
                  <a:t>2</a:t>
                </a:r>
                <a:r>
                  <a:rPr lang="en-US" altLang="zh-CN" sz="2800">
                    <a:latin typeface="Arial" panose="020B0604020202020204" pitchFamily="34" charset="0"/>
                    <a:ea typeface="黑体" panose="02010600030101010101" pitchFamily="2" charset="-122"/>
                  </a:rPr>
                  <a:t>+     )</a:t>
                </a:r>
                <a:r>
                  <a:rPr lang="en-US" altLang="zh-CN" sz="2800" baseline="30000">
                    <a:latin typeface="Arial" panose="020B0604020202020204" pitchFamily="34" charset="0"/>
                    <a:ea typeface="黑体" panose="02010600030101010101" pitchFamily="2" charset="-122"/>
                  </a:rPr>
                  <a:t>2</a:t>
                </a:r>
                <a:r>
                  <a:rPr lang="en-US" altLang="zh-CN" sz="2800">
                    <a:latin typeface="Arial" panose="020B0604020202020204" pitchFamily="34" charset="0"/>
                    <a:ea typeface="黑体" panose="02010600030101010101" pitchFamily="2" charset="-122"/>
                  </a:rPr>
                  <a:t>=</a:t>
                </a:r>
                <a:r>
                  <a:rPr lang="en-US" altLang="zh-CN" sz="2800">
                    <a:solidFill>
                      <a:srgbClr val="FF0000"/>
                    </a:solidFill>
                    <a:latin typeface="Arial" panose="020B0604020202020204" pitchFamily="34" charset="0"/>
                    <a:ea typeface="黑体" panose="02010600030101010101" pitchFamily="2" charset="-122"/>
                  </a:rPr>
                  <a:t>      </a:t>
                </a:r>
                <a:r>
                  <a:rPr lang="en-US" altLang="zh-CN" sz="2800">
                    <a:latin typeface="Arial" panose="020B0604020202020204" pitchFamily="34" charset="0"/>
                    <a:ea typeface="黑体" panose="02010600030101010101" pitchFamily="2" charset="-122"/>
                  </a:rPr>
                  <a:t>+4x</a:t>
                </a:r>
                <a:r>
                  <a:rPr lang="en-US" altLang="zh-CN" sz="2800" baseline="30000">
                    <a:latin typeface="Arial" panose="020B0604020202020204" pitchFamily="34" charset="0"/>
                    <a:ea typeface="黑体" panose="02010600030101010101" pitchFamily="2" charset="-122"/>
                  </a:rPr>
                  <a:t>2</a:t>
                </a:r>
                <a:r>
                  <a:rPr lang="en-US" altLang="zh-CN" sz="2800">
                    <a:latin typeface="Arial" panose="020B0604020202020204" pitchFamily="34" charset="0"/>
                    <a:ea typeface="黑体" panose="02010600030101010101" pitchFamily="2" charset="-122"/>
                  </a:rPr>
                  <a:t>y+y</a:t>
                </a:r>
                <a:r>
                  <a:rPr lang="en-US" altLang="zh-CN" sz="2800" baseline="30000">
                    <a:latin typeface="Arial" panose="020B0604020202020204" pitchFamily="34" charset="0"/>
                    <a:ea typeface="黑体" panose="02010600030101010101" pitchFamily="2" charset="-122"/>
                  </a:rPr>
                  <a:t>2</a:t>
                </a:r>
                <a:endParaRPr lang="en-US" altLang="zh-CN" sz="2800" baseline="30000">
                  <a:latin typeface="Arial" panose="020B0604020202020204" pitchFamily="34" charset="0"/>
                  <a:ea typeface="黑体" panose="02010600030101010101" pitchFamily="2" charset="-122"/>
                </a:endParaRPr>
              </a:p>
            </p:txBody>
          </p:sp>
          <p:sp>
            <p:nvSpPr>
              <p:cNvPr id="30740" name="Line 19"/>
              <p:cNvSpPr/>
              <p:nvPr/>
            </p:nvSpPr>
            <p:spPr>
              <a:xfrm>
                <a:off x="2335" y="2490"/>
                <a:ext cx="45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30723" name="Text Box 2"/>
          <p:cNvSpPr txBox="1"/>
          <p:nvPr/>
        </p:nvSpPr>
        <p:spPr>
          <a:xfrm>
            <a:off x="1260475" y="1806575"/>
            <a:ext cx="54006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zh-CN" sz="280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(1)  (2x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+3y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)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=4x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4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+           +9y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4</a:t>
            </a:r>
            <a:endParaRPr lang="en-US" altLang="zh-CN" sz="2800" baseline="3000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1671638" y="3794125"/>
            <a:ext cx="41243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zh-CN" sz="28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30725" name="Line 5"/>
          <p:cNvSpPr/>
          <p:nvPr/>
        </p:nvSpPr>
        <p:spPr>
          <a:xfrm flipV="1">
            <a:off x="4456113" y="2862263"/>
            <a:ext cx="1108075" cy="63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2" name="Text Box 6"/>
          <p:cNvSpPr txBox="1"/>
          <p:nvPr/>
        </p:nvSpPr>
        <p:spPr>
          <a:xfrm>
            <a:off x="2962275" y="3762375"/>
            <a:ext cx="4635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y 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30727" name="Text Box 7"/>
          <p:cNvSpPr txBox="1"/>
          <p:nvPr/>
        </p:nvSpPr>
        <p:spPr>
          <a:xfrm>
            <a:off x="1331913" y="5157788"/>
            <a:ext cx="59769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(3)  (3x+     )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=       +12x+   </a:t>
            </a:r>
            <a:endParaRPr lang="en-US" altLang="zh-CN" sz="280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30728" name="Line 8"/>
          <p:cNvSpPr/>
          <p:nvPr/>
        </p:nvSpPr>
        <p:spPr>
          <a:xfrm>
            <a:off x="2700338" y="5680075"/>
            <a:ext cx="5762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5" name="Text Box 9"/>
          <p:cNvSpPr txBox="1"/>
          <p:nvPr/>
        </p:nvSpPr>
        <p:spPr>
          <a:xfrm>
            <a:off x="2781300" y="5168900"/>
            <a:ext cx="5921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30730" name="Line 10"/>
          <p:cNvSpPr/>
          <p:nvPr/>
        </p:nvSpPr>
        <p:spPr>
          <a:xfrm>
            <a:off x="3733800" y="5678488"/>
            <a:ext cx="7921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7" name="Text Box 11"/>
          <p:cNvSpPr txBox="1"/>
          <p:nvPr/>
        </p:nvSpPr>
        <p:spPr>
          <a:xfrm>
            <a:off x="3790950" y="5154613"/>
            <a:ext cx="6985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9x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30732" name="Line 12"/>
          <p:cNvSpPr/>
          <p:nvPr/>
        </p:nvSpPr>
        <p:spPr>
          <a:xfrm>
            <a:off x="5529263" y="5589588"/>
            <a:ext cx="86518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9" name="Text Box 13"/>
          <p:cNvSpPr txBox="1"/>
          <p:nvPr/>
        </p:nvSpPr>
        <p:spPr>
          <a:xfrm>
            <a:off x="4408488" y="2220913"/>
            <a:ext cx="120967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12x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y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34830" name="Text Box 14"/>
          <p:cNvSpPr txBox="1"/>
          <p:nvPr/>
        </p:nvSpPr>
        <p:spPr>
          <a:xfrm>
            <a:off x="5768975" y="5080000"/>
            <a:ext cx="38417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4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34836" name="Rectangle 20"/>
          <p:cNvSpPr/>
          <p:nvPr/>
        </p:nvSpPr>
        <p:spPr>
          <a:xfrm>
            <a:off x="3851275" y="3797300"/>
            <a:ext cx="8620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4x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4</a:t>
            </a:r>
            <a:endParaRPr lang="en-US" altLang="zh-CN" sz="2800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30736" name="TextBox 21"/>
          <p:cNvSpPr txBox="1"/>
          <p:nvPr/>
        </p:nvSpPr>
        <p:spPr>
          <a:xfrm>
            <a:off x="1620838" y="1196975"/>
            <a:ext cx="21605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填一填</a:t>
            </a:r>
            <a:endParaRPr lang="zh-CN" altLang="en-US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5" grpId="0"/>
      <p:bldP spid="34827" grpId="0"/>
      <p:bldP spid="34829" grpId="0"/>
      <p:bldP spid="34830" grpId="0"/>
      <p:bldP spid="348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 Box 2"/>
          <p:cNvSpPr txBox="1"/>
          <p:nvPr/>
        </p:nvSpPr>
        <p:spPr>
          <a:xfrm>
            <a:off x="1835150" y="4046538"/>
            <a:ext cx="47180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(A)  (p+q)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=p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+q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endParaRPr lang="en-US" altLang="zh-CN" sz="28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35843" name="Text Box 3"/>
          <p:cNvSpPr txBox="1"/>
          <p:nvPr/>
        </p:nvSpPr>
        <p:spPr>
          <a:xfrm>
            <a:off x="1835150" y="4694238"/>
            <a:ext cx="54006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(B)  (a+2b)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+4ab+2b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35844" name="Text Box 4"/>
          <p:cNvSpPr txBox="1"/>
          <p:nvPr/>
        </p:nvSpPr>
        <p:spPr>
          <a:xfrm>
            <a:off x="1835150" y="5341938"/>
            <a:ext cx="46085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(C)  (a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+1)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4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+2a+1</a:t>
            </a:r>
            <a:endParaRPr lang="en-US" altLang="zh-CN" sz="28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35845" name="Text Box 5"/>
          <p:cNvSpPr txBox="1"/>
          <p:nvPr/>
        </p:nvSpPr>
        <p:spPr>
          <a:xfrm>
            <a:off x="1835150" y="5918200"/>
            <a:ext cx="320833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(D)  (-s+t)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=s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-2st+t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35846" name="Text Box 6"/>
          <p:cNvSpPr txBox="1"/>
          <p:nvPr/>
        </p:nvSpPr>
        <p:spPr>
          <a:xfrm>
            <a:off x="1095375" y="3368675"/>
            <a:ext cx="54578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） 下列计算中正确的是（　）</a:t>
            </a:r>
            <a:endParaRPr lang="zh-CN" altLang="en-US" sz="2800" dirty="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31751" name="Text Box 7"/>
          <p:cNvSpPr txBox="1"/>
          <p:nvPr/>
        </p:nvSpPr>
        <p:spPr>
          <a:xfrm>
            <a:off x="1095375" y="1660525"/>
            <a:ext cx="608647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）  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(mn+3)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=(    )</a:t>
            </a:r>
            <a:endParaRPr lang="en-US" altLang="zh-CN" sz="2800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lvl="0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     (A)   mn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+9               (B)   m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n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+9</a:t>
            </a:r>
            <a:endParaRPr lang="en-US" altLang="zh-CN" sz="2800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lvl="0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     (C)   m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n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+6mn+9     (D)  mn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+6m+9</a:t>
            </a:r>
            <a:endParaRPr lang="en-US" altLang="zh-CN" sz="28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35848" name="Text Box 8"/>
          <p:cNvSpPr txBox="1"/>
          <p:nvPr/>
        </p:nvSpPr>
        <p:spPr>
          <a:xfrm>
            <a:off x="3824288" y="1682750"/>
            <a:ext cx="45878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C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35849" name="Text Box 9"/>
          <p:cNvSpPr txBox="1"/>
          <p:nvPr/>
        </p:nvSpPr>
        <p:spPr>
          <a:xfrm>
            <a:off x="5681663" y="3306763"/>
            <a:ext cx="4810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31754" name="TextBox 21"/>
          <p:cNvSpPr txBox="1"/>
          <p:nvPr/>
        </p:nvSpPr>
        <p:spPr>
          <a:xfrm>
            <a:off x="1258888" y="904875"/>
            <a:ext cx="15128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选一选</a:t>
            </a:r>
            <a:endParaRPr lang="zh-CN" altLang="en-US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  <p:bldP spid="35843" grpId="0"/>
      <p:bldP spid="35844" grpId="0"/>
      <p:bldP spid="35845" grpId="0"/>
      <p:bldP spid="35846" grpId="0"/>
      <p:bldP spid="35848" grpId="0"/>
      <p:bldP spid="358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71" name="Text Box 7"/>
          <p:cNvSpPr txBox="1"/>
          <p:nvPr/>
        </p:nvSpPr>
        <p:spPr>
          <a:xfrm>
            <a:off x="900113" y="1325563"/>
            <a:ext cx="76327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>
                <a:latin typeface="黑体" panose="02010600030101010101" pitchFamily="2" charset="-122"/>
                <a:ea typeface="黑体" panose="02010600030101010101" pitchFamily="2" charset="-122"/>
              </a:rPr>
              <a:t>1.(a+b)</a:t>
            </a:r>
            <a:r>
              <a:rPr lang="en-US" altLang="zh-CN" sz="32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3200">
                <a:latin typeface="黑体" panose="02010600030101010101" pitchFamily="2" charset="-122"/>
                <a:ea typeface="黑体" panose="02010600030101010101" pitchFamily="2" charset="-122"/>
              </a:rPr>
              <a:t>=a</a:t>
            </a:r>
            <a:r>
              <a:rPr lang="en-US" altLang="zh-CN" sz="32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3200">
                <a:latin typeface="黑体" panose="02010600030101010101" pitchFamily="2" charset="-122"/>
                <a:ea typeface="黑体" panose="02010600030101010101" pitchFamily="2" charset="-122"/>
              </a:rPr>
              <a:t>+2ab+b</a:t>
            </a:r>
            <a:r>
              <a:rPr lang="en-US" altLang="zh-CN" sz="32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；</a:t>
            </a:r>
            <a:r>
              <a:rPr lang="en-US" altLang="zh-CN" sz="3200">
                <a:latin typeface="黑体" panose="02010600030101010101" pitchFamily="2" charset="-122"/>
                <a:ea typeface="黑体" panose="02010600030101010101" pitchFamily="2" charset="-122"/>
              </a:rPr>
              <a:t> (a-b)</a:t>
            </a:r>
            <a:r>
              <a:rPr lang="en-US" altLang="zh-CN" sz="32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3200">
                <a:latin typeface="黑体" panose="02010600030101010101" pitchFamily="2" charset="-122"/>
                <a:ea typeface="黑体" panose="02010600030101010101" pitchFamily="2" charset="-122"/>
              </a:rPr>
              <a:t>=a</a:t>
            </a:r>
            <a:r>
              <a:rPr lang="en-US" altLang="zh-CN" sz="32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en-US" altLang="zh-CN" sz="3200">
                <a:latin typeface="黑体" panose="02010600030101010101" pitchFamily="2" charset="-122"/>
                <a:ea typeface="黑体" panose="02010600030101010101" pitchFamily="2" charset="-122"/>
              </a:rPr>
              <a:t>-2ab+b</a:t>
            </a:r>
            <a:r>
              <a:rPr lang="en-US" altLang="zh-CN" sz="3200" baseline="3000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en-US" altLang="zh-CN" sz="32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3" name="Text Box 9"/>
          <p:cNvSpPr txBox="1"/>
          <p:nvPr/>
        </p:nvSpPr>
        <p:spPr>
          <a:xfrm>
            <a:off x="971550" y="2290763"/>
            <a:ext cx="7775575" cy="638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2.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应用两数和的平方公式计算的一般步骤</a:t>
            </a: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endParaRPr lang="en-US" altLang="zh-CN" sz="28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5" name="Text Box 11"/>
          <p:cNvSpPr txBox="1"/>
          <p:nvPr/>
        </p:nvSpPr>
        <p:spPr>
          <a:xfrm>
            <a:off x="1192213" y="2925763"/>
            <a:ext cx="4824412" cy="638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(1)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确定首尾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分别平方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;</a:t>
            </a:r>
            <a:endParaRPr lang="en-US" altLang="zh-CN" sz="280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6" name="Text Box 12"/>
          <p:cNvSpPr txBox="1"/>
          <p:nvPr/>
        </p:nvSpPr>
        <p:spPr>
          <a:xfrm>
            <a:off x="1192213" y="3641725"/>
            <a:ext cx="6769100" cy="638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(2)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确定中间系数与符号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得出结论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7" name="Text Box 13"/>
          <p:cNvSpPr txBox="1"/>
          <p:nvPr/>
        </p:nvSpPr>
        <p:spPr>
          <a:xfrm>
            <a:off x="900113" y="4581525"/>
            <a:ext cx="7054850" cy="128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黑体" panose="02010600030101010101" pitchFamily="2" charset="-122"/>
                <a:ea typeface="黑体" panose="02010600030101010101" pitchFamily="2" charset="-122"/>
              </a:rPr>
              <a:t>3.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对公式要做到会正用、反用、活用、变用、综合应用。</a:t>
            </a:r>
            <a:endParaRPr lang="zh-CN" altLang="en-US" sz="28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/>
      <p:bldP spid="11275" grpId="0"/>
      <p:bldP spid="11276" grpId="0"/>
      <p:bldP spid="112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任意多边形 17"/>
          <p:cNvSpPr/>
          <p:nvPr/>
        </p:nvSpPr>
        <p:spPr>
          <a:xfrm>
            <a:off x="-1587" y="0"/>
            <a:ext cx="5437187" cy="6858000"/>
          </a:xfrm>
          <a:custGeom>
            <a:avLst/>
            <a:gdLst>
              <a:gd name="txL" fmla="*/ 0 w 5437991"/>
              <a:gd name="txT" fmla="*/ 0 h 6858000"/>
              <a:gd name="txR" fmla="*/ 5437991 w 5437991"/>
              <a:gd name="txB" fmla="*/ 6858000 h 6858000"/>
            </a:gdLst>
            <a:ahLst/>
            <a:cxnLst>
              <a:cxn ang="0">
                <a:pos x="0" y="0"/>
              </a:cxn>
              <a:cxn ang="0">
                <a:pos x="5409170" y="0"/>
              </a:cxn>
              <a:cxn ang="0">
                <a:pos x="1624475" y="6858000"/>
              </a:cxn>
              <a:cxn ang="0">
                <a:pos x="0" y="6858000"/>
              </a:cxn>
              <a:cxn ang="0">
                <a:pos x="0" y="0"/>
              </a:cxn>
            </a:cxnLst>
            <a:rect l="txL" t="txT" r="txR" b="tx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1" name="Text Box 20"/>
          <p:cNvSpPr txBox="1"/>
          <p:nvPr/>
        </p:nvSpPr>
        <p:spPr>
          <a:xfrm>
            <a:off x="1306513" y="1206500"/>
            <a:ext cx="18113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rPr>
              <a:t>Contents</a:t>
            </a:r>
            <a:endParaRPr lang="zh-CN" altLang="en-US" sz="2400" dirty="0">
              <a:solidFill>
                <a:srgbClr val="FFFFFF"/>
              </a:solidFill>
              <a:latin typeface="Arial Black" panose="020B0A04020102090204" pitchFamily="34" charset="0"/>
              <a:ea typeface="黑体" panose="02010600030101010101" pitchFamily="2" charset="-122"/>
            </a:endParaRPr>
          </a:p>
        </p:txBody>
      </p:sp>
      <p:sp>
        <p:nvSpPr>
          <p:cNvPr id="12292" name="文本框 20"/>
          <p:cNvSpPr txBox="1"/>
          <p:nvPr/>
        </p:nvSpPr>
        <p:spPr>
          <a:xfrm>
            <a:off x="277813" y="828675"/>
            <a:ext cx="134778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dirty="0">
                <a:solidFill>
                  <a:srgbClr val="FFFF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目录</a:t>
            </a:r>
            <a:endParaRPr lang="zh-CN" altLang="en-US" sz="4800" dirty="0">
              <a:solidFill>
                <a:srgbClr val="FFFF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cxnSp>
        <p:nvCxnSpPr>
          <p:cNvPr id="12293" name="直接连接符 22"/>
          <p:cNvCxnSpPr/>
          <p:nvPr/>
        </p:nvCxnSpPr>
        <p:spPr>
          <a:xfrm>
            <a:off x="571500" y="1628775"/>
            <a:ext cx="2430463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ysDash"/>
            <a:headEnd type="none" w="med" len="med"/>
            <a:tailEnd type="none" w="med" len="med"/>
          </a:ln>
        </p:spPr>
      </p:cxnSp>
      <p:cxnSp>
        <p:nvCxnSpPr>
          <p:cNvPr id="12294" name="直接连接符 24"/>
          <p:cNvCxnSpPr/>
          <p:nvPr/>
        </p:nvCxnSpPr>
        <p:spPr>
          <a:xfrm>
            <a:off x="1320800" y="534988"/>
            <a:ext cx="0" cy="2124075"/>
          </a:xfrm>
          <a:prstGeom prst="line">
            <a:avLst/>
          </a:prstGeom>
          <a:ln w="9525" cap="flat" cmpd="sng">
            <a:solidFill>
              <a:srgbClr val="FFFFFF"/>
            </a:solidFill>
            <a:prstDash val="sysDash"/>
            <a:headEnd type="none" w="med" len="med"/>
            <a:tailEnd type="none" w="med" len="med"/>
          </a:ln>
        </p:spPr>
      </p:cxnSp>
      <p:sp>
        <p:nvSpPr>
          <p:cNvPr id="12295" name="椭圆 25"/>
          <p:cNvSpPr/>
          <p:nvPr/>
        </p:nvSpPr>
        <p:spPr>
          <a:xfrm>
            <a:off x="4254500" y="1087438"/>
            <a:ext cx="736600" cy="73501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Arial Narrow" panose="020B0606020202030204" pitchFamily="34" charset="0"/>
              <a:ea typeface="黑体" panose="02010600030101010101" pitchFamily="2" charset="-122"/>
            </a:endParaRPr>
          </a:p>
        </p:txBody>
      </p:sp>
      <p:sp>
        <p:nvSpPr>
          <p:cNvPr id="12296" name="椭圆 28"/>
          <p:cNvSpPr/>
          <p:nvPr/>
        </p:nvSpPr>
        <p:spPr>
          <a:xfrm>
            <a:off x="3771900" y="1944688"/>
            <a:ext cx="736600" cy="7366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Arial Narrow" panose="020B0606020202030204" pitchFamily="34" charset="0"/>
              <a:ea typeface="黑体" panose="02010600030101010101" pitchFamily="2" charset="-122"/>
            </a:endParaRPr>
          </a:p>
        </p:txBody>
      </p:sp>
      <p:sp>
        <p:nvSpPr>
          <p:cNvPr id="12297" name="椭圆 31"/>
          <p:cNvSpPr/>
          <p:nvPr/>
        </p:nvSpPr>
        <p:spPr>
          <a:xfrm>
            <a:off x="4308475" y="1139825"/>
            <a:ext cx="628650" cy="630238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rPr>
              <a:t>01</a:t>
            </a:r>
            <a:endParaRPr lang="en-US" altLang="zh-CN" sz="2000">
              <a:solidFill>
                <a:srgbClr val="FFFFFF"/>
              </a:solidFill>
              <a:latin typeface="Arial Black" panose="020B0A04020102090204" pitchFamily="34" charset="0"/>
              <a:ea typeface="黑体" panose="02010600030101010101" pitchFamily="2" charset="-122"/>
            </a:endParaRPr>
          </a:p>
        </p:txBody>
      </p:sp>
      <p:sp>
        <p:nvSpPr>
          <p:cNvPr id="12298" name="椭圆 32"/>
          <p:cNvSpPr/>
          <p:nvPr/>
        </p:nvSpPr>
        <p:spPr>
          <a:xfrm>
            <a:off x="3824288" y="1998663"/>
            <a:ext cx="630237" cy="628650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lIns="0" tIns="0" rIns="0" bIns="0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rPr>
              <a:t>02</a:t>
            </a:r>
            <a:endParaRPr lang="en-US" altLang="zh-CN" sz="2000">
              <a:solidFill>
                <a:srgbClr val="FFFFFF"/>
              </a:solidFill>
              <a:latin typeface="Arial Black" panose="020B0A04020102090204" pitchFamily="34" charset="0"/>
              <a:ea typeface="黑体" panose="02010600030101010101" pitchFamily="2" charset="-122"/>
            </a:endParaRPr>
          </a:p>
        </p:txBody>
      </p:sp>
      <p:grpSp>
        <p:nvGrpSpPr>
          <p:cNvPr id="12299" name="组合 23"/>
          <p:cNvGrpSpPr/>
          <p:nvPr/>
        </p:nvGrpSpPr>
        <p:grpSpPr>
          <a:xfrm>
            <a:off x="3308350" y="2797175"/>
            <a:ext cx="735013" cy="736600"/>
            <a:chOff x="2986088" y="3314700"/>
            <a:chExt cx="735012" cy="736600"/>
          </a:xfrm>
        </p:grpSpPr>
        <p:sp>
          <p:nvSpPr>
            <p:cNvPr id="12315" name="椭圆 29"/>
            <p:cNvSpPr/>
            <p:nvPr/>
          </p:nvSpPr>
          <p:spPr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2316" name="椭圆 33"/>
            <p:cNvSpPr/>
            <p:nvPr/>
          </p:nvSpPr>
          <p:spPr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2" charset="-122"/>
                </a:rPr>
                <a:t>03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endParaRPr>
            </a:p>
          </p:txBody>
        </p:sp>
      </p:grpSp>
      <p:grpSp>
        <p:nvGrpSpPr>
          <p:cNvPr id="12300" name="组合 18"/>
          <p:cNvGrpSpPr/>
          <p:nvPr/>
        </p:nvGrpSpPr>
        <p:grpSpPr>
          <a:xfrm>
            <a:off x="2835275" y="3690938"/>
            <a:ext cx="735013" cy="735012"/>
            <a:chOff x="2513013" y="4183063"/>
            <a:chExt cx="735012" cy="735012"/>
          </a:xfrm>
        </p:grpSpPr>
        <p:sp>
          <p:nvSpPr>
            <p:cNvPr id="12313" name="椭圆 30"/>
            <p:cNvSpPr/>
            <p:nvPr/>
          </p:nvSpPr>
          <p:spPr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2314" name="椭圆 34"/>
            <p:cNvSpPr/>
            <p:nvPr/>
          </p:nvSpPr>
          <p:spPr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2" charset="-122"/>
                </a:rPr>
                <a:t>04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endParaRPr>
            </a:p>
          </p:txBody>
        </p:sp>
      </p:grpSp>
      <p:sp>
        <p:nvSpPr>
          <p:cNvPr id="12301" name="文本框 35"/>
          <p:cNvSpPr txBox="1"/>
          <p:nvPr/>
        </p:nvSpPr>
        <p:spPr>
          <a:xfrm>
            <a:off x="4991100" y="1255713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新知探究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12302" name="组合 19"/>
          <p:cNvGrpSpPr/>
          <p:nvPr/>
        </p:nvGrpSpPr>
        <p:grpSpPr>
          <a:xfrm>
            <a:off x="2341563" y="4662488"/>
            <a:ext cx="735012" cy="735012"/>
            <a:chOff x="2513013" y="4183063"/>
            <a:chExt cx="735012" cy="735012"/>
          </a:xfrm>
        </p:grpSpPr>
        <p:sp>
          <p:nvSpPr>
            <p:cNvPr id="12311" name="椭圆 30"/>
            <p:cNvSpPr/>
            <p:nvPr/>
          </p:nvSpPr>
          <p:spPr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2312" name="椭圆 34"/>
            <p:cNvSpPr/>
            <p:nvPr/>
          </p:nvSpPr>
          <p:spPr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2" charset="-122"/>
                </a:rPr>
                <a:t>05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endParaRPr>
            </a:p>
          </p:txBody>
        </p:sp>
      </p:grpSp>
      <p:sp>
        <p:nvSpPr>
          <p:cNvPr id="12303" name="文本框 38"/>
          <p:cNvSpPr txBox="1"/>
          <p:nvPr/>
        </p:nvSpPr>
        <p:spPr>
          <a:xfrm>
            <a:off x="3028950" y="4816475"/>
            <a:ext cx="16176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巩固练习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304" name="文本框 35"/>
          <p:cNvSpPr txBox="1"/>
          <p:nvPr/>
        </p:nvSpPr>
        <p:spPr>
          <a:xfrm>
            <a:off x="4506913" y="2119313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典型例题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305" name="文本框 35"/>
          <p:cNvSpPr txBox="1"/>
          <p:nvPr/>
        </p:nvSpPr>
        <p:spPr>
          <a:xfrm>
            <a:off x="4022725" y="2968625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继续探究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306" name="文本框 35"/>
          <p:cNvSpPr txBox="1"/>
          <p:nvPr/>
        </p:nvSpPr>
        <p:spPr>
          <a:xfrm>
            <a:off x="3540125" y="3902075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典型例题</a:t>
            </a:r>
            <a:r>
              <a: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307" name="文本框 38"/>
          <p:cNvSpPr txBox="1"/>
          <p:nvPr/>
        </p:nvSpPr>
        <p:spPr>
          <a:xfrm>
            <a:off x="2543175" y="5732463"/>
            <a:ext cx="16176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课堂小结</a:t>
            </a:r>
            <a:endParaRPr lang="zh-CN" altLang="en-US" sz="28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12308" name="组合 19"/>
          <p:cNvGrpSpPr/>
          <p:nvPr/>
        </p:nvGrpSpPr>
        <p:grpSpPr>
          <a:xfrm>
            <a:off x="1831975" y="5545138"/>
            <a:ext cx="735013" cy="735012"/>
            <a:chOff x="2513013" y="4183063"/>
            <a:chExt cx="735012" cy="735012"/>
          </a:xfrm>
        </p:grpSpPr>
        <p:sp>
          <p:nvSpPr>
            <p:cNvPr id="12309" name="椭圆 30"/>
            <p:cNvSpPr/>
            <p:nvPr/>
          </p:nvSpPr>
          <p:spPr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latin typeface="Arial Narrow" panose="020B060602020203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2310" name="椭圆 34"/>
            <p:cNvSpPr/>
            <p:nvPr/>
          </p:nvSpPr>
          <p:spPr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0" tIns="0" rIns="0" bIns="0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90204" pitchFamily="34" charset="0"/>
                  <a:ea typeface="黑体" panose="02010600030101010101" pitchFamily="2" charset="-122"/>
                </a:rPr>
                <a:t>06</a:t>
              </a:r>
              <a:endParaRPr lang="en-US" altLang="zh-CN" sz="2000">
                <a:solidFill>
                  <a:srgbClr val="FFFFFF"/>
                </a:solidFill>
                <a:latin typeface="Arial Black" panose="020B0A04020102090204" pitchFamily="34" charset="0"/>
                <a:ea typeface="黑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3563938" y="4797425"/>
            <a:ext cx="3168650" cy="5222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(a+b)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+2ab+b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3463925" y="2144713"/>
            <a:ext cx="2878138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=(</a:t>
            </a:r>
            <a:r>
              <a:rPr lang="en-US" altLang="zh-CN" sz="2800" err="1">
                <a:latin typeface="Arial" panose="020B0604020202020204" pitchFamily="34" charset="0"/>
                <a:ea typeface="黑体" panose="02010600030101010101" pitchFamily="2" charset="-122"/>
              </a:rPr>
              <a:t>a+b)(a+b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)</a:t>
            </a:r>
            <a:endParaRPr lang="en-US" altLang="zh-CN" sz="280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+ab+ba+ b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                  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                  </a:t>
            </a:r>
            <a:endParaRPr lang="en-US" altLang="zh-CN" sz="280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+2ab+b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   </a:t>
            </a:r>
            <a:endParaRPr lang="en-US" altLang="zh-CN" sz="2800" baseline="3000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pic>
        <p:nvPicPr>
          <p:cNvPr id="14340" name="Picture 4" descr="图片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6700" y="5229225"/>
            <a:ext cx="1265238" cy="134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Text Box 7"/>
          <p:cNvSpPr txBox="1"/>
          <p:nvPr/>
        </p:nvSpPr>
        <p:spPr>
          <a:xfrm>
            <a:off x="1157288" y="3992563"/>
            <a:ext cx="37449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我们共同发现：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4342" name="Rectangle 8"/>
          <p:cNvSpPr/>
          <p:nvPr/>
        </p:nvSpPr>
        <p:spPr>
          <a:xfrm>
            <a:off x="2293938" y="2052638"/>
            <a:ext cx="1169987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(a+b)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4343" name="Text Box 7"/>
          <p:cNvSpPr txBox="1"/>
          <p:nvPr/>
        </p:nvSpPr>
        <p:spPr>
          <a:xfrm>
            <a:off x="809625" y="1219200"/>
            <a:ext cx="5257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用多项式的乘法法则进行计算：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/>
      <p:bldP spid="133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3"/>
          <p:cNvSpPr txBox="1"/>
          <p:nvPr/>
        </p:nvSpPr>
        <p:spPr>
          <a:xfrm>
            <a:off x="2501900" y="1920875"/>
            <a:ext cx="3995738" cy="5842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(a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＋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b)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=a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＋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2ab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＋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b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260475" y="2884488"/>
            <a:ext cx="6985000" cy="1644650"/>
            <a:chOff x="703" y="1480"/>
            <a:chExt cx="4400" cy="1036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703" y="1480"/>
              <a:ext cx="4400" cy="1036"/>
            </a:xfrm>
            <a:prstGeom prst="horizontalScroll">
              <a:avLst>
                <a:gd name="adj" fmla="val 125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0030101010101" pitchFamily="2" charset="-122"/>
                <a:cs typeface="+mn-cs"/>
              </a:endParaRPr>
            </a:p>
          </p:txBody>
        </p:sp>
        <p:sp>
          <p:nvSpPr>
            <p:cNvPr id="16392" name="Text Box 6"/>
            <p:cNvSpPr txBox="1"/>
            <p:nvPr/>
          </p:nvSpPr>
          <p:spPr>
            <a:xfrm>
              <a:off x="884" y="1706"/>
              <a:ext cx="4219" cy="6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zh-CN" sz="2800">
                  <a:solidFill>
                    <a:srgbClr val="FF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    </a:t>
              </a:r>
              <a:r>
                <a:rPr lang="zh-CN" altLang="en-US" sz="2800" dirty="0">
                  <a:solidFill>
                    <a:srgbClr val="FF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两数和的平方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,</a:t>
              </a:r>
              <a:r>
                <a:rPr lang="zh-CN" altLang="en-US" sz="2800" dirty="0">
                  <a:solidFill>
                    <a:srgbClr val="FF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等于它们的平方和加上这两数积的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2</a:t>
              </a:r>
              <a:r>
                <a:rPr lang="zh-CN" altLang="en-US" sz="2800" dirty="0">
                  <a:solidFill>
                    <a:srgbClr val="FF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倍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.</a:t>
              </a:r>
              <a:endParaRPr lang="en-US" altLang="zh-CN" sz="28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sp>
        <p:nvSpPr>
          <p:cNvPr id="16391" name="Text Box 7"/>
          <p:cNvSpPr txBox="1"/>
          <p:nvPr/>
        </p:nvSpPr>
        <p:spPr>
          <a:xfrm>
            <a:off x="1539875" y="4906963"/>
            <a:ext cx="21955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顺口溜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:</a:t>
            </a:r>
            <a:endParaRPr lang="en-US" altLang="zh-CN" sz="280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2636838" y="5548313"/>
            <a:ext cx="51847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首平方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尾平方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首尾两倍中间放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6390" name="Text Box 7"/>
          <p:cNvSpPr txBox="1"/>
          <p:nvPr/>
        </p:nvSpPr>
        <p:spPr>
          <a:xfrm>
            <a:off x="3132138" y="957263"/>
            <a:ext cx="27352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完全平方公式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3117850" y="2528888"/>
            <a:ext cx="2422525" cy="2446337"/>
            <a:chOff x="480" y="1584"/>
            <a:chExt cx="2448" cy="2486"/>
          </a:xfrm>
        </p:grpSpPr>
        <p:grpSp>
          <p:nvGrpSpPr>
            <p:cNvPr id="18444" name="Group 5"/>
            <p:cNvGrpSpPr>
              <a:grpSpLocks noChangeAspect="1"/>
            </p:cNvGrpSpPr>
            <p:nvPr/>
          </p:nvGrpSpPr>
          <p:grpSpPr>
            <a:xfrm>
              <a:off x="768" y="3744"/>
              <a:ext cx="1296" cy="326"/>
              <a:chOff x="3456" y="2784"/>
              <a:chExt cx="1296" cy="326"/>
            </a:xfrm>
          </p:grpSpPr>
          <p:sp>
            <p:nvSpPr>
              <p:cNvPr id="18480" name="Rectangle 6"/>
              <p:cNvSpPr>
                <a:spLocks noChangeAspect="1"/>
              </p:cNvSpPr>
              <p:nvPr/>
            </p:nvSpPr>
            <p:spPr>
              <a:xfrm>
                <a:off x="4033" y="2784"/>
                <a:ext cx="191" cy="3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0" hangingPunct="0">
                  <a:spcBef>
                    <a:spcPct val="0"/>
                  </a:spcBef>
                  <a:buNone/>
                </a:pPr>
                <a:r>
                  <a:rPr lang="en-US" altLang="zh-CN" sz="2100" b="1" i="1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zh-CN" b="1" i="1">
                  <a:solidFill>
                    <a:srgbClr val="99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8481" name="Group 7"/>
              <p:cNvGrpSpPr>
                <a:grpSpLocks noChangeAspect="1"/>
              </p:cNvGrpSpPr>
              <p:nvPr/>
            </p:nvGrpSpPr>
            <p:grpSpPr>
              <a:xfrm>
                <a:off x="3456" y="2832"/>
                <a:ext cx="1296" cy="240"/>
                <a:chOff x="2928" y="1200"/>
                <a:chExt cx="1296" cy="240"/>
              </a:xfrm>
            </p:grpSpPr>
            <p:grpSp>
              <p:nvGrpSpPr>
                <p:cNvPr id="18482" name="Group 8"/>
                <p:cNvGrpSpPr>
                  <a:grpSpLocks noChangeAspect="1"/>
                </p:cNvGrpSpPr>
                <p:nvPr/>
              </p:nvGrpSpPr>
              <p:grpSpPr>
                <a:xfrm>
                  <a:off x="2928" y="1248"/>
                  <a:ext cx="1296" cy="144"/>
                  <a:chOff x="2644" y="1248"/>
                  <a:chExt cx="1580" cy="144"/>
                </a:xfrm>
              </p:grpSpPr>
              <p:grpSp>
                <p:nvGrpSpPr>
                  <p:cNvPr id="18486" name="Group 9"/>
                  <p:cNvGrpSpPr>
                    <a:grpSpLocks noChangeAspect="1"/>
                  </p:cNvGrpSpPr>
                  <p:nvPr/>
                </p:nvGrpSpPr>
                <p:grpSpPr>
                  <a:xfrm>
                    <a:off x="2644" y="1248"/>
                    <a:ext cx="630" cy="119"/>
                    <a:chOff x="3167" y="2549"/>
                    <a:chExt cx="636" cy="119"/>
                  </a:xfrm>
                </p:grpSpPr>
                <p:sp>
                  <p:nvSpPr>
                    <p:cNvPr id="18490" name="Line 1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3245" y="2608"/>
                      <a:ext cx="558" cy="1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99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8491" name="Freeform 11"/>
                    <p:cNvSpPr>
                      <a:spLocks noChangeAspect="1"/>
                    </p:cNvSpPr>
                    <p:nvPr/>
                  </p:nvSpPr>
                  <p:spPr>
                    <a:xfrm>
                      <a:off x="3167" y="2549"/>
                      <a:ext cx="97" cy="119"/>
                    </a:xfrm>
                    <a:custGeom>
                      <a:avLst/>
                      <a:gdLst>
                        <a:gd name="txL" fmla="*/ 0 w 97"/>
                        <a:gd name="txT" fmla="*/ 0 h 119"/>
                        <a:gd name="txR" fmla="*/ 97 w 97"/>
                        <a:gd name="txB" fmla="*/ 119 h 119"/>
                      </a:gdLst>
                      <a:ahLst/>
                      <a:cxnLst>
                        <a:cxn ang="0">
                          <a:pos x="97" y="119"/>
                        </a:cxn>
                        <a:cxn ang="0">
                          <a:pos x="0" y="59"/>
                        </a:cxn>
                        <a:cxn ang="0">
                          <a:pos x="97" y="0"/>
                        </a:cxn>
                        <a:cxn ang="0">
                          <a:pos x="97" y="119"/>
                        </a:cxn>
                      </a:cxnLst>
                      <a:rect l="txL" t="txT" r="txR" b="txB"/>
                      <a:pathLst>
                        <a:path w="97" h="119">
                          <a:moveTo>
                            <a:pt x="97" y="119"/>
                          </a:moveTo>
                          <a:lnTo>
                            <a:pt x="0" y="59"/>
                          </a:lnTo>
                          <a:lnTo>
                            <a:pt x="97" y="0"/>
                          </a:lnTo>
                          <a:lnTo>
                            <a:pt x="97" y="119"/>
                          </a:lnTo>
                          <a:close/>
                        </a:path>
                      </a:pathLst>
                    </a:custGeom>
                    <a:solidFill>
                      <a:srgbClr val="990000">
                        <a:alpha val="100000"/>
                      </a:srgbClr>
                    </a:solidFill>
                    <a:ln w="9525" cap="flat" cmpd="sng">
                      <a:solidFill>
                        <a:srgbClr val="99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487" name="Group 12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3559" y="1248"/>
                    <a:ext cx="665" cy="144"/>
                    <a:chOff x="3167" y="2549"/>
                    <a:chExt cx="636" cy="119"/>
                  </a:xfrm>
                </p:grpSpPr>
                <p:sp>
                  <p:nvSpPr>
                    <p:cNvPr id="18488" name="Line 13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3245" y="2608"/>
                      <a:ext cx="558" cy="1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99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8489" name="Freeform 14"/>
                    <p:cNvSpPr>
                      <a:spLocks noChangeAspect="1"/>
                    </p:cNvSpPr>
                    <p:nvPr/>
                  </p:nvSpPr>
                  <p:spPr>
                    <a:xfrm>
                      <a:off x="3167" y="2549"/>
                      <a:ext cx="97" cy="119"/>
                    </a:xfrm>
                    <a:custGeom>
                      <a:avLst/>
                      <a:gdLst>
                        <a:gd name="txL" fmla="*/ 0 w 97"/>
                        <a:gd name="txT" fmla="*/ 0 h 119"/>
                        <a:gd name="txR" fmla="*/ 97 w 97"/>
                        <a:gd name="txB" fmla="*/ 119 h 119"/>
                      </a:gdLst>
                      <a:ahLst/>
                      <a:cxnLst>
                        <a:cxn ang="0">
                          <a:pos x="97" y="119"/>
                        </a:cxn>
                        <a:cxn ang="0">
                          <a:pos x="0" y="59"/>
                        </a:cxn>
                        <a:cxn ang="0">
                          <a:pos x="97" y="0"/>
                        </a:cxn>
                        <a:cxn ang="0">
                          <a:pos x="97" y="119"/>
                        </a:cxn>
                      </a:cxnLst>
                      <a:rect l="txL" t="txT" r="txR" b="txB"/>
                      <a:pathLst>
                        <a:path w="97" h="119">
                          <a:moveTo>
                            <a:pt x="97" y="119"/>
                          </a:moveTo>
                          <a:lnTo>
                            <a:pt x="0" y="59"/>
                          </a:lnTo>
                          <a:lnTo>
                            <a:pt x="97" y="0"/>
                          </a:lnTo>
                          <a:lnTo>
                            <a:pt x="97" y="119"/>
                          </a:lnTo>
                          <a:close/>
                        </a:path>
                      </a:pathLst>
                    </a:custGeom>
                    <a:solidFill>
                      <a:srgbClr val="990000">
                        <a:alpha val="100000"/>
                      </a:srgbClr>
                    </a:solidFill>
                    <a:ln w="9525" cap="flat" cmpd="sng">
                      <a:solidFill>
                        <a:srgbClr val="99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8483" name="Group 15"/>
                <p:cNvGrpSpPr>
                  <a:grpSpLocks noChangeAspect="1"/>
                </p:cNvGrpSpPr>
                <p:nvPr/>
              </p:nvGrpSpPr>
              <p:grpSpPr>
                <a:xfrm>
                  <a:off x="2928" y="1200"/>
                  <a:ext cx="1296" cy="240"/>
                  <a:chOff x="3216" y="2496"/>
                  <a:chExt cx="1632" cy="240"/>
                </a:xfrm>
              </p:grpSpPr>
              <p:sp>
                <p:nvSpPr>
                  <p:cNvPr id="18484" name="Line 16"/>
                  <p:cNvSpPr>
                    <a:spLocks noChangeAspect="1"/>
                  </p:cNvSpPr>
                  <p:nvPr/>
                </p:nvSpPr>
                <p:spPr>
                  <a:xfrm>
                    <a:off x="3216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990000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485" name="Line 17"/>
                  <p:cNvSpPr>
                    <a:spLocks noChangeAspect="1"/>
                  </p:cNvSpPr>
                  <p:nvPr/>
                </p:nvSpPr>
                <p:spPr>
                  <a:xfrm>
                    <a:off x="4848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990000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</p:grpSp>
        </p:grpSp>
        <p:sp>
          <p:nvSpPr>
            <p:cNvPr id="18445" name="Rectangle 18" descr="D:\剪贴画\PE03255_.WMF"/>
            <p:cNvSpPr>
              <a:spLocks noChangeAspect="1"/>
            </p:cNvSpPr>
            <p:nvPr/>
          </p:nvSpPr>
          <p:spPr>
            <a:xfrm>
              <a:off x="768" y="2448"/>
              <a:ext cx="1296" cy="1296"/>
            </a:xfrm>
            <a:prstGeom prst="rect">
              <a:avLst/>
            </a:prstGeom>
            <a:noFill/>
            <a:ln w="38100" cap="flat" cmpd="sng">
              <a:solidFill>
                <a:srgbClr val="99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5400" b="1" dirty="0"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  <p:grpSp>
          <p:nvGrpSpPr>
            <p:cNvPr id="18446" name="Group 19"/>
            <p:cNvGrpSpPr>
              <a:grpSpLocks noChangeAspect="1"/>
            </p:cNvGrpSpPr>
            <p:nvPr/>
          </p:nvGrpSpPr>
          <p:grpSpPr>
            <a:xfrm>
              <a:off x="480" y="2448"/>
              <a:ext cx="240" cy="1296"/>
              <a:chOff x="3120" y="1488"/>
              <a:chExt cx="240" cy="1296"/>
            </a:xfrm>
          </p:grpSpPr>
          <p:grpSp>
            <p:nvGrpSpPr>
              <p:cNvPr id="18468" name="Group 20"/>
              <p:cNvGrpSpPr>
                <a:grpSpLocks noChangeAspect="1"/>
              </p:cNvGrpSpPr>
              <p:nvPr/>
            </p:nvGrpSpPr>
            <p:grpSpPr>
              <a:xfrm rot="5400000">
                <a:off x="2592" y="2016"/>
                <a:ext cx="1296" cy="240"/>
                <a:chOff x="2928" y="1200"/>
                <a:chExt cx="1296" cy="240"/>
              </a:xfrm>
            </p:grpSpPr>
            <p:grpSp>
              <p:nvGrpSpPr>
                <p:cNvPr id="18470" name="Group 21"/>
                <p:cNvGrpSpPr>
                  <a:grpSpLocks noChangeAspect="1"/>
                </p:cNvGrpSpPr>
                <p:nvPr/>
              </p:nvGrpSpPr>
              <p:grpSpPr>
                <a:xfrm>
                  <a:off x="2928" y="1248"/>
                  <a:ext cx="1296" cy="144"/>
                  <a:chOff x="2644" y="1248"/>
                  <a:chExt cx="1580" cy="144"/>
                </a:xfrm>
              </p:grpSpPr>
              <p:grpSp>
                <p:nvGrpSpPr>
                  <p:cNvPr id="18474" name="Group 22"/>
                  <p:cNvGrpSpPr>
                    <a:grpSpLocks noChangeAspect="1"/>
                  </p:cNvGrpSpPr>
                  <p:nvPr/>
                </p:nvGrpSpPr>
                <p:grpSpPr>
                  <a:xfrm>
                    <a:off x="2644" y="1248"/>
                    <a:ext cx="630" cy="119"/>
                    <a:chOff x="3167" y="2549"/>
                    <a:chExt cx="636" cy="119"/>
                  </a:xfrm>
                </p:grpSpPr>
                <p:sp>
                  <p:nvSpPr>
                    <p:cNvPr id="18478" name="Line 23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3245" y="2608"/>
                      <a:ext cx="558" cy="1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99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8479" name="Freeform 24"/>
                    <p:cNvSpPr>
                      <a:spLocks noChangeAspect="1"/>
                    </p:cNvSpPr>
                    <p:nvPr/>
                  </p:nvSpPr>
                  <p:spPr>
                    <a:xfrm>
                      <a:off x="3167" y="2549"/>
                      <a:ext cx="97" cy="119"/>
                    </a:xfrm>
                    <a:custGeom>
                      <a:avLst/>
                      <a:gdLst>
                        <a:gd name="txL" fmla="*/ 0 w 97"/>
                        <a:gd name="txT" fmla="*/ 0 h 119"/>
                        <a:gd name="txR" fmla="*/ 97 w 97"/>
                        <a:gd name="txB" fmla="*/ 119 h 119"/>
                      </a:gdLst>
                      <a:ahLst/>
                      <a:cxnLst>
                        <a:cxn ang="0">
                          <a:pos x="97" y="119"/>
                        </a:cxn>
                        <a:cxn ang="0">
                          <a:pos x="0" y="59"/>
                        </a:cxn>
                        <a:cxn ang="0">
                          <a:pos x="97" y="0"/>
                        </a:cxn>
                        <a:cxn ang="0">
                          <a:pos x="97" y="119"/>
                        </a:cxn>
                      </a:cxnLst>
                      <a:rect l="txL" t="txT" r="txR" b="txB"/>
                      <a:pathLst>
                        <a:path w="97" h="119">
                          <a:moveTo>
                            <a:pt x="97" y="119"/>
                          </a:moveTo>
                          <a:lnTo>
                            <a:pt x="0" y="59"/>
                          </a:lnTo>
                          <a:lnTo>
                            <a:pt x="97" y="0"/>
                          </a:lnTo>
                          <a:lnTo>
                            <a:pt x="97" y="119"/>
                          </a:lnTo>
                          <a:close/>
                        </a:path>
                      </a:pathLst>
                    </a:custGeom>
                    <a:solidFill>
                      <a:srgbClr val="990000">
                        <a:alpha val="100000"/>
                      </a:srgbClr>
                    </a:solidFill>
                    <a:ln w="9525" cap="flat" cmpd="sng">
                      <a:solidFill>
                        <a:srgbClr val="99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475" name="Group 25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3559" y="1248"/>
                    <a:ext cx="665" cy="144"/>
                    <a:chOff x="3167" y="2549"/>
                    <a:chExt cx="636" cy="119"/>
                  </a:xfrm>
                </p:grpSpPr>
                <p:sp>
                  <p:nvSpPr>
                    <p:cNvPr id="18476" name="Line 26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3245" y="2608"/>
                      <a:ext cx="558" cy="1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99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8477" name="Freeform 27"/>
                    <p:cNvSpPr>
                      <a:spLocks noChangeAspect="1"/>
                    </p:cNvSpPr>
                    <p:nvPr/>
                  </p:nvSpPr>
                  <p:spPr>
                    <a:xfrm>
                      <a:off x="3167" y="2549"/>
                      <a:ext cx="97" cy="119"/>
                    </a:xfrm>
                    <a:custGeom>
                      <a:avLst/>
                      <a:gdLst>
                        <a:gd name="txL" fmla="*/ 0 w 97"/>
                        <a:gd name="txT" fmla="*/ 0 h 119"/>
                        <a:gd name="txR" fmla="*/ 97 w 97"/>
                        <a:gd name="txB" fmla="*/ 119 h 119"/>
                      </a:gdLst>
                      <a:ahLst/>
                      <a:cxnLst>
                        <a:cxn ang="0">
                          <a:pos x="97" y="119"/>
                        </a:cxn>
                        <a:cxn ang="0">
                          <a:pos x="0" y="59"/>
                        </a:cxn>
                        <a:cxn ang="0">
                          <a:pos x="97" y="0"/>
                        </a:cxn>
                        <a:cxn ang="0">
                          <a:pos x="97" y="119"/>
                        </a:cxn>
                      </a:cxnLst>
                      <a:rect l="txL" t="txT" r="txR" b="txB"/>
                      <a:pathLst>
                        <a:path w="97" h="119">
                          <a:moveTo>
                            <a:pt x="97" y="119"/>
                          </a:moveTo>
                          <a:lnTo>
                            <a:pt x="0" y="59"/>
                          </a:lnTo>
                          <a:lnTo>
                            <a:pt x="97" y="0"/>
                          </a:lnTo>
                          <a:lnTo>
                            <a:pt x="97" y="119"/>
                          </a:lnTo>
                          <a:close/>
                        </a:path>
                      </a:pathLst>
                    </a:custGeom>
                    <a:solidFill>
                      <a:srgbClr val="990000">
                        <a:alpha val="100000"/>
                      </a:srgbClr>
                    </a:solidFill>
                    <a:ln w="9525" cap="flat" cmpd="sng">
                      <a:solidFill>
                        <a:srgbClr val="99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8471" name="Group 28"/>
                <p:cNvGrpSpPr>
                  <a:grpSpLocks noChangeAspect="1"/>
                </p:cNvGrpSpPr>
                <p:nvPr/>
              </p:nvGrpSpPr>
              <p:grpSpPr>
                <a:xfrm>
                  <a:off x="2928" y="1200"/>
                  <a:ext cx="1296" cy="240"/>
                  <a:chOff x="3216" y="2496"/>
                  <a:chExt cx="1632" cy="240"/>
                </a:xfrm>
              </p:grpSpPr>
              <p:sp>
                <p:nvSpPr>
                  <p:cNvPr id="18472" name="Line 29"/>
                  <p:cNvSpPr>
                    <a:spLocks noChangeAspect="1"/>
                  </p:cNvSpPr>
                  <p:nvPr/>
                </p:nvSpPr>
                <p:spPr>
                  <a:xfrm>
                    <a:off x="3216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990000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473" name="Line 30"/>
                  <p:cNvSpPr>
                    <a:spLocks noChangeAspect="1"/>
                  </p:cNvSpPr>
                  <p:nvPr/>
                </p:nvSpPr>
                <p:spPr>
                  <a:xfrm>
                    <a:off x="4848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990000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</p:grpSp>
          <p:sp>
            <p:nvSpPr>
              <p:cNvPr id="18469" name="Rectangle 31"/>
              <p:cNvSpPr>
                <a:spLocks noChangeAspect="1"/>
              </p:cNvSpPr>
              <p:nvPr/>
            </p:nvSpPr>
            <p:spPr>
              <a:xfrm>
                <a:off x="3168" y="1931"/>
                <a:ext cx="192" cy="3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0" hangingPunct="0">
                  <a:spcBef>
                    <a:spcPct val="0"/>
                  </a:spcBef>
                  <a:buNone/>
                </a:pPr>
                <a:r>
                  <a:rPr lang="en-US" altLang="zh-CN" sz="2100" b="1" i="1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zh-CN" b="1" i="1">
                  <a:solidFill>
                    <a:srgbClr val="99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47" name="Group 32"/>
            <p:cNvGrpSpPr>
              <a:grpSpLocks noChangeAspect="1"/>
            </p:cNvGrpSpPr>
            <p:nvPr/>
          </p:nvGrpSpPr>
          <p:grpSpPr>
            <a:xfrm>
              <a:off x="2064" y="3744"/>
              <a:ext cx="864" cy="326"/>
              <a:chOff x="4704" y="3024"/>
              <a:chExt cx="864" cy="326"/>
            </a:xfrm>
          </p:grpSpPr>
          <p:grpSp>
            <p:nvGrpSpPr>
              <p:cNvPr id="18460" name="Group 33"/>
              <p:cNvGrpSpPr>
                <a:grpSpLocks noChangeAspect="1"/>
              </p:cNvGrpSpPr>
              <p:nvPr/>
            </p:nvGrpSpPr>
            <p:grpSpPr>
              <a:xfrm>
                <a:off x="4704" y="3072"/>
                <a:ext cx="864" cy="240"/>
                <a:chOff x="4752" y="2832"/>
                <a:chExt cx="864" cy="240"/>
              </a:xfrm>
            </p:grpSpPr>
            <p:grpSp>
              <p:nvGrpSpPr>
                <p:cNvPr id="18462" name="Group 34"/>
                <p:cNvGrpSpPr>
                  <a:grpSpLocks noChangeAspect="1"/>
                </p:cNvGrpSpPr>
                <p:nvPr/>
              </p:nvGrpSpPr>
              <p:grpSpPr>
                <a:xfrm>
                  <a:off x="4752" y="2832"/>
                  <a:ext cx="864" cy="240"/>
                  <a:chOff x="3216" y="2496"/>
                  <a:chExt cx="1632" cy="240"/>
                </a:xfrm>
              </p:grpSpPr>
              <p:sp>
                <p:nvSpPr>
                  <p:cNvPr id="18466" name="Line 35"/>
                  <p:cNvSpPr>
                    <a:spLocks noChangeAspect="1"/>
                  </p:cNvSpPr>
                  <p:nvPr/>
                </p:nvSpPr>
                <p:spPr>
                  <a:xfrm>
                    <a:off x="3216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000099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467" name="Line 36"/>
                  <p:cNvSpPr>
                    <a:spLocks noChangeAspect="1"/>
                  </p:cNvSpPr>
                  <p:nvPr/>
                </p:nvSpPr>
                <p:spPr>
                  <a:xfrm>
                    <a:off x="4848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000099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8463" name="Group 37"/>
                <p:cNvGrpSpPr>
                  <a:grpSpLocks noChangeAspect="1"/>
                </p:cNvGrpSpPr>
                <p:nvPr/>
              </p:nvGrpSpPr>
              <p:grpSpPr>
                <a:xfrm>
                  <a:off x="4752" y="2928"/>
                  <a:ext cx="864" cy="0"/>
                  <a:chOff x="4416" y="3504"/>
                  <a:chExt cx="864" cy="0"/>
                </a:xfrm>
              </p:grpSpPr>
              <p:sp>
                <p:nvSpPr>
                  <p:cNvPr id="18464" name="Line 38"/>
                  <p:cNvSpPr>
                    <a:spLocks noChangeAspect="1"/>
                  </p:cNvSpPr>
                  <p:nvPr/>
                </p:nvSpPr>
                <p:spPr>
                  <a:xfrm>
                    <a:off x="4944" y="3504"/>
                    <a:ext cx="336" cy="0"/>
                  </a:xfrm>
                  <a:prstGeom prst="line">
                    <a:avLst/>
                  </a:prstGeom>
                  <a:ln w="38100" cap="flat" cmpd="sng">
                    <a:solidFill>
                      <a:srgbClr val="000099"/>
                    </a:solidFill>
                    <a:prstDash val="solid"/>
                    <a:headEnd type="none" w="sm" len="sm"/>
                    <a:tailEnd type="triangle" w="med" len="med"/>
                  </a:ln>
                </p:spPr>
              </p:sp>
              <p:sp>
                <p:nvSpPr>
                  <p:cNvPr id="18465" name="Line 39"/>
                  <p:cNvSpPr>
                    <a:spLocks noChangeAspect="1"/>
                  </p:cNvSpPr>
                  <p:nvPr/>
                </p:nvSpPr>
                <p:spPr>
                  <a:xfrm flipH="1">
                    <a:off x="4416" y="3504"/>
                    <a:ext cx="336" cy="0"/>
                  </a:xfrm>
                  <a:prstGeom prst="line">
                    <a:avLst/>
                  </a:prstGeom>
                  <a:ln w="38100" cap="flat" cmpd="sng">
                    <a:solidFill>
                      <a:srgbClr val="000099"/>
                    </a:solidFill>
                    <a:prstDash val="solid"/>
                    <a:headEnd type="none" w="sm" len="sm"/>
                    <a:tailEnd type="triangle" w="med" len="med"/>
                  </a:ln>
                </p:spPr>
              </p:sp>
            </p:grpSp>
          </p:grpSp>
          <p:sp>
            <p:nvSpPr>
              <p:cNvPr id="18461" name="Rectangle 40"/>
              <p:cNvSpPr>
                <a:spLocks noChangeAspect="1"/>
              </p:cNvSpPr>
              <p:nvPr/>
            </p:nvSpPr>
            <p:spPr>
              <a:xfrm>
                <a:off x="5088" y="3024"/>
                <a:ext cx="288" cy="3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0" hangingPunct="0">
                  <a:spcBef>
                    <a:spcPct val="0"/>
                  </a:spcBef>
                  <a:buNone/>
                </a:pPr>
                <a:r>
                  <a:rPr lang="en-US" altLang="zh-CN" sz="21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</a:t>
                </a:r>
                <a:endParaRPr lang="en-US" altLang="zh-CN" b="1" i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48" name="Group 41"/>
            <p:cNvGrpSpPr>
              <a:grpSpLocks noChangeAspect="1"/>
            </p:cNvGrpSpPr>
            <p:nvPr/>
          </p:nvGrpSpPr>
          <p:grpSpPr>
            <a:xfrm>
              <a:off x="480" y="1584"/>
              <a:ext cx="289" cy="864"/>
              <a:chOff x="3072" y="864"/>
              <a:chExt cx="289" cy="864"/>
            </a:xfrm>
          </p:grpSpPr>
          <p:grpSp>
            <p:nvGrpSpPr>
              <p:cNvPr id="18452" name="Group 42"/>
              <p:cNvGrpSpPr>
                <a:grpSpLocks noChangeAspect="1"/>
              </p:cNvGrpSpPr>
              <p:nvPr/>
            </p:nvGrpSpPr>
            <p:grpSpPr>
              <a:xfrm rot="5400000">
                <a:off x="2760" y="1176"/>
                <a:ext cx="864" cy="240"/>
                <a:chOff x="4752" y="2832"/>
                <a:chExt cx="864" cy="240"/>
              </a:xfrm>
            </p:grpSpPr>
            <p:grpSp>
              <p:nvGrpSpPr>
                <p:cNvPr id="18454" name="Group 43"/>
                <p:cNvGrpSpPr>
                  <a:grpSpLocks noChangeAspect="1"/>
                </p:cNvGrpSpPr>
                <p:nvPr/>
              </p:nvGrpSpPr>
              <p:grpSpPr>
                <a:xfrm>
                  <a:off x="4752" y="2832"/>
                  <a:ext cx="864" cy="240"/>
                  <a:chOff x="3216" y="2496"/>
                  <a:chExt cx="1632" cy="240"/>
                </a:xfrm>
              </p:grpSpPr>
              <p:sp>
                <p:nvSpPr>
                  <p:cNvPr id="18458" name="Line 44"/>
                  <p:cNvSpPr>
                    <a:spLocks noChangeAspect="1"/>
                  </p:cNvSpPr>
                  <p:nvPr/>
                </p:nvSpPr>
                <p:spPr>
                  <a:xfrm>
                    <a:off x="3216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000099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459" name="Line 45"/>
                  <p:cNvSpPr>
                    <a:spLocks noChangeAspect="1"/>
                  </p:cNvSpPr>
                  <p:nvPr/>
                </p:nvSpPr>
                <p:spPr>
                  <a:xfrm>
                    <a:off x="4848" y="2496"/>
                    <a:ext cx="0" cy="240"/>
                  </a:xfrm>
                  <a:prstGeom prst="line">
                    <a:avLst/>
                  </a:prstGeom>
                  <a:ln w="38100" cap="flat" cmpd="sng">
                    <a:solidFill>
                      <a:srgbClr val="000099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grpSp>
              <p:nvGrpSpPr>
                <p:cNvPr id="18455" name="Group 46"/>
                <p:cNvGrpSpPr>
                  <a:grpSpLocks noChangeAspect="1"/>
                </p:cNvGrpSpPr>
                <p:nvPr/>
              </p:nvGrpSpPr>
              <p:grpSpPr>
                <a:xfrm>
                  <a:off x="4752" y="2928"/>
                  <a:ext cx="864" cy="0"/>
                  <a:chOff x="4416" y="3504"/>
                  <a:chExt cx="864" cy="0"/>
                </a:xfrm>
              </p:grpSpPr>
              <p:sp>
                <p:nvSpPr>
                  <p:cNvPr id="18456" name="Line 47"/>
                  <p:cNvSpPr>
                    <a:spLocks noChangeAspect="1"/>
                  </p:cNvSpPr>
                  <p:nvPr/>
                </p:nvSpPr>
                <p:spPr>
                  <a:xfrm>
                    <a:off x="4944" y="3504"/>
                    <a:ext cx="336" cy="0"/>
                  </a:xfrm>
                  <a:prstGeom prst="line">
                    <a:avLst/>
                  </a:prstGeom>
                  <a:ln w="38100" cap="flat" cmpd="sng">
                    <a:solidFill>
                      <a:srgbClr val="000099"/>
                    </a:solidFill>
                    <a:prstDash val="solid"/>
                    <a:headEnd type="none" w="sm" len="sm"/>
                    <a:tailEnd type="triangle" w="med" len="med"/>
                  </a:ln>
                </p:spPr>
              </p:sp>
              <p:sp>
                <p:nvSpPr>
                  <p:cNvPr id="18457" name="Line 48"/>
                  <p:cNvSpPr>
                    <a:spLocks noChangeAspect="1"/>
                  </p:cNvSpPr>
                  <p:nvPr/>
                </p:nvSpPr>
                <p:spPr>
                  <a:xfrm flipH="1">
                    <a:off x="4416" y="3504"/>
                    <a:ext cx="336" cy="0"/>
                  </a:xfrm>
                  <a:prstGeom prst="line">
                    <a:avLst/>
                  </a:prstGeom>
                  <a:ln w="38100" cap="flat" cmpd="sng">
                    <a:solidFill>
                      <a:srgbClr val="000099"/>
                    </a:solidFill>
                    <a:prstDash val="solid"/>
                    <a:headEnd type="none" w="sm" len="sm"/>
                    <a:tailEnd type="triangle" w="med" len="med"/>
                  </a:ln>
                </p:spPr>
              </p:sp>
            </p:grpSp>
          </p:grpSp>
          <p:sp>
            <p:nvSpPr>
              <p:cNvPr id="18453" name="Rectangle 49"/>
              <p:cNvSpPr>
                <a:spLocks noChangeAspect="1"/>
              </p:cNvSpPr>
              <p:nvPr/>
            </p:nvSpPr>
            <p:spPr>
              <a:xfrm>
                <a:off x="3169" y="1163"/>
                <a:ext cx="192" cy="3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0" hangingPunct="0">
                  <a:spcBef>
                    <a:spcPct val="0"/>
                  </a:spcBef>
                  <a:buNone/>
                </a:pPr>
                <a:r>
                  <a:rPr lang="en-US" altLang="zh-CN" sz="21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</a:t>
                </a:r>
                <a:endParaRPr lang="en-US" altLang="zh-CN" b="1" i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8449" name="Rectangle 50" descr="D:\剪贴画\PE03255_.WMF"/>
            <p:cNvSpPr>
              <a:spLocks noChangeAspect="1"/>
            </p:cNvSpPr>
            <p:nvPr/>
          </p:nvSpPr>
          <p:spPr>
            <a:xfrm>
              <a:off x="2064" y="2448"/>
              <a:ext cx="864" cy="1296"/>
            </a:xfrm>
            <a:prstGeom prst="rect">
              <a:avLst/>
            </a:prstGeom>
            <a:noFill/>
            <a:ln w="38100" cap="flat" cmpd="sng">
              <a:solidFill>
                <a:srgbClr val="99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5400" b="1" dirty="0"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  <p:sp>
          <p:nvSpPr>
            <p:cNvPr id="18450" name="Rectangle 51" descr="D:\剪贴画\PE03255_.WMF"/>
            <p:cNvSpPr>
              <a:spLocks noChangeAspect="1"/>
            </p:cNvSpPr>
            <p:nvPr/>
          </p:nvSpPr>
          <p:spPr>
            <a:xfrm>
              <a:off x="768" y="1584"/>
              <a:ext cx="1296" cy="864"/>
            </a:xfrm>
            <a:prstGeom prst="rect">
              <a:avLst/>
            </a:prstGeom>
            <a:noFill/>
            <a:ln w="38100" cap="flat" cmpd="sng">
              <a:solidFill>
                <a:srgbClr val="99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5400" b="1" dirty="0"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  <p:sp>
          <p:nvSpPr>
            <p:cNvPr id="18451" name="Rectangle 52" descr="D:\剪贴画\PE03255_.WMF"/>
            <p:cNvSpPr>
              <a:spLocks noChangeAspect="1"/>
            </p:cNvSpPr>
            <p:nvPr/>
          </p:nvSpPr>
          <p:spPr>
            <a:xfrm>
              <a:off x="2064" y="1584"/>
              <a:ext cx="864" cy="864"/>
            </a:xfrm>
            <a:prstGeom prst="rect">
              <a:avLst/>
            </a:prstGeom>
            <a:noFill/>
            <a:ln w="38100" cap="flat" cmpd="sng">
              <a:solidFill>
                <a:srgbClr val="99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lang="zh-CN" altLang="en-US" sz="5400" b="1" dirty="0">
                <a:latin typeface="Times New Roman" panose="02020603050405020304" pitchFamily="18" charset="0"/>
                <a:ea typeface="黑体" panose="02010600030101010101" pitchFamily="2" charset="-122"/>
              </a:endParaRPr>
            </a:p>
          </p:txBody>
        </p:sp>
      </p:grpSp>
      <p:sp>
        <p:nvSpPr>
          <p:cNvPr id="52" name="Rectangle 53"/>
          <p:cNvSpPr>
            <a:spLocks noChangeAspect="1"/>
          </p:cNvSpPr>
          <p:nvPr/>
        </p:nvSpPr>
        <p:spPr>
          <a:xfrm>
            <a:off x="3405188" y="3375025"/>
            <a:ext cx="1282700" cy="1276350"/>
          </a:xfrm>
          <a:prstGeom prst="rect">
            <a:avLst/>
          </a:prstGeom>
          <a:solidFill>
            <a:srgbClr val="990033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en-US" altLang="zh-CN" sz="3600" b="1" i="1">
                <a:solidFill>
                  <a:srgbClr val="FFFF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600" b="1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endParaRPr lang="en-US" altLang="zh-CN" sz="3600" b="1" baseline="30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Rectangle 54"/>
          <p:cNvSpPr>
            <a:spLocks noChangeAspect="1"/>
          </p:cNvSpPr>
          <p:nvPr/>
        </p:nvSpPr>
        <p:spPr>
          <a:xfrm>
            <a:off x="4710113" y="3375025"/>
            <a:ext cx="830262" cy="1276350"/>
          </a:xfrm>
          <a:prstGeom prst="rect">
            <a:avLst/>
          </a:prstGeom>
          <a:solidFill>
            <a:srgbClr val="003366"/>
          </a:solidFill>
          <a:ln w="9525" cap="flat" cmpd="sng">
            <a:solidFill>
              <a:srgbClr val="003366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en-US" altLang="zh-CN" b="1" i="1" err="1">
                <a:solidFill>
                  <a:srgbClr val="FFFFFF"/>
                </a:solidFill>
                <a:latin typeface="Times New Roman" panose="02020603050405020304" pitchFamily="18" charset="0"/>
              </a:rPr>
              <a:t>ab</a:t>
            </a:r>
            <a:endParaRPr lang="en-US" altLang="zh-CN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4" name="Group 55"/>
          <p:cNvGrpSpPr>
            <a:grpSpLocks noChangeAspect="1"/>
          </p:cNvGrpSpPr>
          <p:nvPr/>
        </p:nvGrpSpPr>
        <p:grpSpPr>
          <a:xfrm>
            <a:off x="3405188" y="2528888"/>
            <a:ext cx="1282700" cy="846137"/>
            <a:chOff x="4128" y="1344"/>
            <a:chExt cx="941" cy="596"/>
          </a:xfrm>
        </p:grpSpPr>
        <p:sp>
          <p:nvSpPr>
            <p:cNvPr id="18442" name="Rectangle 56"/>
            <p:cNvSpPr>
              <a:spLocks noChangeAspect="1"/>
            </p:cNvSpPr>
            <p:nvPr/>
          </p:nvSpPr>
          <p:spPr>
            <a:xfrm rot="5400000">
              <a:off x="4300" y="1171"/>
              <a:ext cx="596" cy="941"/>
            </a:xfrm>
            <a:prstGeom prst="rect">
              <a:avLst/>
            </a:prstGeom>
            <a:solidFill>
              <a:srgbClr val="003366"/>
            </a:solidFill>
            <a:ln w="9525" cap="flat" cmpd="sng">
              <a:solidFill>
                <a:srgbClr val="003366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rot="10800000" vert="eaVert" wrap="none" anchor="ctr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0" hangingPunct="0">
                <a:spcBef>
                  <a:spcPct val="0"/>
                </a:spcBef>
                <a:buNone/>
              </a:pPr>
              <a:endPara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3" name="Rectangle 57" descr="D:\剪贴画\PE03255_.WMF"/>
            <p:cNvSpPr>
              <a:spLocks noChangeAspect="1"/>
            </p:cNvSpPr>
            <p:nvPr/>
          </p:nvSpPr>
          <p:spPr>
            <a:xfrm>
              <a:off x="4416" y="1492"/>
              <a:ext cx="433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0" hangingPunct="0">
                <a:spcBef>
                  <a:spcPct val="0"/>
                </a:spcBef>
                <a:buNone/>
              </a:pPr>
              <a:r>
                <a:rPr lang="en-US" altLang="zh-CN" b="1" i="1" err="1">
                  <a:solidFill>
                    <a:srgbClr val="FFFFFF"/>
                  </a:solidFill>
                  <a:latin typeface="Times New Roman" panose="02020603050405020304" pitchFamily="18" charset="0"/>
                </a:rPr>
                <a:t>ab</a:t>
              </a:r>
              <a:endParaRPr lang="en-US" altLang="zh-CN" b="1" baseline="30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7" name="Rectangle 58"/>
          <p:cNvSpPr>
            <a:spLocks noChangeAspect="1"/>
          </p:cNvSpPr>
          <p:nvPr/>
        </p:nvSpPr>
        <p:spPr>
          <a:xfrm>
            <a:off x="4687888" y="2533650"/>
            <a:ext cx="852487" cy="846138"/>
          </a:xfrm>
          <a:prstGeom prst="rect">
            <a:avLst/>
          </a:prstGeom>
          <a:solidFill>
            <a:srgbClr val="006600"/>
          </a:solidFill>
          <a:ln w="9525" cap="flat" cmpd="sng">
            <a:solidFill>
              <a:srgbClr val="99CC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en-US" altLang="zh-CN" b="1" i="1">
                <a:solidFill>
                  <a:srgbClr val="FFFF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b="1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endParaRPr lang="en-US" altLang="zh-CN" b="1" baseline="30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Rectangle 68" descr="D:\剪贴画\PE03255_.WMF"/>
          <p:cNvSpPr/>
          <p:nvPr/>
        </p:nvSpPr>
        <p:spPr>
          <a:xfrm>
            <a:off x="2814638" y="5437188"/>
            <a:ext cx="1524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en-US" altLang="zh-CN" i="1">
                <a:latin typeface="Times New Roman" panose="02020603050405020304" pitchFamily="18" charset="0"/>
              </a:rPr>
              <a:t>a</a:t>
            </a:r>
            <a:r>
              <a:rPr lang="en-US" altLang="zh-CN">
                <a:latin typeface="Times New Roman" panose="02020603050405020304" pitchFamily="18" charset="0"/>
              </a:rPr>
              <a:t>+</a:t>
            </a:r>
            <a:r>
              <a:rPr lang="en-US" altLang="zh-CN" i="1">
                <a:latin typeface="Times New Roman" panose="02020603050405020304" pitchFamily="18" charset="0"/>
              </a:rPr>
              <a:t>b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r>
              <a:rPr lang="en-US" altLang="zh-CN" baseline="30000">
                <a:latin typeface="Times New Roman" panose="02020603050405020304" pitchFamily="18" charset="0"/>
              </a:rPr>
              <a:t>2</a:t>
            </a:r>
            <a:r>
              <a:rPr lang="en-US" altLang="zh-CN">
                <a:latin typeface="Times New Roman" panose="02020603050405020304" pitchFamily="18" charset="0"/>
              </a:rPr>
              <a:t>=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9" name="Rectangle 137" descr="D:\剪贴画\PE03255_.WMF"/>
          <p:cNvSpPr/>
          <p:nvPr/>
        </p:nvSpPr>
        <p:spPr>
          <a:xfrm>
            <a:off x="4235450" y="5413375"/>
            <a:ext cx="19446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zh-CN" i="1">
                <a:latin typeface="Times New Roman" panose="02020603050405020304" pitchFamily="18" charset="0"/>
              </a:rPr>
              <a:t>a</a:t>
            </a:r>
            <a:r>
              <a:rPr lang="en-US" altLang="zh-CN" baseline="30000">
                <a:latin typeface="Times New Roman" panose="02020603050405020304" pitchFamily="18" charset="0"/>
              </a:rPr>
              <a:t>2</a:t>
            </a:r>
            <a:r>
              <a:rPr lang="en-US" altLang="zh-CN">
                <a:latin typeface="Times New Roman" panose="02020603050405020304" pitchFamily="18" charset="0"/>
              </a:rPr>
              <a:t>+2</a:t>
            </a:r>
            <a:r>
              <a:rPr lang="en-US" altLang="zh-CN" i="1">
                <a:latin typeface="Times New Roman" panose="02020603050405020304" pitchFamily="18" charset="0"/>
              </a:rPr>
              <a:t>ab</a:t>
            </a:r>
            <a:r>
              <a:rPr lang="en-US" altLang="zh-CN">
                <a:latin typeface="Times New Roman" panose="02020603050405020304" pitchFamily="18" charset="0"/>
              </a:rPr>
              <a:t>+</a:t>
            </a:r>
            <a:r>
              <a:rPr lang="en-US" altLang="zh-CN" i="1">
                <a:latin typeface="Times New Roman" panose="02020603050405020304" pitchFamily="18" charset="0"/>
              </a:rPr>
              <a:t>b</a:t>
            </a:r>
            <a:r>
              <a:rPr lang="en-US" altLang="zh-CN" baseline="30000">
                <a:latin typeface="Times New Roman" panose="02020603050405020304" pitchFamily="18" charset="0"/>
              </a:rPr>
              <a:t>2</a:t>
            </a:r>
            <a:endParaRPr lang="en-US" altLang="zh-CN" baseline="30000">
              <a:latin typeface="Times New Roman" panose="02020603050405020304" pitchFamily="18" charset="0"/>
            </a:endParaRPr>
          </a:p>
        </p:txBody>
      </p:sp>
      <p:sp>
        <p:nvSpPr>
          <p:cNvPr id="18441" name="Text Box 7"/>
          <p:cNvSpPr txBox="1"/>
          <p:nvPr/>
        </p:nvSpPr>
        <p:spPr>
          <a:xfrm>
            <a:off x="1028700" y="1246188"/>
            <a:ext cx="273526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几何解释：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7" grpId="0" animBg="1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0" name="Rectangle 4"/>
          <p:cNvSpPr/>
          <p:nvPr/>
        </p:nvSpPr>
        <p:spPr>
          <a:xfrm>
            <a:off x="2922588" y="4152900"/>
            <a:ext cx="461962" cy="5207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2800" dirty="0">
              <a:latin typeface="Comic Sans MS" panose="030F0702030302020204" pitchFamily="66" charset="0"/>
              <a:ea typeface="黑体" panose="02010600030101010101" pitchFamily="2" charset="-122"/>
            </a:endParaRPr>
          </a:p>
        </p:txBody>
      </p:sp>
      <p:sp>
        <p:nvSpPr>
          <p:cNvPr id="19459" name="Rectangle 5"/>
          <p:cNvSpPr/>
          <p:nvPr/>
        </p:nvSpPr>
        <p:spPr>
          <a:xfrm>
            <a:off x="2921000" y="1228725"/>
            <a:ext cx="2947988" cy="52228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 (a+b)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=a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+2ab+b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endParaRPr lang="en-US" altLang="zh-CN" sz="2800" baseline="30000">
              <a:latin typeface="Times New Roman" panose="02020603050405020304" pitchFamily="18" charset="0"/>
              <a:ea typeface="黑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2" name="Rectangle 6"/>
          <p:cNvSpPr/>
          <p:nvPr/>
        </p:nvSpPr>
        <p:spPr>
          <a:xfrm>
            <a:off x="2016125" y="2355850"/>
            <a:ext cx="24622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计算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: 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(x+2y)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  </a:t>
            </a:r>
            <a:endParaRPr lang="en-US" altLang="zh-CN" sz="2800">
              <a:latin typeface="Times New Roman" panose="02020603050405020304" pitchFamily="18" charset="0"/>
              <a:ea typeface="黑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19463" name="Rectangle 7"/>
          <p:cNvSpPr/>
          <p:nvPr/>
        </p:nvSpPr>
        <p:spPr>
          <a:xfrm>
            <a:off x="1584325" y="4087813"/>
            <a:ext cx="23050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解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: 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(x + 2y)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=</a:t>
            </a:r>
            <a:endParaRPr lang="en-US" altLang="zh-CN" sz="2800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19464" name="Rectangle 8"/>
          <p:cNvSpPr/>
          <p:nvPr/>
        </p:nvSpPr>
        <p:spPr>
          <a:xfrm>
            <a:off x="2176463" y="3127375"/>
            <a:ext cx="39449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>
                <a:solidFill>
                  <a:srgbClr val="FF5050"/>
                </a:solidFill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( a+ b)</a:t>
            </a:r>
            <a:r>
              <a:rPr lang="en-US" altLang="zh-CN" baseline="30000">
                <a:solidFill>
                  <a:srgbClr val="FF5050"/>
                </a:solidFill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 </a:t>
            </a:r>
            <a:r>
              <a:rPr lang="en-US" altLang="zh-CN">
                <a:solidFill>
                  <a:srgbClr val="FF5050"/>
                </a:solidFill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=a</a:t>
            </a:r>
            <a:r>
              <a:rPr lang="en-US" altLang="zh-CN" baseline="30000">
                <a:solidFill>
                  <a:srgbClr val="FF5050"/>
                </a:solidFill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>
                <a:solidFill>
                  <a:srgbClr val="FF5050"/>
                </a:solidFill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+2 a  b+  b</a:t>
            </a:r>
            <a:r>
              <a:rPr lang="en-US" altLang="zh-CN" baseline="30000">
                <a:solidFill>
                  <a:srgbClr val="FF5050"/>
                </a:solidFill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endParaRPr lang="en-US" altLang="zh-CN" baseline="30000">
              <a:solidFill>
                <a:srgbClr val="FF5050"/>
              </a:solidFill>
              <a:latin typeface="Times New Roman" panose="02020603050405020304" pitchFamily="18" charset="0"/>
              <a:ea typeface="黑体" panose="02010600030101010101" pitchFamily="2" charset="-122"/>
              <a:sym typeface="Wingdings" panose="05000000000000000000" pitchFamily="2" charset="2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2600325" y="3549650"/>
            <a:ext cx="3194050" cy="603250"/>
            <a:chOff x="960" y="1348"/>
            <a:chExt cx="2012" cy="380"/>
          </a:xfrm>
        </p:grpSpPr>
        <p:sp>
          <p:nvSpPr>
            <p:cNvPr id="19468" name="Line 10"/>
            <p:cNvSpPr/>
            <p:nvPr/>
          </p:nvSpPr>
          <p:spPr>
            <a:xfrm>
              <a:off x="960" y="1392"/>
              <a:ext cx="0" cy="336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19469" name="Line 11"/>
            <p:cNvSpPr/>
            <p:nvPr/>
          </p:nvSpPr>
          <p:spPr>
            <a:xfrm>
              <a:off x="1332" y="1361"/>
              <a:ext cx="0" cy="336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19470" name="Line 12"/>
            <p:cNvSpPr/>
            <p:nvPr/>
          </p:nvSpPr>
          <p:spPr>
            <a:xfrm>
              <a:off x="1772" y="1392"/>
              <a:ext cx="0" cy="336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19471" name="Line 13"/>
            <p:cNvSpPr/>
            <p:nvPr/>
          </p:nvSpPr>
          <p:spPr>
            <a:xfrm>
              <a:off x="2094" y="1348"/>
              <a:ext cx="0" cy="336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19472" name="Line 14"/>
            <p:cNvSpPr/>
            <p:nvPr/>
          </p:nvSpPr>
          <p:spPr>
            <a:xfrm>
              <a:off x="2275" y="1366"/>
              <a:ext cx="0" cy="336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19473" name="Line 15"/>
            <p:cNvSpPr/>
            <p:nvPr/>
          </p:nvSpPr>
          <p:spPr>
            <a:xfrm>
              <a:off x="2502" y="1357"/>
              <a:ext cx="0" cy="336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19474" name="Line 16"/>
            <p:cNvSpPr/>
            <p:nvPr/>
          </p:nvSpPr>
          <p:spPr>
            <a:xfrm>
              <a:off x="2972" y="1348"/>
              <a:ext cx="0" cy="336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triangle" w="med" len="med"/>
              <a:tailEnd type="triangle" w="med" len="med"/>
            </a:ln>
          </p:spPr>
        </p:sp>
      </p:grpSp>
      <p:sp>
        <p:nvSpPr>
          <p:cNvPr id="4" name="Rectangle 17"/>
          <p:cNvSpPr/>
          <p:nvPr/>
        </p:nvSpPr>
        <p:spPr>
          <a:xfrm>
            <a:off x="3492500" y="4868863"/>
            <a:ext cx="23018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=x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+4xy+4y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endParaRPr lang="en-US" altLang="zh-CN" sz="2800" baseline="30000">
              <a:latin typeface="Times New Roman" panose="02020603050405020304" pitchFamily="18" charset="0"/>
              <a:ea typeface="黑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5" name="Rectangle 18"/>
          <p:cNvSpPr/>
          <p:nvPr/>
        </p:nvSpPr>
        <p:spPr>
          <a:xfrm>
            <a:off x="3721100" y="4084638"/>
            <a:ext cx="268605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+            +(2y)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endParaRPr lang="en-US" altLang="zh-CN" sz="2800" baseline="30000">
              <a:latin typeface="Times New Roman" panose="02020603050405020304" pitchFamily="18" charset="0"/>
              <a:ea typeface="黑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19475" name="Rectangle 19"/>
          <p:cNvSpPr/>
          <p:nvPr/>
        </p:nvSpPr>
        <p:spPr>
          <a:xfrm>
            <a:off x="4233863" y="4084638"/>
            <a:ext cx="1185862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  <a:sym typeface="Wingdings" panose="05000000000000000000" pitchFamily="2" charset="2"/>
              </a:rPr>
              <a:t>2·x·2y</a:t>
            </a:r>
            <a:endParaRPr lang="en-US" altLang="zh-CN" sz="2800">
              <a:latin typeface="Arial" panose="020B0604020202020204" pitchFamily="34" charset="0"/>
              <a:ea typeface="黑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19477" name="Line 21"/>
          <p:cNvSpPr/>
          <p:nvPr/>
        </p:nvSpPr>
        <p:spPr>
          <a:xfrm>
            <a:off x="4394200" y="4606925"/>
            <a:ext cx="8636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3" grpId="0"/>
      <p:bldP spid="19464" grpId="0"/>
      <p:bldP spid="4" grpId="0"/>
      <p:bldP spid="5" grpId="0"/>
      <p:bldP spid="194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258888" y="2276475"/>
            <a:ext cx="2881312" cy="647700"/>
          </a:xfrm>
          <a:ln/>
        </p:spPr>
        <p:txBody>
          <a:bodyPr vert="horz" wrap="square" lIns="91440" tIns="45720" rIns="91440" bIns="45720" anchor="ctr"/>
          <a:p>
            <a:pPr algn="l"/>
            <a:r>
              <a:rPr lang="zh-CN" altLang="en-US" sz="2800" dirty="0">
                <a:ea typeface="黑体" panose="02010600030101010101" pitchFamily="2" charset="-122"/>
              </a:rPr>
              <a:t>例题</a:t>
            </a:r>
            <a:r>
              <a:rPr lang="en-US" altLang="zh-CN" sz="2800">
                <a:ea typeface="黑体" panose="02010600030101010101" pitchFamily="2" charset="-122"/>
              </a:rPr>
              <a:t>4:</a:t>
            </a:r>
            <a:r>
              <a:rPr lang="zh-CN" altLang="en-US" sz="2800" dirty="0">
                <a:ea typeface="黑体" panose="02010600030101010101" pitchFamily="2" charset="-122"/>
              </a:rPr>
              <a:t>计算</a:t>
            </a:r>
            <a:endParaRPr lang="zh-CN" altLang="en-US" sz="2800" dirty="0">
              <a:ea typeface="黑体" panose="02010600030101010101" pitchFamily="2" charset="-122"/>
            </a:endParaRP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771775" y="3068638"/>
          <a:ext cx="23225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786765" imgH="635000" progId="Equation.DSMT4">
                  <p:embed/>
                </p:oleObj>
              </mc:Choice>
              <mc:Fallback>
                <p:oleObj name="" r:id="rId1" imgW="786765" imgH="6350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2771775" y="3068638"/>
                        <a:ext cx="2322513" cy="18732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5"/>
          <p:cNvSpPr/>
          <p:nvPr/>
        </p:nvSpPr>
        <p:spPr>
          <a:xfrm>
            <a:off x="2921000" y="1228725"/>
            <a:ext cx="2947988" cy="52228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 (a+b)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=a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+2ab+b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endParaRPr lang="en-US" altLang="zh-CN" sz="2800" baseline="30000">
              <a:latin typeface="Times New Roman" panose="02020603050405020304" pitchFamily="18" charset="0"/>
              <a:ea typeface="黑体" panose="02010600030101010101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3"/>
          <p:cNvSpPr txBox="1"/>
          <p:nvPr/>
        </p:nvSpPr>
        <p:spPr>
          <a:xfrm>
            <a:off x="2201863" y="3095625"/>
            <a:ext cx="4313237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利用完全平方公式计算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:</a:t>
            </a:r>
            <a:endParaRPr lang="en-US" altLang="zh-CN" sz="2800">
              <a:latin typeface="Times New Roman" panose="02020603050405020304" pitchFamily="18" charset="0"/>
              <a:ea typeface="黑体" panose="02010600030101010101" pitchFamily="2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(1)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2" charset="-122"/>
              </a:rPr>
              <a:t>　 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(x + 3 )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21507" name="Text Box 4"/>
          <p:cNvSpPr txBox="1"/>
          <p:nvPr/>
        </p:nvSpPr>
        <p:spPr>
          <a:xfrm>
            <a:off x="2195513" y="5084763"/>
            <a:ext cx="26638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(3)     (4x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+5y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21508" name="Text Box 5"/>
          <p:cNvSpPr txBox="1"/>
          <p:nvPr/>
        </p:nvSpPr>
        <p:spPr>
          <a:xfrm>
            <a:off x="2195513" y="4403725"/>
            <a:ext cx="245268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</a:rPr>
              <a:t>(2)     (2x+y 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latin typeface="Times New Roman" panose="02020603050405020304" pitchFamily="18" charset="0"/>
              <a:ea typeface="黑体" panose="02010600030101010101" pitchFamily="2" charset="-122"/>
            </a:endParaRPr>
          </a:p>
        </p:txBody>
      </p:sp>
      <p:sp>
        <p:nvSpPr>
          <p:cNvPr id="21509" name="Rectangle 5"/>
          <p:cNvSpPr/>
          <p:nvPr/>
        </p:nvSpPr>
        <p:spPr>
          <a:xfrm>
            <a:off x="2921000" y="1228725"/>
            <a:ext cx="2947988" cy="52228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 (a+b)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=a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+2ab+b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0030101010101" pitchFamily="2" charset="-122"/>
                <a:sym typeface="Wingdings" panose="05000000000000000000" pitchFamily="2" charset="2"/>
              </a:rPr>
              <a:t>2</a:t>
            </a:r>
            <a:endParaRPr lang="en-US" altLang="zh-CN" sz="2800" baseline="30000">
              <a:latin typeface="Times New Roman" panose="02020603050405020304" pitchFamily="18" charset="0"/>
              <a:ea typeface="黑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21510" name="Text Box 7"/>
          <p:cNvSpPr txBox="1"/>
          <p:nvPr/>
        </p:nvSpPr>
        <p:spPr>
          <a:xfrm>
            <a:off x="827088" y="2155825"/>
            <a:ext cx="27368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牛刀小试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3130550" y="5037138"/>
            <a:ext cx="3386138" cy="52228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(a-b)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-2ab+b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2531" name="Text Box 3"/>
          <p:cNvSpPr txBox="1"/>
          <p:nvPr/>
        </p:nvSpPr>
        <p:spPr>
          <a:xfrm>
            <a:off x="1908175" y="1755775"/>
            <a:ext cx="3744913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         =(a-</a:t>
            </a:r>
            <a:r>
              <a:rPr lang="en-US" altLang="zh-CN" sz="2800" err="1">
                <a:latin typeface="Arial" panose="020B0604020202020204" pitchFamily="34" charset="0"/>
                <a:ea typeface="黑体" panose="02010600030101010101" pitchFamily="2" charset="-122"/>
              </a:rPr>
              <a:t>b)(a-b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)</a:t>
            </a:r>
            <a:endParaRPr lang="en-US" altLang="zh-CN" sz="280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         =a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-ab-ba+ b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                   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                  </a:t>
            </a:r>
            <a:endParaRPr lang="en-US" altLang="zh-CN" sz="280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          =a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-2ab+b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   </a:t>
            </a:r>
            <a:endParaRPr lang="en-US" altLang="zh-CN" sz="2800" baseline="3000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pic>
        <p:nvPicPr>
          <p:cNvPr id="22532" name="Picture 4" descr="图片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5229225"/>
            <a:ext cx="1265237" cy="134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6"/>
          <p:cNvSpPr txBox="1"/>
          <p:nvPr/>
        </p:nvSpPr>
        <p:spPr>
          <a:xfrm>
            <a:off x="611188" y="4560888"/>
            <a:ext cx="37449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0030101010101" pitchFamily="2" charset="-122"/>
              </a:rPr>
              <a:t>我们共同发现：</a:t>
            </a:r>
            <a:endParaRPr lang="zh-CN" altLang="en-US" sz="28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2535" name="Rectangle 7"/>
          <p:cNvSpPr/>
          <p:nvPr/>
        </p:nvSpPr>
        <p:spPr>
          <a:xfrm>
            <a:off x="1835150" y="1763713"/>
            <a:ext cx="10795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Arial" panose="020B0604020202020204" pitchFamily="34" charset="0"/>
                <a:ea typeface="黑体" panose="02010600030101010101" pitchFamily="2" charset="-122"/>
              </a:rPr>
              <a:t>(a-b)</a:t>
            </a:r>
            <a:r>
              <a:rPr lang="en-US" altLang="zh-CN" sz="2800" baseline="30000"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3146425" y="5835650"/>
            <a:ext cx="3386138" cy="52387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(a+b)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=a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+2ab+b</a:t>
            </a:r>
            <a:r>
              <a:rPr lang="en-US" altLang="zh-CN" sz="2800" baseline="300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endParaRPr lang="en-US" altLang="zh-CN" sz="2800" baseline="300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2537" name="Rectangle 9"/>
          <p:cNvSpPr/>
          <p:nvPr/>
        </p:nvSpPr>
        <p:spPr>
          <a:xfrm>
            <a:off x="3754438" y="3606800"/>
            <a:ext cx="4440237" cy="954088"/>
          </a:xfrm>
          <a:prstGeom prst="rect">
            <a:avLst/>
          </a:prstGeom>
          <a:solidFill>
            <a:srgbClr val="CCECFF"/>
          </a:solidFill>
          <a:ln w="76200" cap="flat" cmpd="tri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首平方，尾平方，首尾两倍中间放 </a:t>
            </a:r>
            <a:endParaRPr lang="zh-CN" altLang="en-US" sz="280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" name="Text Box 10"/>
          <p:cNvSpPr txBox="1"/>
          <p:nvPr/>
        </p:nvSpPr>
        <p:spPr>
          <a:xfrm>
            <a:off x="971550" y="944563"/>
            <a:ext cx="25558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(a-b)</a:t>
            </a:r>
            <a:r>
              <a:rPr lang="en-US" altLang="zh-CN" sz="2800" baseline="30000">
                <a:solidFill>
                  <a:srgbClr val="FF33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=?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2539" name="Text Box 11"/>
          <p:cNvSpPr txBox="1"/>
          <p:nvPr/>
        </p:nvSpPr>
        <p:spPr>
          <a:xfrm>
            <a:off x="3146425" y="982663"/>
            <a:ext cx="57610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(a-b)</a:t>
            </a:r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可看作</a:t>
            </a: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[a+(-b)]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/>
      <p:bldP spid="22534" grpId="0"/>
      <p:bldP spid="22535" grpId="0"/>
      <p:bldP spid="22536" grpId="0" animBg="1"/>
      <p:bldP spid="22537" grpId="0" animBg="1"/>
      <p:bldP spid="22539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1595</Words>
  <Application>WPS 演示</Application>
  <PresentationFormat>在屏幕上显示</PresentationFormat>
  <Paragraphs>252</Paragraphs>
  <Slides>18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Comic Sans MS</vt:lpstr>
      <vt:lpstr>Calibri</vt:lpstr>
      <vt:lpstr>黑体</vt:lpstr>
      <vt:lpstr>Times New Roman</vt:lpstr>
      <vt:lpstr>Arial Black</vt:lpstr>
      <vt:lpstr>Arial Narrow</vt:lpstr>
      <vt:lpstr>微软雅黑</vt:lpstr>
      <vt:lpstr>Arial Unicode MS</vt:lpstr>
      <vt:lpstr>1_自定义设计方案</vt:lpstr>
      <vt:lpstr>Equation.DSMT4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2014-09-29T09:56:45Z</dcterms:created>
  <dcterms:modified xsi:type="dcterms:W3CDTF">2017-10-20T07:50:40Z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