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8" r:id="rId3"/>
    <p:sldId id="368" r:id="rId4"/>
    <p:sldId id="355" r:id="rId6"/>
    <p:sldId id="321" r:id="rId7"/>
    <p:sldId id="304" r:id="rId8"/>
    <p:sldId id="327" r:id="rId9"/>
    <p:sldId id="340" r:id="rId10"/>
    <p:sldId id="342" r:id="rId11"/>
    <p:sldId id="348" r:id="rId12"/>
    <p:sldId id="367" r:id="rId13"/>
    <p:sldId id="259" r:id="rId14"/>
    <p:sldId id="343" r:id="rId15"/>
    <p:sldId id="359" r:id="rId16"/>
    <p:sldId id="360" r:id="rId17"/>
    <p:sldId id="361" r:id="rId18"/>
    <p:sldId id="366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00CC"/>
    <a:srgbClr val="66FF33"/>
    <a:srgbClr val="FF9900"/>
    <a:srgbClr val="FFFF66"/>
    <a:srgbClr val="FF3399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65"/>
    <p:restoredTop sz="99623"/>
  </p:normalViewPr>
  <p:slideViewPr>
    <p:cSldViewPr showGuides="1">
      <p:cViewPr>
        <p:scale>
          <a:sx n="100" d="100"/>
          <a:sy n="100" d="100"/>
        </p:scale>
        <p:origin x="-186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EA24DE-F041-4F18-9D95-E65CB987249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b="1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1638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6" descr="首页绿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rPr>
              <a:t>情景引入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rPr>
              <a:t>新知探究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rPr>
              <a:t>法则运用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rPr>
              <a:t>牛刀小试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rPr>
              <a:t>能力提升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rPr>
              <a:t>课堂小结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88745B-B79D-4BF4-BED4-BA19390788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7"/>
          <p:cNvSpPr txBox="1"/>
          <p:nvPr/>
        </p:nvSpPr>
        <p:spPr>
          <a:xfrm>
            <a:off x="2232025" y="2276475"/>
            <a:ext cx="4392613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4400">
                <a:latin typeface="Times New Roman" panose="02020603050405020304" pitchFamily="18" charset="0"/>
                <a:ea typeface="黑体" panose="02010600030101010101" pitchFamily="49" charset="-122"/>
              </a:rPr>
              <a:t>12.4   </a:t>
            </a:r>
            <a:r>
              <a:rPr lang="zh-CN" altLang="en-US" sz="4400" dirty="0">
                <a:latin typeface="Times New Roman" panose="02020603050405020304" pitchFamily="18" charset="0"/>
                <a:ea typeface="黑体" panose="02010600030101010101" pitchFamily="49" charset="-122"/>
              </a:rPr>
              <a:t>整式的除法</a:t>
            </a:r>
            <a:endParaRPr lang="zh-CN" altLang="en-US" sz="4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1267" name="TextBox 8"/>
          <p:cNvSpPr txBox="1"/>
          <p:nvPr/>
        </p:nvSpPr>
        <p:spPr>
          <a:xfrm>
            <a:off x="2592388" y="3789363"/>
            <a:ext cx="4032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单项式除以单项式</a:t>
            </a:r>
            <a:endParaRPr lang="zh-CN" altLang="en-US" sz="36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1258888" y="1147763"/>
            <a:ext cx="23034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1.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计算：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1258888" y="2527300"/>
            <a:ext cx="51133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(2)3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÷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(6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6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；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1258888" y="1765300"/>
            <a:ext cx="44180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(1)(10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ab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)÷(5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；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1258888" y="3365500"/>
            <a:ext cx="6324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(3)(</a:t>
            </a:r>
            <a:r>
              <a:rPr lang="zh-CN" altLang="en-US" dirty="0">
                <a:latin typeface="Arial" panose="020B0604020202020204" pitchFamily="34" charset="0"/>
                <a:ea typeface="黑体" panose="02010600030101010101" pitchFamily="49" charset="-122"/>
              </a:rPr>
              <a:t>－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12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s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4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t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6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) ÷(2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s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t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>
                <a:latin typeface="黑体" panose="02010600030101010101" pitchFamily="49" charset="-122"/>
                <a:ea typeface="黑体" panose="02010600030101010101" pitchFamily="49" charset="-122"/>
              </a:rPr>
              <a:t>.</a:t>
            </a:r>
            <a:endParaRPr lang="en-US" altLang="zh-CN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2534" name="Text Box 7"/>
          <p:cNvSpPr txBox="1"/>
          <p:nvPr/>
        </p:nvSpPr>
        <p:spPr>
          <a:xfrm>
            <a:off x="1258888" y="4203700"/>
            <a:ext cx="66976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2.</a:t>
            </a:r>
            <a:r>
              <a:rPr lang="zh-CN" altLang="en-US" dirty="0">
                <a:latin typeface="Arial" panose="020B0604020202020204" pitchFamily="34" charset="0"/>
                <a:ea typeface="黑体" panose="02010600030101010101" pitchFamily="49" charset="-122"/>
              </a:rPr>
              <a:t>下列计算错在哪里？应怎样改正？</a:t>
            </a:r>
            <a:endParaRPr lang="zh-CN" altLang="en-US" dirty="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graphicFrame>
        <p:nvGraphicFramePr>
          <p:cNvPr id="22535" name="Object 8"/>
          <p:cNvGraphicFramePr>
            <a:graphicFrameLocks noChangeAspect="1"/>
          </p:cNvGraphicFramePr>
          <p:nvPr/>
        </p:nvGraphicFramePr>
        <p:xfrm>
          <a:off x="1258888" y="4941888"/>
          <a:ext cx="46704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3098800" imgH="927100" progId="Equation.DSMT4">
                  <p:embed/>
                </p:oleObj>
              </mc:Choice>
              <mc:Fallback>
                <p:oleObj name="" r:id="rId1" imgW="3098800" imgH="9271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58888" y="4941888"/>
                        <a:ext cx="4670425" cy="1292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46" name="Text Box 26"/>
          <p:cNvSpPr txBox="1"/>
          <p:nvPr/>
        </p:nvSpPr>
        <p:spPr>
          <a:xfrm>
            <a:off x="1727200" y="2092325"/>
            <a:ext cx="48958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1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(8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xy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÷4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xy</a:t>
            </a:r>
            <a:endParaRPr lang="en-US" altLang="zh-CN" sz="3600" i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47" name="Text Box 27"/>
          <p:cNvSpPr txBox="1"/>
          <p:nvPr/>
        </p:nvSpPr>
        <p:spPr>
          <a:xfrm>
            <a:off x="1798638" y="3057525"/>
            <a:ext cx="53292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÷(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ab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48" name="Text Box 28"/>
          <p:cNvSpPr txBox="1"/>
          <p:nvPr/>
        </p:nvSpPr>
        <p:spPr>
          <a:xfrm>
            <a:off x="1731963" y="4076700"/>
            <a:ext cx="70945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24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)÷(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grpSp>
        <p:nvGrpSpPr>
          <p:cNvPr id="23557" name="Group 33"/>
          <p:cNvGrpSpPr/>
          <p:nvPr/>
        </p:nvGrpSpPr>
        <p:grpSpPr>
          <a:xfrm>
            <a:off x="862013" y="1249363"/>
            <a:ext cx="1873250" cy="654050"/>
            <a:chOff x="22" y="28"/>
            <a:chExt cx="1180" cy="412"/>
          </a:xfrm>
        </p:grpSpPr>
        <p:sp>
          <p:nvSpPr>
            <p:cNvPr id="23558" name="Rectangle 34"/>
            <p:cNvSpPr/>
            <p:nvPr/>
          </p:nvSpPr>
          <p:spPr>
            <a:xfrm>
              <a:off x="22" y="28"/>
              <a:ext cx="1180" cy="388"/>
            </a:xfrm>
            <a:prstGeom prst="rect">
              <a:avLst/>
            </a:prstGeom>
            <a:gradFill rotWithShape="1">
              <a:gsLst>
                <a:gs pos="0">
                  <a:srgbClr val="800080">
                    <a:alpha val="29999"/>
                  </a:srgbClr>
                </a:gs>
                <a:gs pos="100000">
                  <a:srgbClr val="FFFFFF"/>
                </a:gs>
              </a:gsLst>
              <a:lin ang="5400000" scaled="1"/>
              <a:tileRect/>
            </a:gradFill>
            <a:ln w="381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0" hangingPunct="0">
                <a:spcBef>
                  <a:spcPct val="0"/>
                </a:spcBef>
                <a:buNone/>
              </a:pPr>
              <a:r>
                <a:rPr lang="en-US" altLang="zh-CN">
                  <a:latin typeface="Times New Roman" panose="02020603050405020304" pitchFamily="18" charset="0"/>
                  <a:ea typeface="黑体" panose="02010600030101010101" pitchFamily="49" charset="-122"/>
                </a:rPr>
                <a:t>      </a:t>
              </a:r>
              <a:r>
                <a:rPr lang="zh-CN" altLang="en-US" sz="3400" dirty="0">
                  <a:latin typeface="Times New Roman" panose="02020603050405020304" pitchFamily="18" charset="0"/>
                  <a:ea typeface="黑体" panose="02010600030101010101" pitchFamily="49" charset="-122"/>
                </a:rPr>
                <a:t>演练</a:t>
              </a:r>
              <a:endParaRPr lang="zh-CN" altLang="en-US" sz="3400" baseline="-25000" dirty="0"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pic>
          <p:nvPicPr>
            <p:cNvPr id="23559" name="Picture 35" descr="gif003[1]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" y="104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  <p:bldP spid="5147" grpId="0"/>
      <p:bldP spid="5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6" name="Text Box 4"/>
          <p:cNvSpPr txBox="1"/>
          <p:nvPr/>
        </p:nvSpPr>
        <p:spPr>
          <a:xfrm>
            <a:off x="1798638" y="1619250"/>
            <a:ext cx="70945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4</a:t>
            </a:r>
            <a:r>
              <a:rPr lang="zh-CN" altLang="en-US" sz="3600" i="1" dirty="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9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5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6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)÷(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endParaRPr lang="en-US" altLang="zh-CN" sz="3600" baseline="30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77157" name="Text Box 5"/>
          <p:cNvSpPr txBox="1"/>
          <p:nvPr/>
        </p:nvSpPr>
        <p:spPr>
          <a:xfrm>
            <a:off x="1798638" y="2578100"/>
            <a:ext cx="53292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5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6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xy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÷2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xy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·3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y</a:t>
            </a:r>
            <a:endParaRPr lang="en-US" altLang="zh-CN" sz="3600" i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77158" name="Text Box 6"/>
          <p:cNvSpPr txBox="1"/>
          <p:nvPr/>
        </p:nvSpPr>
        <p:spPr>
          <a:xfrm>
            <a:off x="1795463" y="3536950"/>
            <a:ext cx="5008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6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(3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xy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·3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xy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y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endParaRPr lang="en-US" altLang="zh-CN" sz="3600" baseline="30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/>
      <p:bldP spid="177157" grpId="0"/>
      <p:bldP spid="177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2"/>
          <p:cNvSpPr txBox="1"/>
          <p:nvPr/>
        </p:nvSpPr>
        <p:spPr>
          <a:xfrm>
            <a:off x="1042988" y="1470025"/>
            <a:ext cx="51181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计算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:</a:t>
            </a:r>
            <a:endParaRPr lang="en-US" altLang="zh-CN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1908175" y="5300663"/>
          <a:ext cx="48672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1612900" imgH="228600" progId="Equation.3">
                  <p:embed/>
                </p:oleObj>
              </mc:Choice>
              <mc:Fallback>
                <p:oleObj name="" r:id="rId1" imgW="1612900" imgH="2286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08175" y="5300663"/>
                        <a:ext cx="4867275" cy="673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1908175" y="2187575"/>
          <a:ext cx="39893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1231265" imgH="228600" progId="Equation.3">
                  <p:embed/>
                </p:oleObj>
              </mc:Choice>
              <mc:Fallback>
                <p:oleObj name="" r:id="rId3" imgW="1231265" imgH="2286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8175" y="2187575"/>
                        <a:ext cx="3989388" cy="731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1908175" y="3209925"/>
          <a:ext cx="46736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1663700" imgH="685800" progId="Equation.3">
                  <p:embed/>
                </p:oleObj>
              </mc:Choice>
              <mc:Fallback>
                <p:oleObj name="" r:id="rId5" imgW="1663700" imgH="6858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8175" y="3209925"/>
                        <a:ext cx="4673600" cy="1944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381000" y="533400"/>
            <a:ext cx="6324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zh-CN" altLang="zh-CN" sz="36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746125" y="549275"/>
            <a:ext cx="65690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zh-CN" sz="36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00708" name="Text Box 4"/>
          <p:cNvSpPr txBox="1"/>
          <p:nvPr/>
        </p:nvSpPr>
        <p:spPr>
          <a:xfrm>
            <a:off x="1611313" y="3854450"/>
            <a:ext cx="5943600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 (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) 12(a-b)</a:t>
            </a:r>
            <a:r>
              <a:rPr lang="zh-CN" altLang="en-US" baseline="30000" dirty="0">
                <a:latin typeface="Times New Roman" panose="02020603050405020304" pitchFamily="18" charset="0"/>
                <a:ea typeface="黑体" panose="02010600030101010101" pitchFamily="49" charset="-122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÷3(a-b)</a:t>
            </a:r>
            <a:r>
              <a:rPr lang="zh-CN" altLang="en-US" baseline="30000" dirty="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endParaRPr lang="zh-CN" altLang="en-US" baseline="300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zh-CN" altLang="en-US" baseline="30000" dirty="0">
                <a:latin typeface="Times New Roman" panose="02020603050405020304" pitchFamily="18" charset="0"/>
                <a:ea typeface="黑体" panose="02010600030101010101" pitchFamily="49" charset="-122"/>
              </a:rPr>
              <a:t>          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=(12÷3)(a-b)</a:t>
            </a:r>
            <a:r>
              <a:rPr lang="zh-CN" altLang="en-US" baseline="30000" dirty="0">
                <a:latin typeface="Times New Roman" panose="02020603050405020304" pitchFamily="18" charset="0"/>
                <a:ea typeface="黑体" panose="02010600030101010101" pitchFamily="49" charset="-122"/>
              </a:rPr>
              <a:t>5-2</a:t>
            </a:r>
            <a:endParaRPr lang="zh-CN" altLang="en-US" baseline="300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zh-CN" altLang="en-US" baseline="30000" dirty="0">
                <a:latin typeface="Times New Roman" panose="02020603050405020304" pitchFamily="18" charset="0"/>
                <a:ea typeface="黑体" panose="02010600030101010101" pitchFamily="49" charset="-122"/>
              </a:rPr>
              <a:t>          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=4(a-b)</a:t>
            </a:r>
            <a:r>
              <a:rPr lang="zh-CN" altLang="en-US" baseline="30000" dirty="0">
                <a:latin typeface="Times New Roman" panose="02020603050405020304" pitchFamily="18" charset="0"/>
                <a:ea typeface="黑体" panose="02010600030101010101" pitchFamily="49" charset="-122"/>
              </a:rPr>
              <a:t>3 </a:t>
            </a:r>
            <a:endParaRPr lang="zh-CN" altLang="en-US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812800" y="1225550"/>
            <a:ext cx="6400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解：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) </a:t>
            </a:r>
            <a:endParaRPr lang="zh-CN" altLang="en-US" dirty="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graphicFrame>
        <p:nvGraphicFramePr>
          <p:cNvPr id="200710" name="Object 6"/>
          <p:cNvGraphicFramePr>
            <a:graphicFrameLocks noChangeAspect="1"/>
          </p:cNvGraphicFramePr>
          <p:nvPr/>
        </p:nvGraphicFramePr>
        <p:xfrm>
          <a:off x="2339975" y="1225550"/>
          <a:ext cx="2663825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927100" imgH="698500" progId="Equation.3">
                  <p:embed/>
                </p:oleObj>
              </mc:Choice>
              <mc:Fallback>
                <p:oleObj name="" r:id="rId1" imgW="927100" imgH="6985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39975" y="1225550"/>
                        <a:ext cx="2663825" cy="200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0711" name="Group 7"/>
          <p:cNvGrpSpPr/>
          <p:nvPr/>
        </p:nvGrpSpPr>
        <p:grpSpPr>
          <a:xfrm>
            <a:off x="6011863" y="3413125"/>
            <a:ext cx="2971800" cy="2179638"/>
            <a:chOff x="0" y="0"/>
            <a:chExt cx="2544" cy="1440"/>
          </a:xfrm>
        </p:grpSpPr>
        <p:sp>
          <p:nvSpPr>
            <p:cNvPr id="26632" name="AutoShape 8"/>
            <p:cNvSpPr/>
            <p:nvPr/>
          </p:nvSpPr>
          <p:spPr>
            <a:xfrm>
              <a:off x="0" y="0"/>
              <a:ext cx="2544" cy="1440"/>
            </a:xfrm>
            <a:prstGeom prst="cloudCallout">
              <a:avLst>
                <a:gd name="adj1" fmla="val -66588"/>
                <a:gd name="adj2" fmla="val 18681"/>
              </a:avLst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26633" name="Text Box 9"/>
            <p:cNvSpPr txBox="1"/>
            <p:nvPr/>
          </p:nvSpPr>
          <p:spPr>
            <a:xfrm>
              <a:off x="432" y="192"/>
              <a:ext cx="1777" cy="9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0030101010101" pitchFamily="49" charset="-122"/>
                </a:rPr>
                <a:t>注意：将</a:t>
              </a:r>
              <a:r>
                <a:rPr lang="zh-CN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0030101010101" pitchFamily="49" charset="-122"/>
                </a:rPr>
                <a:t>（</a:t>
              </a:r>
              <a:r>
                <a:rPr lang="en-US" altLang="zh-CN" sz="2800">
                  <a:solidFill>
                    <a:srgbClr val="FF0000"/>
                  </a:solidFill>
                  <a:latin typeface="Arial" panose="020B0604020202020204" pitchFamily="34" charset="0"/>
                  <a:ea typeface="黑体" panose="02010600030101010101" pitchFamily="49" charset="-122"/>
                </a:rPr>
                <a:t>a-b</a:t>
              </a:r>
              <a:r>
                <a:rPr lang="zh-CN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0030101010101" pitchFamily="49" charset="-122"/>
                </a:rPr>
                <a:t>）</a:t>
              </a:r>
              <a:r>
                <a:rPr lang="zh-CN" altLang="en-US" sz="2800" dirty="0">
                  <a:latin typeface="Arial" panose="020B0604020202020204" pitchFamily="34" charset="0"/>
                  <a:ea typeface="黑体" panose="02010600030101010101" pitchFamily="49" charset="-122"/>
                </a:rPr>
                <a:t>看作一个整体</a:t>
              </a:r>
              <a:endPara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2"/>
          <p:cNvSpPr txBox="1"/>
          <p:nvPr/>
        </p:nvSpPr>
        <p:spPr>
          <a:xfrm>
            <a:off x="1316038" y="1489075"/>
            <a:ext cx="4876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(3) </a:t>
            </a:r>
            <a:endParaRPr lang="en-US" altLang="zh-CN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943100" y="1484313"/>
          <a:ext cx="4249738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422400" imgH="965200" progId="Equation.3">
                  <p:embed/>
                </p:oleObj>
              </mc:Choice>
              <mc:Fallback>
                <p:oleObj name="" r:id="rId1" imgW="1422400" imgH="9652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43100" y="1484313"/>
                        <a:ext cx="4249738" cy="2847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2" name="Group 4"/>
          <p:cNvGrpSpPr/>
          <p:nvPr/>
        </p:nvGrpSpPr>
        <p:grpSpPr>
          <a:xfrm>
            <a:off x="5651500" y="3500438"/>
            <a:ext cx="2971800" cy="1873250"/>
            <a:chOff x="0" y="0"/>
            <a:chExt cx="2544" cy="1237"/>
          </a:xfrm>
        </p:grpSpPr>
        <p:sp>
          <p:nvSpPr>
            <p:cNvPr id="27653" name="AutoShape 5"/>
            <p:cNvSpPr/>
            <p:nvPr/>
          </p:nvSpPr>
          <p:spPr>
            <a:xfrm>
              <a:off x="0" y="0"/>
              <a:ext cx="2544" cy="1237"/>
            </a:xfrm>
            <a:prstGeom prst="cloudCallout">
              <a:avLst>
                <a:gd name="adj1" fmla="val -59292"/>
                <a:gd name="adj2" fmla="val -58736"/>
              </a:avLst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27654" name="Text Box 6"/>
            <p:cNvSpPr txBox="1"/>
            <p:nvPr/>
          </p:nvSpPr>
          <p:spPr>
            <a:xfrm>
              <a:off x="432" y="192"/>
              <a:ext cx="1777" cy="9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0030101010101" pitchFamily="49" charset="-122"/>
                </a:rPr>
                <a:t>注意变号技巧：</a:t>
              </a:r>
              <a:r>
                <a:rPr lang="zh-CN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0030101010101" pitchFamily="49" charset="-122"/>
                </a:rPr>
                <a:t>变偶不变奇</a:t>
              </a:r>
              <a:endPara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26"/>
          <p:cNvSpPr txBox="1"/>
          <p:nvPr/>
        </p:nvSpPr>
        <p:spPr>
          <a:xfrm>
            <a:off x="1187450" y="1700213"/>
            <a:ext cx="461486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单项式除以单项式</a:t>
            </a:r>
            <a:r>
              <a:rPr lang="zh-CN" altLang="en-US" dirty="0">
                <a:latin typeface="Arial" panose="020B0604020202020204" pitchFamily="34" charset="0"/>
                <a:ea typeface="黑体" panose="02010600030101010101" pitchFamily="49" charset="-122"/>
              </a:rPr>
              <a:t>法则：</a:t>
            </a:r>
            <a:endParaRPr lang="zh-CN" altLang="en-US" dirty="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28675" name="矩形 7"/>
          <p:cNvSpPr/>
          <p:nvPr/>
        </p:nvSpPr>
        <p:spPr>
          <a:xfrm>
            <a:off x="1116013" y="2636838"/>
            <a:ext cx="7272337" cy="1643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	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把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系数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同底数幂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分别相除作为商的因式，对于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只在被除式中出现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的字母，则连同它的指数一起作为商的一个因式．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任意多边形 17"/>
          <p:cNvSpPr/>
          <p:nvPr/>
        </p:nvSpPr>
        <p:spPr>
          <a:xfrm>
            <a:off x="-1587" y="0"/>
            <a:ext cx="5437187" cy="6858000"/>
          </a:xfrm>
          <a:custGeom>
            <a:avLst/>
            <a:gdLst>
              <a:gd name="txL" fmla="*/ 0 w 5437991"/>
              <a:gd name="txT" fmla="*/ 0 h 6858000"/>
              <a:gd name="txR" fmla="*/ 5437991 w 5437991"/>
              <a:gd name="txB" fmla="*/ 6858000 h 6858000"/>
            </a:gdLst>
            <a:ahLst/>
            <a:cxnLst>
              <a:cxn ang="0">
                <a:pos x="0" y="0"/>
              </a:cxn>
              <a:cxn ang="0">
                <a:pos x="5409170" y="0"/>
              </a:cxn>
              <a:cxn ang="0">
                <a:pos x="1624475" y="6858000"/>
              </a:cxn>
              <a:cxn ang="0">
                <a:pos x="0" y="6858000"/>
              </a:cxn>
              <a:cxn ang="0">
                <a:pos x="0" y="0"/>
              </a:cxn>
            </a:cxnLst>
            <a:rect l="txL" t="txT" r="txR" b="tx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1" name="Text Box 20"/>
          <p:cNvSpPr txBox="1"/>
          <p:nvPr/>
        </p:nvSpPr>
        <p:spPr>
          <a:xfrm>
            <a:off x="1306513" y="1206500"/>
            <a:ext cx="18113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49" charset="-122"/>
              </a:rPr>
              <a:t>Contents</a:t>
            </a:r>
            <a:endParaRPr lang="zh-CN" altLang="en-US" sz="2400" dirty="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49" charset="-122"/>
            </a:endParaRPr>
          </a:p>
        </p:txBody>
      </p:sp>
      <p:sp>
        <p:nvSpPr>
          <p:cNvPr id="12292" name="文本框 20"/>
          <p:cNvSpPr txBox="1"/>
          <p:nvPr/>
        </p:nvSpPr>
        <p:spPr>
          <a:xfrm>
            <a:off x="277813" y="828675"/>
            <a:ext cx="134778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目录</a:t>
            </a:r>
            <a:endParaRPr lang="zh-CN" altLang="en-US" sz="48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cxnSp>
        <p:nvCxnSpPr>
          <p:cNvPr id="12293" name="直接连接符 22"/>
          <p:cNvCxnSpPr/>
          <p:nvPr/>
        </p:nvCxnSpPr>
        <p:spPr>
          <a:xfrm>
            <a:off x="571500" y="1628775"/>
            <a:ext cx="2430463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ysDash"/>
            <a:headEnd type="none" w="med" len="med"/>
            <a:tailEnd type="none" w="med" len="med"/>
          </a:ln>
        </p:spPr>
      </p:cxnSp>
      <p:cxnSp>
        <p:nvCxnSpPr>
          <p:cNvPr id="12294" name="直接连接符 24"/>
          <p:cNvCxnSpPr/>
          <p:nvPr/>
        </p:nvCxnSpPr>
        <p:spPr>
          <a:xfrm>
            <a:off x="1320800" y="534988"/>
            <a:ext cx="0" cy="2124075"/>
          </a:xfrm>
          <a:prstGeom prst="line">
            <a:avLst/>
          </a:prstGeom>
          <a:ln w="9525" cap="flat" cmpd="sng">
            <a:solidFill>
              <a:srgbClr val="FFFFFF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12295" name="椭圆 25"/>
          <p:cNvSpPr/>
          <p:nvPr/>
        </p:nvSpPr>
        <p:spPr>
          <a:xfrm>
            <a:off x="4243388" y="1138238"/>
            <a:ext cx="736600" cy="73501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Arial Narrow" panose="020B0606020202030204" pitchFamily="34" charset="0"/>
              <a:ea typeface="黑体" panose="02010600030101010101" pitchFamily="49" charset="-122"/>
            </a:endParaRPr>
          </a:p>
        </p:txBody>
      </p:sp>
      <p:sp>
        <p:nvSpPr>
          <p:cNvPr id="12296" name="椭圆 28"/>
          <p:cNvSpPr/>
          <p:nvPr/>
        </p:nvSpPr>
        <p:spPr>
          <a:xfrm>
            <a:off x="3760788" y="1995488"/>
            <a:ext cx="736600" cy="7366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Arial Narrow" panose="020B0606020202030204" pitchFamily="34" charset="0"/>
              <a:ea typeface="黑体" panose="02010600030101010101" pitchFamily="49" charset="-122"/>
            </a:endParaRPr>
          </a:p>
        </p:txBody>
      </p:sp>
      <p:sp>
        <p:nvSpPr>
          <p:cNvPr id="12297" name="椭圆 31"/>
          <p:cNvSpPr/>
          <p:nvPr/>
        </p:nvSpPr>
        <p:spPr>
          <a:xfrm>
            <a:off x="4297363" y="1190625"/>
            <a:ext cx="628650" cy="630238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49" charset="-122"/>
              </a:rPr>
              <a:t>01</a:t>
            </a:r>
            <a:endParaRPr lang="en-US" altLang="zh-CN" sz="200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49" charset="-122"/>
            </a:endParaRPr>
          </a:p>
        </p:txBody>
      </p:sp>
      <p:sp>
        <p:nvSpPr>
          <p:cNvPr id="12298" name="椭圆 32"/>
          <p:cNvSpPr/>
          <p:nvPr/>
        </p:nvSpPr>
        <p:spPr>
          <a:xfrm>
            <a:off x="3813175" y="2049463"/>
            <a:ext cx="630238" cy="62865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49" charset="-122"/>
              </a:rPr>
              <a:t>02</a:t>
            </a:r>
            <a:endParaRPr lang="en-US" altLang="zh-CN" sz="200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49" charset="-122"/>
            </a:endParaRPr>
          </a:p>
        </p:txBody>
      </p:sp>
      <p:grpSp>
        <p:nvGrpSpPr>
          <p:cNvPr id="12299" name="组合 23"/>
          <p:cNvGrpSpPr/>
          <p:nvPr/>
        </p:nvGrpSpPr>
        <p:grpSpPr>
          <a:xfrm>
            <a:off x="3297238" y="2847975"/>
            <a:ext cx="735012" cy="736600"/>
            <a:chOff x="2986088" y="3314700"/>
            <a:chExt cx="735012" cy="736600"/>
          </a:xfrm>
        </p:grpSpPr>
        <p:sp>
          <p:nvSpPr>
            <p:cNvPr id="12315" name="椭圆 29"/>
            <p:cNvSpPr/>
            <p:nvPr/>
          </p:nvSpPr>
          <p:spPr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2316" name="椭圆 33"/>
            <p:cNvSpPr/>
            <p:nvPr/>
          </p:nvSpPr>
          <p:spPr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49" charset="-122"/>
                </a:rPr>
                <a:t>03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49" charset="-122"/>
              </a:endParaRPr>
            </a:p>
          </p:txBody>
        </p:sp>
      </p:grpSp>
      <p:grpSp>
        <p:nvGrpSpPr>
          <p:cNvPr id="12300" name="组合 18"/>
          <p:cNvGrpSpPr/>
          <p:nvPr/>
        </p:nvGrpSpPr>
        <p:grpSpPr>
          <a:xfrm>
            <a:off x="2824163" y="3741738"/>
            <a:ext cx="735012" cy="735012"/>
            <a:chOff x="2513013" y="4183063"/>
            <a:chExt cx="735012" cy="735012"/>
          </a:xfrm>
        </p:grpSpPr>
        <p:sp>
          <p:nvSpPr>
            <p:cNvPr id="12313" name="椭圆 30"/>
            <p:cNvSpPr/>
            <p:nvPr/>
          </p:nvSpPr>
          <p:spPr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2314" name="椭圆 34"/>
            <p:cNvSpPr/>
            <p:nvPr/>
          </p:nvSpPr>
          <p:spPr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49" charset="-122"/>
                </a:rPr>
                <a:t>04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12301" name="文本框 35"/>
          <p:cNvSpPr txBox="1"/>
          <p:nvPr/>
        </p:nvSpPr>
        <p:spPr>
          <a:xfrm>
            <a:off x="4471988" y="2173288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新知探究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2302" name="文本框 37"/>
          <p:cNvSpPr txBox="1"/>
          <p:nvPr/>
        </p:nvSpPr>
        <p:spPr>
          <a:xfrm>
            <a:off x="3979863" y="3040063"/>
            <a:ext cx="1739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法则运用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12303" name="组合 19"/>
          <p:cNvGrpSpPr/>
          <p:nvPr/>
        </p:nvGrpSpPr>
        <p:grpSpPr>
          <a:xfrm>
            <a:off x="2330450" y="4713288"/>
            <a:ext cx="735013" cy="735012"/>
            <a:chOff x="2513013" y="4183063"/>
            <a:chExt cx="735012" cy="735012"/>
          </a:xfrm>
        </p:grpSpPr>
        <p:sp>
          <p:nvSpPr>
            <p:cNvPr id="12311" name="椭圆 30"/>
            <p:cNvSpPr/>
            <p:nvPr/>
          </p:nvSpPr>
          <p:spPr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2312" name="椭圆 34"/>
            <p:cNvSpPr/>
            <p:nvPr/>
          </p:nvSpPr>
          <p:spPr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49" charset="-122"/>
                </a:rPr>
                <a:t>05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12304" name="文本框 38"/>
          <p:cNvSpPr txBox="1"/>
          <p:nvPr/>
        </p:nvSpPr>
        <p:spPr>
          <a:xfrm>
            <a:off x="2540000" y="5751513"/>
            <a:ext cx="16176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课堂小结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2305" name="文本框 36"/>
          <p:cNvSpPr txBox="1"/>
          <p:nvPr/>
        </p:nvSpPr>
        <p:spPr>
          <a:xfrm>
            <a:off x="4911725" y="1284288"/>
            <a:ext cx="16938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情景引入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2306" name="文本框 37"/>
          <p:cNvSpPr txBox="1"/>
          <p:nvPr/>
        </p:nvSpPr>
        <p:spPr>
          <a:xfrm>
            <a:off x="3506788" y="3890963"/>
            <a:ext cx="17399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牛刀小试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2307" name="文本框 37"/>
          <p:cNvSpPr txBox="1"/>
          <p:nvPr/>
        </p:nvSpPr>
        <p:spPr>
          <a:xfrm>
            <a:off x="2982913" y="4868863"/>
            <a:ext cx="1739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能力提升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12308" name="组合 19"/>
          <p:cNvGrpSpPr/>
          <p:nvPr/>
        </p:nvGrpSpPr>
        <p:grpSpPr>
          <a:xfrm>
            <a:off x="1820863" y="5605463"/>
            <a:ext cx="735012" cy="735012"/>
            <a:chOff x="2513013" y="4183063"/>
            <a:chExt cx="735012" cy="735012"/>
          </a:xfrm>
        </p:grpSpPr>
        <p:sp>
          <p:nvSpPr>
            <p:cNvPr id="12309" name="椭圆 30"/>
            <p:cNvSpPr/>
            <p:nvPr/>
          </p:nvSpPr>
          <p:spPr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2310" name="椭圆 34"/>
            <p:cNvSpPr/>
            <p:nvPr/>
          </p:nvSpPr>
          <p:spPr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49" charset="-122"/>
                </a:rPr>
                <a:t>06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4"/>
          <p:cNvSpPr txBox="1"/>
          <p:nvPr/>
        </p:nvSpPr>
        <p:spPr>
          <a:xfrm>
            <a:off x="900113" y="1484313"/>
            <a:ext cx="66960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zh-CN" altLang="zh-CN" sz="1800" dirty="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1331913" y="1879600"/>
          <a:ext cx="6472237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411730" imgH="1180465" progId="Equation.3">
                  <p:embed/>
                </p:oleObj>
              </mc:Choice>
              <mc:Fallback>
                <p:oleObj name="" r:id="rId1" imgW="2411730" imgH="1180465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31913" y="1879600"/>
                        <a:ext cx="6472237" cy="3168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9"/>
          <p:cNvSpPr txBox="1"/>
          <p:nvPr/>
        </p:nvSpPr>
        <p:spPr>
          <a:xfrm>
            <a:off x="719138" y="1025525"/>
            <a:ext cx="16573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试一试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:</a:t>
            </a:r>
            <a:endParaRPr lang="en-US" altLang="zh-CN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15363" name="Text Box 10"/>
          <p:cNvSpPr txBox="1"/>
          <p:nvPr/>
        </p:nvSpPr>
        <p:spPr>
          <a:xfrm>
            <a:off x="2511425" y="1003300"/>
            <a:ext cx="52578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·( </a:t>
            </a:r>
            <a:r>
              <a:rPr lang="en-US" altLang="zh-CN" u="sng">
                <a:latin typeface="Times New Roman" panose="02020603050405020304" pitchFamily="18" charset="0"/>
                <a:ea typeface="黑体" panose="02010600030101010101" pitchFamily="49" charset="-122"/>
              </a:rPr>
              <a:t>         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 )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＝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6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c</a:t>
            </a:r>
            <a:endParaRPr lang="en-US" altLang="zh-CN" i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5364" name="Text Box 11"/>
          <p:cNvSpPr txBox="1"/>
          <p:nvPr/>
        </p:nvSpPr>
        <p:spPr>
          <a:xfrm>
            <a:off x="2506663" y="1946275"/>
            <a:ext cx="44672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 ( </a:t>
            </a:r>
            <a:r>
              <a:rPr lang="en-US" altLang="zh-CN" u="sng">
                <a:latin typeface="Times New Roman" panose="02020603050405020304" pitchFamily="18" charset="0"/>
                <a:ea typeface="黑体" panose="02010600030101010101" pitchFamily="49" charset="-122"/>
              </a:rPr>
              <a:t>           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 )·7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y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＝－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y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7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en-US" altLang="zh-CN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5365" name="Text Box 13"/>
          <p:cNvSpPr txBox="1"/>
          <p:nvPr/>
        </p:nvSpPr>
        <p:spPr>
          <a:xfrm>
            <a:off x="1547813" y="3730625"/>
            <a:ext cx="4175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6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c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÷3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＝</a:t>
            </a:r>
            <a:r>
              <a:rPr lang="zh-CN" altLang="en-US" dirty="0">
                <a:latin typeface="Arial" panose="020B0604020202020204" pitchFamily="34" charset="0"/>
                <a:ea typeface="黑体" panose="02010600030101010101" pitchFamily="49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15366" name="Text Box 14"/>
          <p:cNvSpPr txBox="1"/>
          <p:nvPr/>
        </p:nvSpPr>
        <p:spPr>
          <a:xfrm>
            <a:off x="1403350" y="4618038"/>
            <a:ext cx="4464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y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7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÷7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i="1">
                <a:latin typeface="Times New Roman" panose="02020603050405020304" pitchFamily="18" charset="0"/>
                <a:ea typeface="黑体" panose="02010600030101010101" pitchFamily="49" charset="-122"/>
              </a:rPr>
              <a:t>y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＝</a:t>
            </a:r>
            <a:r>
              <a:rPr lang="zh-CN" altLang="en-US" dirty="0">
                <a:latin typeface="Arial" panose="020B0604020202020204" pitchFamily="34" charset="0"/>
                <a:ea typeface="黑体" panose="02010600030101010101" pitchFamily="49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15367" name="Text Box 15"/>
          <p:cNvSpPr txBox="1"/>
          <p:nvPr/>
        </p:nvSpPr>
        <p:spPr>
          <a:xfrm>
            <a:off x="719138" y="3022600"/>
            <a:ext cx="63627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利用乘法和除法互为逆运算的关系：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148496" name="Text Box 16"/>
          <p:cNvSpPr txBox="1"/>
          <p:nvPr/>
        </p:nvSpPr>
        <p:spPr>
          <a:xfrm>
            <a:off x="701675" y="5589588"/>
            <a:ext cx="8026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49" charset="-122"/>
              </a:rPr>
              <a:t>观察结果中的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系数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49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字母及字母的次数</a:t>
            </a:r>
            <a:r>
              <a:rPr lang="zh-CN" altLang="en-US" sz="2800" dirty="0">
                <a:latin typeface="Arial" panose="020B0604020202020204" pitchFamily="34" charset="0"/>
                <a:ea typeface="黑体" panose="02010600030101010101" pitchFamily="49" charset="-122"/>
              </a:rPr>
              <a:t>有何规律？</a:t>
            </a:r>
            <a:r>
              <a:rPr lang="zh-CN" altLang="en-US" sz="1800" dirty="0">
                <a:latin typeface="Arial" panose="020B0604020202020204" pitchFamily="34" charset="0"/>
                <a:ea typeface="黑体" panose="02010600030101010101" pitchFamily="49" charset="-122"/>
              </a:rPr>
              <a:t> </a:t>
            </a:r>
            <a:endParaRPr lang="zh-CN" altLang="en-US" sz="1800" dirty="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6"/>
          <p:cNvSpPr txBox="1"/>
          <p:nvPr/>
        </p:nvSpPr>
        <p:spPr>
          <a:xfrm>
            <a:off x="900113" y="1196975"/>
            <a:ext cx="46132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单项式除以单项式</a:t>
            </a:r>
            <a:r>
              <a:rPr lang="zh-CN" altLang="en-US" dirty="0">
                <a:latin typeface="Arial" panose="020B0604020202020204" pitchFamily="34" charset="0"/>
                <a:ea typeface="黑体" panose="02010600030101010101" pitchFamily="49" charset="-122"/>
              </a:rPr>
              <a:t>法则：</a:t>
            </a:r>
            <a:endParaRPr lang="zh-CN" altLang="en-US" dirty="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graphicFrame>
        <p:nvGraphicFramePr>
          <p:cNvPr id="122916" name="Object 36"/>
          <p:cNvGraphicFramePr>
            <a:graphicFrameLocks noChangeAspect="1"/>
          </p:cNvGraphicFramePr>
          <p:nvPr/>
        </p:nvGraphicFramePr>
        <p:xfrm>
          <a:off x="900113" y="4652963"/>
          <a:ext cx="766762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870200" imgH="457200" progId="Equation.3">
                  <p:embed/>
                </p:oleObj>
              </mc:Choice>
              <mc:Fallback>
                <p:oleObj name="" r:id="rId1" imgW="2870200" imgH="4572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113" y="4652963"/>
                        <a:ext cx="7667625" cy="1223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矩形 1"/>
          <p:cNvSpPr/>
          <p:nvPr/>
        </p:nvSpPr>
        <p:spPr>
          <a:xfrm>
            <a:off x="827088" y="2133600"/>
            <a:ext cx="7273925" cy="1643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	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把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系数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同底数幂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分别相除作为商的因式，对于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只在被除式中出现</a:t>
            </a:r>
            <a:r>
              <a:rPr lang="zh-CN" altLang="en-US" sz="2800" dirty="0">
                <a:latin typeface="黑体" panose="02010600030101010101" pitchFamily="49" charset="-122"/>
                <a:ea typeface="黑体" panose="02010600030101010101" pitchFamily="49" charset="-122"/>
              </a:rPr>
              <a:t>的字母，则连同它的指数一起作为商的一个因式．</a:t>
            </a:r>
            <a:endParaRPr lang="zh-CN" altLang="en-US" sz="2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49"/>
          <p:cNvSpPr txBox="1"/>
          <p:nvPr/>
        </p:nvSpPr>
        <p:spPr>
          <a:xfrm>
            <a:off x="1011238" y="1335088"/>
            <a:ext cx="47529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例</a:t>
            </a:r>
            <a:r>
              <a:rPr lang="en-US" altLang="zh-CN">
                <a:latin typeface="黑体" panose="02010600030101010101" pitchFamily="49" charset="-122"/>
                <a:ea typeface="黑体" panose="02010600030101010101" pitchFamily="49" charset="-122"/>
              </a:rPr>
              <a:t>1   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计算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8435" name="Text Box 50"/>
          <p:cNvSpPr txBox="1"/>
          <p:nvPr/>
        </p:nvSpPr>
        <p:spPr>
          <a:xfrm>
            <a:off x="1301750" y="2284413"/>
            <a:ext cx="51133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⑴   24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56723" name="Text Box 51"/>
          <p:cNvSpPr txBox="1"/>
          <p:nvPr/>
        </p:nvSpPr>
        <p:spPr>
          <a:xfrm>
            <a:off x="1660525" y="3003550"/>
            <a:ext cx="5648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＝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(24÷3) (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) (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) 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56724" name="Text Box 52"/>
          <p:cNvSpPr txBox="1"/>
          <p:nvPr/>
        </p:nvSpPr>
        <p:spPr>
          <a:xfrm>
            <a:off x="1660525" y="3903663"/>
            <a:ext cx="41036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＝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8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zh-CN" altLang="en-US" sz="3600" baseline="30000" dirty="0"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1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·1 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56725" name="Text Box 53"/>
          <p:cNvSpPr txBox="1"/>
          <p:nvPr/>
        </p:nvSpPr>
        <p:spPr>
          <a:xfrm>
            <a:off x="1660525" y="4803775"/>
            <a:ext cx="3044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＝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8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Arial" panose="020B0604020202020204" pitchFamily="34" charset="0"/>
                <a:ea typeface="黑体" panose="02010600030101010101" pitchFamily="49" charset="-122"/>
              </a:rPr>
              <a:t> </a:t>
            </a:r>
            <a:endParaRPr lang="en-US" altLang="zh-CN" sz="360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grpSp>
        <p:nvGrpSpPr>
          <p:cNvPr id="10" name="Group 4"/>
          <p:cNvGrpSpPr/>
          <p:nvPr/>
        </p:nvGrpSpPr>
        <p:grpSpPr>
          <a:xfrm>
            <a:off x="6019800" y="4383088"/>
            <a:ext cx="2578100" cy="1482725"/>
            <a:chOff x="0" y="0"/>
            <a:chExt cx="2209" cy="979"/>
          </a:xfrm>
        </p:grpSpPr>
        <p:sp>
          <p:nvSpPr>
            <p:cNvPr id="18440" name="AutoShape 5"/>
            <p:cNvSpPr/>
            <p:nvPr/>
          </p:nvSpPr>
          <p:spPr>
            <a:xfrm>
              <a:off x="0" y="0"/>
              <a:ext cx="2035" cy="979"/>
            </a:xfrm>
            <a:prstGeom prst="cloudCallout">
              <a:avLst>
                <a:gd name="adj1" fmla="val -58653"/>
                <a:gd name="adj2" fmla="val -89384"/>
              </a:avLst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8441" name="Text Box 6"/>
            <p:cNvSpPr txBox="1"/>
            <p:nvPr/>
          </p:nvSpPr>
          <p:spPr>
            <a:xfrm>
              <a:off x="432" y="192"/>
              <a:ext cx="1777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0030101010101" pitchFamily="49" charset="-122"/>
                </a:rPr>
                <a:t>注意：</a:t>
              </a:r>
              <a:r>
                <a:rPr lang="en-US" altLang="zh-CN" sz="2800" i="1">
                  <a:latin typeface="Times New Roman" panose="02020603050405020304" pitchFamily="18" charset="0"/>
                  <a:ea typeface="黑体" panose="02010600030101010101" pitchFamily="49" charset="-122"/>
                </a:rPr>
                <a:t>b</a:t>
              </a:r>
              <a:r>
                <a:rPr lang="en-US" altLang="zh-CN" sz="2800" baseline="30000">
                  <a:latin typeface="Times New Roman" panose="02020603050405020304" pitchFamily="18" charset="0"/>
                  <a:ea typeface="黑体" panose="02010600030101010101" pitchFamily="49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0030101010101" pitchFamily="49" charset="-122"/>
                </a:rPr>
                <a:t>÷</a:t>
              </a:r>
              <a:r>
                <a:rPr lang="en-US" altLang="zh-CN" sz="2800" i="1">
                  <a:latin typeface="Times New Roman" panose="02020603050405020304" pitchFamily="18" charset="0"/>
                  <a:ea typeface="黑体" panose="02010600030101010101" pitchFamily="49" charset="-122"/>
                </a:rPr>
                <a:t>b</a:t>
              </a:r>
              <a:r>
                <a:rPr lang="en-US" altLang="zh-CN" sz="2800" baseline="30000">
                  <a:latin typeface="Times New Roman" panose="02020603050405020304" pitchFamily="18" charset="0"/>
                  <a:ea typeface="黑体" panose="02010600030101010101" pitchFamily="49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0030101010101" pitchFamily="49" charset="-122"/>
                </a:rPr>
                <a:t>=1</a:t>
              </a:r>
              <a:endParaRPr lang="zh-CN" altLang="en-US" sz="2800" dirty="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5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5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23" grpId="0"/>
      <p:bldP spid="156724" grpId="0"/>
      <p:bldP spid="1567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4"/>
          <p:cNvSpPr txBox="1"/>
          <p:nvPr/>
        </p:nvSpPr>
        <p:spPr>
          <a:xfrm>
            <a:off x="538163" y="2033588"/>
            <a:ext cx="43926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⑵  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21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36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c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ab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74085" name="Text Box 5"/>
          <p:cNvSpPr txBox="1"/>
          <p:nvPr/>
        </p:nvSpPr>
        <p:spPr>
          <a:xfrm>
            <a:off x="896938" y="2752725"/>
            <a:ext cx="4899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＝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21÷3)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zh-CN" altLang="en-US" sz="3600" baseline="30000" dirty="0"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1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zh-CN" altLang="en-US" sz="3600" baseline="30000" dirty="0"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1</a:t>
            </a:r>
            <a:r>
              <a:rPr lang="en-US" altLang="zh-CN" sz="36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c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74086" name="Text Box 6"/>
          <p:cNvSpPr txBox="1"/>
          <p:nvPr/>
        </p:nvSpPr>
        <p:spPr>
          <a:xfrm>
            <a:off x="896938" y="3652838"/>
            <a:ext cx="41036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＝－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7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ab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c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9461" name="Text Box 9"/>
          <p:cNvSpPr txBox="1"/>
          <p:nvPr/>
        </p:nvSpPr>
        <p:spPr>
          <a:xfrm>
            <a:off x="539750" y="4587875"/>
            <a:ext cx="414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⑶  (6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xy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xy</a:t>
            </a:r>
            <a:endParaRPr lang="en-US" altLang="zh-CN" sz="3600" i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74090" name="Text Box 10"/>
          <p:cNvSpPr txBox="1"/>
          <p:nvPr/>
        </p:nvSpPr>
        <p:spPr>
          <a:xfrm>
            <a:off x="898525" y="5307013"/>
            <a:ext cx="34575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＝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36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y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4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xy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en-US" altLang="zh-CN" sz="36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74091" name="Text Box 11"/>
          <p:cNvSpPr txBox="1"/>
          <p:nvPr/>
        </p:nvSpPr>
        <p:spPr>
          <a:xfrm>
            <a:off x="896938" y="5948363"/>
            <a:ext cx="24495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＝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12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xy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3600">
                <a:latin typeface="Arial" panose="020B0604020202020204" pitchFamily="34" charset="0"/>
                <a:ea typeface="黑体" panose="02010600030101010101" pitchFamily="49" charset="-122"/>
              </a:rPr>
              <a:t> </a:t>
            </a:r>
            <a:endParaRPr lang="en-US" altLang="zh-CN" sz="360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5995988" y="1627188"/>
            <a:ext cx="2970212" cy="1812925"/>
            <a:chOff x="48" y="103"/>
            <a:chExt cx="2544" cy="1197"/>
          </a:xfrm>
        </p:grpSpPr>
        <p:sp>
          <p:nvSpPr>
            <p:cNvPr id="19469" name="AutoShape 5"/>
            <p:cNvSpPr/>
            <p:nvPr/>
          </p:nvSpPr>
          <p:spPr>
            <a:xfrm>
              <a:off x="48" y="103"/>
              <a:ext cx="2544" cy="1197"/>
            </a:xfrm>
            <a:prstGeom prst="cloudCallout">
              <a:avLst>
                <a:gd name="adj1" fmla="val -80056"/>
                <a:gd name="adj2" fmla="val -5486"/>
              </a:avLst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9470" name="Text Box 6"/>
            <p:cNvSpPr txBox="1"/>
            <p:nvPr/>
          </p:nvSpPr>
          <p:spPr>
            <a:xfrm>
              <a:off x="432" y="192"/>
              <a:ext cx="1777" cy="9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0030101010101" pitchFamily="49" charset="-122"/>
                </a:rPr>
                <a:t>注意字母</a:t>
              </a:r>
              <a:r>
                <a:rPr lang="en-US" altLang="zh-CN">
                  <a:solidFill>
                    <a:srgbClr val="FF0000"/>
                  </a:solidFill>
                  <a:latin typeface="Arial" panose="020B0604020202020204" pitchFamily="34" charset="0"/>
                  <a:ea typeface="黑体" panose="02010600030101010101" pitchFamily="49" charset="-122"/>
                </a:rPr>
                <a:t>c</a:t>
              </a:r>
              <a:r>
                <a: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0030101010101" pitchFamily="49" charset="-122"/>
                </a:rPr>
                <a:t>，</a:t>
              </a:r>
              <a:r>
                <a:rPr lang="zh-CN" altLang="en-US" sz="2800" dirty="0">
                  <a:latin typeface="Arial" panose="020B0604020202020204" pitchFamily="34" charset="0"/>
                  <a:ea typeface="黑体" panose="02010600030101010101" pitchFamily="49" charset="-122"/>
                </a:rPr>
                <a:t>只在被除式中出现</a:t>
              </a:r>
              <a:endParaRPr lang="zh-CN" altLang="en-US" sz="2800" dirty="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grpSp>
        <p:nvGrpSpPr>
          <p:cNvPr id="15" name="Group 3"/>
          <p:cNvGrpSpPr/>
          <p:nvPr/>
        </p:nvGrpSpPr>
        <p:grpSpPr>
          <a:xfrm>
            <a:off x="5364163" y="4373563"/>
            <a:ext cx="2971800" cy="1870075"/>
            <a:chOff x="0" y="52"/>
            <a:chExt cx="2544" cy="1236"/>
          </a:xfrm>
        </p:grpSpPr>
        <p:sp>
          <p:nvSpPr>
            <p:cNvPr id="19467" name="AutoShape 4"/>
            <p:cNvSpPr/>
            <p:nvPr/>
          </p:nvSpPr>
          <p:spPr>
            <a:xfrm>
              <a:off x="0" y="52"/>
              <a:ext cx="2544" cy="1236"/>
            </a:xfrm>
            <a:prstGeom prst="cloudCallout">
              <a:avLst>
                <a:gd name="adj1" fmla="val -66588"/>
                <a:gd name="adj2" fmla="val 18681"/>
              </a:avLst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9468" name="Text Box 5"/>
            <p:cNvSpPr txBox="1"/>
            <p:nvPr/>
          </p:nvSpPr>
          <p:spPr>
            <a:xfrm>
              <a:off x="432" y="192"/>
              <a:ext cx="1777" cy="9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0030101010101" pitchFamily="49" charset="-122"/>
                </a:rPr>
                <a:t>注意运算顺序：</a:t>
              </a:r>
              <a:r>
                <a:rPr lang="zh-CN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0030101010101" pitchFamily="49" charset="-122"/>
                </a:rPr>
                <a:t>先乘方，再除法</a:t>
              </a:r>
              <a:endPara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19466" name="Text Box 49"/>
          <p:cNvSpPr txBox="1"/>
          <p:nvPr/>
        </p:nvSpPr>
        <p:spPr>
          <a:xfrm>
            <a:off x="1011238" y="1335088"/>
            <a:ext cx="47529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例</a:t>
            </a:r>
            <a:r>
              <a:rPr lang="en-US" altLang="zh-CN">
                <a:latin typeface="黑体" panose="02010600030101010101" pitchFamily="49" charset="-122"/>
                <a:ea typeface="黑体" panose="02010600030101010101" pitchFamily="49" charset="-122"/>
              </a:rPr>
              <a:t>1   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计算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  <p:bldP spid="174086" grpId="0"/>
      <p:bldP spid="174090" grpId="0"/>
      <p:bldP spid="1740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3"/>
          <p:cNvSpPr txBox="1"/>
          <p:nvPr/>
        </p:nvSpPr>
        <p:spPr>
          <a:xfrm>
            <a:off x="706438" y="1412875"/>
            <a:ext cx="47529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例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2  </a:t>
            </a:r>
            <a:r>
              <a:rPr lang="zh-CN" altLang="en-US" dirty="0">
                <a:latin typeface="Times New Roman" panose="02020603050405020304" pitchFamily="18" charset="0"/>
                <a:ea typeface="黑体" panose="02010600030101010101" pitchFamily="49" charset="-122"/>
              </a:rPr>
              <a:t>填表</a:t>
            </a:r>
            <a:endParaRPr lang="zh-CN" altLang="en-US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graphicFrame>
        <p:nvGraphicFramePr>
          <p:cNvPr id="176279" name="Group 151"/>
          <p:cNvGraphicFramePr>
            <a:graphicFrameLocks noGrp="1"/>
          </p:cNvGraphicFramePr>
          <p:nvPr/>
        </p:nvGraphicFramePr>
        <p:xfrm>
          <a:off x="438150" y="2430463"/>
          <a:ext cx="8424863" cy="3014663"/>
        </p:xfrm>
        <a:graphic>
          <a:graphicData uri="http://schemas.openxmlformats.org/drawingml/2006/table">
            <a:tbl>
              <a:tblPr/>
              <a:tblGrid>
                <a:gridCol w="1655763"/>
                <a:gridCol w="1512887"/>
                <a:gridCol w="1798638"/>
                <a:gridCol w="1655762"/>
                <a:gridCol w="1801813"/>
              </a:tblGrid>
              <a:tr h="1004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3975" algn="l"/>
                          <a:tab pos="2381250" algn="l"/>
                          <a:tab pos="3286125" algn="l"/>
                        </a:tabLst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被除式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3975" algn="l"/>
                          <a:tab pos="2381250" algn="l"/>
                          <a:tab pos="3286125" algn="l"/>
                        </a:tabLst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3975" algn="l"/>
                          <a:tab pos="2381250" algn="l"/>
                          <a:tab pos="3286125" algn="l"/>
                        </a:tabLst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0030101010101" pitchFamily="49" charset="-122"/>
                        </a:rPr>
                        <a:t>－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0030101010101" pitchFamily="49" charset="-122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3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3975" algn="l"/>
                          <a:tab pos="2381250" algn="l"/>
                          <a:tab pos="3286125" algn="l"/>
                        </a:tabLst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3975" algn="l"/>
                          <a:tab pos="2381250" algn="l"/>
                          <a:tab pos="3286125" algn="l"/>
                        </a:tabLst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bc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3975" algn="l"/>
                          <a:tab pos="2381250" algn="l"/>
                          <a:tab pos="3286125" algn="l"/>
                        </a:tabLst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除式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3975" algn="l"/>
                          <a:tab pos="2381250" algn="l"/>
                          <a:tab pos="3286125" algn="l"/>
                        </a:tabLst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xy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3975" algn="l"/>
                          <a:tab pos="2381250" algn="l"/>
                          <a:tab pos="3286125" algn="l"/>
                        </a:tabLst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3975" algn="l"/>
                          <a:tab pos="2381250" algn="l"/>
                          <a:tab pos="3286125" algn="l"/>
                        </a:tabLst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3975" algn="l"/>
                          <a:tab pos="2381250" algn="l"/>
                          <a:tab pos="3286125" algn="l"/>
                        </a:tabLst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商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3975" algn="l"/>
                          <a:tab pos="2381250" algn="l"/>
                          <a:tab pos="3286125" algn="l"/>
                        </a:tabLst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0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268" name="Text Box 140"/>
          <p:cNvSpPr txBox="1"/>
          <p:nvPr/>
        </p:nvSpPr>
        <p:spPr>
          <a:xfrm>
            <a:off x="2363788" y="4635500"/>
            <a:ext cx="14398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y</a:t>
            </a:r>
            <a:r>
              <a:rPr lang="en-US" altLang="zh-CN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en-US" altLang="zh-CN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76269" name="Text Box 141"/>
          <p:cNvSpPr txBox="1"/>
          <p:nvPr/>
        </p:nvSpPr>
        <p:spPr>
          <a:xfrm>
            <a:off x="3965575" y="3656013"/>
            <a:ext cx="14398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－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6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y</a:t>
            </a:r>
            <a:r>
              <a:rPr lang="en-US" altLang="zh-CN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1800">
                <a:latin typeface="Arial" panose="020B0604020202020204" pitchFamily="34" charset="0"/>
                <a:ea typeface="黑体" panose="02010600030101010101" pitchFamily="49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176270" name="Text Box 142"/>
          <p:cNvSpPr txBox="1"/>
          <p:nvPr/>
        </p:nvSpPr>
        <p:spPr>
          <a:xfrm>
            <a:off x="5707063" y="4664075"/>
            <a:ext cx="14398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7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xy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grpSp>
        <p:nvGrpSpPr>
          <p:cNvPr id="176278" name="Group 150"/>
          <p:cNvGrpSpPr/>
          <p:nvPr/>
        </p:nvGrpSpPr>
        <p:grpSpPr>
          <a:xfrm>
            <a:off x="7464425" y="4448175"/>
            <a:ext cx="876300" cy="947738"/>
            <a:chOff x="4766" y="2478"/>
            <a:chExt cx="552" cy="597"/>
          </a:xfrm>
        </p:grpSpPr>
        <p:sp>
          <p:nvSpPr>
            <p:cNvPr id="20513" name="Text Box 143"/>
            <p:cNvSpPr txBox="1"/>
            <p:nvPr/>
          </p:nvSpPr>
          <p:spPr>
            <a:xfrm>
              <a:off x="4932" y="2568"/>
              <a:ext cx="36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</a:rPr>
                <a:t>c</a:t>
              </a:r>
              <a:r>
                <a:rPr lang="en-US" altLang="zh-CN" sz="1800">
                  <a:latin typeface="Arial" panose="020B0604020202020204" pitchFamily="34" charset="0"/>
                  <a:ea typeface="黑体" panose="02010600030101010101" pitchFamily="49" charset="-122"/>
                </a:rPr>
                <a:t> </a:t>
              </a:r>
              <a:endParaRPr lang="en-US" altLang="zh-CN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grpSp>
          <p:nvGrpSpPr>
            <p:cNvPr id="20514" name="Group 149"/>
            <p:cNvGrpSpPr/>
            <p:nvPr/>
          </p:nvGrpSpPr>
          <p:grpSpPr>
            <a:xfrm>
              <a:off x="4766" y="2478"/>
              <a:ext cx="552" cy="597"/>
              <a:chOff x="4766" y="2478"/>
              <a:chExt cx="552" cy="597"/>
            </a:xfrm>
          </p:grpSpPr>
          <p:sp>
            <p:nvSpPr>
              <p:cNvPr id="20515" name="Text Box 146"/>
              <p:cNvSpPr txBox="1"/>
              <p:nvPr/>
            </p:nvSpPr>
            <p:spPr>
              <a:xfrm>
                <a:off x="4774" y="2748"/>
                <a:ext cx="54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None/>
                </a:pP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</a:rPr>
                  <a:t>3</a:t>
                </a:r>
                <a:endPara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</a:endParaRPr>
              </a:p>
            </p:txBody>
          </p:sp>
          <p:grpSp>
            <p:nvGrpSpPr>
              <p:cNvPr id="20516" name="Group 148"/>
              <p:cNvGrpSpPr/>
              <p:nvPr/>
            </p:nvGrpSpPr>
            <p:grpSpPr>
              <a:xfrm>
                <a:off x="4766" y="2478"/>
                <a:ext cx="324" cy="327"/>
                <a:chOff x="4766" y="2478"/>
                <a:chExt cx="324" cy="327"/>
              </a:xfrm>
            </p:grpSpPr>
            <p:sp>
              <p:nvSpPr>
                <p:cNvPr id="20517" name="Text Box 144"/>
                <p:cNvSpPr txBox="1"/>
                <p:nvPr/>
              </p:nvSpPr>
              <p:spPr>
                <a:xfrm>
                  <a:off x="4773" y="2478"/>
                  <a:ext cx="317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>
                    <a:spcBef>
                      <a:spcPct val="50000"/>
                    </a:spcBef>
                    <a:buNone/>
                  </a:pPr>
                  <a:r>
                    <a:rPr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0030101010101" pitchFamily="49" charset="-122"/>
                    </a:rPr>
                    <a:t>1</a:t>
                  </a:r>
                  <a:endPara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20518" name="Line 147"/>
                <p:cNvSpPr/>
                <p:nvPr/>
              </p:nvSpPr>
              <p:spPr>
                <a:xfrm>
                  <a:off x="4766" y="2777"/>
                  <a:ext cx="227" cy="0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7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7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68" grpId="0"/>
      <p:bldP spid="176269" grpId="0"/>
      <p:bldP spid="176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3"/>
          <p:cNvSpPr txBox="1"/>
          <p:nvPr/>
        </p:nvSpPr>
        <p:spPr>
          <a:xfrm>
            <a:off x="1111250" y="1636713"/>
            <a:ext cx="7848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例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3 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计算：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12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5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en-US" altLang="zh-CN" sz="3600">
              <a:solidFill>
                <a:schemeClr val="tx2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84324" name="Text Box 4"/>
          <p:cNvSpPr txBox="1"/>
          <p:nvPr/>
        </p:nvSpPr>
        <p:spPr>
          <a:xfrm>
            <a:off x="2268538" y="2708275"/>
            <a:ext cx="4895850" cy="1455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解： 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12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5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÷3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endParaRPr lang="en-US" altLang="zh-CN" sz="3600" baseline="300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0030101010101" pitchFamily="49" charset="-122"/>
              </a:rPr>
              <a:t>＝</a:t>
            </a:r>
            <a:r>
              <a:rPr lang="en-US" altLang="zh-CN" sz="3600">
                <a:latin typeface="Times New Roman" panose="02020603050405020304" pitchFamily="18" charset="0"/>
                <a:ea typeface="黑体" panose="02010600030101010101" pitchFamily="49" charset="-122"/>
              </a:rPr>
              <a:t>4</a:t>
            </a:r>
            <a:r>
              <a:rPr lang="en-US" altLang="zh-CN" sz="3600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6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endParaRPr lang="en-US" altLang="zh-CN" sz="3600" baseline="30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WPS 演示</Application>
  <PresentationFormat>在屏幕上显示</PresentationFormat>
  <Paragraphs>163</Paragraphs>
  <Slides>16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华文中宋</vt:lpstr>
      <vt:lpstr>Calibri</vt:lpstr>
      <vt:lpstr>黑体</vt:lpstr>
      <vt:lpstr>Times New Roman</vt:lpstr>
      <vt:lpstr>Arial Black</vt:lpstr>
      <vt:lpstr>Arial Narrow</vt:lpstr>
      <vt:lpstr>微软雅黑</vt:lpstr>
      <vt:lpstr>Arial Unicode MS</vt:lpstr>
      <vt:lpstr>1_自定义设计方案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3</cp:revision>
  <dcterms:created xsi:type="dcterms:W3CDTF">2014-10-08T03:00:14Z</dcterms:created>
  <dcterms:modified xsi:type="dcterms:W3CDTF">2017-10-20T07:47:58Z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