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av" ContentType="audio/x-wav"/>
  <Default Extension="jpeg" ContentType="image/jpeg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20"/>
  </p:notes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方正准圆简体" panose="02010601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页眉占位符 71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7171" name="日期占位符 717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/>
          </a:p>
        </p:txBody>
      </p:sp>
      <p:sp>
        <p:nvSpPr>
          <p:cNvPr id="7172" name="幻灯片图像占位符 7171"/>
          <p:cNvSpPr>
            <a:spLocks noGrp="1" noRo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7173" name="文本占位符 7172"/>
          <p:cNvSpPr>
            <a:spLocks noGrp="1" noRot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174" name="页脚占位符 717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/>
            <a:endParaRPr lang="zh-CN" altLang="en-US" sz="1200" dirty="0"/>
          </a:p>
        </p:txBody>
      </p:sp>
      <p:sp>
        <p:nvSpPr>
          <p:cNvPr id="7175" name="灯片编号占位符 717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组合 2049"/>
          <p:cNvGrpSpPr/>
          <p:nvPr/>
        </p:nvGrpSpPr>
        <p:grpSpPr>
          <a:xfrm>
            <a:off x="0" y="2438400"/>
            <a:ext cx="9009063" cy="1052513"/>
            <a:chOff x="0" y="0"/>
            <a:chExt cx="5675" cy="663"/>
          </a:xfrm>
        </p:grpSpPr>
        <p:grpSp>
          <p:nvGrpSpPr>
            <p:cNvPr id="2051" name="组合 2050"/>
            <p:cNvGrpSpPr/>
            <p:nvPr/>
          </p:nvGrpSpPr>
          <p:grpSpPr>
            <a:xfrm>
              <a:off x="183" y="68"/>
              <a:ext cx="448" cy="299"/>
              <a:chOff x="0" y="0"/>
              <a:chExt cx="624" cy="432"/>
            </a:xfrm>
          </p:grpSpPr>
          <p:sp>
            <p:nvSpPr>
              <p:cNvPr id="2052" name="矩形 2051"/>
              <p:cNvSpPr/>
              <p:nvPr/>
            </p:nvSpPr>
            <p:spPr>
              <a:xfrm>
                <a:off x="0" y="0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053" name="矩形 2052"/>
              <p:cNvSpPr/>
              <p:nvPr/>
            </p:nvSpPr>
            <p:spPr>
              <a:xfrm>
                <a:off x="336" y="0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</p:grpSp>
        <p:grpSp>
          <p:nvGrpSpPr>
            <p:cNvPr id="2054" name="组合 2053"/>
            <p:cNvGrpSpPr/>
            <p:nvPr/>
          </p:nvGrpSpPr>
          <p:grpSpPr>
            <a:xfrm>
              <a:off x="261" y="334"/>
              <a:ext cx="465" cy="299"/>
              <a:chOff x="0" y="0"/>
              <a:chExt cx="672" cy="432"/>
            </a:xfrm>
          </p:grpSpPr>
          <p:sp>
            <p:nvSpPr>
              <p:cNvPr id="2055" name="矩形 2054"/>
              <p:cNvSpPr/>
              <p:nvPr/>
            </p:nvSpPr>
            <p:spPr>
              <a:xfrm>
                <a:off x="0" y="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056" name="矩形 2055"/>
              <p:cNvSpPr/>
              <p:nvPr/>
            </p:nvSpPr>
            <p:spPr>
              <a:xfrm>
                <a:off x="336" y="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2057" name="矩形 2056"/>
            <p:cNvSpPr/>
            <p:nvPr/>
          </p:nvSpPr>
          <p:spPr>
            <a:xfrm>
              <a:off x="0" y="288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8" name="矩形 2057"/>
            <p:cNvSpPr/>
            <p:nvPr/>
          </p:nvSpPr>
          <p:spPr>
            <a:xfrm>
              <a:off x="400" y="0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9" name="矩形 2058"/>
            <p:cNvSpPr/>
            <p:nvPr/>
          </p:nvSpPr>
          <p:spPr>
            <a:xfrm flipV="1">
              <a:off x="199" y="518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060" name="标题 2059"/>
          <p:cNvSpPr>
            <a:spLocks noGrp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lvl="0">
              <a:defRPr/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61" name="副标题 206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62" name="日期占位符 2061"/>
          <p:cNvSpPr>
            <a:spLocks noGrp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400">
                <a:solidFill>
                  <a:schemeClr val="bg2"/>
                </a:solidFill>
                <a:latin typeface="Tahoma" panose="020B0604030504040204" pitchFamily="34" charset="0"/>
              </a:defRPr>
            </a:lvl1pPr>
          </a:lstStyle>
          <a:p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063" name="页脚占位符 2062"/>
          <p:cNvSpPr>
            <a:spLocks noGrp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400">
                <a:solidFill>
                  <a:schemeClr val="bg2"/>
                </a:solidFill>
                <a:latin typeface="Tahoma" panose="020B0604030504040204" pitchFamily="34" charset="0"/>
              </a:defRPr>
            </a:lvl1pPr>
          </a:lstStyle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064" name="灯片编号占位符 2063"/>
          <p:cNvSpPr>
            <a:spLocks noGrp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400">
                <a:solidFill>
                  <a:schemeClr val="bg2"/>
                </a:solidFill>
                <a:latin typeface="Tahoma" panose="020B0604030504040204" pitchFamily="34" charset="0"/>
              </a:defRPr>
            </a:lvl1pPr>
          </a:lstStyle>
          <a:p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1" y="214313"/>
            <a:ext cx="1951038" cy="5918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40009" cy="5918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098" name="标题 4097"/>
          <p:cNvSpPr>
            <a:spLocks noGrp="1"/>
          </p:cNvSpPr>
          <p:nvPr>
            <p:ph type="ctrTitle"/>
          </p:nvPr>
        </p:nvSpPr>
        <p:spPr>
          <a:xfrm>
            <a:off x="323850" y="1341438"/>
            <a:ext cx="8569325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/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099" name="副标题 4098"/>
          <p:cNvSpPr>
            <a:spLocks noGrp="1"/>
          </p:cNvSpPr>
          <p:nvPr>
            <p:ph type="subTitle" idx="1"/>
          </p:nvPr>
        </p:nvSpPr>
        <p:spPr>
          <a:xfrm>
            <a:off x="2195513" y="3573463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/>
            </a:lvl1pPr>
            <a:lvl2pPr marL="457200" lvl="1" indent="0" algn="ctr">
              <a:buNone/>
              <a:defRPr/>
            </a:lvl2pPr>
            <a:lvl3pPr marL="914400" lvl="2" indent="0" algn="ctr">
              <a:buNone/>
              <a:defRPr/>
            </a:lvl3pPr>
            <a:lvl4pPr marL="1371600" lvl="3" indent="0" algn="ctr">
              <a:buNone/>
              <a:defRPr/>
            </a:lvl4pPr>
            <a:lvl5pPr marL="1828800" lvl="4" indent="0" algn="ctr">
              <a:buNone/>
              <a:defRPr/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3" name="click.wav"/>
      </p:stSnd>
    </p:sndAc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 dir="in"/>
    <p:sndAc>
      <p:stSnd>
        <p:snd r:embed="rId2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6146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KSO_FD"/>
          <p:cNvSpPr>
            <a:spLocks noGrp="1"/>
          </p:cNvSpPr>
          <p:nvPr>
            <p:ph type="dt" sz="half" idx="2"/>
          </p:nvPr>
        </p:nvSpPr>
        <p:spPr>
          <a:xfrm>
            <a:off x="457200" y="6511925"/>
            <a:ext cx="2133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900">
                <a:solidFill>
                  <a:srgbClr val="1C1C1C"/>
                </a:solidFill>
              </a:defRPr>
            </a:lvl1pPr>
          </a:lstStyle>
          <a:p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148" name="KSO_FT"/>
          <p:cNvSpPr>
            <a:spLocks noGrp="1"/>
          </p:cNvSpPr>
          <p:nvPr>
            <p:ph type="ftr" sz="quarter" idx="3"/>
          </p:nvPr>
        </p:nvSpPr>
        <p:spPr>
          <a:xfrm>
            <a:off x="3124200" y="6511925"/>
            <a:ext cx="2895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900">
                <a:solidFill>
                  <a:srgbClr val="1C1C1C"/>
                </a:solidFill>
              </a:defRPr>
            </a:lvl1pPr>
          </a:lstStyle>
          <a:p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KSO_FN"/>
          <p:cNvSpPr>
            <a:spLocks noGrp="1"/>
          </p:cNvSpPr>
          <p:nvPr>
            <p:ph type="sldNum" sz="quarter" idx="4"/>
          </p:nvPr>
        </p:nvSpPr>
        <p:spPr>
          <a:xfrm>
            <a:off x="6553200" y="6511925"/>
            <a:ext cx="2133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900">
                <a:solidFill>
                  <a:srgbClr val="1C1C1C"/>
                </a:solidFill>
              </a:defRPr>
            </a:lvl1pPr>
          </a:lstStyle>
          <a:p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KSO_BC1"/>
          <p:cNvSpPr>
            <a:spLocks noGrp="1"/>
          </p:cNvSpPr>
          <p:nvPr>
            <p:ph type="subTitle" idx="1"/>
          </p:nvPr>
        </p:nvSpPr>
        <p:spPr>
          <a:xfrm>
            <a:off x="2171700" y="1803400"/>
            <a:ext cx="6527800" cy="5080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r">
              <a:buNone/>
              <a:defRPr>
                <a:solidFill>
                  <a:srgbClr val="5D6063"/>
                </a:solidFill>
              </a:defRPr>
            </a:lvl1pPr>
            <a:lvl2pPr marL="0" lvl="1" indent="0" algn="ctr">
              <a:buNone/>
              <a:defRPr>
                <a:solidFill>
                  <a:srgbClr val="5D6063"/>
                </a:solidFill>
              </a:defRPr>
            </a:lvl2pPr>
            <a:lvl3pPr marL="685800" lvl="2" indent="0" algn="ctr">
              <a:buNone/>
              <a:defRPr>
                <a:solidFill>
                  <a:srgbClr val="5D6063"/>
                </a:solidFill>
              </a:defRPr>
            </a:lvl3pPr>
            <a:lvl4pPr marL="1028700" lvl="3" indent="0" algn="ctr">
              <a:buNone/>
              <a:defRPr>
                <a:solidFill>
                  <a:srgbClr val="5D6063"/>
                </a:solidFill>
              </a:defRPr>
            </a:lvl4pPr>
            <a:lvl5pPr marL="1371600" lvl="4" indent="0" algn="ctr">
              <a:buNone/>
              <a:defRPr>
                <a:solidFill>
                  <a:srgbClr val="5D6063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6151" name="KSO_BT1"/>
          <p:cNvSpPr>
            <a:spLocks noGrp="1"/>
          </p:cNvSpPr>
          <p:nvPr>
            <p:ph type="ctrTitle"/>
          </p:nvPr>
        </p:nvSpPr>
        <p:spPr>
          <a:xfrm>
            <a:off x="2184400" y="847725"/>
            <a:ext cx="6527800" cy="9112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r">
              <a:defRPr/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123950"/>
            <a:ext cx="4025503" cy="5214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6535" y="1123950"/>
            <a:ext cx="4025503" cy="52149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8210" y="214313"/>
            <a:ext cx="2053828" cy="6124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214313"/>
            <a:ext cx="6042422" cy="6124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6612" y="2017713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audio" Target="../media/audio1.wav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4" Type="http://schemas.openxmlformats.org/officeDocument/2006/relationships/theme" Target="../theme/theme3.xml"/><Relationship Id="rId13" Type="http://schemas.openxmlformats.org/officeDocument/2006/relationships/image" Target="../media/image3.jpeg"/><Relationship Id="rId12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矩形 1025"/>
          <p:cNvSpPr/>
          <p:nvPr/>
        </p:nvSpPr>
        <p:spPr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矩形 1026"/>
          <p:cNvSpPr/>
          <p:nvPr/>
        </p:nvSpPr>
        <p:spPr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8" name="矩形 1027"/>
          <p:cNvSpPr/>
          <p:nvPr/>
        </p:nvSpPr>
        <p:spPr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矩形 1028"/>
          <p:cNvSpPr/>
          <p:nvPr/>
        </p:nvSpPr>
        <p:spPr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矩形 1029"/>
          <p:cNvSpPr/>
          <p:nvPr/>
        </p:nvSpPr>
        <p:spPr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1" name="矩形 1030"/>
          <p:cNvSpPr/>
          <p:nvPr/>
        </p:nvSpPr>
        <p:spPr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2" name="矩形 1031"/>
          <p:cNvSpPr/>
          <p:nvPr/>
        </p:nvSpPr>
        <p:spPr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 lvl="0" algn="ctr"/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3" name="标题 1032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34" name="文本占位符 1033"/>
          <p:cNvSpPr>
            <a:spLocks noGrp="1"/>
          </p:cNvSpPr>
          <p:nvPr>
            <p:ph type="body" idx="1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35" name="日期占位符 1034"/>
          <p:cNvSpPr>
            <a:spLocks noGrp="1"/>
          </p:cNvSpPr>
          <p:nvPr>
            <p:ph type="dt" sz="half" idx="2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400">
                <a:latin typeface="Tahoma" panose="020B0604030504040204" pitchFamily="34" charset="0"/>
              </a:defRPr>
            </a:lvl1pPr>
          </a:lstStyle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036" name="页脚占位符 1035"/>
          <p:cNvSpPr>
            <a:spLocks noGrp="1"/>
          </p:cNvSpPr>
          <p:nvPr>
            <p:ph type="ftr" sz="quarter" idx="3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400">
                <a:latin typeface="Tahoma" panose="020B0604030504040204" pitchFamily="34" charset="0"/>
              </a:defRPr>
            </a:lvl1pPr>
          </a:lstStyle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1037" name="灯片编号占位符 1036"/>
          <p:cNvSpPr>
            <a:spLocks noGrp="1"/>
          </p:cNvSpPr>
          <p:nvPr>
            <p:ph type="sldNum" sz="quarter" idx="4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400">
                <a:latin typeface="Tahoma" panose="020B0604030504040204" pitchFamily="34" charset="0"/>
              </a:defRPr>
            </a:lvl1pPr>
          </a:lstStyle>
          <a:p>
            <a:pPr lvl="0"/>
            <a:fld id="{9A0DB2DC-4C9A-4742-B13C-FB6460FD3503}" type="slidenum">
              <a:rPr lang="zh-CN" altLang="en-US" dirty="0"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307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 dir="in"/>
    <p:sndAc>
      <p:stSnd>
        <p:snd r:embed="rId13" name="click.wav"/>
      </p:stSnd>
    </p:sndAc>
  </p:transition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5122" name="图片 6"/>
          <p:cNvPicPr>
            <a:picLocks noChangeAspect="1"/>
          </p:cNvPicPr>
          <p:nvPr/>
        </p:nvPicPr>
        <p:blipFill>
          <a:blip r:embed="rId13"/>
          <a:srcRect l="7538" t="1022" r="468" b="698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KSO_FD"/>
          <p:cNvSpPr>
            <a:spLocks noGrp="1"/>
          </p:cNvSpPr>
          <p:nvPr>
            <p:ph type="dt" sz="half" idx="2"/>
          </p:nvPr>
        </p:nvSpPr>
        <p:spPr>
          <a:xfrm>
            <a:off x="628650" y="64325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124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432550"/>
            <a:ext cx="30861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900">
                <a:solidFill>
                  <a:srgbClr val="969696"/>
                </a:solidFill>
              </a:defRPr>
            </a:lvl1pPr>
          </a:lstStyle>
          <a:p>
            <a:pPr lvl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125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432550"/>
            <a:ext cx="20574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900">
                <a:solidFill>
                  <a:srgbClr val="969696"/>
                </a:solidFill>
              </a:defRPr>
            </a:lvl1pPr>
          </a:lstStyle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126" name="KSO_BC1"/>
          <p:cNvSpPr>
            <a:spLocks noGrp="1"/>
          </p:cNvSpPr>
          <p:nvPr>
            <p:ph type="body" idx="1"/>
          </p:nvPr>
        </p:nvSpPr>
        <p:spPr>
          <a:xfrm>
            <a:off x="466725" y="1123950"/>
            <a:ext cx="8215313" cy="52149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5127" name="KSO_BT1"/>
          <p:cNvSpPr>
            <a:spLocks noGrp="1"/>
          </p:cNvSpPr>
          <p:nvPr>
            <p:ph type="title"/>
          </p:nvPr>
        </p:nvSpPr>
        <p:spPr>
          <a:xfrm>
            <a:off x="466725" y="214313"/>
            <a:ext cx="6899275" cy="7953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marL="0" lvl="0" indent="0" algn="l" defTabSz="6858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rgbClr val="6D514A"/>
          </a:solidFill>
          <a:latin typeface="+mj-lt"/>
          <a:ea typeface="+mj-ea"/>
          <a:cs typeface="+mj-cs"/>
        </a:defRPr>
      </a:lvl1pPr>
    </p:titleStyle>
    <p:bodyStyle>
      <a:lvl1pPr marL="361950" lvl="0" indent="-361950" algn="just" defTabSz="685800" rtl="0" eaLnBrk="1" fontAlgn="base" latinLnBrk="0" hangingPunct="1">
        <a:lnSpc>
          <a:spcPct val="110000"/>
        </a:lnSpc>
        <a:spcBef>
          <a:spcPts val="12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³"/>
        <a:defRPr sz="2400" b="0" i="0" u="none" kern="1200" baseline="0">
          <a:solidFill>
            <a:srgbClr val="766640"/>
          </a:solidFill>
          <a:latin typeface="+mn-lt"/>
          <a:ea typeface="+mn-ea"/>
          <a:cs typeface="+mn-cs"/>
        </a:defRPr>
      </a:lvl1pPr>
      <a:lvl2pPr marL="361950" lvl="1" indent="-361950" algn="l" defTabSz="685800" rtl="0" eaLnBrk="1" fontAlgn="base" latinLnBrk="0" hangingPunct="1">
        <a:lnSpc>
          <a:spcPct val="120000"/>
        </a:lnSpc>
        <a:spcBef>
          <a:spcPct val="0"/>
        </a:spcBef>
        <a:spcAft>
          <a:spcPts val="1200"/>
        </a:spcAft>
        <a:buClr>
          <a:srgbClr val="C7B997"/>
        </a:buClr>
        <a:buFont typeface="幼圆" panose="02010509060101010101" pitchFamily="49" charset="-122"/>
        <a:buChar char=" 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lvl="3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543050" lvl="4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lvl="5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6pPr>
      <a:lvl7pPr marL="2971800" lvl="6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7pPr>
      <a:lvl8pPr marL="3429000" lvl="7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8pPr>
      <a:lvl9pPr marL="3886200" lvl="8" indent="-22860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b="0" i="0" u="none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Tahoma" panose="020B0604030504040204" pitchFamily="34" charset="0"/>
          <a:ea typeface="方正准圆简体" panose="02010601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9.xml"/><Relationship Id="rId6" Type="http://schemas.openxmlformats.org/officeDocument/2006/relationships/image" Target="../media/image7.png"/><Relationship Id="rId5" Type="http://schemas.microsoft.com/office/2007/relationships/media" Target="file:///D:\&#33891;&#21531;&#33395;\&#35838;&#20214;\&#25968;&#23398;&#35838;&#20214;\&#33891;&#21531;&#33395;\&#26377;&#29702;&#25968;&#30340;&#20056;&#26041;\10.mid" TargetMode="External"/><Relationship Id="rId4" Type="http://schemas.openxmlformats.org/officeDocument/2006/relationships/audio" Target="file:///D:\&#33891;&#21531;&#33395;\&#35838;&#20214;\&#25968;&#23398;&#35838;&#20214;\&#33891;&#21531;&#33395;\&#26377;&#29702;&#25968;&#30340;&#20056;&#26041;\10.mid" TargetMode="Externa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19.GIF"/><Relationship Id="rId1" Type="http://schemas.openxmlformats.org/officeDocument/2006/relationships/image" Target="../media/image18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9.xml"/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image" Target="../media/image20.GIF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image" Target="../media/image20.GIF"/><Relationship Id="rId3" Type="http://schemas.openxmlformats.org/officeDocument/2006/relationships/image" Target="../media/image23.GIF"/><Relationship Id="rId2" Type="http://schemas.openxmlformats.org/officeDocument/2006/relationships/image" Target="../media/image21.GIF"/><Relationship Id="rId1" Type="http://schemas.openxmlformats.org/officeDocument/2006/relationships/image" Target="../media/image1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image" Target="../media/image24.GIF"/><Relationship Id="rId1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7" Type="http://schemas.openxmlformats.org/officeDocument/2006/relationships/image" Target="../media/image27.GIF"/><Relationship Id="rId6" Type="http://schemas.microsoft.com/office/2007/relationships/media" Target="file:///J:\&#38451;&#20809;&#24635;&#22312;&#39118;&#38632;&#21518;.mp3" TargetMode="External"/><Relationship Id="rId5" Type="http://schemas.openxmlformats.org/officeDocument/2006/relationships/audio" Target="file:///J:\&#38451;&#20809;&#24635;&#22312;&#39118;&#38632;&#21518;.mp3" TargetMode="External"/><Relationship Id="rId4" Type="http://schemas.openxmlformats.org/officeDocument/2006/relationships/image" Target="../media/image26.png"/><Relationship Id="rId3" Type="http://schemas.microsoft.com/office/2007/relationships/media" Target="file:///H:\yiyi2\gohome.mp3" TargetMode="External"/><Relationship Id="rId2" Type="http://schemas.openxmlformats.org/officeDocument/2006/relationships/audio" Target="file:///H:\yiyi2\gohome.mp3" TargetMode="External"/><Relationship Id="rId1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9.xml"/><Relationship Id="rId4" Type="http://schemas.openxmlformats.org/officeDocument/2006/relationships/image" Target="../media/image9.jpeg"/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9.xml"/><Relationship Id="rId3" Type="http://schemas.openxmlformats.org/officeDocument/2006/relationships/image" Target="../media/image6.GIF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13.GIF"/><Relationship Id="rId1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4.GIF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4.xml"/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hyperlink" Target="http://youxiwang123.51.net/drcture/picture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8194" name="图片 8193" descr="gif02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59338" y="3284538"/>
            <a:ext cx="1152525" cy="1009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5" name="图片 8194" descr="butterfly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713" y="1484313"/>
            <a:ext cx="2117725" cy="24209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6" name="图片 819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577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7" name="图片 819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8" y="64103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8" name="图片 819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41497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图片 819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1863" y="54451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图片 819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675" y="58769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1" name="图片 820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875" y="53736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2" name="图片 820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725" y="54451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3" name="图片 820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429260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4" name="图片 820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50" y="508476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5" name="图片 8204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263" y="51577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6" name="图片 820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838" y="61658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7" name="图片 820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2813" y="422116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8" name="图片 820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4663" y="55895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9" name="图片 820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50" y="333375"/>
            <a:ext cx="488950" cy="719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0" name="图片 820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1500" y="60213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1" name="图片 821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7625" y="62372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2" name="图片 821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6913" y="60213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3" name="图片 821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888" y="52292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4" name="图片 821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688" y="64103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5" name="图片 8214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338" y="64103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6" name="图片 821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163" y="256540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7" name="图片 821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61658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8" name="图片 821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6688" y="49418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9" name="图片 821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50" y="335756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0" name="图片 821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188" y="134143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1" name="图片 822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52513"/>
            <a:ext cx="431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2" name="图片 822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513" y="641032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3" name="图片 822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638" y="5492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4" name="图片 822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4663" y="20605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5" name="图片 8224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113" y="9810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6" name="图片 822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8" y="198913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7" name="图片 822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888" y="404813"/>
            <a:ext cx="36195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8" name="图片 822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364490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29" name="图片 822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8" y="285273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0" name="图片 822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025" y="580548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1" name="图片 823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725" y="4762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2" name="图片 823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50" y="357346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3" name="图片 823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375" y="40481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4" name="图片 823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25" y="11969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5" name="图片 8234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250" y="278130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6" name="图片 823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7625" y="22764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7" name="图片 823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013" y="177323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8" name="图片 823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350" y="2420938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39" name="图片 823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438" y="40481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0" name="图片 823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250" y="335756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1" name="图片 824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175" y="11969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2" name="图片 824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850" y="4762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3" name="图片 824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6913" y="9080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4" name="图片 824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3663" y="4762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5" name="图片 8244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750" y="260350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6" name="图片 8245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2813" y="188913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7" name="图片 824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9200" y="1628775"/>
            <a:ext cx="304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8" name="图片 824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348038" y="5084763"/>
            <a:ext cx="28575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49" name="图片 8248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11188" y="5516563"/>
            <a:ext cx="360362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0" name="图片 8249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71550" y="6092825"/>
            <a:ext cx="431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1" name="图片 8250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979613" y="836613"/>
            <a:ext cx="431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2" name="图片 8251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763713" y="5373688"/>
            <a:ext cx="503237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3" name="图片 8252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627313" y="1916113"/>
            <a:ext cx="647700" cy="663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4" name="图片 8253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827088" y="4652963"/>
            <a:ext cx="431800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5" name="图片 8254" descr="butterfly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163" y="476250"/>
            <a:ext cx="2117725" cy="2420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56" name="矩形 8255"/>
          <p:cNvSpPr/>
          <p:nvPr/>
        </p:nvSpPr>
        <p:spPr>
          <a:xfrm>
            <a:off x="1331913" y="3716338"/>
            <a:ext cx="6840537" cy="136683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  <a:normAutofit/>
          </a:bodyPr>
          <a:p>
            <a:pPr algn="ctr"/>
            <a:r>
              <a:rPr lang="zh-CN" altLang="en-US" sz="5400">
                <a:ln w="12700" cap="flat" cmpd="sng">
                  <a:solidFill>
                    <a:srgbClr val="B2B2B2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FF"/>
                </a:solidFill>
                <a:effectLst>
                  <a:outerShdw dist="35921" dir="2699999" sy="50000" rotWithShape="0">
                    <a:srgbClr val="875B0D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2.3 线段的长短</a:t>
            </a:r>
            <a:endParaRPr lang="zh-CN" altLang="en-US" sz="5400">
              <a:ln w="12700" cap="flat" cmpd="sng">
                <a:solidFill>
                  <a:srgbClr val="B2B2B2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35921" dir="2699999" sy="50000" rotWithShape="0">
                  <a:srgbClr val="875B0D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8257" name="图片 8256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140200" y="2852738"/>
            <a:ext cx="503238" cy="447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8" name="图片 8257" descr="gif0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50" y="485775"/>
            <a:ext cx="488950" cy="719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59" name="10.mid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5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79388" y="333375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840" fill="hold"/>
                                        <p:tgtEl>
                                          <p:spTgt spid="82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5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17410" name="组合 17409"/>
          <p:cNvGrpSpPr/>
          <p:nvPr/>
        </p:nvGrpSpPr>
        <p:grpSpPr>
          <a:xfrm>
            <a:off x="684213" y="0"/>
            <a:ext cx="6408737" cy="787400"/>
            <a:chOff x="0" y="0"/>
            <a:chExt cx="2256" cy="496"/>
          </a:xfrm>
        </p:grpSpPr>
        <p:sp>
          <p:nvSpPr>
            <p:cNvPr id="17411" name="矩形 17410"/>
            <p:cNvSpPr/>
            <p:nvPr/>
          </p:nvSpPr>
          <p:spPr>
            <a:xfrm>
              <a:off x="0" y="30"/>
              <a:ext cx="1488" cy="466"/>
            </a:xfrm>
            <a:prstGeom prst="rect">
              <a:avLst/>
            </a:prstGeom>
            <a:gradFill rotWithShape="0">
              <a:gsLst>
                <a:gs pos="0">
                  <a:srgbClr val="FFCC99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  <a:tileRect/>
            </a:gradFill>
            <a:ln w="38100" cap="flat" cmpd="sng">
              <a:solidFill>
                <a:srgbClr val="CC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/>
              <a:r>
                <a:rPr lang="zh-CN" altLang="en-US" sz="4000" b="1" dirty="0">
                  <a:latin typeface="Times New Roman" panose="02020603050405020304" pitchFamily="18" charset="0"/>
                  <a:ea typeface="隶书" panose="02010509060101010101" pitchFamily="49" charset="-122"/>
                </a:rPr>
                <a:t>    一起画一画</a:t>
              </a:r>
              <a:endParaRPr lang="zh-CN" altLang="en-US" sz="4000" b="1" baseline="-25000" dirty="0"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17412" name="矩形 17411"/>
            <p:cNvSpPr/>
            <p:nvPr/>
          </p:nvSpPr>
          <p:spPr>
            <a:xfrm>
              <a:off x="1314" y="24"/>
              <a:ext cx="183" cy="312"/>
            </a:xfrm>
            <a:prstGeom prst="rect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eaLnBrk="0" hangingPunct="0"/>
              <a:endParaRPr lang="zh-CN" altLang="en-US" sz="2400" b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BatangChe" panose="02030609000101010101" pitchFamily="49" charset="-127"/>
              </a:endParaRPr>
            </a:p>
          </p:txBody>
        </p:sp>
        <p:pic>
          <p:nvPicPr>
            <p:cNvPr id="17413" name="图片 17412" descr="6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88" y="0"/>
              <a:ext cx="768" cy="43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14" name="图片 17413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96"/>
              <a:ext cx="336" cy="33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7415" name="文本框 17414"/>
          <p:cNvSpPr txBox="1"/>
          <p:nvPr/>
        </p:nvSpPr>
        <p:spPr>
          <a:xfrm>
            <a:off x="271463" y="1143000"/>
            <a:ext cx="8262937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在一条直线上顺次取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三点，使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AB=5cm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BC=2cm,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并且取线段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AC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的中点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，求线段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OB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的长。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6" name="直接连接符 17415"/>
          <p:cNvSpPr/>
          <p:nvPr/>
        </p:nvSpPr>
        <p:spPr>
          <a:xfrm>
            <a:off x="914400" y="2743200"/>
            <a:ext cx="7391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7" name="直接连接符 17416"/>
          <p:cNvSpPr/>
          <p:nvPr/>
        </p:nvSpPr>
        <p:spPr>
          <a:xfrm>
            <a:off x="1371600" y="2590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8" name="直接连接符 17417"/>
          <p:cNvSpPr/>
          <p:nvPr/>
        </p:nvSpPr>
        <p:spPr>
          <a:xfrm>
            <a:off x="4038600" y="2590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9" name="直接连接符 17418"/>
          <p:cNvSpPr/>
          <p:nvPr/>
        </p:nvSpPr>
        <p:spPr>
          <a:xfrm>
            <a:off x="5105400" y="2590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0" name="直接连接符 17419"/>
          <p:cNvSpPr/>
          <p:nvPr/>
        </p:nvSpPr>
        <p:spPr>
          <a:xfrm>
            <a:off x="3276600" y="2590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21" name="文本框 17420"/>
          <p:cNvSpPr txBox="1"/>
          <p:nvPr/>
        </p:nvSpPr>
        <p:spPr>
          <a:xfrm>
            <a:off x="1143000" y="26670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x-none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22" name="文本框 17421"/>
          <p:cNvSpPr txBox="1"/>
          <p:nvPr/>
        </p:nvSpPr>
        <p:spPr>
          <a:xfrm>
            <a:off x="3879850" y="2667000"/>
            <a:ext cx="3873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x-none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23" name="文本框 17422"/>
          <p:cNvSpPr txBox="1"/>
          <p:nvPr/>
        </p:nvSpPr>
        <p:spPr>
          <a:xfrm>
            <a:off x="4946650" y="2667000"/>
            <a:ext cx="40481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endParaRPr lang="en-US" altLang="x-none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24" name="文本框 17423"/>
          <p:cNvSpPr txBox="1"/>
          <p:nvPr/>
        </p:nvSpPr>
        <p:spPr>
          <a:xfrm>
            <a:off x="3124200" y="2667000"/>
            <a:ext cx="420688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endParaRPr lang="en-US" altLang="x-none" sz="24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25" name="文本框 17424"/>
          <p:cNvSpPr txBox="1"/>
          <p:nvPr/>
        </p:nvSpPr>
        <p:spPr>
          <a:xfrm>
            <a:off x="152400" y="281940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解：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26" name="文本框 17425"/>
          <p:cNvSpPr txBox="1"/>
          <p:nvPr/>
        </p:nvSpPr>
        <p:spPr>
          <a:xfrm>
            <a:off x="533400" y="3352800"/>
            <a:ext cx="3689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AC=AB+BC=5+2=7cm</a:t>
            </a:r>
            <a:endParaRPr lang="en-US" altLang="x-none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7427" name="组合 17426"/>
          <p:cNvGrpSpPr/>
          <p:nvPr/>
        </p:nvGrpSpPr>
        <p:grpSpPr>
          <a:xfrm>
            <a:off x="533400" y="3930650"/>
            <a:ext cx="4073525" cy="966788"/>
            <a:chOff x="0" y="0"/>
            <a:chExt cx="2566" cy="609"/>
          </a:xfrm>
        </p:grpSpPr>
        <p:sp>
          <p:nvSpPr>
            <p:cNvPr id="17428" name="文本框 17427"/>
            <p:cNvSpPr txBox="1"/>
            <p:nvPr/>
          </p:nvSpPr>
          <p:spPr>
            <a:xfrm>
              <a:off x="0" y="116"/>
              <a:ext cx="256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latin typeface="Times New Roman" panose="02020603050405020304" pitchFamily="18" charset="0"/>
                  <a:ea typeface="宋体" panose="02010600030101010101" pitchFamily="2" charset="-122"/>
                </a:rPr>
                <a:t>AO=OC=         AC=3.5cm</a:t>
              </a:r>
              <a:endPara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17429" name="组合 17428"/>
            <p:cNvGrpSpPr/>
            <p:nvPr/>
          </p:nvGrpSpPr>
          <p:grpSpPr>
            <a:xfrm>
              <a:off x="1104" y="0"/>
              <a:ext cx="288" cy="609"/>
              <a:chOff x="0" y="0"/>
              <a:chExt cx="288" cy="609"/>
            </a:xfrm>
          </p:grpSpPr>
          <p:sp>
            <p:nvSpPr>
              <p:cNvPr id="17430" name="直接连接符 17429"/>
              <p:cNvSpPr/>
              <p:nvPr/>
            </p:nvSpPr>
            <p:spPr>
              <a:xfrm>
                <a:off x="0" y="288"/>
                <a:ext cx="2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1" name="文本框 17430"/>
              <p:cNvSpPr txBox="1"/>
              <p:nvPr/>
            </p:nvSpPr>
            <p:spPr>
              <a:xfrm>
                <a:off x="48" y="0"/>
                <a:ext cx="240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x-none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endParaRPr lang="en-US" altLang="x-none" sz="2800" b="1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32" name="文本框 17431"/>
              <p:cNvSpPr txBox="1"/>
              <p:nvPr/>
            </p:nvSpPr>
            <p:spPr>
              <a:xfrm>
                <a:off x="48" y="282"/>
                <a:ext cx="228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r>
                  <a:rPr lang="en-US" altLang="x-none" sz="2800" b="1" dirty="0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endParaRPr lang="en-US" altLang="x-none" sz="2800" b="1" dirty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17433" name="文本框 17432"/>
          <p:cNvSpPr txBox="1"/>
          <p:nvPr/>
        </p:nvSpPr>
        <p:spPr>
          <a:xfrm>
            <a:off x="533400" y="4800600"/>
            <a:ext cx="409257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OB=AB-AO=5-3.5=1.5cm</a:t>
            </a:r>
            <a:endParaRPr lang="en-US" altLang="x-none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34" name="文本框 17433"/>
          <p:cNvSpPr txBox="1"/>
          <p:nvPr/>
        </p:nvSpPr>
        <p:spPr>
          <a:xfrm>
            <a:off x="4343400" y="4800600"/>
            <a:ext cx="44497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（或</a:t>
            </a:r>
            <a:r>
              <a:rPr lang="en-US" altLang="x-none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OB=OC-BC=3.5-2=1.5cm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35" name="文本框 17434"/>
          <p:cNvSpPr txBox="1"/>
          <p:nvPr/>
        </p:nvSpPr>
        <p:spPr>
          <a:xfrm>
            <a:off x="746125" y="5400675"/>
            <a:ext cx="45418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答：线段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OB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的长等于</a:t>
            </a:r>
            <a:r>
              <a:rPr lang="en-US" altLang="x-none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1.5cm.</a:t>
            </a:r>
            <a:endParaRPr lang="en-US" altLang="x-none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2" grpId="0"/>
      <p:bldP spid="17423" grpId="0"/>
      <p:bldP spid="17424" grpId="0"/>
      <p:bldP spid="17425" grpId="0"/>
      <p:bldP spid="17426" grpId="0"/>
      <p:bldP spid="17433" grpId="0"/>
      <p:bldP spid="17434" grpId="0"/>
      <p:bldP spid="174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8434" name="矩形 18433"/>
          <p:cNvSpPr/>
          <p:nvPr/>
        </p:nvSpPr>
        <p:spPr>
          <a:xfrm>
            <a:off x="914400" y="2514600"/>
            <a:ext cx="7391400" cy="2333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、两点之间的所有连线中</a:t>
            </a:r>
            <a:r>
              <a:rPr lang="zh-CN" altLang="en-US" sz="3200" u="sng" dirty="0">
                <a:latin typeface="Tahoma" panose="020B0604030504040204" pitchFamily="34" charset="0"/>
                <a:ea typeface="宋体" panose="02010600030101010101" pitchFamily="2" charset="-122"/>
              </a:rPr>
              <a:t>         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最短。</a:t>
            </a:r>
            <a:endParaRPr lang="zh-CN" altLang="en-US" sz="3200" dirty="0">
              <a:latin typeface="Tahoma" panose="020B0604030504040204" pitchFamily="34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endParaRPr lang="zh-CN" altLang="en-US" sz="3200" dirty="0">
              <a:latin typeface="Tahoma" panose="020B0604030504040204" pitchFamily="34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、两 点 之 间 线  段 的 长 度，                                                           叫做</a:t>
            </a:r>
            <a:r>
              <a:rPr lang="zh-CN" altLang="en-US" sz="3200" u="sng" dirty="0">
                <a:latin typeface="Tahoma" panose="020B0604030504040204" pitchFamily="34" charset="0"/>
                <a:ea typeface="宋体" panose="02010600030101010101" pitchFamily="2" charset="-122"/>
              </a:rPr>
              <a:t>                         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。（</a:t>
            </a: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distance)</a:t>
            </a:r>
            <a:endParaRPr lang="en-US" altLang="x-none" sz="32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8435" name="文本框 18434"/>
          <p:cNvSpPr txBox="1"/>
          <p:nvPr/>
        </p:nvSpPr>
        <p:spPr>
          <a:xfrm>
            <a:off x="6096000" y="2514600"/>
            <a:ext cx="793750" cy="457200"/>
          </a:xfrm>
          <a:prstGeom prst="rect">
            <a:avLst/>
          </a:prstGeom>
          <a:solidFill>
            <a:srgbClr val="FF9999"/>
          </a:solidFill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线段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6" name="文本框 18435"/>
          <p:cNvSpPr txBox="1"/>
          <p:nvPr/>
        </p:nvSpPr>
        <p:spPr>
          <a:xfrm>
            <a:off x="1908175" y="4292600"/>
            <a:ext cx="2622550" cy="457200"/>
          </a:xfrm>
          <a:prstGeom prst="rect">
            <a:avLst/>
          </a:prstGeom>
          <a:solidFill>
            <a:srgbClr val="FF9999"/>
          </a:solidFill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这两点之间的距离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7" name="文本框 18436"/>
          <p:cNvSpPr txBox="1"/>
          <p:nvPr/>
        </p:nvSpPr>
        <p:spPr>
          <a:xfrm>
            <a:off x="1524000" y="1295400"/>
            <a:ext cx="5257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楷体_GB2312" panose="02010609030101010101" pitchFamily="1" charset="-122"/>
                <a:ea typeface="楷体_GB2312" panose="02010609030101010101" pitchFamily="1" charset="-122"/>
              </a:rPr>
              <a:t>可得到以下结论 ：</a:t>
            </a:r>
            <a:endParaRPr lang="zh-CN" altLang="en-US" sz="3200" b="1" dirty="0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18438" name="直接连接符 18437"/>
          <p:cNvSpPr/>
          <p:nvPr/>
        </p:nvSpPr>
        <p:spPr>
          <a:xfrm>
            <a:off x="1905000" y="3352800"/>
            <a:ext cx="1981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9" name="文本框 18438"/>
          <p:cNvSpPr txBox="1"/>
          <p:nvPr/>
        </p:nvSpPr>
        <p:spPr>
          <a:xfrm>
            <a:off x="1835150" y="2924175"/>
            <a:ext cx="2438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5050"/>
                </a:solidFill>
                <a:latin typeface="楷体_GB2312" panose="02010609030101010101" pitchFamily="1" charset="-122"/>
                <a:ea typeface="楷体_GB2312" panose="02010609030101010101" pitchFamily="1" charset="-122"/>
              </a:rPr>
              <a:t>线段的公理 </a:t>
            </a:r>
            <a:endParaRPr lang="zh-CN" altLang="en-US" sz="2800" b="1" dirty="0">
              <a:solidFill>
                <a:srgbClr val="FF5050"/>
              </a:solidFill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8436" grpId="0" animBg="1"/>
      <p:bldP spid="184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9458" name="矩形 19457"/>
          <p:cNvSpPr/>
          <p:nvPr/>
        </p:nvSpPr>
        <p:spPr>
          <a:xfrm rot="21121238">
            <a:off x="539750" y="765175"/>
            <a:ext cx="2736850" cy="1150938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34954"/>
              </a:avLst>
            </a:prstTxWarp>
            <a:normAutofit/>
            <a:scene3d>
              <a:camera prst="legacyObliqueTopLeft">
                <a:rot lat="0" lon="0" rev="0"/>
              </a:camera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p>
            <a:pPr algn="ctr"/>
            <a:r>
              <a:rPr lang="zh-CN" altLang="en-US" sz="4800" b="1"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880000" scaled="1"/>
                  <a:tileRect/>
                </a:gradFill>
                <a:latin typeface="隶书" panose="02010509060101010101" pitchFamily="49" charset="-122"/>
                <a:ea typeface="隶书" panose="02010509060101010101" pitchFamily="49" charset="-122"/>
              </a:rPr>
              <a:t>想一想</a:t>
            </a:r>
            <a:endParaRPr lang="zh-CN" altLang="en-US" sz="4800" b="1"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880000" scaled="1"/>
                <a:tileRect/>
              </a:gra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pic>
        <p:nvPicPr>
          <p:cNvPr id="19459" name="图片 19458" descr="catoon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313" y="5300663"/>
            <a:ext cx="1366837" cy="13668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0" name="图片 19459" descr="catoon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-10800000" flipV="1">
            <a:off x="7380288" y="5445125"/>
            <a:ext cx="1368425" cy="1312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1" name="图片 19460" descr="1_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6100" y="5661025"/>
            <a:ext cx="674688" cy="503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2" name="图片 19461" descr="mouse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5029200"/>
            <a:ext cx="1011238" cy="1123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0482" name="矩形 20481"/>
          <p:cNvSpPr/>
          <p:nvPr/>
        </p:nvSpPr>
        <p:spPr>
          <a:xfrm rot="21024879">
            <a:off x="754063" y="696913"/>
            <a:ext cx="19113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>
                <a:ln w="19050" cap="flat" cmpd="sng">
                  <a:solidFill>
                    <a:srgbClr val="FFCC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课堂作业:</a:t>
            </a:r>
            <a:endParaRPr lang="zh-CN" altLang="en-US" sz="3600">
              <a:ln w="19050" cap="flat" cmpd="sng">
                <a:solidFill>
                  <a:srgbClr val="FFCC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0483" name="图片 20482" descr="k0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86600" y="4648200"/>
            <a:ext cx="1295400" cy="1009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4" name="图片 20483" descr="1_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5715000"/>
            <a:ext cx="674688" cy="503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5" name="图片 20484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600" y="36576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6" name="图片 20485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200" y="6858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7" name="图片 20486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55626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8" name="图片 20487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58674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9" name="图片 20488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1910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0" name="图片 20489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57912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1" name="图片 20490" descr="bluesta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5181600"/>
            <a:ext cx="674688" cy="674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2" name="图片 20491" descr="catoon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825" y="3357563"/>
            <a:ext cx="1095375" cy="1095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93" name="文本框 20492"/>
          <p:cNvSpPr txBox="1"/>
          <p:nvPr/>
        </p:nvSpPr>
        <p:spPr>
          <a:xfrm>
            <a:off x="1042988" y="2492375"/>
            <a:ext cx="8101012" cy="11922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x-none" b="1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）两条线段能比较大小，而直线是不能比较大小的．        （    ）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x-none" b="1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）线段是图形，而线段的长度是一个数量．                      （    ）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457200" indent="-457200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x-none" b="1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）线段的大小比较方法只有度量法一种．                          （    ）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94" name="矩形 20493"/>
          <p:cNvSpPr/>
          <p:nvPr/>
        </p:nvSpPr>
        <p:spPr>
          <a:xfrm>
            <a:off x="1403350" y="1989138"/>
            <a:ext cx="874713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判断题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1506" name="标题 21505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ln/>
        </p:spPr>
        <p:txBody>
          <a:bodyPr anchor="ctr"/>
          <a:p>
            <a:r>
              <a:rPr lang="zh-CN" altLang="en-US" sz="60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ea typeface="幼圆" panose="02010509060101010101" pitchFamily="49" charset="-122"/>
              </a:rPr>
              <a:t>小        结</a:t>
            </a:r>
            <a:endParaRPr lang="zh-CN" altLang="en-US" sz="6000" b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ea typeface="幼圆" panose="02010509060101010101" pitchFamily="49" charset="-122"/>
            </a:endParaRPr>
          </a:p>
        </p:txBody>
      </p:sp>
      <p:sp>
        <p:nvSpPr>
          <p:cNvPr id="21507" name="文本框 21506"/>
          <p:cNvSpPr txBox="1"/>
          <p:nvPr/>
        </p:nvSpPr>
        <p:spPr>
          <a:xfrm>
            <a:off x="971550" y="2133600"/>
            <a:ext cx="7561263" cy="2835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6000" b="1" dirty="0">
                <a:solidFill>
                  <a:srgbClr val="FF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楷体_GB2312" panose="02010609030101010101" pitchFamily="1" charset="-122"/>
              </a:rPr>
              <a:t>       这节课你学到了什么？有什么体会？还有什么问题？</a:t>
            </a:r>
            <a:endParaRPr lang="zh-CN" altLang="en-US" sz="6000" b="1" dirty="0">
              <a:solidFill>
                <a:srgbClr val="FF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楷体_GB2312" panose="02010609030101010101" pitchFamily="1" charset="-122"/>
            </a:endParaRPr>
          </a:p>
        </p:txBody>
      </p:sp>
      <p:pic>
        <p:nvPicPr>
          <p:cNvPr id="21508" name="图片 21507" descr="fac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4663" y="620713"/>
            <a:ext cx="549275" cy="549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图片 21508" descr="0_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588" y="5373688"/>
            <a:ext cx="2411412" cy="1123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51 -0.01688 L -0.83646 -0.0189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22530" name="图片 22529" descr="TN_BAL0207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04800" y="-1466850"/>
            <a:ext cx="9448800" cy="8804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1" name="矩形 22530"/>
          <p:cNvSpPr/>
          <p:nvPr/>
        </p:nvSpPr>
        <p:spPr>
          <a:xfrm>
            <a:off x="2411413" y="4724400"/>
            <a:ext cx="3352800" cy="15843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zh-CN" altLang="en-US" sz="3600">
                <a:solidFill>
                  <a:srgbClr val="FF3300"/>
                </a:solidFill>
                <a:effectLst>
                  <a:outerShdw dist="53882" dir="2699999" algn="ctr" rotWithShape="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谢谢指导！</a:t>
            </a:r>
            <a:endParaRPr lang="zh-CN" altLang="en-US" sz="3600">
              <a:solidFill>
                <a:srgbClr val="FF3300"/>
              </a:solidFill>
              <a:effectLst>
                <a:outerShdw dist="53882" dir="2699999" algn="ctr" rotWithShape="0">
                  <a:srgbClr val="C0C0C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2532" name="gohome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04250" y="746125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3" name="阳光总在风雨后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932363" y="3860800"/>
            <a:ext cx="80962" cy="80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34" name="图片 22533" descr="小猫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797425"/>
            <a:ext cx="1236663" cy="12684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6498" fill="hold"/>
                                        <p:tgtEl>
                                          <p:spTgt spid="225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53 0.08542 L 0.02153 -0.8044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2"/>
                </p:tgtEl>
              </p:cMediaNode>
            </p:audio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9218" name="组合 9217"/>
          <p:cNvGrpSpPr>
            <a:grpSpLocks noChangeAspect="1"/>
          </p:cNvGrpSpPr>
          <p:nvPr/>
        </p:nvGrpSpPr>
        <p:grpSpPr>
          <a:xfrm>
            <a:off x="0" y="3141663"/>
            <a:ext cx="3124200" cy="3429000"/>
            <a:chOff x="0" y="0"/>
            <a:chExt cx="2292" cy="1716"/>
          </a:xfrm>
        </p:grpSpPr>
        <p:pic>
          <p:nvPicPr>
            <p:cNvPr id="9219" name="图片 9218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32" y="480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0" name="图片 9219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697" y="1161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1" name="图片 9220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697" y="798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2" name="图片 9221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78" y="1161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3" name="图片 9222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8" y="624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4" name="图片 9223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88" y="960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5" name="图片 9224" descr="butterfly0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0" y="0"/>
              <a:ext cx="619" cy="70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6" name="图片 9225" descr="d2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0" y="624"/>
              <a:ext cx="526" cy="57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7" name="图片 9226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72" y="1296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8" name="图片 9227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88" y="48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9" name="图片 9228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824" y="816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30" name="图片 9229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04" y="816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31" name="图片 9230" descr="gif027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96"/>
              <a:ext cx="420" cy="42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9232" name="组合 9231"/>
          <p:cNvGrpSpPr/>
          <p:nvPr/>
        </p:nvGrpSpPr>
        <p:grpSpPr>
          <a:xfrm>
            <a:off x="2771775" y="1989138"/>
            <a:ext cx="6678613" cy="4260850"/>
            <a:chOff x="0" y="0"/>
            <a:chExt cx="4207" cy="2684"/>
          </a:xfrm>
        </p:grpSpPr>
        <p:grpSp>
          <p:nvGrpSpPr>
            <p:cNvPr id="9233" name="组合 9232"/>
            <p:cNvGrpSpPr/>
            <p:nvPr/>
          </p:nvGrpSpPr>
          <p:grpSpPr>
            <a:xfrm>
              <a:off x="1225" y="0"/>
              <a:ext cx="2540" cy="519"/>
              <a:chOff x="0" y="0"/>
              <a:chExt cx="2540" cy="519"/>
            </a:xfrm>
          </p:grpSpPr>
          <p:grpSp>
            <p:nvGrpSpPr>
              <p:cNvPr id="9234" name="组合 9233"/>
              <p:cNvGrpSpPr/>
              <p:nvPr/>
            </p:nvGrpSpPr>
            <p:grpSpPr>
              <a:xfrm>
                <a:off x="0" y="0"/>
                <a:ext cx="2540" cy="240"/>
                <a:chOff x="0" y="0"/>
                <a:chExt cx="2540" cy="240"/>
              </a:xfrm>
            </p:grpSpPr>
            <p:sp>
              <p:nvSpPr>
                <p:cNvPr id="9235" name="直接连接符 9234"/>
                <p:cNvSpPr/>
                <p:nvPr/>
              </p:nvSpPr>
              <p:spPr>
                <a:xfrm>
                  <a:off x="0" y="240"/>
                  <a:ext cx="2540" cy="0"/>
                </a:xfrm>
                <a:prstGeom prst="line">
                  <a:avLst/>
                </a:prstGeom>
                <a:ln w="28575" cap="flat" cmpd="sng">
                  <a:solidFill>
                    <a:srgbClr val="3333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9236" name="文本框 9235"/>
                <p:cNvSpPr txBox="1"/>
                <p:nvPr/>
              </p:nvSpPr>
              <p:spPr>
                <a:xfrm>
                  <a:off x="336" y="0"/>
                  <a:ext cx="57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A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237" name="文本框 9236"/>
                <p:cNvSpPr txBox="1"/>
                <p:nvPr/>
              </p:nvSpPr>
              <p:spPr>
                <a:xfrm>
                  <a:off x="1104" y="0"/>
                  <a:ext cx="57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B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238" name="直接连接符 9237"/>
                <p:cNvSpPr/>
                <p:nvPr/>
              </p:nvSpPr>
              <p:spPr>
                <a:xfrm>
                  <a:off x="1392" y="192"/>
                  <a:ext cx="0" cy="45"/>
                </a:xfrm>
                <a:prstGeom prst="line">
                  <a:avLst/>
                </a:prstGeom>
                <a:ln w="28575" cap="flat" cmpd="sng">
                  <a:solidFill>
                    <a:srgbClr val="3333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9239" name="直接连接符 9238"/>
                <p:cNvSpPr/>
                <p:nvPr/>
              </p:nvSpPr>
              <p:spPr>
                <a:xfrm>
                  <a:off x="528" y="192"/>
                  <a:ext cx="0" cy="45"/>
                </a:xfrm>
                <a:prstGeom prst="line">
                  <a:avLst/>
                </a:prstGeom>
                <a:ln w="28575" cap="flat" cmpd="sng">
                  <a:solidFill>
                    <a:srgbClr val="3333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9240" name="文本框 9239"/>
              <p:cNvSpPr txBox="1"/>
              <p:nvPr/>
            </p:nvSpPr>
            <p:spPr>
              <a:xfrm>
                <a:off x="764" y="288"/>
                <a:ext cx="52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latin typeface="Arial" panose="020B0604020202020204" pitchFamily="34" charset="0"/>
                    <a:ea typeface="宋体" panose="02010600030101010101" pitchFamily="2" charset="-122"/>
                  </a:rPr>
                  <a:t>图</a:t>
                </a:r>
                <a:r>
                  <a: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rPr>
                  <a:t>1</a:t>
                </a:r>
                <a:endParaRPr lang="en-US" altLang="x-none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9241" name="组合 9240"/>
            <p:cNvGrpSpPr/>
            <p:nvPr/>
          </p:nvGrpSpPr>
          <p:grpSpPr>
            <a:xfrm>
              <a:off x="2268" y="1179"/>
              <a:ext cx="1939" cy="606"/>
              <a:chOff x="0" y="0"/>
              <a:chExt cx="1939" cy="606"/>
            </a:xfrm>
          </p:grpSpPr>
          <p:grpSp>
            <p:nvGrpSpPr>
              <p:cNvPr id="9242" name="组合 9241"/>
              <p:cNvGrpSpPr/>
              <p:nvPr/>
            </p:nvGrpSpPr>
            <p:grpSpPr>
              <a:xfrm>
                <a:off x="0" y="0"/>
                <a:ext cx="1939" cy="430"/>
                <a:chOff x="0" y="0"/>
                <a:chExt cx="1939" cy="430"/>
              </a:xfrm>
            </p:grpSpPr>
            <p:grpSp>
              <p:nvGrpSpPr>
                <p:cNvPr id="9243" name="组合 9242"/>
                <p:cNvGrpSpPr/>
                <p:nvPr/>
              </p:nvGrpSpPr>
              <p:grpSpPr>
                <a:xfrm rot="8163447" flipV="1">
                  <a:off x="0" y="331"/>
                  <a:ext cx="1939" cy="99"/>
                  <a:chOff x="0" y="0"/>
                  <a:chExt cx="1996" cy="51"/>
                </a:xfrm>
              </p:grpSpPr>
              <p:sp>
                <p:nvSpPr>
                  <p:cNvPr id="9244" name="直接连接符 9243"/>
                  <p:cNvSpPr/>
                  <p:nvPr/>
                </p:nvSpPr>
                <p:spPr>
                  <a:xfrm>
                    <a:off x="0" y="22"/>
                    <a:ext cx="1996" cy="0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45" name="直接连接符 9244"/>
                  <p:cNvSpPr/>
                  <p:nvPr/>
                </p:nvSpPr>
                <p:spPr>
                  <a:xfrm>
                    <a:off x="0" y="6"/>
                    <a:ext cx="0" cy="45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46" name="直接连接符 9245"/>
                  <p:cNvSpPr/>
                  <p:nvPr/>
                </p:nvSpPr>
                <p:spPr>
                  <a:xfrm>
                    <a:off x="1996" y="0"/>
                    <a:ext cx="0" cy="45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9247" name="文本框 9246"/>
                <p:cNvSpPr txBox="1"/>
                <p:nvPr/>
              </p:nvSpPr>
              <p:spPr>
                <a:xfrm>
                  <a:off x="933" y="0"/>
                  <a:ext cx="384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b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9248" name="文本框 9247"/>
              <p:cNvSpPr txBox="1"/>
              <p:nvPr/>
            </p:nvSpPr>
            <p:spPr>
              <a:xfrm>
                <a:off x="931" y="375"/>
                <a:ext cx="43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latin typeface="Arial" panose="020B0604020202020204" pitchFamily="34" charset="0"/>
                    <a:ea typeface="宋体" panose="02010600030101010101" pitchFamily="2" charset="-122"/>
                  </a:rPr>
                  <a:t>图</a:t>
                </a:r>
                <a:r>
                  <a: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rPr>
                  <a:t>2</a:t>
                </a:r>
                <a:endParaRPr lang="en-US" altLang="x-none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9249" name="组合 9248"/>
            <p:cNvGrpSpPr/>
            <p:nvPr/>
          </p:nvGrpSpPr>
          <p:grpSpPr>
            <a:xfrm>
              <a:off x="1043" y="589"/>
              <a:ext cx="2540" cy="615"/>
              <a:chOff x="0" y="0"/>
              <a:chExt cx="2540" cy="615"/>
            </a:xfrm>
          </p:grpSpPr>
          <p:grpSp>
            <p:nvGrpSpPr>
              <p:cNvPr id="9250" name="组合 9249"/>
              <p:cNvGrpSpPr/>
              <p:nvPr/>
            </p:nvGrpSpPr>
            <p:grpSpPr>
              <a:xfrm>
                <a:off x="0" y="0"/>
                <a:ext cx="2540" cy="240"/>
                <a:chOff x="0" y="0"/>
                <a:chExt cx="2540" cy="240"/>
              </a:xfrm>
            </p:grpSpPr>
            <p:sp>
              <p:nvSpPr>
                <p:cNvPr id="9251" name="直接连接符 9250"/>
                <p:cNvSpPr/>
                <p:nvPr/>
              </p:nvSpPr>
              <p:spPr>
                <a:xfrm>
                  <a:off x="0" y="240"/>
                  <a:ext cx="2540" cy="0"/>
                </a:xfrm>
                <a:prstGeom prst="line">
                  <a:avLst/>
                </a:prstGeom>
                <a:ln w="28575" cap="flat" cmpd="sng">
                  <a:solidFill>
                    <a:srgbClr val="3333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9252" name="文本框 9251"/>
                <p:cNvSpPr txBox="1"/>
                <p:nvPr/>
              </p:nvSpPr>
              <p:spPr>
                <a:xfrm>
                  <a:off x="960" y="0"/>
                  <a:ext cx="48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a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9253" name="文本框 9252"/>
              <p:cNvSpPr txBox="1"/>
              <p:nvPr/>
            </p:nvSpPr>
            <p:spPr>
              <a:xfrm>
                <a:off x="1148" y="384"/>
                <a:ext cx="57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latin typeface="Arial" panose="020B0604020202020204" pitchFamily="34" charset="0"/>
                    <a:ea typeface="宋体" panose="02010600030101010101" pitchFamily="2" charset="-122"/>
                  </a:rPr>
                  <a:t>图</a:t>
                </a:r>
                <a:r>
                  <a: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rPr>
                  <a:t>3</a:t>
                </a:r>
                <a:endParaRPr lang="en-US" altLang="x-none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9254" name="组合 9253"/>
            <p:cNvGrpSpPr/>
            <p:nvPr/>
          </p:nvGrpSpPr>
          <p:grpSpPr>
            <a:xfrm>
              <a:off x="0" y="1179"/>
              <a:ext cx="2094" cy="1095"/>
              <a:chOff x="0" y="0"/>
              <a:chExt cx="2094" cy="1095"/>
            </a:xfrm>
          </p:grpSpPr>
          <p:grpSp>
            <p:nvGrpSpPr>
              <p:cNvPr id="9255" name="组合 9254"/>
              <p:cNvGrpSpPr/>
              <p:nvPr/>
            </p:nvGrpSpPr>
            <p:grpSpPr>
              <a:xfrm>
                <a:off x="0" y="0"/>
                <a:ext cx="2094" cy="1095"/>
                <a:chOff x="0" y="0"/>
                <a:chExt cx="2094" cy="1095"/>
              </a:xfrm>
            </p:grpSpPr>
            <p:grpSp>
              <p:nvGrpSpPr>
                <p:cNvPr id="9256" name="组合 9255"/>
                <p:cNvGrpSpPr/>
                <p:nvPr/>
              </p:nvGrpSpPr>
              <p:grpSpPr>
                <a:xfrm rot="-8539143">
                  <a:off x="0" y="240"/>
                  <a:ext cx="1950" cy="45"/>
                  <a:chOff x="0" y="0"/>
                  <a:chExt cx="1950" cy="45"/>
                </a:xfrm>
              </p:grpSpPr>
              <p:sp>
                <p:nvSpPr>
                  <p:cNvPr id="9257" name="直接连接符 9256"/>
                  <p:cNvSpPr/>
                  <p:nvPr/>
                </p:nvSpPr>
                <p:spPr>
                  <a:xfrm>
                    <a:off x="0" y="15"/>
                    <a:ext cx="1950" cy="0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58" name="直接连接符 9257"/>
                  <p:cNvSpPr/>
                  <p:nvPr/>
                </p:nvSpPr>
                <p:spPr>
                  <a:xfrm>
                    <a:off x="0" y="0"/>
                    <a:ext cx="0" cy="45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9259" name="直接连接符 9258"/>
                <p:cNvSpPr/>
                <p:nvPr/>
              </p:nvSpPr>
              <p:spPr>
                <a:xfrm flipH="1">
                  <a:off x="990" y="240"/>
                  <a:ext cx="0" cy="45"/>
                </a:xfrm>
                <a:prstGeom prst="line">
                  <a:avLst/>
                </a:prstGeom>
                <a:ln w="28575" cap="flat" cmpd="sng">
                  <a:solidFill>
                    <a:srgbClr val="333333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9260" name="文本框 9259"/>
                <p:cNvSpPr txBox="1"/>
                <p:nvPr/>
              </p:nvSpPr>
              <p:spPr>
                <a:xfrm>
                  <a:off x="1710" y="864"/>
                  <a:ext cx="384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O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261" name="文本框 9260"/>
                <p:cNvSpPr txBox="1"/>
                <p:nvPr/>
              </p:nvSpPr>
              <p:spPr>
                <a:xfrm>
                  <a:off x="942" y="0"/>
                  <a:ext cx="384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A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9262" name="文本框 9261"/>
              <p:cNvSpPr txBox="1"/>
              <p:nvPr/>
            </p:nvSpPr>
            <p:spPr>
              <a:xfrm>
                <a:off x="576" y="192"/>
                <a:ext cx="336" cy="4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latin typeface="Arial" panose="020B0604020202020204" pitchFamily="34" charset="0"/>
                    <a:ea typeface="宋体" panose="02010600030101010101" pitchFamily="2" charset="-122"/>
                  </a:rPr>
                  <a:t>图</a:t>
                </a:r>
                <a:r>
                  <a: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rPr>
                  <a:t>4</a:t>
                </a:r>
                <a:endParaRPr lang="en-US" altLang="x-none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9263" name="组合 9262"/>
            <p:cNvGrpSpPr/>
            <p:nvPr/>
          </p:nvGrpSpPr>
          <p:grpSpPr>
            <a:xfrm>
              <a:off x="1278" y="2222"/>
              <a:ext cx="2736" cy="462"/>
              <a:chOff x="0" y="0"/>
              <a:chExt cx="2736" cy="462"/>
            </a:xfrm>
          </p:grpSpPr>
          <p:grpSp>
            <p:nvGrpSpPr>
              <p:cNvPr id="9264" name="组合 9263"/>
              <p:cNvGrpSpPr/>
              <p:nvPr/>
            </p:nvGrpSpPr>
            <p:grpSpPr>
              <a:xfrm>
                <a:off x="0" y="0"/>
                <a:ext cx="2736" cy="279"/>
                <a:chOff x="0" y="0"/>
                <a:chExt cx="2736" cy="279"/>
              </a:xfrm>
            </p:grpSpPr>
            <p:grpSp>
              <p:nvGrpSpPr>
                <p:cNvPr id="9265" name="组合 9264"/>
                <p:cNvGrpSpPr/>
                <p:nvPr/>
              </p:nvGrpSpPr>
              <p:grpSpPr>
                <a:xfrm>
                  <a:off x="384" y="144"/>
                  <a:ext cx="1996" cy="51"/>
                  <a:chOff x="0" y="0"/>
                  <a:chExt cx="1996" cy="51"/>
                </a:xfrm>
              </p:grpSpPr>
              <p:sp>
                <p:nvSpPr>
                  <p:cNvPr id="9266" name="直接连接符 9265"/>
                  <p:cNvSpPr/>
                  <p:nvPr/>
                </p:nvSpPr>
                <p:spPr>
                  <a:xfrm>
                    <a:off x="0" y="22"/>
                    <a:ext cx="1996" cy="0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67" name="直接连接符 9266"/>
                  <p:cNvSpPr/>
                  <p:nvPr/>
                </p:nvSpPr>
                <p:spPr>
                  <a:xfrm>
                    <a:off x="0" y="6"/>
                    <a:ext cx="0" cy="45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9268" name="直接连接符 9267"/>
                  <p:cNvSpPr/>
                  <p:nvPr/>
                </p:nvSpPr>
                <p:spPr>
                  <a:xfrm>
                    <a:off x="1996" y="0"/>
                    <a:ext cx="0" cy="45"/>
                  </a:xfrm>
                  <a:prstGeom prst="line">
                    <a:avLst/>
                  </a:prstGeom>
                  <a:ln w="28575" cap="flat" cmpd="sng">
                    <a:solidFill>
                      <a:srgbClr val="333333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9269" name="文本框 9268"/>
                <p:cNvSpPr txBox="1"/>
                <p:nvPr/>
              </p:nvSpPr>
              <p:spPr>
                <a:xfrm>
                  <a:off x="0" y="48"/>
                  <a:ext cx="43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A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9270" name="文本框 9269"/>
                <p:cNvSpPr txBox="1"/>
                <p:nvPr/>
              </p:nvSpPr>
              <p:spPr>
                <a:xfrm>
                  <a:off x="2448" y="0"/>
                  <a:ext cx="288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x-none" dirty="0">
                      <a:latin typeface="Arial" panose="020B0604020202020204" pitchFamily="34" charset="0"/>
                      <a:ea typeface="宋体" panose="02010600030101010101" pitchFamily="2" charset="-122"/>
                    </a:rPr>
                    <a:t>B</a:t>
                  </a:r>
                  <a:endPara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9271" name="文本框 9270"/>
              <p:cNvSpPr txBox="1"/>
              <p:nvPr/>
            </p:nvSpPr>
            <p:spPr>
              <a:xfrm>
                <a:off x="1152" y="231"/>
                <a:ext cx="43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dirty="0">
                    <a:latin typeface="Arial" panose="020B0604020202020204" pitchFamily="34" charset="0"/>
                    <a:ea typeface="宋体" panose="02010600030101010101" pitchFamily="2" charset="-122"/>
                  </a:rPr>
                  <a:t>图</a:t>
                </a:r>
                <a:r>
                  <a:rPr lang="en-US" altLang="x-none" dirty="0">
                    <a:latin typeface="Arial" panose="020B0604020202020204" pitchFamily="34" charset="0"/>
                    <a:ea typeface="宋体" panose="02010600030101010101" pitchFamily="2" charset="-122"/>
                  </a:rPr>
                  <a:t>5</a:t>
                </a:r>
                <a:endParaRPr lang="en-US" altLang="x-none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9272" name="组合 9271"/>
          <p:cNvGrpSpPr/>
          <p:nvPr/>
        </p:nvGrpSpPr>
        <p:grpSpPr>
          <a:xfrm>
            <a:off x="0" y="692150"/>
            <a:ext cx="8459788" cy="1512888"/>
            <a:chOff x="0" y="0"/>
            <a:chExt cx="5556" cy="998"/>
          </a:xfrm>
        </p:grpSpPr>
        <p:sp>
          <p:nvSpPr>
            <p:cNvPr id="9273" name="文本框 9272"/>
            <p:cNvSpPr txBox="1"/>
            <p:nvPr/>
          </p:nvSpPr>
          <p:spPr>
            <a:xfrm>
              <a:off x="1837" y="0"/>
              <a:ext cx="3719" cy="7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chemeClr val="accent2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上面图形中，哪些是直线、射线和线段</a:t>
              </a:r>
              <a:r>
                <a:rPr lang="en-US" altLang="x-none" sz="3200" b="1" dirty="0">
                  <a:solidFill>
                    <a:schemeClr val="accent2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?</a:t>
              </a:r>
              <a:endParaRPr lang="en-US" altLang="x-none" sz="32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274" name="矩形 9273" descr="白色大理石"/>
            <p:cNvSpPr/>
            <p:nvPr/>
          </p:nvSpPr>
          <p:spPr>
            <a:xfrm rot="20972693">
              <a:off x="0" y="136"/>
              <a:ext cx="1655" cy="8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7491"/>
                </a:avLst>
              </a:prstTxWarp>
              <a:normAutofit/>
              <a:scene3d>
                <a:camera prst="legacyObliqueRight">
                  <a:rot lat="0" lon="0" rev="0"/>
                </a:camera>
                <a:lightRig rig="legacyHarsh3" dir="t"/>
              </a:scene3d>
              <a:sp3d extrusionH="100000" prstMaterial="legacyMatte">
                <a:extrusionClr>
                  <a:srgbClr val="663300"/>
                </a:extrusionClr>
              </a:sp3d>
            </a:bodyPr>
            <a:p>
              <a:pPr algn="ctr"/>
              <a:r>
                <a:rPr lang="zh-CN" altLang="en-US" sz="3600" b="1">
                  <a:blipFill rotWithShape="0">
                    <a:blip r:embed="rId4"/>
                  </a:blipFill>
                  <a:latin typeface="宋体" panose="02010600030101010101" pitchFamily="2" charset="-122"/>
                  <a:ea typeface="宋体" panose="02010600030101010101" pitchFamily="2" charset="-122"/>
                </a:rPr>
                <a:t>说一说</a:t>
              </a:r>
              <a:endParaRPr lang="zh-CN" altLang="en-US" sz="3600" b="1">
                <a:blipFill rotWithShape="0">
                  <a:blip r:embed="rId4"/>
                </a:blip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0242" name="直接连接符 10241"/>
          <p:cNvSpPr/>
          <p:nvPr/>
        </p:nvSpPr>
        <p:spPr>
          <a:xfrm>
            <a:off x="323850" y="6308725"/>
            <a:ext cx="3851275" cy="71438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10243" name="组合 10242"/>
          <p:cNvGrpSpPr/>
          <p:nvPr/>
        </p:nvGrpSpPr>
        <p:grpSpPr>
          <a:xfrm>
            <a:off x="0" y="3357563"/>
            <a:ext cx="4135438" cy="3024187"/>
            <a:chOff x="0" y="0"/>
            <a:chExt cx="4658" cy="2405"/>
          </a:xfrm>
        </p:grpSpPr>
        <p:grpSp>
          <p:nvGrpSpPr>
            <p:cNvPr id="10244" name="组合 10243"/>
            <p:cNvGrpSpPr/>
            <p:nvPr/>
          </p:nvGrpSpPr>
          <p:grpSpPr>
            <a:xfrm>
              <a:off x="923" y="0"/>
              <a:ext cx="3308" cy="2405"/>
              <a:chOff x="0" y="0"/>
              <a:chExt cx="3308" cy="2405"/>
            </a:xfrm>
          </p:grpSpPr>
          <p:pic>
            <p:nvPicPr>
              <p:cNvPr id="10245" name="图片 10244" descr="a231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318"/>
                <a:ext cx="1316" cy="2087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</a:ln>
            </p:spPr>
          </p:pic>
          <p:pic>
            <p:nvPicPr>
              <p:cNvPr id="10246" name="图片 10245" descr="a28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996" y="0"/>
                <a:ext cx="1137" cy="206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0247" name="矩形 10246"/>
              <p:cNvSpPr/>
              <p:nvPr/>
            </p:nvSpPr>
            <p:spPr>
              <a:xfrm>
                <a:off x="1724" y="2042"/>
                <a:ext cx="1584" cy="336"/>
              </a:xfrm>
              <a:prstGeom prst="rect">
                <a:avLst/>
              </a:prstGeom>
              <a:solidFill>
                <a:srgbClr val="CCFFCC">
                  <a:alpha val="50000"/>
                </a:srgbClr>
              </a:solidFill>
              <a:ln w="28575" cap="flat" cmpd="sng">
                <a:solidFill>
                  <a:srgbClr val="3333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  <p:sp>
          <p:nvSpPr>
            <p:cNvPr id="10248" name="文本框 10247"/>
            <p:cNvSpPr txBox="1"/>
            <p:nvPr/>
          </p:nvSpPr>
          <p:spPr>
            <a:xfrm>
              <a:off x="0" y="817"/>
              <a:ext cx="757" cy="76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3200" b="1" dirty="0">
                  <a:latin typeface="Arial" panose="020B0604020202020204" pitchFamily="34" charset="0"/>
                  <a:ea typeface="宋体" panose="02010600030101010101" pitchFamily="2" charset="-122"/>
                </a:rPr>
                <a:t>小明</a:t>
              </a:r>
              <a:endPara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49" name="文本框 10248"/>
            <p:cNvSpPr txBox="1"/>
            <p:nvPr/>
          </p:nvSpPr>
          <p:spPr>
            <a:xfrm>
              <a:off x="3902" y="862"/>
              <a:ext cx="756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3200" b="1" dirty="0">
                  <a:latin typeface="Arial" panose="020B0604020202020204" pitchFamily="34" charset="0"/>
                  <a:ea typeface="宋体" panose="02010600030101010101" pitchFamily="2" charset="-122"/>
                </a:rPr>
                <a:t>小华</a:t>
              </a:r>
              <a:endPara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0250" name="椭圆形标注 10249"/>
          <p:cNvSpPr/>
          <p:nvPr/>
        </p:nvSpPr>
        <p:spPr>
          <a:xfrm>
            <a:off x="2916238" y="1844675"/>
            <a:ext cx="1584325" cy="936625"/>
          </a:xfrm>
          <a:prstGeom prst="wedgeEllipseCallout">
            <a:avLst>
              <a:gd name="adj1" fmla="val -40079"/>
              <a:gd name="adj2" fmla="val 112542"/>
            </a:avLst>
          </a:prstGeom>
          <a:solidFill>
            <a:srgbClr val="FFFF00">
              <a:alpha val="50000"/>
            </a:srgbClr>
          </a:solidFill>
          <a:ln w="28575" cap="flat" cmpd="sng">
            <a:solidFill>
              <a:srgbClr val="3333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我比你高</a:t>
            </a:r>
            <a:r>
              <a:rPr lang="en-US" altLang="x-none" sz="2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!</a:t>
            </a:r>
            <a:endParaRPr lang="en-US" altLang="x-none" sz="2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251" name="椭圆形标注 10250"/>
          <p:cNvSpPr/>
          <p:nvPr/>
        </p:nvSpPr>
        <p:spPr>
          <a:xfrm>
            <a:off x="468313" y="2060575"/>
            <a:ext cx="1655762" cy="1223963"/>
          </a:xfrm>
          <a:prstGeom prst="wedgeEllipseCallout">
            <a:avLst>
              <a:gd name="adj1" fmla="val 27852"/>
              <a:gd name="adj2" fmla="val 95782"/>
            </a:avLst>
          </a:prstGeom>
          <a:solidFill>
            <a:srgbClr val="FFFF00">
              <a:alpha val="50000"/>
            </a:srgbClr>
          </a:solidFill>
          <a:ln w="28575" cap="flat" cmpd="sng">
            <a:solidFill>
              <a:srgbClr val="3333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你哪有我高啊</a:t>
            </a:r>
            <a:r>
              <a:rPr lang="en-US" altLang="x-none" sz="2400" b="1" dirty="0">
                <a:solidFill>
                  <a:srgbClr val="FF0000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!</a:t>
            </a:r>
            <a:endParaRPr lang="en-US" altLang="x-none" sz="2400" b="1" dirty="0">
              <a:solidFill>
                <a:srgbClr val="FF0000"/>
              </a:solidFill>
              <a:latin typeface="Arial" panose="020B0604020202020204" pitchFamily="34" charset="0"/>
              <a:ea typeface="幼圆" panose="02010509060101010101" pitchFamily="49" charset="-122"/>
            </a:endParaRPr>
          </a:p>
        </p:txBody>
      </p:sp>
      <p:sp>
        <p:nvSpPr>
          <p:cNvPr id="10252" name="矩形 10251"/>
          <p:cNvSpPr/>
          <p:nvPr/>
        </p:nvSpPr>
        <p:spPr>
          <a:xfrm>
            <a:off x="611188" y="260350"/>
            <a:ext cx="2303462" cy="12684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9713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44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隶书" panose="02010509060101010101" pitchFamily="49" charset="-122"/>
                <a:ea typeface="隶书" panose="02010509060101010101" pitchFamily="49" charset="-122"/>
              </a:rPr>
              <a:t>比一比</a:t>
            </a:r>
            <a:endParaRPr lang="zh-CN" altLang="en-US" sz="44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pSp>
        <p:nvGrpSpPr>
          <p:cNvPr id="10253" name="组合 10252"/>
          <p:cNvGrpSpPr>
            <a:grpSpLocks noChangeAspect="1"/>
          </p:cNvGrpSpPr>
          <p:nvPr/>
        </p:nvGrpSpPr>
        <p:grpSpPr>
          <a:xfrm>
            <a:off x="4572000" y="1268413"/>
            <a:ext cx="304800" cy="5589587"/>
            <a:chOff x="0" y="0"/>
            <a:chExt cx="192" cy="3521"/>
          </a:xfrm>
        </p:grpSpPr>
        <p:pic>
          <p:nvPicPr>
            <p:cNvPr id="10254" name="图片 10253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225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5" name="图片 10254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588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6" name="图片 10255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951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7" name="图片 10256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268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8" name="图片 10257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631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59" name="图片 10258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949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0" name="图片 10259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239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1" name="图片 10260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18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2" name="图片 10261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35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3" name="图片 10262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953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0264" name="图片 10263" descr="gif0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92" cy="28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265" name="椭圆形标注 10264"/>
          <p:cNvSpPr/>
          <p:nvPr/>
        </p:nvSpPr>
        <p:spPr>
          <a:xfrm>
            <a:off x="5364163" y="2205038"/>
            <a:ext cx="1584325" cy="1069975"/>
          </a:xfrm>
          <a:prstGeom prst="wedgeEllipseCallout">
            <a:avLst>
              <a:gd name="adj1" fmla="val 17838"/>
              <a:gd name="adj2" fmla="val 73889"/>
            </a:avLst>
          </a:prstGeom>
          <a:solidFill>
            <a:srgbClr val="FFFF00">
              <a:alpha val="50000"/>
            </a:srgbClr>
          </a:solidFill>
          <a:ln w="28575" cap="flat" cmpd="sng">
            <a:solidFill>
              <a:srgbClr val="3333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服了吧</a:t>
            </a:r>
            <a:r>
              <a:rPr lang="en-US" altLang="x-none" sz="2400" b="1" dirty="0">
                <a:solidFill>
                  <a:srgbClr val="FF000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!</a:t>
            </a:r>
            <a:endParaRPr lang="en-US" altLang="x-none" sz="2400" b="1" dirty="0">
              <a:solidFill>
                <a:srgbClr val="FF0000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266" name="椭圆形标注 10265"/>
          <p:cNvSpPr/>
          <p:nvPr/>
        </p:nvSpPr>
        <p:spPr>
          <a:xfrm>
            <a:off x="7451725" y="2060575"/>
            <a:ext cx="1692275" cy="1293813"/>
          </a:xfrm>
          <a:prstGeom prst="wedgeEllipseCallout">
            <a:avLst>
              <a:gd name="adj1" fmla="val -18384"/>
              <a:gd name="adj2" fmla="val 80921"/>
            </a:avLst>
          </a:prstGeom>
          <a:solidFill>
            <a:srgbClr val="FFFF00">
              <a:alpha val="50000"/>
            </a:srgbClr>
          </a:solidFill>
          <a:ln w="28575" cap="flat" cmpd="sng">
            <a:solidFill>
              <a:srgbClr val="3333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喔，原来你比我高</a:t>
            </a:r>
            <a:r>
              <a:rPr lang="en-US" altLang="x-none" sz="2000" b="1" dirty="0">
                <a:solidFill>
                  <a:srgbClr val="FF0000"/>
                </a:solidFill>
                <a:latin typeface="Arial" panose="020B0604020202020204" pitchFamily="34" charset="0"/>
                <a:ea typeface="幼圆" panose="02010509060101010101" pitchFamily="49" charset="-122"/>
              </a:rPr>
              <a:t>!</a:t>
            </a:r>
            <a:endParaRPr lang="en-US" altLang="x-none" sz="2000" b="1" dirty="0">
              <a:solidFill>
                <a:srgbClr val="FF0000"/>
              </a:solidFill>
              <a:latin typeface="Arial" panose="020B0604020202020204" pitchFamily="34" charset="0"/>
              <a:ea typeface="幼圆" panose="02010509060101010101" pitchFamily="49" charset="-122"/>
            </a:endParaRPr>
          </a:p>
        </p:txBody>
      </p:sp>
      <p:grpSp>
        <p:nvGrpSpPr>
          <p:cNvPr id="10267" name="组合 10266"/>
          <p:cNvGrpSpPr/>
          <p:nvPr/>
        </p:nvGrpSpPr>
        <p:grpSpPr>
          <a:xfrm>
            <a:off x="5305425" y="3860800"/>
            <a:ext cx="3838575" cy="2592388"/>
            <a:chOff x="0" y="0"/>
            <a:chExt cx="2418" cy="1633"/>
          </a:xfrm>
        </p:grpSpPr>
        <p:sp>
          <p:nvSpPr>
            <p:cNvPr id="10268" name="直接连接符 10267"/>
            <p:cNvSpPr/>
            <p:nvPr/>
          </p:nvSpPr>
          <p:spPr>
            <a:xfrm>
              <a:off x="400" y="1633"/>
              <a:ext cx="1860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pic>
          <p:nvPicPr>
            <p:cNvPr id="10269" name="图片 10268" descr="a23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1" y="0"/>
              <a:ext cx="675" cy="1633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70" name="组合 10269"/>
            <p:cNvGrpSpPr/>
            <p:nvPr/>
          </p:nvGrpSpPr>
          <p:grpSpPr>
            <a:xfrm>
              <a:off x="0" y="97"/>
              <a:ext cx="2418" cy="1512"/>
              <a:chOff x="0" y="0"/>
              <a:chExt cx="2418" cy="1512"/>
            </a:xfrm>
          </p:grpSpPr>
          <p:sp>
            <p:nvSpPr>
              <p:cNvPr id="10271" name="矩形 10270"/>
              <p:cNvSpPr/>
              <p:nvPr/>
            </p:nvSpPr>
            <p:spPr>
              <a:xfrm>
                <a:off x="1177" y="1265"/>
                <a:ext cx="1081" cy="247"/>
              </a:xfrm>
              <a:prstGeom prst="rect">
                <a:avLst/>
              </a:prstGeom>
              <a:solidFill>
                <a:srgbClr val="CCFFCC">
                  <a:alpha val="50000"/>
                </a:srgbClr>
              </a:solidFill>
              <a:ln w="28575" cap="flat" cmpd="sng">
                <a:solidFill>
                  <a:srgbClr val="3333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pic>
            <p:nvPicPr>
              <p:cNvPr id="10272" name="图片 10271" descr="a28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405" y="0"/>
                <a:ext cx="569" cy="151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0273" name="文本框 10272"/>
              <p:cNvSpPr txBox="1"/>
              <p:nvPr/>
            </p:nvSpPr>
            <p:spPr>
              <a:xfrm>
                <a:off x="0" y="493"/>
                <a:ext cx="423" cy="5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eaVert"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zh-CN" altLang="en-US" sz="3200" b="1" dirty="0">
                    <a:latin typeface="Arial" panose="020B0604020202020204" pitchFamily="34" charset="0"/>
                    <a:ea typeface="宋体" panose="02010600030101010101" pitchFamily="2" charset="-122"/>
                  </a:rPr>
                  <a:t>小明</a:t>
                </a:r>
                <a:endParaRPr lang="zh-CN" altLang="en-US" sz="32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274" name="文本框 10273"/>
              <p:cNvSpPr txBox="1"/>
              <p:nvPr/>
            </p:nvSpPr>
            <p:spPr>
              <a:xfrm>
                <a:off x="1995" y="447"/>
                <a:ext cx="423" cy="6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eaVert">
                <a:spAutoFit/>
              </a:bodyPr>
              <a:p>
                <a:r>
                  <a:rPr lang="zh-CN" altLang="en-US" sz="3200" b="1" dirty="0">
                    <a:latin typeface="Arial" panose="020B0604020202020204" pitchFamily="34" charset="0"/>
                    <a:ea typeface="宋体" panose="02010600030101010101" pitchFamily="2" charset="-122"/>
                  </a:rPr>
                  <a:t>小华</a:t>
                </a:r>
                <a:endParaRPr lang="zh-CN" altLang="en-US" sz="32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10275" name="直接连接符 10274"/>
          <p:cNvSpPr/>
          <p:nvPr/>
        </p:nvSpPr>
        <p:spPr>
          <a:xfrm>
            <a:off x="6732588" y="4005263"/>
            <a:ext cx="2017712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6" dur="3000" tmFilter="0, 0; .2, .5; .8, .5; 1, 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500" autoRev="1" fill="hold"/>
                                        <p:tgtEl>
                                          <p:spTgt spid="102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65" grpId="0" animBg="1"/>
      <p:bldP spid="102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11266" name="图片 11265" descr="fac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088" y="549275"/>
            <a:ext cx="862012" cy="8651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文本框 11266"/>
          <p:cNvSpPr txBox="1"/>
          <p:nvPr/>
        </p:nvSpPr>
        <p:spPr>
          <a:xfrm rot="20667957">
            <a:off x="0" y="692150"/>
            <a:ext cx="46434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5400" b="1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考考你的眼力</a:t>
            </a:r>
            <a:endParaRPr lang="zh-CN" altLang="en-US" sz="3600" b="1" dirty="0">
              <a:solidFill>
                <a:srgbClr val="3333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1268" name="组合 11267"/>
          <p:cNvGrpSpPr/>
          <p:nvPr/>
        </p:nvGrpSpPr>
        <p:grpSpPr>
          <a:xfrm>
            <a:off x="1835150" y="3789363"/>
            <a:ext cx="2663825" cy="144462"/>
            <a:chOff x="0" y="0"/>
            <a:chExt cx="1678" cy="91"/>
          </a:xfrm>
        </p:grpSpPr>
        <p:sp>
          <p:nvSpPr>
            <p:cNvPr id="11269" name="直接连接符 11268"/>
            <p:cNvSpPr/>
            <p:nvPr/>
          </p:nvSpPr>
          <p:spPr>
            <a:xfrm>
              <a:off x="0" y="91"/>
              <a:ext cx="1678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70" name="直接连接符 11269"/>
            <p:cNvSpPr/>
            <p:nvPr/>
          </p:nvSpPr>
          <p:spPr>
            <a:xfrm rot="16200000">
              <a:off x="-45" y="45"/>
              <a:ext cx="91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71" name="直接连接符 11270"/>
            <p:cNvSpPr/>
            <p:nvPr/>
          </p:nvSpPr>
          <p:spPr>
            <a:xfrm rot="16200000">
              <a:off x="1631" y="45"/>
              <a:ext cx="91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1272" name="组合 11271"/>
          <p:cNvGrpSpPr/>
          <p:nvPr/>
        </p:nvGrpSpPr>
        <p:grpSpPr>
          <a:xfrm>
            <a:off x="5076825" y="3789363"/>
            <a:ext cx="3384550" cy="144462"/>
            <a:chOff x="0" y="0"/>
            <a:chExt cx="2132" cy="91"/>
          </a:xfrm>
        </p:grpSpPr>
        <p:sp>
          <p:nvSpPr>
            <p:cNvPr id="11273" name="直接连接符 11272"/>
            <p:cNvSpPr/>
            <p:nvPr/>
          </p:nvSpPr>
          <p:spPr>
            <a:xfrm rot="16200000">
              <a:off x="-45" y="45"/>
              <a:ext cx="91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74" name="直接连接符 11273"/>
            <p:cNvSpPr/>
            <p:nvPr/>
          </p:nvSpPr>
          <p:spPr>
            <a:xfrm rot="16200000">
              <a:off x="2085" y="45"/>
              <a:ext cx="91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75" name="直接连接符 11274"/>
            <p:cNvSpPr/>
            <p:nvPr/>
          </p:nvSpPr>
          <p:spPr>
            <a:xfrm>
              <a:off x="0" y="90"/>
              <a:ext cx="2132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1276" name="文本框 11275"/>
          <p:cNvSpPr txBox="1"/>
          <p:nvPr/>
        </p:nvSpPr>
        <p:spPr>
          <a:xfrm>
            <a:off x="1476375" y="4221163"/>
            <a:ext cx="4206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800" dirty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endParaRPr lang="en-US" altLang="x-none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7" name="文本框 11276"/>
          <p:cNvSpPr txBox="1"/>
          <p:nvPr/>
        </p:nvSpPr>
        <p:spPr>
          <a:xfrm>
            <a:off x="4211638" y="4221163"/>
            <a:ext cx="4206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2800" dirty="0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endParaRPr lang="en-US" altLang="x-none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8" name="文本框 11277"/>
          <p:cNvSpPr txBox="1"/>
          <p:nvPr/>
        </p:nvSpPr>
        <p:spPr>
          <a:xfrm>
            <a:off x="4932363" y="429260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2800" dirty="0">
                <a:latin typeface="Arial" panose="020B0604020202020204" pitchFamily="34" charset="0"/>
                <a:ea typeface="宋体" panose="02010600030101010101" pitchFamily="2" charset="-122"/>
              </a:rPr>
              <a:t>C</a:t>
            </a:r>
            <a:endParaRPr lang="en-US" altLang="x-none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79" name="文本框 11278"/>
          <p:cNvSpPr txBox="1"/>
          <p:nvPr/>
        </p:nvSpPr>
        <p:spPr>
          <a:xfrm>
            <a:off x="8243888" y="4149725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x-none" sz="2800" dirty="0"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endParaRPr lang="en-US" altLang="x-none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280" name="图片 11279" descr="6_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5157788"/>
            <a:ext cx="971550" cy="17002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81" name="矩形 11280"/>
          <p:cNvSpPr/>
          <p:nvPr/>
        </p:nvSpPr>
        <p:spPr>
          <a:xfrm>
            <a:off x="2124075" y="2205038"/>
            <a:ext cx="527843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线段</a:t>
            </a:r>
            <a:r>
              <a:rPr lang="en-US" altLang="x-none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AB</a:t>
            </a:r>
            <a:r>
              <a:rPr lang="zh-CN" altLang="en-US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和线段</a:t>
            </a:r>
            <a:r>
              <a:rPr lang="en-US" altLang="x-none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CD</a:t>
            </a:r>
            <a:r>
              <a:rPr lang="zh-CN" altLang="en-US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哪一条长</a:t>
            </a:r>
            <a:r>
              <a:rPr lang="en-US" altLang="x-none" sz="3200" b="1" dirty="0">
                <a:solidFill>
                  <a:srgbClr val="3333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?</a:t>
            </a:r>
            <a:endParaRPr lang="en-US" altLang="x-none" sz="3200" b="1" dirty="0">
              <a:solidFill>
                <a:srgbClr val="3333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2290" name="文本框 12289"/>
          <p:cNvSpPr txBox="1"/>
          <p:nvPr/>
        </p:nvSpPr>
        <p:spPr>
          <a:xfrm>
            <a:off x="6516688" y="4365625"/>
            <a:ext cx="21336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点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在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AB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的延长线上</a:t>
            </a: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1" name="文本框 12290"/>
          <p:cNvSpPr txBox="1"/>
          <p:nvPr/>
        </p:nvSpPr>
        <p:spPr>
          <a:xfrm>
            <a:off x="3348038" y="4508500"/>
            <a:ext cx="2133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点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与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重合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2" name="文本框 12291"/>
          <p:cNvSpPr txBox="1"/>
          <p:nvPr/>
        </p:nvSpPr>
        <p:spPr>
          <a:xfrm>
            <a:off x="611188" y="4508500"/>
            <a:ext cx="2133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点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D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在</a:t>
            </a:r>
            <a:r>
              <a: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rPr>
              <a:t>AB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上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3" name="文本框 12292"/>
          <p:cNvSpPr txBox="1"/>
          <p:nvPr/>
        </p:nvSpPr>
        <p:spPr>
          <a:xfrm>
            <a:off x="755650" y="5373688"/>
            <a:ext cx="152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x-none" sz="2400" b="1" dirty="0">
                <a:latin typeface="Arial" panose="020B0604020202020204" pitchFamily="34" charset="0"/>
                <a:ea typeface="宋体" panose="02010600030101010101" pitchFamily="2" charset="-122"/>
              </a:rPr>
              <a:t>AB&gt;</a:t>
            </a:r>
            <a:r>
              <a:rPr lang="en-US" altLang="x-none" sz="24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CD</a:t>
            </a:r>
            <a:endParaRPr lang="en-US" altLang="x-none" dirty="0">
              <a:solidFill>
                <a:srgbClr val="FF0066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4" name="文本框 12293"/>
          <p:cNvSpPr txBox="1"/>
          <p:nvPr/>
        </p:nvSpPr>
        <p:spPr>
          <a:xfrm>
            <a:off x="3635375" y="5373688"/>
            <a:ext cx="152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x-none" sz="2400" b="1" dirty="0">
                <a:latin typeface="Arial" panose="020B0604020202020204" pitchFamily="34" charset="0"/>
                <a:ea typeface="宋体" panose="02010600030101010101" pitchFamily="2" charset="-122"/>
              </a:rPr>
              <a:t>AB=</a:t>
            </a:r>
            <a:r>
              <a:rPr lang="en-US" altLang="x-none" sz="24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CD</a:t>
            </a:r>
            <a:endParaRPr lang="en-US" altLang="x-none" sz="2400" b="1" dirty="0">
              <a:solidFill>
                <a:srgbClr val="FF0066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5" name="文本框 12294"/>
          <p:cNvSpPr txBox="1"/>
          <p:nvPr/>
        </p:nvSpPr>
        <p:spPr>
          <a:xfrm>
            <a:off x="6877050" y="5445125"/>
            <a:ext cx="152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x-none" sz="2400" b="1" dirty="0">
                <a:latin typeface="Arial" panose="020B0604020202020204" pitchFamily="34" charset="0"/>
                <a:ea typeface="宋体" panose="02010600030101010101" pitchFamily="2" charset="-122"/>
              </a:rPr>
              <a:t>AB&lt;</a:t>
            </a:r>
            <a:r>
              <a:rPr lang="en-US" altLang="x-none" sz="24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CD</a:t>
            </a:r>
            <a:endParaRPr lang="en-US" altLang="x-none" dirty="0">
              <a:solidFill>
                <a:srgbClr val="FF0066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2296" name="图片 12295" descr="fac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692150"/>
            <a:ext cx="549275" cy="549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7" name="图片 12296" descr="fac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0563" y="765175"/>
            <a:ext cx="549275" cy="549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8" name="图片 12297" descr="fac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85113" y="836613"/>
            <a:ext cx="549275" cy="5492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9" name="组合 12298"/>
          <p:cNvGrpSpPr/>
          <p:nvPr/>
        </p:nvGrpSpPr>
        <p:grpSpPr>
          <a:xfrm>
            <a:off x="2268538" y="2997200"/>
            <a:ext cx="441325" cy="879475"/>
            <a:chOff x="0" y="0"/>
            <a:chExt cx="278" cy="554"/>
          </a:xfrm>
        </p:grpSpPr>
        <p:sp>
          <p:nvSpPr>
            <p:cNvPr id="12300" name="直接连接符 12299"/>
            <p:cNvSpPr/>
            <p:nvPr/>
          </p:nvSpPr>
          <p:spPr>
            <a:xfrm rot="16200000">
              <a:off x="163" y="17"/>
              <a:ext cx="34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01" name="文本框 12300"/>
            <p:cNvSpPr txBox="1"/>
            <p:nvPr/>
          </p:nvSpPr>
          <p:spPr>
            <a:xfrm>
              <a:off x="0" y="227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B</a:t>
              </a:r>
              <a:endPara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02" name="组合 12301"/>
          <p:cNvGrpSpPr/>
          <p:nvPr/>
        </p:nvGrpSpPr>
        <p:grpSpPr>
          <a:xfrm>
            <a:off x="395288" y="2205038"/>
            <a:ext cx="2808287" cy="1598612"/>
            <a:chOff x="0" y="0"/>
            <a:chExt cx="1769" cy="1007"/>
          </a:xfrm>
        </p:grpSpPr>
        <p:grpSp>
          <p:nvGrpSpPr>
            <p:cNvPr id="12303" name="组合 12302"/>
            <p:cNvGrpSpPr/>
            <p:nvPr/>
          </p:nvGrpSpPr>
          <p:grpSpPr>
            <a:xfrm>
              <a:off x="91" y="499"/>
              <a:ext cx="1678" cy="45"/>
              <a:chOff x="0" y="0"/>
              <a:chExt cx="1678" cy="45"/>
            </a:xfrm>
          </p:grpSpPr>
          <p:sp>
            <p:nvSpPr>
              <p:cNvPr id="12304" name="直接连接符 12303"/>
              <p:cNvSpPr/>
              <p:nvPr/>
            </p:nvSpPr>
            <p:spPr>
              <a:xfrm>
                <a:off x="0" y="45"/>
                <a:ext cx="167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05" name="直接连接符 12304"/>
              <p:cNvSpPr/>
              <p:nvPr/>
            </p:nvSpPr>
            <p:spPr>
              <a:xfrm rot="16200000">
                <a:off x="-22" y="22"/>
                <a:ext cx="45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2306" name="文本框 12305"/>
            <p:cNvSpPr txBox="1"/>
            <p:nvPr/>
          </p:nvSpPr>
          <p:spPr>
            <a:xfrm>
              <a:off x="0" y="680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A</a:t>
              </a:r>
              <a:endPara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2307" name="文本框 12306"/>
            <p:cNvSpPr txBox="1"/>
            <p:nvPr/>
          </p:nvSpPr>
          <p:spPr>
            <a:xfrm>
              <a:off x="0" y="0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08" name="组合 12307"/>
          <p:cNvGrpSpPr/>
          <p:nvPr/>
        </p:nvGrpSpPr>
        <p:grpSpPr>
          <a:xfrm>
            <a:off x="1979613" y="2205038"/>
            <a:ext cx="441325" cy="846137"/>
            <a:chOff x="0" y="0"/>
            <a:chExt cx="278" cy="533"/>
          </a:xfrm>
        </p:grpSpPr>
        <p:sp>
          <p:nvSpPr>
            <p:cNvPr id="12309" name="直接连接符 12308"/>
            <p:cNvSpPr/>
            <p:nvPr/>
          </p:nvSpPr>
          <p:spPr>
            <a:xfrm rot="16200000">
              <a:off x="27" y="516"/>
              <a:ext cx="34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10" name="文本框 12309"/>
            <p:cNvSpPr txBox="1"/>
            <p:nvPr/>
          </p:nvSpPr>
          <p:spPr>
            <a:xfrm>
              <a:off x="0" y="0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D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11" name="组合 12310"/>
          <p:cNvGrpSpPr/>
          <p:nvPr/>
        </p:nvGrpSpPr>
        <p:grpSpPr>
          <a:xfrm>
            <a:off x="5724525" y="2997200"/>
            <a:ext cx="441325" cy="950913"/>
            <a:chOff x="0" y="0"/>
            <a:chExt cx="278" cy="599"/>
          </a:xfrm>
        </p:grpSpPr>
        <p:sp>
          <p:nvSpPr>
            <p:cNvPr id="12312" name="直接连接符 12311"/>
            <p:cNvSpPr/>
            <p:nvPr/>
          </p:nvSpPr>
          <p:spPr>
            <a:xfrm rot="16200000">
              <a:off x="202" y="22"/>
              <a:ext cx="45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13" name="文本框 12312"/>
            <p:cNvSpPr txBox="1"/>
            <p:nvPr/>
          </p:nvSpPr>
          <p:spPr>
            <a:xfrm>
              <a:off x="0" y="272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B</a:t>
              </a:r>
              <a:endPara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14" name="组合 12313"/>
          <p:cNvGrpSpPr/>
          <p:nvPr/>
        </p:nvGrpSpPr>
        <p:grpSpPr>
          <a:xfrm>
            <a:off x="3348038" y="2276475"/>
            <a:ext cx="3168650" cy="1743075"/>
            <a:chOff x="0" y="0"/>
            <a:chExt cx="1679" cy="1098"/>
          </a:xfrm>
        </p:grpSpPr>
        <p:sp>
          <p:nvSpPr>
            <p:cNvPr id="12315" name="文本框 12314"/>
            <p:cNvSpPr txBox="1"/>
            <p:nvPr/>
          </p:nvSpPr>
          <p:spPr>
            <a:xfrm>
              <a:off x="0" y="0"/>
              <a:ext cx="23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2316" name="组合 12315"/>
            <p:cNvGrpSpPr/>
            <p:nvPr/>
          </p:nvGrpSpPr>
          <p:grpSpPr>
            <a:xfrm>
              <a:off x="46" y="454"/>
              <a:ext cx="1633" cy="644"/>
              <a:chOff x="0" y="0"/>
              <a:chExt cx="1633" cy="644"/>
            </a:xfrm>
          </p:grpSpPr>
          <p:grpSp>
            <p:nvGrpSpPr>
              <p:cNvPr id="12317" name="组合 12316"/>
              <p:cNvGrpSpPr/>
              <p:nvPr/>
            </p:nvGrpSpPr>
            <p:grpSpPr>
              <a:xfrm>
                <a:off x="90" y="0"/>
                <a:ext cx="1543" cy="46"/>
                <a:chOff x="0" y="0"/>
                <a:chExt cx="1543" cy="46"/>
              </a:xfrm>
            </p:grpSpPr>
            <p:sp>
              <p:nvSpPr>
                <p:cNvPr id="12318" name="直接连接符 12317"/>
                <p:cNvSpPr/>
                <p:nvPr/>
              </p:nvSpPr>
              <p:spPr>
                <a:xfrm>
                  <a:off x="0" y="45"/>
                  <a:ext cx="1543" cy="1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2319" name="直接连接符 12318"/>
                <p:cNvSpPr/>
                <p:nvPr/>
              </p:nvSpPr>
              <p:spPr>
                <a:xfrm rot="16200000">
                  <a:off x="-22" y="22"/>
                  <a:ext cx="45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2320" name="文本框 12319"/>
              <p:cNvSpPr txBox="1"/>
              <p:nvPr/>
            </p:nvSpPr>
            <p:spPr>
              <a:xfrm>
                <a:off x="0" y="317"/>
                <a:ext cx="234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r>
                  <a:rPr lang="en-US" altLang="x-none" sz="2800" b="1" dirty="0">
                    <a:latin typeface="Arial" panose="020B0604020202020204" pitchFamily="34" charset="0"/>
                    <a:ea typeface="宋体" panose="02010600030101010101" pitchFamily="2" charset="-122"/>
                  </a:rPr>
                  <a:t>A</a:t>
                </a:r>
                <a:endPara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12321" name="组合 12320"/>
          <p:cNvGrpSpPr/>
          <p:nvPr/>
        </p:nvGrpSpPr>
        <p:grpSpPr>
          <a:xfrm>
            <a:off x="6588125" y="2349500"/>
            <a:ext cx="2555875" cy="1743075"/>
            <a:chOff x="0" y="0"/>
            <a:chExt cx="1610" cy="1098"/>
          </a:xfrm>
        </p:grpSpPr>
        <p:sp>
          <p:nvSpPr>
            <p:cNvPr id="12322" name="直接连接符 12321"/>
            <p:cNvSpPr/>
            <p:nvPr/>
          </p:nvSpPr>
          <p:spPr>
            <a:xfrm>
              <a:off x="136" y="498"/>
              <a:ext cx="1474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23" name="直接连接符 12322"/>
            <p:cNvSpPr/>
            <p:nvPr/>
          </p:nvSpPr>
          <p:spPr>
            <a:xfrm rot="16200000">
              <a:off x="91" y="453"/>
              <a:ext cx="9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24" name="文本框 12323"/>
            <p:cNvSpPr txBox="1"/>
            <p:nvPr/>
          </p:nvSpPr>
          <p:spPr>
            <a:xfrm>
              <a:off x="0" y="771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A</a:t>
              </a:r>
              <a:endPara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2325" name="文本框 12324"/>
            <p:cNvSpPr txBox="1"/>
            <p:nvPr/>
          </p:nvSpPr>
          <p:spPr>
            <a:xfrm>
              <a:off x="45" y="0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C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26" name="组合 12325"/>
          <p:cNvGrpSpPr/>
          <p:nvPr/>
        </p:nvGrpSpPr>
        <p:grpSpPr>
          <a:xfrm>
            <a:off x="8027988" y="3068638"/>
            <a:ext cx="441325" cy="952500"/>
            <a:chOff x="0" y="0"/>
            <a:chExt cx="278" cy="600"/>
          </a:xfrm>
        </p:grpSpPr>
        <p:sp>
          <p:nvSpPr>
            <p:cNvPr id="12327" name="直接连接符 12326"/>
            <p:cNvSpPr/>
            <p:nvPr/>
          </p:nvSpPr>
          <p:spPr>
            <a:xfrm rot="16200000">
              <a:off x="171" y="34"/>
              <a:ext cx="68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28" name="文本框 12327"/>
            <p:cNvSpPr txBox="1"/>
            <p:nvPr/>
          </p:nvSpPr>
          <p:spPr>
            <a:xfrm>
              <a:off x="0" y="273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x-none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B</a:t>
              </a:r>
              <a:endParaRPr lang="en-US" altLang="x-none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29" name="组合 12328"/>
          <p:cNvGrpSpPr/>
          <p:nvPr/>
        </p:nvGrpSpPr>
        <p:grpSpPr>
          <a:xfrm>
            <a:off x="6011863" y="2205038"/>
            <a:ext cx="431800" cy="863600"/>
            <a:chOff x="0" y="0"/>
            <a:chExt cx="278" cy="533"/>
          </a:xfrm>
        </p:grpSpPr>
        <p:sp>
          <p:nvSpPr>
            <p:cNvPr id="12330" name="直接连接符 12329"/>
            <p:cNvSpPr/>
            <p:nvPr/>
          </p:nvSpPr>
          <p:spPr>
            <a:xfrm rot="16200000">
              <a:off x="27" y="516"/>
              <a:ext cx="34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1" name="文本框 12330"/>
            <p:cNvSpPr txBox="1"/>
            <p:nvPr/>
          </p:nvSpPr>
          <p:spPr>
            <a:xfrm>
              <a:off x="0" y="0"/>
              <a:ext cx="278" cy="32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D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332" name="组合 12331"/>
          <p:cNvGrpSpPr/>
          <p:nvPr/>
        </p:nvGrpSpPr>
        <p:grpSpPr>
          <a:xfrm>
            <a:off x="8702675" y="2276475"/>
            <a:ext cx="441325" cy="846138"/>
            <a:chOff x="0" y="0"/>
            <a:chExt cx="278" cy="533"/>
          </a:xfrm>
        </p:grpSpPr>
        <p:sp>
          <p:nvSpPr>
            <p:cNvPr id="12333" name="直接连接符 12332"/>
            <p:cNvSpPr/>
            <p:nvPr/>
          </p:nvSpPr>
          <p:spPr>
            <a:xfrm rot="16200000">
              <a:off x="27" y="516"/>
              <a:ext cx="34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34" name="文本框 12333"/>
            <p:cNvSpPr txBox="1"/>
            <p:nvPr/>
          </p:nvSpPr>
          <p:spPr>
            <a:xfrm>
              <a:off x="0" y="0"/>
              <a:ext cx="2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x-none" sz="2800" b="1" dirty="0">
                  <a:solidFill>
                    <a:srgbClr val="FF0066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D</a:t>
              </a:r>
              <a:endParaRPr lang="en-US" altLang="x-none" sz="2800" b="1" dirty="0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3" grpId="0"/>
      <p:bldP spid="12294" grpId="0"/>
      <p:bldP spid="122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3314" name="文本框 13313"/>
          <p:cNvSpPr txBox="1"/>
          <p:nvPr/>
        </p:nvSpPr>
        <p:spPr>
          <a:xfrm>
            <a:off x="304800" y="620713"/>
            <a:ext cx="88392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例题</a:t>
            </a:r>
            <a:r>
              <a:rPr lang="en-US" altLang="x-none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：如图</a:t>
            </a:r>
            <a:r>
              <a:rPr lang="en-US" altLang="x-none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已知线段</a:t>
            </a:r>
            <a:r>
              <a:rPr lang="en-US" altLang="x-none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a, </a:t>
            </a:r>
            <a:r>
              <a:rPr lang="zh-CN" altLang="en-US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用圆规和直尺画出线段</a:t>
            </a:r>
            <a:r>
              <a:rPr lang="en-US" altLang="x-none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AB , </a:t>
            </a:r>
            <a:r>
              <a:rPr lang="zh-CN" altLang="en-US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使得</a:t>
            </a:r>
            <a:r>
              <a:rPr lang="en-US" altLang="x-none" sz="40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AB=a</a:t>
            </a:r>
            <a:endParaRPr lang="en-US" altLang="x-none" sz="40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5" name="文本框 13314"/>
          <p:cNvSpPr txBox="1"/>
          <p:nvPr/>
        </p:nvSpPr>
        <p:spPr>
          <a:xfrm>
            <a:off x="468313" y="2133600"/>
            <a:ext cx="76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x-none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x-none" sz="36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6" name="文本框 13315"/>
          <p:cNvSpPr txBox="1"/>
          <p:nvPr/>
        </p:nvSpPr>
        <p:spPr>
          <a:xfrm>
            <a:off x="1331913" y="2636838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 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、画射线</a:t>
            </a: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AC;</a:t>
            </a:r>
            <a:endParaRPr lang="en-US" altLang="x-none" sz="36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7" name="文本框 13316"/>
          <p:cNvSpPr txBox="1"/>
          <p:nvPr/>
        </p:nvSpPr>
        <p:spPr>
          <a:xfrm>
            <a:off x="1331913" y="3500438"/>
            <a:ext cx="403225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、在射线</a:t>
            </a: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AC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上截取</a:t>
            </a: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AB=a</a:t>
            </a:r>
            <a:endParaRPr lang="en-US" altLang="x-none" sz="36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827088" y="5157788"/>
            <a:ext cx="6110287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线段</a:t>
            </a:r>
            <a:r>
              <a:rPr lang="en-US" altLang="x-none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AB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就是所要画的线段。</a:t>
            </a:r>
            <a:endParaRPr lang="zh-CN" altLang="en-US" sz="36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9" name="椭圆形标注 13318"/>
          <p:cNvSpPr/>
          <p:nvPr/>
        </p:nvSpPr>
        <p:spPr>
          <a:xfrm>
            <a:off x="5580063" y="2852738"/>
            <a:ext cx="3330575" cy="1512887"/>
          </a:xfrm>
          <a:prstGeom prst="wedgeEllipseCallout">
            <a:avLst>
              <a:gd name="adj1" fmla="val -70829"/>
              <a:gd name="adj2" fmla="val 45593"/>
            </a:avLst>
          </a:prstGeom>
          <a:gradFill rotWithShape="1">
            <a:gsLst>
              <a:gs pos="0">
                <a:srgbClr val="FFCC99"/>
              </a:gs>
              <a:gs pos="100000">
                <a:srgbClr val="FFCC99">
                  <a:gamma/>
                  <a:tint val="85882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以点</a:t>
            </a:r>
            <a:r>
              <a:rPr lang="en-US" altLang="x-none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为圆心，</a:t>
            </a:r>
            <a:r>
              <a:rPr lang="en-US" altLang="x-none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为半径画弧，交射线</a:t>
            </a:r>
            <a:r>
              <a:rPr lang="en-US" altLang="x-none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AC</a:t>
            </a:r>
            <a:r>
              <a:rPr lang="zh-CN" altLang="en-US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于点</a:t>
            </a:r>
            <a:r>
              <a:rPr lang="en-US" altLang="x-none" sz="2400" b="1" dirty="0">
                <a:solidFill>
                  <a:srgbClr val="9966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x-none" sz="2400" b="1" dirty="0">
              <a:solidFill>
                <a:srgbClr val="9966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3320" name="组合 13319"/>
          <p:cNvGrpSpPr/>
          <p:nvPr/>
        </p:nvGrpSpPr>
        <p:grpSpPr>
          <a:xfrm>
            <a:off x="6300788" y="1557338"/>
            <a:ext cx="1152525" cy="593725"/>
            <a:chOff x="0" y="0"/>
            <a:chExt cx="726" cy="374"/>
          </a:xfrm>
        </p:grpSpPr>
        <p:sp>
          <p:nvSpPr>
            <p:cNvPr id="13321" name="文本框 13320"/>
            <p:cNvSpPr txBox="1"/>
            <p:nvPr/>
          </p:nvSpPr>
          <p:spPr>
            <a:xfrm>
              <a:off x="136" y="0"/>
              <a:ext cx="38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x-none" sz="2800" b="1" dirty="0">
                  <a:solidFill>
                    <a:schemeClr val="accent2"/>
                  </a:solidFill>
                  <a:latin typeface="Tahoma" panose="020B0604030504040204" pitchFamily="34" charset="0"/>
                  <a:ea typeface="宋体" panose="02010600030101010101" pitchFamily="2" charset="-122"/>
                </a:rPr>
                <a:t>a</a:t>
              </a:r>
              <a:endParaRPr lang="en-US" altLang="x-none" sz="2800" b="1" dirty="0">
                <a:solidFill>
                  <a:schemeClr val="accent2"/>
                </a:solidFill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3322" name="组合 13321"/>
            <p:cNvGrpSpPr/>
            <p:nvPr/>
          </p:nvGrpSpPr>
          <p:grpSpPr>
            <a:xfrm>
              <a:off x="0" y="318"/>
              <a:ext cx="726" cy="56"/>
              <a:chOff x="0" y="0"/>
              <a:chExt cx="726" cy="56"/>
            </a:xfrm>
          </p:grpSpPr>
          <p:sp>
            <p:nvSpPr>
              <p:cNvPr id="13323" name="直接连接符 13322"/>
              <p:cNvSpPr/>
              <p:nvPr/>
            </p:nvSpPr>
            <p:spPr>
              <a:xfrm>
                <a:off x="0" y="46"/>
                <a:ext cx="720" cy="0"/>
              </a:xfrm>
              <a:prstGeom prst="line">
                <a:avLst/>
              </a:prstGeom>
              <a:ln w="2857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3324" name="直接连接符 13323"/>
              <p:cNvSpPr/>
              <p:nvPr/>
            </p:nvSpPr>
            <p:spPr>
              <a:xfrm>
                <a:off x="0" y="0"/>
                <a:ext cx="0" cy="56"/>
              </a:xfrm>
              <a:prstGeom prst="line">
                <a:avLst/>
              </a:prstGeom>
              <a:ln w="2857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3325" name="直接连接符 13324"/>
              <p:cNvSpPr/>
              <p:nvPr/>
            </p:nvSpPr>
            <p:spPr>
              <a:xfrm>
                <a:off x="726" y="0"/>
                <a:ext cx="0" cy="46"/>
              </a:xfrm>
              <a:prstGeom prst="line">
                <a:avLst/>
              </a:prstGeom>
              <a:ln w="2857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pic>
        <p:nvPicPr>
          <p:cNvPr id="13326" name="图片 13325" descr="k0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48600" y="5848350"/>
            <a:ext cx="1295400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133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4338" name="文本框 14337"/>
          <p:cNvSpPr txBox="1"/>
          <p:nvPr/>
        </p:nvSpPr>
        <p:spPr>
          <a:xfrm>
            <a:off x="1447800" y="1143000"/>
            <a:ext cx="4343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ahoma" panose="020B0604030504040204" pitchFamily="34" charset="0"/>
                <a:ea typeface="楷体_GB2312" panose="02010609030101010101" pitchFamily="1" charset="-122"/>
              </a:rPr>
              <a:t>二、新课</a:t>
            </a:r>
            <a:endParaRPr lang="zh-CN" altLang="en-US" sz="3200" b="1" dirty="0">
              <a:latin typeface="Tahoma" panose="020B0604030504040204" pitchFamily="34" charset="0"/>
              <a:ea typeface="楷体_GB2312" panose="02010609030101010101" pitchFamily="1" charset="-122"/>
            </a:endParaRPr>
          </a:p>
        </p:txBody>
      </p:sp>
      <p:sp>
        <p:nvSpPr>
          <p:cNvPr id="14339" name="文本框 14338"/>
          <p:cNvSpPr txBox="1"/>
          <p:nvPr/>
        </p:nvSpPr>
        <p:spPr>
          <a:xfrm>
            <a:off x="990600" y="2209800"/>
            <a:ext cx="6781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Tahoma" panose="020B0604030504040204" pitchFamily="34" charset="0"/>
                <a:ea typeface="宋体" panose="02010600030101010101" pitchFamily="2" charset="-122"/>
              </a:rPr>
              <a:t>、（</a:t>
            </a:r>
            <a:r>
              <a: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dirty="0">
                <a:latin typeface="Tahoma" panose="020B0604030504040204" pitchFamily="34" charset="0"/>
                <a:ea typeface="宋体" panose="02010600030101010101" pitchFamily="2" charset="-122"/>
              </a:rPr>
              <a:t>）根据图填空</a:t>
            </a:r>
            <a:endParaRPr lang="zh-CN" altLang="en-US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40" name="文本框 14339"/>
          <p:cNvSpPr txBox="1"/>
          <p:nvPr/>
        </p:nvSpPr>
        <p:spPr>
          <a:xfrm>
            <a:off x="1219200" y="2667000"/>
            <a:ext cx="6858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rPr>
              <a:t>A</a:t>
            </a:r>
            <a:r>
              <a:rPr lang="en-US" altLang="x-none" sz="4400" dirty="0">
                <a:latin typeface="Times New Roman" panose="02020603050405020304" pitchFamily="18" charset="0"/>
                <a:ea typeface="宋体" panose="02010600030101010101" pitchFamily="2" charset="-122"/>
              </a:rPr>
              <a:t>·</a:t>
            </a:r>
            <a:endParaRPr lang="en-US" altLang="x-none" sz="4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grpSp>
        <p:nvGrpSpPr>
          <p:cNvPr id="14341" name="组合 14340"/>
          <p:cNvGrpSpPr/>
          <p:nvPr/>
        </p:nvGrpSpPr>
        <p:grpSpPr>
          <a:xfrm>
            <a:off x="1600200" y="2971800"/>
            <a:ext cx="5638800" cy="457200"/>
            <a:chOff x="0" y="0"/>
            <a:chExt cx="3552" cy="288"/>
          </a:xfrm>
        </p:grpSpPr>
        <p:sp>
          <p:nvSpPr>
            <p:cNvPr id="14342" name="直接连接符 14341"/>
            <p:cNvSpPr/>
            <p:nvPr/>
          </p:nvSpPr>
          <p:spPr>
            <a:xfrm>
              <a:off x="0" y="48"/>
              <a:ext cx="35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3" name="文本框 14342"/>
            <p:cNvSpPr txBox="1"/>
            <p:nvPr/>
          </p:nvSpPr>
          <p:spPr>
            <a:xfrm>
              <a:off x="3024" y="0"/>
              <a:ext cx="52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M</a:t>
              </a:r>
              <a:endPara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4344" name="文本框 14343"/>
          <p:cNvSpPr txBox="1"/>
          <p:nvPr/>
        </p:nvSpPr>
        <p:spPr>
          <a:xfrm>
            <a:off x="2555875" y="2708275"/>
            <a:ext cx="8477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800" dirty="0">
                <a:latin typeface="Tahoma" panose="020B0604030504040204" pitchFamily="34" charset="0"/>
                <a:ea typeface="宋体" panose="02010600030101010101" pitchFamily="2" charset="-122"/>
              </a:rPr>
              <a:t>B</a:t>
            </a:r>
            <a:endParaRPr lang="en-US" altLang="x-none" sz="4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45" name="文本框 14344"/>
          <p:cNvSpPr txBox="1"/>
          <p:nvPr/>
        </p:nvSpPr>
        <p:spPr>
          <a:xfrm>
            <a:off x="3657600" y="2667000"/>
            <a:ext cx="533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800" dirty="0">
                <a:latin typeface="Tahoma" panose="020B0604030504040204" pitchFamily="34" charset="0"/>
                <a:ea typeface="宋体" panose="02010600030101010101" pitchFamily="2" charset="-122"/>
              </a:rPr>
              <a:t>C</a:t>
            </a:r>
            <a:endParaRPr lang="en-US" altLang="x-none" sz="4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46" name="文本框 14345"/>
          <p:cNvSpPr txBox="1"/>
          <p:nvPr/>
        </p:nvSpPr>
        <p:spPr>
          <a:xfrm>
            <a:off x="4876800" y="2667000"/>
            <a:ext cx="533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800" dirty="0">
                <a:latin typeface="Tahoma" panose="020B0604030504040204" pitchFamily="34" charset="0"/>
                <a:ea typeface="宋体" panose="02010600030101010101" pitchFamily="2" charset="-122"/>
              </a:rPr>
              <a:t>D</a:t>
            </a:r>
            <a:endParaRPr lang="en-US" altLang="x-none" sz="4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grpSp>
        <p:nvGrpSpPr>
          <p:cNvPr id="14347" name="组合 14346"/>
          <p:cNvGrpSpPr/>
          <p:nvPr/>
        </p:nvGrpSpPr>
        <p:grpSpPr>
          <a:xfrm>
            <a:off x="684213" y="3789363"/>
            <a:ext cx="6172200" cy="457200"/>
            <a:chOff x="0" y="0"/>
            <a:chExt cx="3888" cy="288"/>
          </a:xfrm>
        </p:grpSpPr>
        <p:sp>
          <p:nvSpPr>
            <p:cNvPr id="14348" name="文本框 14347"/>
            <p:cNvSpPr txBox="1"/>
            <p:nvPr/>
          </p:nvSpPr>
          <p:spPr>
            <a:xfrm>
              <a:off x="0" y="0"/>
              <a:ext cx="38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        </a:t>
              </a: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AB=         =</a:t>
              </a:r>
              <a:endPara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4349" name="组合 14348"/>
            <p:cNvGrpSpPr/>
            <p:nvPr/>
          </p:nvGrpSpPr>
          <p:grpSpPr>
            <a:xfrm>
              <a:off x="912" y="240"/>
              <a:ext cx="1296" cy="48"/>
              <a:chOff x="0" y="0"/>
              <a:chExt cx="1296" cy="48"/>
            </a:xfrm>
          </p:grpSpPr>
          <p:sp>
            <p:nvSpPr>
              <p:cNvPr id="14350" name="直接连接符 14349"/>
              <p:cNvSpPr/>
              <p:nvPr/>
            </p:nvSpPr>
            <p:spPr>
              <a:xfrm>
                <a:off x="0" y="48"/>
                <a:ext cx="432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51" name="直接连接符 14350"/>
              <p:cNvSpPr/>
              <p:nvPr/>
            </p:nvSpPr>
            <p:spPr>
              <a:xfrm>
                <a:off x="816" y="0"/>
                <a:ext cx="48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352" name="组合 14351"/>
          <p:cNvGrpSpPr/>
          <p:nvPr/>
        </p:nvGrpSpPr>
        <p:grpSpPr>
          <a:xfrm>
            <a:off x="838200" y="4343400"/>
            <a:ext cx="6172200" cy="457200"/>
            <a:chOff x="0" y="0"/>
            <a:chExt cx="4032" cy="288"/>
          </a:xfrm>
        </p:grpSpPr>
        <p:sp>
          <p:nvSpPr>
            <p:cNvPr id="14353" name="文本框 14352"/>
            <p:cNvSpPr txBox="1"/>
            <p:nvPr/>
          </p:nvSpPr>
          <p:spPr>
            <a:xfrm>
              <a:off x="0" y="0"/>
              <a:ext cx="403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       </a:t>
              </a: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AC=         +           =2         =2</a:t>
              </a:r>
              <a:endPara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54" name="直接连接符 14353"/>
            <p:cNvSpPr/>
            <p:nvPr/>
          </p:nvSpPr>
          <p:spPr>
            <a:xfrm>
              <a:off x="912" y="288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55" name="直接连接符 14354"/>
            <p:cNvSpPr/>
            <p:nvPr/>
          </p:nvSpPr>
          <p:spPr>
            <a:xfrm>
              <a:off x="1632" y="288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56" name="直接连接符 14355"/>
            <p:cNvSpPr/>
            <p:nvPr/>
          </p:nvSpPr>
          <p:spPr>
            <a:xfrm>
              <a:off x="2544" y="288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57" name="直接连接符 14356"/>
            <p:cNvSpPr/>
            <p:nvPr/>
          </p:nvSpPr>
          <p:spPr>
            <a:xfrm>
              <a:off x="3264" y="288"/>
              <a:ext cx="57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4358" name="组合 14357"/>
          <p:cNvGrpSpPr/>
          <p:nvPr/>
        </p:nvGrpSpPr>
        <p:grpSpPr>
          <a:xfrm>
            <a:off x="1371600" y="5029200"/>
            <a:ext cx="6172200" cy="850900"/>
            <a:chOff x="0" y="0"/>
            <a:chExt cx="3888" cy="536"/>
          </a:xfrm>
        </p:grpSpPr>
        <p:sp>
          <p:nvSpPr>
            <p:cNvPr id="14359" name="文本框 14358"/>
            <p:cNvSpPr txBox="1"/>
            <p:nvPr/>
          </p:nvSpPr>
          <p:spPr>
            <a:xfrm>
              <a:off x="0" y="144"/>
              <a:ext cx="38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即</a:t>
              </a: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AB=BC=</a:t>
              </a:r>
              <a:endPara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4360" name="组合 14359"/>
            <p:cNvGrpSpPr/>
            <p:nvPr/>
          </p:nvGrpSpPr>
          <p:grpSpPr>
            <a:xfrm>
              <a:off x="1056" y="0"/>
              <a:ext cx="768" cy="536"/>
              <a:chOff x="0" y="0"/>
              <a:chExt cx="768" cy="536"/>
            </a:xfrm>
          </p:grpSpPr>
          <p:graphicFrame>
            <p:nvGraphicFramePr>
              <p:cNvPr id="14361" name="对象 14360"/>
              <p:cNvGraphicFramePr>
                <a:graphicFrameLocks noChangeAspect="1"/>
              </p:cNvGraphicFramePr>
              <p:nvPr/>
            </p:nvGraphicFramePr>
            <p:xfrm>
              <a:off x="0" y="0"/>
              <a:ext cx="207" cy="5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1" imgW="152400" imgH="393700" progId="">
                      <p:embed/>
                    </p:oleObj>
                  </mc:Choice>
                  <mc:Fallback>
                    <p:oleObj name="" r:id="rId1" imgW="152400" imgH="393700" progId="">
                      <p:embed/>
                      <p:pic>
                        <p:nvPicPr>
                          <p:cNvPr id="0" name="图片 3075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0" y="0"/>
                            <a:ext cx="207" cy="53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362" name="直接连接符 14361"/>
              <p:cNvSpPr/>
              <p:nvPr/>
            </p:nvSpPr>
            <p:spPr>
              <a:xfrm>
                <a:off x="288" y="384"/>
                <a:ext cx="48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14363" name="云形标注 14362"/>
          <p:cNvSpPr/>
          <p:nvPr/>
        </p:nvSpPr>
        <p:spPr>
          <a:xfrm>
            <a:off x="4953000" y="609600"/>
            <a:ext cx="3810000" cy="3505200"/>
          </a:xfrm>
          <a:prstGeom prst="cloudCallout">
            <a:avLst>
              <a:gd name="adj1" fmla="val 19292"/>
              <a:gd name="adj2" fmla="val 10040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（</a:t>
            </a:r>
            <a:r>
              <a:rPr lang="en-US" altLang="x-none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2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）点</a:t>
            </a:r>
            <a:r>
              <a:rPr lang="en-US" altLang="x-none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B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具有什么特殊位置</a:t>
            </a:r>
            <a:r>
              <a:rPr lang="en-US" altLang="x-none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?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你能给它命名吗</a:t>
            </a:r>
            <a:r>
              <a:rPr lang="en-US" altLang="x-none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?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并说出这一位置的特征</a:t>
            </a:r>
            <a:r>
              <a:rPr lang="en-US" altLang="x-none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endParaRPr lang="en-US" altLang="x-none" sz="2800" b="1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4364" name="文本框 14363"/>
          <p:cNvSpPr txBox="1"/>
          <p:nvPr/>
        </p:nvSpPr>
        <p:spPr>
          <a:xfrm>
            <a:off x="2268538" y="3789363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BC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65" name="文本框 14364"/>
          <p:cNvSpPr txBox="1"/>
          <p:nvPr/>
        </p:nvSpPr>
        <p:spPr>
          <a:xfrm>
            <a:off x="3419475" y="386080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CD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66" name="文本框 14365"/>
          <p:cNvSpPr txBox="1"/>
          <p:nvPr/>
        </p:nvSpPr>
        <p:spPr>
          <a:xfrm>
            <a:off x="2286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BC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67" name="文本框 14366"/>
          <p:cNvSpPr txBox="1"/>
          <p:nvPr/>
        </p:nvSpPr>
        <p:spPr>
          <a:xfrm>
            <a:off x="3429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CD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68" name="文本框 14367"/>
          <p:cNvSpPr txBox="1"/>
          <p:nvPr/>
        </p:nvSpPr>
        <p:spPr>
          <a:xfrm>
            <a:off x="48006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AB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69" name="文本框 14368"/>
          <p:cNvSpPr txBox="1"/>
          <p:nvPr/>
        </p:nvSpPr>
        <p:spPr>
          <a:xfrm>
            <a:off x="6096000" y="4343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CD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70" name="文本框 14369"/>
          <p:cNvSpPr txBox="1"/>
          <p:nvPr/>
        </p:nvSpPr>
        <p:spPr>
          <a:xfrm>
            <a:off x="3563938" y="5229225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solidFill>
                  <a:srgbClr val="FF5050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AC</a:t>
            </a:r>
            <a:endParaRPr lang="en-US" altLang="x-none" sz="2400" dirty="0">
              <a:solidFill>
                <a:srgbClr val="FF505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71" name="椭圆 14370"/>
          <p:cNvSpPr/>
          <p:nvPr/>
        </p:nvSpPr>
        <p:spPr>
          <a:xfrm>
            <a:off x="2771775" y="2997200"/>
            <a:ext cx="71438" cy="7143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4372" name="椭圆 14371"/>
          <p:cNvSpPr/>
          <p:nvPr/>
        </p:nvSpPr>
        <p:spPr>
          <a:xfrm>
            <a:off x="3924300" y="2997200"/>
            <a:ext cx="71438" cy="7143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4373" name="椭圆 14372"/>
          <p:cNvSpPr/>
          <p:nvPr/>
        </p:nvSpPr>
        <p:spPr>
          <a:xfrm>
            <a:off x="5076825" y="2997200"/>
            <a:ext cx="71438" cy="71438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5362" name="文本占位符 15361"/>
          <p:cNvSpPr>
            <a:spLocks noGrp="1"/>
          </p:cNvSpPr>
          <p:nvPr>
            <p:ph type="body" idx="1"/>
          </p:nvPr>
        </p:nvSpPr>
        <p:spPr>
          <a:xfrm>
            <a:off x="838200" y="1981200"/>
            <a:ext cx="7772400" cy="4495800"/>
          </a:xfrm>
          <a:solidFill>
            <a:schemeClr val="bg1"/>
          </a:solidFill>
          <a:ln>
            <a:solidFill>
              <a:srgbClr val="000000"/>
            </a:solidFill>
            <a:miter/>
          </a:ln>
        </p:spPr>
        <p:txBody>
          <a:bodyPr/>
          <a:p>
            <a:r>
              <a:rPr lang="zh-CN" altLang="en-US" dirty="0"/>
              <a:t>如图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点</a:t>
            </a:r>
            <a:r>
              <a:rPr lang="en-US" altLang="x-none" dirty="0"/>
              <a:t>M</a:t>
            </a:r>
            <a:r>
              <a:rPr lang="zh-CN" altLang="en-US" dirty="0"/>
              <a:t>把线段</a:t>
            </a:r>
            <a:r>
              <a:rPr lang="en-US" altLang="x-none" dirty="0"/>
              <a:t>AB</a:t>
            </a:r>
            <a:r>
              <a:rPr lang="zh-CN" altLang="en-US" dirty="0"/>
              <a:t>分成相等的两条线段</a:t>
            </a:r>
            <a:r>
              <a:rPr lang="en-US" altLang="x-none" dirty="0"/>
              <a:t>AM</a:t>
            </a:r>
            <a:r>
              <a:rPr lang="zh-CN" altLang="en-US" dirty="0"/>
              <a:t>与</a:t>
            </a:r>
            <a:r>
              <a:rPr lang="en-US" altLang="x-none" dirty="0"/>
              <a:t>BM</a:t>
            </a:r>
            <a:r>
              <a:rPr lang="zh-CN" altLang="en-US" dirty="0"/>
              <a:t>，点</a:t>
            </a:r>
            <a:r>
              <a:rPr lang="en-US" altLang="x-none" dirty="0"/>
              <a:t>M</a:t>
            </a:r>
            <a:r>
              <a:rPr lang="zh-CN" altLang="en-US" dirty="0"/>
              <a:t>叫做线段</a:t>
            </a:r>
            <a:r>
              <a:rPr lang="en-US" altLang="x-none" dirty="0"/>
              <a:t>AB</a:t>
            </a:r>
            <a:r>
              <a:rPr lang="zh-CN" altLang="en-US" dirty="0"/>
              <a:t>的</a:t>
            </a:r>
            <a:r>
              <a:rPr lang="zh-CN" altLang="en-US" u="sng" dirty="0"/>
              <a:t>           </a:t>
            </a:r>
            <a:r>
              <a:rPr lang="zh-CN" altLang="en-US" dirty="0"/>
              <a:t>。</a:t>
            </a:r>
            <a:r>
              <a:rPr lang="en-US" altLang="x-none" dirty="0"/>
              <a:t>(midpoint)  </a:t>
            </a:r>
            <a:endParaRPr lang="en-US" altLang="x-none" dirty="0"/>
          </a:p>
          <a:p>
            <a:r>
              <a:rPr lang="en-US" altLang="x-none" dirty="0"/>
              <a:t>AM    MB    1/2AB</a:t>
            </a:r>
            <a:endParaRPr lang="en-US" altLang="x-none" dirty="0"/>
          </a:p>
        </p:txBody>
      </p:sp>
      <p:sp>
        <p:nvSpPr>
          <p:cNvPr id="15363" name="文本框 15362"/>
          <p:cNvSpPr txBox="1"/>
          <p:nvPr/>
        </p:nvSpPr>
        <p:spPr>
          <a:xfrm>
            <a:off x="1828800" y="4800600"/>
            <a:ext cx="355600" cy="457200"/>
          </a:xfrm>
          <a:prstGeom prst="rect">
            <a:avLst/>
          </a:prstGeom>
          <a:solidFill>
            <a:srgbClr val="FF9999"/>
          </a:solidFill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endParaRPr lang="en-US" altLang="x-none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3048000" y="4800600"/>
            <a:ext cx="355600" cy="457200"/>
          </a:xfrm>
          <a:prstGeom prst="rect">
            <a:avLst/>
          </a:prstGeom>
          <a:solidFill>
            <a:srgbClr val="FF9999"/>
          </a:solidFill>
          <a:ln w="9525">
            <a:noFill/>
          </a:ln>
        </p:spPr>
        <p:txBody>
          <a:bodyPr wrap="none" anchor="t">
            <a:spAutoFit/>
          </a:bodyPr>
          <a:p>
            <a:r>
              <a:rPr lang="en-US" altLang="x-none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endParaRPr lang="en-US" altLang="x-none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65" name="文本框 15364"/>
          <p:cNvSpPr txBox="1"/>
          <p:nvPr/>
        </p:nvSpPr>
        <p:spPr>
          <a:xfrm>
            <a:off x="5562600" y="3505200"/>
            <a:ext cx="1784350" cy="457200"/>
          </a:xfrm>
          <a:prstGeom prst="rect">
            <a:avLst/>
          </a:prstGeom>
          <a:solidFill>
            <a:srgbClr val="FF9999"/>
          </a:solidFill>
          <a:ln w="9525">
            <a:noFill/>
          </a:ln>
        </p:spPr>
        <p:txBody>
          <a:bodyPr>
            <a:spAutoFit/>
          </a:bodyPr>
          <a:p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中点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5366" name="组合 15365"/>
          <p:cNvGrpSpPr/>
          <p:nvPr/>
        </p:nvGrpSpPr>
        <p:grpSpPr>
          <a:xfrm>
            <a:off x="2667000" y="2133600"/>
            <a:ext cx="2590800" cy="823913"/>
            <a:chOff x="0" y="0"/>
            <a:chExt cx="1632" cy="519"/>
          </a:xfrm>
        </p:grpSpPr>
        <p:sp>
          <p:nvSpPr>
            <p:cNvPr id="15367" name="直接连接符 15366"/>
            <p:cNvSpPr/>
            <p:nvPr/>
          </p:nvSpPr>
          <p:spPr>
            <a:xfrm>
              <a:off x="240" y="240"/>
              <a:ext cx="115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8" name="文本框 15367"/>
            <p:cNvSpPr txBox="1"/>
            <p:nvPr/>
          </p:nvSpPr>
          <p:spPr>
            <a:xfrm>
              <a:off x="0" y="0"/>
              <a:ext cx="336" cy="51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A</a:t>
              </a:r>
              <a:r>
                <a:rPr lang="en-US" altLang="x-none" sz="48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·</a:t>
              </a:r>
              <a:endParaRPr lang="en-US" altLang="x-none" sz="48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369" name="文本框 15368"/>
            <p:cNvSpPr txBox="1"/>
            <p:nvPr/>
          </p:nvSpPr>
          <p:spPr>
            <a:xfrm>
              <a:off x="1296" y="0"/>
              <a:ext cx="336" cy="51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x-none" sz="4800" dirty="0">
                  <a:latin typeface="Times New Roman" panose="02020603050405020304" pitchFamily="18" charset="0"/>
                  <a:ea typeface="宋体" panose="02010600030101010101" pitchFamily="2" charset="-122"/>
                </a:rPr>
                <a:t>·</a:t>
              </a:r>
              <a:r>
                <a:rPr lang="en-US" altLang="x-none" sz="2400" dirty="0">
                  <a:latin typeface="Tahoma" panose="020B0604030504040204" pitchFamily="34" charset="0"/>
                  <a:ea typeface="宋体" panose="02010600030101010101" pitchFamily="2" charset="-122"/>
                </a:rPr>
                <a:t>B</a:t>
              </a:r>
              <a:endPara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5370" name="文本框 15369"/>
          <p:cNvSpPr txBox="1"/>
          <p:nvPr/>
        </p:nvSpPr>
        <p:spPr>
          <a:xfrm>
            <a:off x="3657600" y="2057400"/>
            <a:ext cx="1490663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x-none" sz="2400" dirty="0">
                <a:latin typeface="Tahoma" panose="020B0604030504040204" pitchFamily="34" charset="0"/>
                <a:ea typeface="宋体" panose="02010600030101010101" pitchFamily="2" charset="-122"/>
              </a:rPr>
              <a:t>M</a:t>
            </a:r>
            <a:r>
              <a:rPr lang="en-US" altLang="x-none" sz="4800" dirty="0">
                <a:latin typeface="Times New Roman" panose="02020603050405020304" pitchFamily="18" charset="0"/>
                <a:ea typeface="宋体" panose="02010600030101010101" pitchFamily="2" charset="-122"/>
              </a:rPr>
              <a:t>·</a:t>
            </a:r>
            <a:endParaRPr lang="en-US" altLang="x-none" sz="48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71" name="文本框 15370"/>
          <p:cNvSpPr txBox="1"/>
          <p:nvPr/>
        </p:nvSpPr>
        <p:spPr>
          <a:xfrm>
            <a:off x="914400" y="5410200"/>
            <a:ext cx="7620000" cy="1065213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反过来若</a:t>
            </a: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M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是</a:t>
            </a: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AB</a:t>
            </a:r>
            <a:r>
              <a:rPr lang="zh-CN" altLang="en-US" sz="3200" dirty="0">
                <a:latin typeface="Tahoma" panose="020B0604030504040204" pitchFamily="34" charset="0"/>
                <a:ea typeface="宋体" panose="02010600030101010101" pitchFamily="2" charset="-122"/>
              </a:rPr>
              <a:t>的中点则有 </a:t>
            </a: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AM= MB </a:t>
            </a:r>
            <a:endParaRPr lang="en-US" altLang="x-none" sz="3200" dirty="0">
              <a:latin typeface="Tahoma" panose="020B0604030504040204" pitchFamily="34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x-none" sz="3200" dirty="0">
                <a:latin typeface="Tahoma" panose="020B0604030504040204" pitchFamily="34" charset="0"/>
                <a:ea typeface="宋体" panose="02010600030101010101" pitchFamily="2" charset="-122"/>
              </a:rPr>
              <a:t>=1/2AB</a:t>
            </a:r>
            <a:endParaRPr lang="en-US" altLang="x-none" sz="2400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4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charRg st="4" end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charRg st="60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charRg st="60" end="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363" grpId="0" animBg="1"/>
      <p:bldP spid="15364" grpId="0" animBg="1"/>
      <p:bldP spid="15365" grpId="0" animBg="1"/>
      <p:bldP spid="153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6386" name="标题 16385"/>
          <p:cNvSpPr>
            <a:spLocks noGrp="1"/>
          </p:cNvSpPr>
          <p:nvPr>
            <p:ph type="title"/>
          </p:nvPr>
        </p:nvSpPr>
        <p:spPr>
          <a:xfrm>
            <a:off x="3059113" y="2636838"/>
            <a:ext cx="1174750" cy="658812"/>
          </a:xfrm>
          <a:ln/>
        </p:spPr>
        <p:txBody>
          <a:bodyPr anchor="ctr"/>
          <a:p>
            <a:r>
              <a:rPr lang="zh-CN" altLang="en-US" sz="2000" dirty="0"/>
              <a:t>（</a:t>
            </a:r>
            <a:r>
              <a:rPr lang="en-US" altLang="x-none" sz="2000" dirty="0"/>
              <a:t>1</a:t>
            </a:r>
            <a:r>
              <a:rPr lang="zh-CN" altLang="en-US" sz="2000" dirty="0"/>
              <a:t>）</a:t>
            </a:r>
            <a:endParaRPr lang="zh-CN" altLang="en-US" sz="2000" dirty="0"/>
          </a:p>
        </p:txBody>
      </p:sp>
      <p:sp>
        <p:nvSpPr>
          <p:cNvPr id="16387" name="文本占位符 16386"/>
          <p:cNvSpPr>
            <a:spLocks noGrp="1"/>
          </p:cNvSpPr>
          <p:nvPr>
            <p:ph type="body" sz="half" idx="1"/>
          </p:nvPr>
        </p:nvSpPr>
        <p:spPr>
          <a:xfrm>
            <a:off x="323850" y="1524000"/>
            <a:ext cx="8820150" cy="3560763"/>
          </a:xfrm>
          <a:ln/>
        </p:spPr>
        <p:txBody>
          <a:bodyPr/>
          <a:p>
            <a:pPr/>
            <a:r>
              <a:rPr lang="zh-CN" altLang="en-US" sz="3200" b="1"/>
              <a:t>小明到小英家有三条路可走，如图，你认为走那条路最近？</a:t>
            </a:r>
            <a:endParaRPr lang="zh-CN" altLang="en-US" sz="3200" b="1"/>
          </a:p>
        </p:txBody>
      </p:sp>
      <p:pic>
        <p:nvPicPr>
          <p:cNvPr id="16388" name="内容占位符 16387" descr="82">
            <a:hlinkClick r:id="rId1"/>
          </p:cNvPr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95963" y="2708275"/>
            <a:ext cx="3348037" cy="2125663"/>
          </a:xfrm>
          <a:ln/>
        </p:spPr>
      </p:pic>
      <p:sp>
        <p:nvSpPr>
          <p:cNvPr id="16389" name="直接连接符 16388"/>
          <p:cNvSpPr/>
          <p:nvPr/>
        </p:nvSpPr>
        <p:spPr>
          <a:xfrm>
            <a:off x="1835150" y="3644900"/>
            <a:ext cx="388937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0" name="任意多边形 16389"/>
          <p:cNvSpPr/>
          <p:nvPr/>
        </p:nvSpPr>
        <p:spPr>
          <a:xfrm>
            <a:off x="1835150" y="2997200"/>
            <a:ext cx="3960813" cy="647700"/>
          </a:xfrm>
          <a:custGeom>
            <a:avLst/>
            <a:gdLst/>
            <a:ahLst/>
            <a:cxnLst/>
            <a:pathLst>
              <a:path w="2495" h="408">
                <a:moveTo>
                  <a:pt x="0" y="408"/>
                </a:moveTo>
                <a:cubicBezTo>
                  <a:pt x="336" y="204"/>
                  <a:pt x="673" y="0"/>
                  <a:pt x="1089" y="0"/>
                </a:cubicBezTo>
                <a:cubicBezTo>
                  <a:pt x="1505" y="0"/>
                  <a:pt x="2261" y="340"/>
                  <a:pt x="2495" y="40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6391" name="直接连接符 16390"/>
          <p:cNvSpPr/>
          <p:nvPr/>
        </p:nvSpPr>
        <p:spPr>
          <a:xfrm>
            <a:off x="1835150" y="3644900"/>
            <a:ext cx="2305050" cy="647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2" name="直接连接符 16391"/>
          <p:cNvSpPr/>
          <p:nvPr/>
        </p:nvSpPr>
        <p:spPr>
          <a:xfrm flipV="1">
            <a:off x="4140200" y="3644900"/>
            <a:ext cx="1655763" cy="647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3" name="矩形 16392"/>
          <p:cNvSpPr/>
          <p:nvPr/>
        </p:nvSpPr>
        <p:spPr>
          <a:xfrm>
            <a:off x="3132138" y="3357563"/>
            <a:ext cx="1081087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</a:pP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x-none" sz="20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4" name="矩形 16393"/>
          <p:cNvSpPr/>
          <p:nvPr/>
        </p:nvSpPr>
        <p:spPr>
          <a:xfrm>
            <a:off x="3635375" y="4005263"/>
            <a:ext cx="833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</a:pP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（</a:t>
            </a:r>
            <a:r>
              <a:rPr lang="en-US" altLang="x-none" sz="2000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000" dirty="0">
                <a:latin typeface="Arial" panose="020B0604020202020204" pitchFamily="34" charset="0"/>
                <a:ea typeface="宋体" panose="02010600030101010101" pitchFamily="2" charset="-122"/>
              </a:rPr>
              <a:t>）</a:t>
            </a:r>
            <a:endParaRPr lang="zh-CN" altLang="en-US" sz="2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6395" name="图片 16394" descr="MMj02866740000[1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36838"/>
            <a:ext cx="1979613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6" name="文本框 16395"/>
          <p:cNvSpPr txBox="1"/>
          <p:nvPr/>
        </p:nvSpPr>
        <p:spPr>
          <a:xfrm>
            <a:off x="1331913" y="5300663"/>
            <a:ext cx="5386387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4000" b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答：走第</a:t>
            </a:r>
            <a:r>
              <a:rPr lang="en-US" altLang="x-none" sz="4000" b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4000" b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条路最短。</a:t>
            </a:r>
            <a:endParaRPr lang="zh-CN" altLang="en-US" sz="4000" b="1" dirty="0">
              <a:solidFill>
                <a:schemeClr val="tx2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6397" name="文本框 16396"/>
          <p:cNvSpPr txBox="1"/>
          <p:nvPr/>
        </p:nvSpPr>
        <p:spPr>
          <a:xfrm>
            <a:off x="273050" y="6216650"/>
            <a:ext cx="8870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3600" b="1" dirty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</a:rPr>
              <a:t>理由：两点之间的所有连线中，线段最短。</a:t>
            </a:r>
            <a:endParaRPr lang="zh-CN" altLang="en-US" sz="36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/>
      <p:bldP spid="16397" grpId="0"/>
    </p:bldLst>
  </p:timing>
</p:sld>
</file>

<file path=ppt/theme/theme1.xml><?xml version="1.0" encoding="utf-8"?>
<a:theme xmlns:a="http://schemas.openxmlformats.org/drawingml/2006/main" name="2_Blends">
  <a:themeElements>
    <a:clrScheme name="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0"/>
      </a:accent5>
      <a:accent6>
        <a:srgbClr val="E5B900"/>
      </a:accent6>
      <a:hlink>
        <a:srgbClr val="FF0000"/>
      </a:hlink>
      <a:folHlink>
        <a:srgbClr val="3333CC"/>
      </a:folHlink>
    </a:clrScheme>
    <a:fontScheme name="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00"/>
        </a:lt1>
        <a:dk2>
          <a:srgbClr val="DDDDDD"/>
        </a:dk2>
        <a:lt2>
          <a:srgbClr val="969696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CDCDC"/>
        </a:accent4>
        <a:accent5>
          <a:srgbClr val="AAEFD0"/>
        </a:accent5>
        <a:accent6>
          <a:srgbClr val="2D2DB7"/>
        </a:accent6>
        <a:hlink>
          <a:srgbClr val="FF5050"/>
        </a:hlink>
        <a:folHlink>
          <a:srgbClr val="FFCF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CC"/>
        </a:lt1>
        <a:dk2>
          <a:srgbClr val="FFFFCC"/>
        </a:dk2>
        <a:lt2>
          <a:srgbClr val="000094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CDCDC"/>
        </a:accent4>
        <a:accent5>
          <a:srgbClr val="ADC8FF"/>
        </a:accent5>
        <a:accent6>
          <a:srgbClr val="8900E5"/>
        </a:accent6>
        <a:hlink>
          <a:srgbClr val="FF3399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0"/>
        </a:accent5>
        <a:accent6>
          <a:srgbClr val="E5B900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5"/>
        </a:accent5>
        <a:accent6>
          <a:srgbClr val="ACACAC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CCA"/>
        </a:accent5>
        <a:accent6>
          <a:srgbClr val="4345A2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AAB82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演示文稿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000120150608A15PWBG">
  <a:themeElements>
    <a:clrScheme name="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926C62"/>
      </a:accent1>
      <a:accent2>
        <a:srgbClr val="9D8855"/>
      </a:accent2>
      <a:accent3>
        <a:srgbClr val="FFFFFF"/>
      </a:accent3>
      <a:accent4>
        <a:srgbClr val="414141"/>
      </a:accent4>
      <a:accent5>
        <a:srgbClr val="C7BAB8"/>
      </a:accent5>
      <a:accent6>
        <a:srgbClr val="8C794C"/>
      </a:accent6>
      <a:hlink>
        <a:srgbClr val="2998E3"/>
      </a:hlink>
      <a:folHlink>
        <a:srgbClr val="A5A5A5"/>
      </a:folHlink>
    </a:clrScheme>
    <a:fontScheme name="">
      <a:majorFont>
        <a:latin typeface="华文新魏"/>
        <a:ea typeface="华文新魏"/>
        <a:cs typeface=""/>
      </a:majorFont>
      <a:minorFont>
        <a:latin typeface="幼圆"/>
        <a:ea typeface="幼圆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4D4D4D"/>
        </a:dk1>
        <a:lt1>
          <a:srgbClr val="FFFFFF"/>
        </a:lt1>
        <a:dk2>
          <a:srgbClr val="4D4D4D"/>
        </a:dk2>
        <a:lt2>
          <a:srgbClr val="FFFFFF"/>
        </a:lt2>
        <a:accent1>
          <a:srgbClr val="926C62"/>
        </a:accent1>
        <a:accent2>
          <a:srgbClr val="9D8855"/>
        </a:accent2>
        <a:accent3>
          <a:srgbClr val="FFFFFF"/>
        </a:accent3>
        <a:accent4>
          <a:srgbClr val="414141"/>
        </a:accent4>
        <a:accent5>
          <a:srgbClr val="C7BAB8"/>
        </a:accent5>
        <a:accent6>
          <a:srgbClr val="8C794C"/>
        </a:accent6>
        <a:hlink>
          <a:srgbClr val="2998E3"/>
        </a:hlink>
        <a:folHlink>
          <a:srgbClr val="A5A5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1101</Words>
  <Application>WPS 演示</Application>
  <PresentationFormat>在屏幕上显示</PresentationFormat>
  <Paragraphs>237</Paragraphs>
  <Slides>15</Slides>
  <Notes>0</Notes>
  <HiddenSlides>0</HiddenSlides>
  <MMClips>3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15</vt:i4>
      </vt:variant>
    </vt:vector>
  </HeadingPairs>
  <TitlesOfParts>
    <vt:vector size="34" baseType="lpstr">
      <vt:lpstr>Arial</vt:lpstr>
      <vt:lpstr>宋体</vt:lpstr>
      <vt:lpstr>Wingdings</vt:lpstr>
      <vt:lpstr>Calibri</vt:lpstr>
      <vt:lpstr>Tahoma</vt:lpstr>
      <vt:lpstr>华文新魏</vt:lpstr>
      <vt:lpstr>幼圆</vt:lpstr>
      <vt:lpstr>Wingdings 2</vt:lpstr>
      <vt:lpstr>隶书</vt:lpstr>
      <vt:lpstr>Times New Roman</vt:lpstr>
      <vt:lpstr>楷体_GB2312</vt:lpstr>
      <vt:lpstr>华文行楷</vt:lpstr>
      <vt:lpstr>BatangChe</vt:lpstr>
      <vt:lpstr>方正准圆简体</vt:lpstr>
      <vt:lpstr>微软雅黑</vt:lpstr>
      <vt:lpstr>Arial Unicode MS</vt:lpstr>
      <vt:lpstr>2_Blends</vt:lpstr>
      <vt:lpstr>演示文稿1</vt:lpstr>
      <vt:lpstr>A000120150608A15PWBG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Administrator</cp:lastModifiedBy>
  <cp:revision>3</cp:revision>
  <dcterms:created xsi:type="dcterms:W3CDTF">2017-10-20T07:01:12Z</dcterms:created>
  <dcterms:modified xsi:type="dcterms:W3CDTF">2017-10-20T07:24:57Z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2052-10.1.0.6875</vt:lpwstr>
  </property>
</Properties>
</file>