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99" r:id="rId3"/>
    <p:sldId id="300" r:id="rId4"/>
    <p:sldId id="298" r:id="rId5"/>
    <p:sldId id="281" r:id="rId6"/>
    <p:sldId id="297" r:id="rId7"/>
    <p:sldId id="283" r:id="rId8"/>
    <p:sldId id="284" r:id="rId9"/>
    <p:sldId id="286" r:id="rId10"/>
    <p:sldId id="287" r:id="rId11"/>
    <p:sldId id="288" r:id="rId12"/>
    <p:sldId id="301" r:id="rId13"/>
    <p:sldId id="302" r:id="rId14"/>
    <p:sldId id="303" r:id="rId15"/>
    <p:sldId id="304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85" r:id="rId24"/>
    <p:sldId id="276" r:id="rId2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0066"/>
    <a:srgbClr val="A7E2FF"/>
    <a:srgbClr val="93DBFF"/>
    <a:srgbClr val="66CCFF"/>
    <a:srgbClr val="9966FF"/>
    <a:srgbClr val="C7D60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8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076" name="幻灯片图像占位符 3075"/>
          <p:cNvSpPr>
            <a:spLocks noGrp="1" noRo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3076"/>
          <p:cNvSpPr>
            <a:spLocks noGrp="1" noRot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 noRot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副标题 2050"/>
          <p:cNvSpPr>
            <a:spLocks noGrp="1" noRot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8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81784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84968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7408" y="1905000"/>
            <a:ext cx="4184968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0.jpeg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7.wmf"/><Relationship Id="rId1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0.jpeg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GIF"/><Relationship Id="rId1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GIF"/><Relationship Id="rId1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矩形 4097"/>
          <p:cNvSpPr/>
          <p:nvPr/>
        </p:nvSpPr>
        <p:spPr>
          <a:xfrm>
            <a:off x="1403350" y="1844675"/>
            <a:ext cx="6264275" cy="2305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2.4 线段的和与差</a:t>
            </a:r>
            <a:endParaRPr lang="zh-CN" altLang="en-US" sz="3600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 noRot="1"/>
          </p:cNvSpPr>
          <p:nvPr>
            <p:ph type="title"/>
          </p:nvPr>
        </p:nvSpPr>
        <p:spPr>
          <a:xfrm>
            <a:off x="460375" y="666750"/>
            <a:ext cx="7986713" cy="742950"/>
          </a:xfrm>
          <a:prstGeom prst="roundRect">
            <a:avLst>
              <a:gd name="adj" fmla="val 16667"/>
            </a:avLst>
          </a:prstGeom>
          <a:ln/>
        </p:spPr>
        <p:txBody>
          <a:bodyPr anchor="ctr"/>
          <a:p>
            <a:r>
              <a:rPr lang="zh-CN" altLang="en-US"/>
              <a:t>判断：</a:t>
            </a:r>
            <a:endParaRPr lang="zh-CN" altLang="en-US"/>
          </a:p>
        </p:txBody>
      </p:sp>
      <p:sp>
        <p:nvSpPr>
          <p:cNvPr id="13315" name="文本占位符 13314"/>
          <p:cNvSpPr>
            <a:spLocks noGrp="1" noRot="1"/>
          </p:cNvSpPr>
          <p:nvPr>
            <p:ph type="body" idx="1"/>
          </p:nvPr>
        </p:nvSpPr>
        <p:spPr>
          <a:xfrm>
            <a:off x="323850" y="1341438"/>
            <a:ext cx="8054975" cy="706437"/>
          </a:xfrm>
          <a:ln/>
        </p:spPr>
        <p:txBody>
          <a:bodyPr/>
          <a:p>
            <a:r>
              <a:rPr lang="zh-CN" altLang="en-US" sz="3700"/>
              <a:t>若</a:t>
            </a:r>
            <a:r>
              <a:rPr lang="en-US" altLang="zh-CN" sz="3700"/>
              <a:t>AM=BM</a:t>
            </a:r>
            <a:r>
              <a:rPr lang="zh-CN" altLang="en-US" sz="3700"/>
              <a:t>，则</a:t>
            </a:r>
            <a:r>
              <a:rPr lang="en-US" altLang="zh-CN" sz="3700"/>
              <a:t>M</a:t>
            </a:r>
            <a:r>
              <a:rPr lang="zh-CN" altLang="en-US" sz="3700"/>
              <a:t>为线段</a:t>
            </a:r>
            <a:r>
              <a:rPr lang="en-US" altLang="zh-CN" sz="3700"/>
              <a:t>AB</a:t>
            </a:r>
            <a:r>
              <a:rPr lang="zh-CN" altLang="en-US" sz="3700"/>
              <a:t>的中点。</a:t>
            </a:r>
            <a:endParaRPr lang="zh-CN" altLang="en-US" sz="3700"/>
          </a:p>
        </p:txBody>
      </p:sp>
      <p:sp>
        <p:nvSpPr>
          <p:cNvPr id="13316" name="文本框 13315"/>
          <p:cNvSpPr txBox="1"/>
          <p:nvPr/>
        </p:nvSpPr>
        <p:spPr>
          <a:xfrm>
            <a:off x="971550" y="3500438"/>
            <a:ext cx="6985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4000" dirty="0">
              <a:latin typeface="Arial" panose="020B0604020202020204" pitchFamily="34" charset="0"/>
            </a:endParaRPr>
          </a:p>
        </p:txBody>
      </p:sp>
      <p:sp>
        <p:nvSpPr>
          <p:cNvPr id="13317" name="文本框 13316"/>
          <p:cNvSpPr txBox="1"/>
          <p:nvPr/>
        </p:nvSpPr>
        <p:spPr>
          <a:xfrm>
            <a:off x="936625" y="3500438"/>
            <a:ext cx="8207375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66"/>
                </a:solidFill>
                <a:latin typeface="Arial" panose="020B0604020202020204" pitchFamily="34" charset="0"/>
              </a:rPr>
              <a:t>线段中点的条件：</a:t>
            </a:r>
            <a:endParaRPr lang="zh-CN" altLang="en-US" sz="3600" b="1">
              <a:solidFill>
                <a:srgbClr val="FF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</a:rPr>
              <a:t>、在已知线段上。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</a:rPr>
              <a:t>、把已知线段分成两条相等线段的点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3318" name="组合 13317"/>
          <p:cNvGrpSpPr/>
          <p:nvPr/>
        </p:nvGrpSpPr>
        <p:grpSpPr>
          <a:xfrm>
            <a:off x="4716463" y="1989138"/>
            <a:ext cx="3814762" cy="1854200"/>
            <a:chOff x="0" y="0"/>
            <a:chExt cx="2403" cy="1168"/>
          </a:xfrm>
        </p:grpSpPr>
        <p:sp>
          <p:nvSpPr>
            <p:cNvPr id="13319" name="直接连接符 13318"/>
            <p:cNvSpPr/>
            <p:nvPr/>
          </p:nvSpPr>
          <p:spPr>
            <a:xfrm>
              <a:off x="272" y="975"/>
              <a:ext cx="18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0" name="直接连接符 13319"/>
            <p:cNvSpPr/>
            <p:nvPr/>
          </p:nvSpPr>
          <p:spPr>
            <a:xfrm flipV="1">
              <a:off x="272" y="431"/>
              <a:ext cx="907" cy="5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1" name="直接连接符 13320"/>
            <p:cNvSpPr/>
            <p:nvPr/>
          </p:nvSpPr>
          <p:spPr>
            <a:xfrm>
              <a:off x="1180" y="431"/>
              <a:ext cx="907" cy="5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2" name="文本框 13321"/>
            <p:cNvSpPr txBox="1"/>
            <p:nvPr/>
          </p:nvSpPr>
          <p:spPr>
            <a:xfrm>
              <a:off x="0" y="703"/>
              <a:ext cx="329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4000">
                  <a:latin typeface="Arial" panose="020B0604020202020204" pitchFamily="34" charset="0"/>
                </a:rPr>
                <a:t>A</a:t>
              </a:r>
              <a:endParaRPr lang="en-US" altLang="zh-CN" sz="4000">
                <a:latin typeface="Arial" panose="020B0604020202020204" pitchFamily="34" charset="0"/>
              </a:endParaRPr>
            </a:p>
          </p:txBody>
        </p:sp>
        <p:sp>
          <p:nvSpPr>
            <p:cNvPr id="13323" name="文本框 13322"/>
            <p:cNvSpPr txBox="1"/>
            <p:nvPr/>
          </p:nvSpPr>
          <p:spPr>
            <a:xfrm>
              <a:off x="2074" y="726"/>
              <a:ext cx="329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4000">
                  <a:latin typeface="Arial" panose="020B0604020202020204" pitchFamily="34" charset="0"/>
                </a:rPr>
                <a:t>B</a:t>
              </a:r>
              <a:endParaRPr lang="en-US" altLang="zh-CN" sz="4000">
                <a:latin typeface="Arial" panose="020B0604020202020204" pitchFamily="34" charset="0"/>
              </a:endParaRPr>
            </a:p>
          </p:txBody>
        </p:sp>
        <p:sp>
          <p:nvSpPr>
            <p:cNvPr id="13324" name="文本框 13323"/>
            <p:cNvSpPr txBox="1"/>
            <p:nvPr/>
          </p:nvSpPr>
          <p:spPr>
            <a:xfrm>
              <a:off x="1076" y="0"/>
              <a:ext cx="383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4000">
                  <a:latin typeface="Arial" panose="020B0604020202020204" pitchFamily="34" charset="0"/>
                </a:rPr>
                <a:t>M</a:t>
              </a:r>
              <a:endParaRPr lang="en-US" altLang="zh-CN" sz="40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矩形 14337"/>
          <p:cNvSpPr/>
          <p:nvPr/>
        </p:nvSpPr>
        <p:spPr>
          <a:xfrm>
            <a:off x="693738" y="908050"/>
            <a:ext cx="6473825" cy="155416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indent="276225" algn="ctr" defTabSz="0">
              <a:tabLst>
                <a:tab pos="457200" algn="l"/>
              </a:tabLst>
            </a:pP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例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、如图，已知线段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。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76225" algn="ctr" defTabSz="0">
              <a:tabLst>
                <a:tab pos="457200" algn="l"/>
              </a:tabLst>
            </a:pP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    （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）画出线段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AB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，使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AB=a+2b</a:t>
            </a:r>
            <a:endParaRPr lang="en-US" altLang="zh-CN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76225" algn="ctr" defTabSz="0">
              <a:tabLst>
                <a:tab pos="457200" algn="l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）画出线段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，使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MN=3a-b</a:t>
            </a:r>
            <a:endParaRPr lang="en-US" altLang="zh-CN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4339" name="Group 32"/>
          <p:cNvGrpSpPr/>
          <p:nvPr/>
        </p:nvGrpSpPr>
        <p:grpSpPr>
          <a:xfrm>
            <a:off x="4787900" y="2708275"/>
            <a:ext cx="2057400" cy="579438"/>
            <a:chOff x="0" y="0"/>
            <a:chExt cx="1296" cy="365"/>
          </a:xfrm>
        </p:grpSpPr>
        <p:sp>
          <p:nvSpPr>
            <p:cNvPr id="14340" name="Text Box 33"/>
            <p:cNvSpPr txBox="1"/>
            <p:nvPr/>
          </p:nvSpPr>
          <p:spPr>
            <a:xfrm>
              <a:off x="432" y="0"/>
              <a:ext cx="25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32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b</a:t>
              </a:r>
              <a:endPara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1" name="Line 34"/>
            <p:cNvSpPr/>
            <p:nvPr/>
          </p:nvSpPr>
          <p:spPr>
            <a:xfrm>
              <a:off x="0" y="350"/>
              <a:ext cx="1296" cy="0"/>
            </a:xfrm>
            <a:prstGeom prst="line">
              <a:avLst/>
            </a:prstGeom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42" name="Line 35"/>
            <p:cNvSpPr/>
            <p:nvPr/>
          </p:nvSpPr>
          <p:spPr>
            <a:xfrm flipV="1">
              <a:off x="0" y="302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43" name="Line 36"/>
            <p:cNvSpPr/>
            <p:nvPr/>
          </p:nvSpPr>
          <p:spPr>
            <a:xfrm flipV="1">
              <a:off x="1296" y="302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4344" name="Group 3"/>
          <p:cNvGrpSpPr/>
          <p:nvPr/>
        </p:nvGrpSpPr>
        <p:grpSpPr>
          <a:xfrm>
            <a:off x="2771775" y="2708275"/>
            <a:ext cx="914400" cy="579438"/>
            <a:chOff x="0" y="0"/>
            <a:chExt cx="576" cy="365"/>
          </a:xfrm>
        </p:grpSpPr>
        <p:sp>
          <p:nvSpPr>
            <p:cNvPr id="14345" name="Line 4"/>
            <p:cNvSpPr/>
            <p:nvPr/>
          </p:nvSpPr>
          <p:spPr>
            <a:xfrm>
              <a:off x="0" y="309"/>
              <a:ext cx="1" cy="56"/>
            </a:xfrm>
            <a:prstGeom prst="line">
              <a:avLst/>
            </a:prstGeom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46" name="Line 5"/>
            <p:cNvSpPr/>
            <p:nvPr/>
          </p:nvSpPr>
          <p:spPr>
            <a:xfrm>
              <a:off x="576" y="309"/>
              <a:ext cx="0" cy="56"/>
            </a:xfrm>
            <a:prstGeom prst="line">
              <a:avLst/>
            </a:prstGeom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4347" name="Group 6"/>
            <p:cNvGrpSpPr/>
            <p:nvPr/>
          </p:nvGrpSpPr>
          <p:grpSpPr>
            <a:xfrm>
              <a:off x="0" y="0"/>
              <a:ext cx="576" cy="365"/>
              <a:chOff x="0" y="0"/>
              <a:chExt cx="576" cy="365"/>
            </a:xfrm>
          </p:grpSpPr>
          <p:sp>
            <p:nvSpPr>
              <p:cNvPr id="14348" name="Line 7"/>
              <p:cNvSpPr/>
              <p:nvPr/>
            </p:nvSpPr>
            <p:spPr>
              <a:xfrm>
                <a:off x="0" y="365"/>
                <a:ext cx="576" cy="0"/>
              </a:xfrm>
              <a:prstGeom prst="line">
                <a:avLst/>
              </a:prstGeom>
              <a:ln w="2857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49" name="Text Box 8"/>
              <p:cNvSpPr txBox="1"/>
              <p:nvPr/>
            </p:nvSpPr>
            <p:spPr>
              <a:xfrm>
                <a:off x="182" y="0"/>
                <a:ext cx="244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 sz="3200" b="1">
                    <a:solidFill>
                      <a:srgbClr val="FF33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zh-CN" sz="3200" b="1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矩形 15361"/>
          <p:cNvSpPr/>
          <p:nvPr/>
        </p:nvSpPr>
        <p:spPr>
          <a:xfrm>
            <a:off x="611188" y="1268413"/>
            <a:ext cx="7632700" cy="10668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例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．如图，如果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AB=CD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，试说明线段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AC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和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BD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有怎样的关系？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3" name="椭圆 15362"/>
          <p:cNvSpPr/>
          <p:nvPr/>
        </p:nvSpPr>
        <p:spPr>
          <a:xfrm>
            <a:off x="1476375" y="3068638"/>
            <a:ext cx="146050" cy="14287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4" name="椭圆 15363"/>
          <p:cNvSpPr/>
          <p:nvPr/>
        </p:nvSpPr>
        <p:spPr>
          <a:xfrm>
            <a:off x="2627313" y="3068638"/>
            <a:ext cx="146050" cy="14287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5" name="椭圆 15364"/>
          <p:cNvSpPr/>
          <p:nvPr/>
        </p:nvSpPr>
        <p:spPr>
          <a:xfrm>
            <a:off x="5508625" y="3068638"/>
            <a:ext cx="146050" cy="14287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6" name="椭圆 15365"/>
          <p:cNvSpPr/>
          <p:nvPr/>
        </p:nvSpPr>
        <p:spPr>
          <a:xfrm>
            <a:off x="6588125" y="3068638"/>
            <a:ext cx="146050" cy="14287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7" name="直接连接符 15366"/>
          <p:cNvSpPr/>
          <p:nvPr/>
        </p:nvSpPr>
        <p:spPr>
          <a:xfrm>
            <a:off x="1547813" y="3141663"/>
            <a:ext cx="511175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68" name="文本框 15367"/>
          <p:cNvSpPr txBox="1"/>
          <p:nvPr/>
        </p:nvSpPr>
        <p:spPr>
          <a:xfrm>
            <a:off x="1384300" y="3375025"/>
            <a:ext cx="54419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latin typeface="Arial" panose="020B0604020202020204" pitchFamily="34" charset="0"/>
              </a:rPr>
              <a:t>A           B                               C          D</a:t>
            </a:r>
            <a:endParaRPr lang="en-US" altLang="zh-CN" sz="2400" b="1">
              <a:latin typeface="Arial" panose="020B0604020202020204" pitchFamily="34" charset="0"/>
            </a:endParaRPr>
          </a:p>
        </p:txBody>
      </p:sp>
      <p:sp>
        <p:nvSpPr>
          <p:cNvPr id="15369" name="文本框 15368"/>
          <p:cNvSpPr txBox="1"/>
          <p:nvPr/>
        </p:nvSpPr>
        <p:spPr>
          <a:xfrm>
            <a:off x="755650" y="4198938"/>
            <a:ext cx="4852988" cy="155416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>
                <a:latin typeface="Arial" panose="020B0604020202020204" pitchFamily="34" charset="0"/>
              </a:rPr>
              <a:t>解：因为</a:t>
            </a:r>
            <a:r>
              <a:rPr lang="en-US" altLang="zh-CN" sz="3200" b="1">
                <a:latin typeface="Arial" panose="020B0604020202020204" pitchFamily="34" charset="0"/>
              </a:rPr>
              <a:t>AB=CD</a:t>
            </a:r>
            <a:endParaRPr lang="en-US" altLang="zh-CN" sz="3200" b="1">
              <a:latin typeface="Arial" panose="020B0604020202020204" pitchFamily="34" charset="0"/>
            </a:endParaRPr>
          </a:p>
          <a:p>
            <a:r>
              <a:rPr lang="en-US" altLang="zh-CN" sz="3200" b="1">
                <a:latin typeface="Arial" panose="020B0604020202020204" pitchFamily="34" charset="0"/>
              </a:rPr>
              <a:t>       </a:t>
            </a:r>
            <a:r>
              <a:rPr lang="zh-CN" altLang="en-US" sz="3200" b="1">
                <a:latin typeface="Arial" panose="020B0604020202020204" pitchFamily="34" charset="0"/>
              </a:rPr>
              <a:t>所以</a:t>
            </a:r>
            <a:r>
              <a:rPr lang="en-US" altLang="zh-CN" sz="3200" b="1">
                <a:latin typeface="Arial" panose="020B0604020202020204" pitchFamily="34" charset="0"/>
              </a:rPr>
              <a:t>AB+BC=CD+BC</a:t>
            </a:r>
            <a:endParaRPr lang="en-US" altLang="zh-CN" sz="3200" b="1">
              <a:latin typeface="Arial" panose="020B0604020202020204" pitchFamily="34" charset="0"/>
            </a:endParaRPr>
          </a:p>
          <a:p>
            <a:r>
              <a:rPr lang="en-US" altLang="zh-CN" sz="3200" b="1">
                <a:latin typeface="Arial" panose="020B0604020202020204" pitchFamily="34" charset="0"/>
              </a:rPr>
              <a:t>       </a:t>
            </a:r>
            <a:r>
              <a:rPr lang="zh-CN" altLang="en-US" sz="3200" b="1">
                <a:latin typeface="Arial" panose="020B0604020202020204" pitchFamily="34" charset="0"/>
              </a:rPr>
              <a:t>所以</a:t>
            </a:r>
            <a:r>
              <a:rPr lang="en-US" altLang="zh-CN" sz="3200" b="1">
                <a:latin typeface="Arial" panose="020B0604020202020204" pitchFamily="34" charset="0"/>
              </a:rPr>
              <a:t>AC=BD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sp>
        <p:nvSpPr>
          <p:cNvPr id="15370" name="云形标注 15369"/>
          <p:cNvSpPr/>
          <p:nvPr/>
        </p:nvSpPr>
        <p:spPr>
          <a:xfrm>
            <a:off x="6372225" y="3789363"/>
            <a:ext cx="2520950" cy="2016125"/>
          </a:xfrm>
          <a:prstGeom prst="cloudCallout">
            <a:avLst>
              <a:gd name="adj1" fmla="val -81801"/>
              <a:gd name="adj2" fmla="val 8032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71" name="文本框 15370"/>
          <p:cNvSpPr txBox="1"/>
          <p:nvPr/>
        </p:nvSpPr>
        <p:spPr>
          <a:xfrm>
            <a:off x="6732588" y="4124325"/>
            <a:ext cx="1973262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>
                <a:solidFill>
                  <a:srgbClr val="FF0066"/>
                </a:solidFill>
                <a:latin typeface="Arial" panose="020B0604020202020204" pitchFamily="34" charset="0"/>
              </a:rPr>
              <a:t>等式的两边同时</a:t>
            </a:r>
            <a:endParaRPr lang="zh-CN" altLang="en-US" sz="2000" b="1">
              <a:solidFill>
                <a:srgbClr val="FF0066"/>
              </a:solidFill>
              <a:latin typeface="Arial" panose="020B0604020202020204" pitchFamily="34" charset="0"/>
            </a:endParaRPr>
          </a:p>
          <a:p>
            <a:r>
              <a:rPr lang="zh-CN" altLang="en-US" sz="2000" b="1">
                <a:solidFill>
                  <a:srgbClr val="FF0066"/>
                </a:solidFill>
                <a:latin typeface="Arial" panose="020B0604020202020204" pitchFamily="34" charset="0"/>
              </a:rPr>
              <a:t>加上一个相同的</a:t>
            </a:r>
            <a:endParaRPr lang="zh-CN" altLang="en-US" sz="2000" b="1">
              <a:solidFill>
                <a:srgbClr val="FF0066"/>
              </a:solidFill>
              <a:latin typeface="Arial" panose="020B0604020202020204" pitchFamily="34" charset="0"/>
            </a:endParaRPr>
          </a:p>
          <a:p>
            <a:r>
              <a:rPr lang="zh-CN" altLang="en-US" sz="2000" b="1">
                <a:solidFill>
                  <a:srgbClr val="FF0066"/>
                </a:solidFill>
                <a:latin typeface="Arial" panose="020B0604020202020204" pitchFamily="34" charset="0"/>
              </a:rPr>
              <a:t>数，等式仍然</a:t>
            </a:r>
            <a:endParaRPr lang="zh-CN" altLang="en-US" sz="2000" b="1">
              <a:solidFill>
                <a:srgbClr val="FF0066"/>
              </a:solidFill>
              <a:latin typeface="Arial" panose="020B0604020202020204" pitchFamily="34" charset="0"/>
            </a:endParaRPr>
          </a:p>
          <a:p>
            <a:r>
              <a:rPr lang="zh-CN" altLang="en-US" sz="2000" b="1">
                <a:solidFill>
                  <a:srgbClr val="FF0066"/>
                </a:solidFill>
                <a:latin typeface="Arial" panose="020B0604020202020204" pitchFamily="34" charset="0"/>
              </a:rPr>
              <a:t>成立</a:t>
            </a:r>
            <a:endParaRPr lang="zh-CN" altLang="en-US" sz="2000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文本框 16385"/>
          <p:cNvSpPr txBox="1"/>
          <p:nvPr/>
        </p:nvSpPr>
        <p:spPr>
          <a:xfrm>
            <a:off x="827088" y="836613"/>
            <a:ext cx="2470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>
                <a:latin typeface="Arial" panose="020B0604020202020204" pitchFamily="34" charset="0"/>
              </a:rPr>
              <a:t>实战演练：</a:t>
            </a:r>
            <a:endParaRPr lang="zh-CN" altLang="en-US" sz="3600">
              <a:latin typeface="Arial" panose="020B0604020202020204" pitchFamily="34" charset="0"/>
            </a:endParaRPr>
          </a:p>
        </p:txBody>
      </p:sp>
      <p:sp>
        <p:nvSpPr>
          <p:cNvPr id="16387" name="矩形 16386"/>
          <p:cNvSpPr/>
          <p:nvPr/>
        </p:nvSpPr>
        <p:spPr>
          <a:xfrm>
            <a:off x="425450" y="1773238"/>
            <a:ext cx="850265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/>
            <a:r>
              <a:rPr lang="en-US" altLang="zh-CN" sz="2400" b="1">
                <a:latin typeface="Arial" panose="020B0604020202020204" pitchFamily="34" charset="0"/>
              </a:rPr>
              <a:t>1</a:t>
            </a:r>
            <a:r>
              <a:rPr lang="zh-CN" altLang="en-US" sz="2400" b="1">
                <a:latin typeface="Arial" panose="020B0604020202020204" pitchFamily="34" charset="0"/>
              </a:rPr>
              <a:t>、</a:t>
            </a:r>
            <a:r>
              <a:rPr lang="en-US" altLang="zh-CN" sz="2400" b="1">
                <a:latin typeface="Arial" panose="020B0604020202020204" pitchFamily="34" charset="0"/>
              </a:rPr>
              <a:t>.</a:t>
            </a:r>
            <a:r>
              <a:rPr lang="zh-CN" altLang="en-US" sz="2400" b="1">
                <a:latin typeface="Arial" panose="020B0604020202020204" pitchFamily="34" charset="0"/>
              </a:rPr>
              <a:t>如图，已知点</a:t>
            </a:r>
            <a:r>
              <a:rPr lang="en-US" altLang="zh-CN" sz="2400" b="1">
                <a:latin typeface="Arial" panose="020B0604020202020204" pitchFamily="34" charset="0"/>
              </a:rPr>
              <a:t>C</a:t>
            </a:r>
            <a:r>
              <a:rPr lang="zh-CN" altLang="en-US" sz="2400" b="1">
                <a:latin typeface="Arial" panose="020B0604020202020204" pitchFamily="34" charset="0"/>
              </a:rPr>
              <a:t>是线段</a:t>
            </a:r>
            <a:r>
              <a:rPr lang="en-US" altLang="zh-CN" sz="2400" b="1">
                <a:latin typeface="Arial" panose="020B0604020202020204" pitchFamily="34" charset="0"/>
              </a:rPr>
              <a:t>AB</a:t>
            </a:r>
            <a:r>
              <a:rPr lang="zh-CN" altLang="en-US" sz="2400" b="1">
                <a:latin typeface="Arial" panose="020B0604020202020204" pitchFamily="34" charset="0"/>
              </a:rPr>
              <a:t>的中点，点</a:t>
            </a:r>
            <a:r>
              <a:rPr lang="en-US" altLang="zh-CN" sz="2400" b="1">
                <a:latin typeface="Arial" panose="020B0604020202020204" pitchFamily="34" charset="0"/>
              </a:rPr>
              <a:t>D</a:t>
            </a:r>
            <a:r>
              <a:rPr lang="zh-CN" altLang="en-US" sz="2400" b="1">
                <a:latin typeface="Arial" panose="020B0604020202020204" pitchFamily="34" charset="0"/>
              </a:rPr>
              <a:t>是线段</a:t>
            </a:r>
            <a:r>
              <a:rPr lang="en-US" altLang="zh-CN" sz="2400" b="1">
                <a:latin typeface="Arial" panose="020B0604020202020204" pitchFamily="34" charset="0"/>
              </a:rPr>
              <a:t>AC</a:t>
            </a:r>
            <a:r>
              <a:rPr lang="zh-CN" altLang="en-US" sz="2400" b="1">
                <a:latin typeface="Arial" panose="020B0604020202020204" pitchFamily="34" charset="0"/>
              </a:rPr>
              <a:t>的中点，</a:t>
            </a:r>
            <a:endParaRPr lang="zh-CN" altLang="en-US" sz="2400" b="1">
              <a:latin typeface="Arial" panose="020B0604020202020204" pitchFamily="34" charset="0"/>
            </a:endParaRPr>
          </a:p>
          <a:p>
            <a:pPr algn="ctr"/>
            <a:r>
              <a:rPr lang="zh-CN" altLang="en-US" sz="2400" b="1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1</a:t>
            </a:r>
            <a:r>
              <a:rPr lang="zh-CN" altLang="en-US" sz="2400" b="1">
                <a:latin typeface="Arial" panose="020B0604020202020204" pitchFamily="34" charset="0"/>
              </a:rPr>
              <a:t>）</a:t>
            </a:r>
            <a:r>
              <a:rPr lang="en-US" altLang="zh-CN" sz="2400" b="1">
                <a:latin typeface="Arial" panose="020B0604020202020204" pitchFamily="34" charset="0"/>
              </a:rPr>
              <a:t>AB=</a:t>
            </a:r>
            <a:r>
              <a:rPr lang="en-US" altLang="zh-CN" sz="2400" b="1" u="sng">
                <a:latin typeface="Arial" panose="020B0604020202020204" pitchFamily="34" charset="0"/>
              </a:rPr>
              <a:t>     </a:t>
            </a:r>
            <a:r>
              <a:rPr lang="en-US" altLang="zh-CN" sz="2400" b="1">
                <a:latin typeface="Arial" panose="020B0604020202020204" pitchFamily="34" charset="0"/>
              </a:rPr>
              <a:t>BC   </a:t>
            </a:r>
            <a:r>
              <a:rPr lang="zh-CN" altLang="en-US" sz="2400" b="1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2</a:t>
            </a:r>
            <a:r>
              <a:rPr lang="zh-CN" altLang="en-US" sz="2400" b="1">
                <a:latin typeface="Arial" panose="020B0604020202020204" pitchFamily="34" charset="0"/>
              </a:rPr>
              <a:t>）</a:t>
            </a:r>
            <a:r>
              <a:rPr lang="en-US" altLang="zh-CN" sz="2400" b="1">
                <a:latin typeface="Arial" panose="020B0604020202020204" pitchFamily="34" charset="0"/>
              </a:rPr>
              <a:t>BC=</a:t>
            </a:r>
            <a:r>
              <a:rPr lang="en-US" altLang="zh-CN" sz="2400" b="1" u="sng">
                <a:latin typeface="Arial" panose="020B0604020202020204" pitchFamily="34" charset="0"/>
              </a:rPr>
              <a:t>    </a:t>
            </a:r>
            <a:r>
              <a:rPr lang="en-US" altLang="zh-CN" sz="2400" b="1">
                <a:latin typeface="Arial" panose="020B0604020202020204" pitchFamily="34" charset="0"/>
              </a:rPr>
              <a:t>AD  </a:t>
            </a:r>
            <a:r>
              <a:rPr lang="zh-CN" altLang="en-US" sz="2400" b="1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3</a:t>
            </a:r>
            <a:r>
              <a:rPr lang="zh-CN" altLang="en-US" sz="2400" b="1">
                <a:latin typeface="Arial" panose="020B0604020202020204" pitchFamily="34" charset="0"/>
              </a:rPr>
              <a:t>）</a:t>
            </a:r>
            <a:r>
              <a:rPr lang="en-US" altLang="zh-CN" sz="2400" b="1">
                <a:latin typeface="Arial" panose="020B0604020202020204" pitchFamily="34" charset="0"/>
              </a:rPr>
              <a:t>BD=_____AD</a:t>
            </a:r>
            <a:endParaRPr lang="en-US" altLang="zh-CN" sz="2400" b="1">
              <a:latin typeface="Arial" panose="020B0604020202020204" pitchFamily="34" charset="0"/>
            </a:endParaRPr>
          </a:p>
        </p:txBody>
      </p:sp>
      <p:sp>
        <p:nvSpPr>
          <p:cNvPr id="16388" name="矩形 16387"/>
          <p:cNvSpPr/>
          <p:nvPr/>
        </p:nvSpPr>
        <p:spPr>
          <a:xfrm>
            <a:off x="611188" y="2997200"/>
            <a:ext cx="8532812" cy="222726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2800" b="1">
                <a:latin typeface="Arial" panose="020B0604020202020204" pitchFamily="34" charset="0"/>
              </a:rPr>
              <a:t>2</a:t>
            </a:r>
            <a:r>
              <a:rPr lang="zh-CN" altLang="en-US" sz="2800" b="1">
                <a:latin typeface="Arial" panose="020B0604020202020204" pitchFamily="34" charset="0"/>
              </a:rPr>
              <a:t>、下列四个语句中正确的是                           （     ）</a:t>
            </a:r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en-US" altLang="zh-CN" sz="2800" b="1">
                <a:latin typeface="Arial" panose="020B0604020202020204" pitchFamily="34" charset="0"/>
              </a:rPr>
              <a:t>A</a:t>
            </a:r>
            <a:r>
              <a:rPr lang="zh-CN" altLang="en-US" sz="2800" b="1">
                <a:latin typeface="Arial" panose="020B0604020202020204" pitchFamily="34" charset="0"/>
              </a:rPr>
              <a:t>、如果</a:t>
            </a:r>
            <a:r>
              <a:rPr lang="en-US" altLang="zh-CN" sz="2800" b="1">
                <a:latin typeface="Arial" panose="020B0604020202020204" pitchFamily="34" charset="0"/>
              </a:rPr>
              <a:t>AP=BP</a:t>
            </a:r>
            <a:r>
              <a:rPr lang="zh-CN" altLang="en-US" sz="2800" b="1">
                <a:latin typeface="Arial" panose="020B0604020202020204" pitchFamily="34" charset="0"/>
              </a:rPr>
              <a:t>，那么点</a:t>
            </a:r>
            <a:r>
              <a:rPr lang="en-US" altLang="zh-CN" sz="2800" b="1">
                <a:latin typeface="Arial" panose="020B0604020202020204" pitchFamily="34" charset="0"/>
              </a:rPr>
              <a:t>P</a:t>
            </a:r>
            <a:r>
              <a:rPr lang="zh-CN" altLang="en-US" sz="2800" b="1">
                <a:latin typeface="Arial" panose="020B0604020202020204" pitchFamily="34" charset="0"/>
              </a:rPr>
              <a:t>是</a:t>
            </a:r>
            <a:r>
              <a:rPr lang="en-US" altLang="zh-CN" sz="2800" b="1">
                <a:latin typeface="Arial" panose="020B0604020202020204" pitchFamily="34" charset="0"/>
              </a:rPr>
              <a:t>AB</a:t>
            </a:r>
            <a:r>
              <a:rPr lang="zh-CN" altLang="en-US" sz="2800" b="1">
                <a:latin typeface="Arial" panose="020B0604020202020204" pitchFamily="34" charset="0"/>
              </a:rPr>
              <a:t>的中点；  </a:t>
            </a:r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en-US" altLang="zh-CN" sz="2800" b="1">
                <a:latin typeface="Arial" panose="020B0604020202020204" pitchFamily="34" charset="0"/>
              </a:rPr>
              <a:t>B</a:t>
            </a:r>
            <a:r>
              <a:rPr lang="zh-CN" altLang="en-US" sz="2800" b="1">
                <a:latin typeface="Arial" panose="020B0604020202020204" pitchFamily="34" charset="0"/>
              </a:rPr>
              <a:t>、两点间的距离就是两点间的线段</a:t>
            </a:r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en-US" altLang="zh-CN" sz="2800" b="1">
                <a:latin typeface="Arial" panose="020B0604020202020204" pitchFamily="34" charset="0"/>
              </a:rPr>
              <a:t>C</a:t>
            </a:r>
            <a:r>
              <a:rPr lang="zh-CN" altLang="en-US" sz="2800" b="1">
                <a:latin typeface="Arial" panose="020B0604020202020204" pitchFamily="34" charset="0"/>
              </a:rPr>
              <a:t>、两点之间，线段最短                  </a:t>
            </a:r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zh-CN" altLang="en-US" sz="2800" b="1">
                <a:latin typeface="Arial" panose="020B0604020202020204" pitchFamily="34" charset="0"/>
              </a:rPr>
              <a:t> </a:t>
            </a:r>
            <a:r>
              <a:rPr lang="en-US" altLang="zh-CN" sz="2800" b="1">
                <a:latin typeface="Arial" panose="020B0604020202020204" pitchFamily="34" charset="0"/>
              </a:rPr>
              <a:t>D</a:t>
            </a:r>
            <a:r>
              <a:rPr lang="zh-CN" altLang="en-US" sz="2800" b="1">
                <a:latin typeface="Arial" panose="020B0604020202020204" pitchFamily="34" charset="0"/>
              </a:rPr>
              <a:t>、比较线段的长短只能用度量法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矩形 17409"/>
          <p:cNvSpPr/>
          <p:nvPr/>
        </p:nvSpPr>
        <p:spPr>
          <a:xfrm>
            <a:off x="684213" y="1125538"/>
            <a:ext cx="7704137" cy="4478337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3200" b="1">
                <a:latin typeface="Arial" panose="020B0604020202020204" pitchFamily="34" charset="0"/>
              </a:rPr>
              <a:t>2</a:t>
            </a:r>
            <a:r>
              <a:rPr lang="zh-CN" altLang="en-US" sz="3200" b="1">
                <a:latin typeface="Arial" panose="020B0604020202020204" pitchFamily="34" charset="0"/>
              </a:rPr>
              <a:t>、线段</a:t>
            </a:r>
            <a:r>
              <a:rPr lang="en-US" altLang="zh-CN" sz="3200" b="1">
                <a:latin typeface="Arial" panose="020B0604020202020204" pitchFamily="34" charset="0"/>
              </a:rPr>
              <a:t>AB=6cm</a:t>
            </a:r>
            <a:r>
              <a:rPr lang="zh-CN" altLang="en-US" sz="3200" b="1">
                <a:latin typeface="Arial" panose="020B0604020202020204" pitchFamily="34" charset="0"/>
              </a:rPr>
              <a:t>，延长线段</a:t>
            </a:r>
            <a:r>
              <a:rPr lang="en-US" altLang="zh-CN" sz="3200" b="1">
                <a:latin typeface="Arial" panose="020B0604020202020204" pitchFamily="34" charset="0"/>
              </a:rPr>
              <a:t>AB</a:t>
            </a:r>
            <a:r>
              <a:rPr lang="zh-CN" altLang="en-US" sz="3200" b="1">
                <a:latin typeface="Arial" panose="020B0604020202020204" pitchFamily="34" charset="0"/>
              </a:rPr>
              <a:t>到</a:t>
            </a:r>
            <a:r>
              <a:rPr lang="en-US" altLang="zh-CN" sz="3200" b="1">
                <a:latin typeface="Arial" panose="020B0604020202020204" pitchFamily="34" charset="0"/>
              </a:rPr>
              <a:t>C</a:t>
            </a:r>
            <a:r>
              <a:rPr lang="zh-CN" altLang="en-US" sz="3200" b="1">
                <a:latin typeface="Arial" panose="020B0604020202020204" pitchFamily="34" charset="0"/>
              </a:rPr>
              <a:t>，使</a:t>
            </a:r>
            <a:endParaRPr lang="zh-CN" altLang="en-US" sz="3200" b="1">
              <a:latin typeface="Arial" panose="020B0604020202020204" pitchFamily="34" charset="0"/>
            </a:endParaRPr>
          </a:p>
          <a:p>
            <a:r>
              <a:rPr lang="en-US" altLang="zh-CN" sz="3200" b="1">
                <a:latin typeface="Arial" panose="020B0604020202020204" pitchFamily="34" charset="0"/>
              </a:rPr>
              <a:t>BC=3</a:t>
            </a:r>
            <a:r>
              <a:rPr lang="zh-CN" altLang="en-US" sz="3200" b="1">
                <a:latin typeface="Arial" panose="020B0604020202020204" pitchFamily="34" charset="0"/>
              </a:rPr>
              <a:t>厘米，则</a:t>
            </a:r>
            <a:r>
              <a:rPr lang="en-US" altLang="zh-CN" sz="3200" b="1">
                <a:latin typeface="Arial" panose="020B0604020202020204" pitchFamily="34" charset="0"/>
              </a:rPr>
              <a:t>AC</a:t>
            </a:r>
            <a:r>
              <a:rPr lang="zh-CN" altLang="en-US" sz="3200" b="1">
                <a:latin typeface="Arial" panose="020B0604020202020204" pitchFamily="34" charset="0"/>
              </a:rPr>
              <a:t>是</a:t>
            </a:r>
            <a:r>
              <a:rPr lang="en-US" altLang="zh-CN" sz="3200" b="1">
                <a:latin typeface="Arial" panose="020B0604020202020204" pitchFamily="34" charset="0"/>
              </a:rPr>
              <a:t>BC</a:t>
            </a:r>
            <a:r>
              <a:rPr lang="zh-CN" altLang="en-US" sz="3200" b="1">
                <a:latin typeface="Arial" panose="020B0604020202020204" pitchFamily="34" charset="0"/>
              </a:rPr>
              <a:t>的</a:t>
            </a:r>
            <a:r>
              <a:rPr lang="zh-CN" altLang="en-US" sz="3200" b="1" u="sng">
                <a:latin typeface="Arial" panose="020B0604020202020204" pitchFamily="34" charset="0"/>
              </a:rPr>
              <a:t>    </a:t>
            </a:r>
            <a:r>
              <a:rPr lang="zh-CN" altLang="en-US" sz="3200" b="1">
                <a:latin typeface="Arial" panose="020B0604020202020204" pitchFamily="34" charset="0"/>
              </a:rPr>
              <a:t>倍．</a:t>
            </a:r>
            <a:endParaRPr lang="zh-CN" altLang="en-US" sz="3200" b="1">
              <a:latin typeface="Arial" panose="020B0604020202020204" pitchFamily="34" charset="0"/>
            </a:endParaRPr>
          </a:p>
          <a:p>
            <a:r>
              <a:rPr lang="en-US" altLang="zh-CN" sz="3200" b="1">
                <a:latin typeface="Arial" panose="020B0604020202020204" pitchFamily="34" charset="0"/>
              </a:rPr>
              <a:t>3</a:t>
            </a:r>
            <a:r>
              <a:rPr lang="zh-CN" altLang="en-US" sz="3200" b="1">
                <a:latin typeface="Arial" panose="020B0604020202020204" pitchFamily="34" charset="0"/>
              </a:rPr>
              <a:t>、已知线段</a:t>
            </a:r>
            <a:r>
              <a:rPr lang="en-US" altLang="zh-CN" sz="3200" b="1">
                <a:latin typeface="Arial" panose="020B0604020202020204" pitchFamily="34" charset="0"/>
              </a:rPr>
              <a:t>AB=4</a:t>
            </a:r>
            <a:r>
              <a:rPr lang="zh-CN" altLang="en-US" sz="3200" b="1">
                <a:latin typeface="Arial" panose="020B0604020202020204" pitchFamily="34" charset="0"/>
              </a:rPr>
              <a:t>厘米，延长</a:t>
            </a:r>
            <a:r>
              <a:rPr lang="en-US" altLang="zh-CN" sz="3200" b="1">
                <a:latin typeface="Arial" panose="020B0604020202020204" pitchFamily="34" charset="0"/>
              </a:rPr>
              <a:t>AB</a:t>
            </a:r>
            <a:r>
              <a:rPr lang="zh-CN" altLang="en-US" sz="3200" b="1">
                <a:latin typeface="Arial" panose="020B0604020202020204" pitchFamily="34" charset="0"/>
              </a:rPr>
              <a:t>到点</a:t>
            </a:r>
            <a:r>
              <a:rPr lang="en-US" altLang="zh-CN" sz="3200" b="1">
                <a:latin typeface="Arial" panose="020B0604020202020204" pitchFamily="34" charset="0"/>
              </a:rPr>
              <a:t>C</a:t>
            </a:r>
            <a:r>
              <a:rPr lang="zh-CN" altLang="en-US" sz="3200" b="1">
                <a:latin typeface="Arial" panose="020B0604020202020204" pitchFamily="34" charset="0"/>
              </a:rPr>
              <a:t>，</a:t>
            </a:r>
            <a:endParaRPr lang="zh-CN" altLang="en-US" sz="3200" b="1">
              <a:latin typeface="Arial" panose="020B0604020202020204" pitchFamily="34" charset="0"/>
            </a:endParaRPr>
          </a:p>
          <a:p>
            <a:r>
              <a:rPr lang="zh-CN" altLang="en-US" sz="3200" b="1">
                <a:latin typeface="Arial" panose="020B0604020202020204" pitchFamily="34" charset="0"/>
              </a:rPr>
              <a:t>使</a:t>
            </a:r>
            <a:r>
              <a:rPr lang="en-US" altLang="zh-CN" sz="3200" b="1">
                <a:latin typeface="Arial" panose="020B0604020202020204" pitchFamily="34" charset="0"/>
              </a:rPr>
              <a:t>BC=1/2AB</a:t>
            </a:r>
            <a:r>
              <a:rPr lang="zh-CN" altLang="en-US" sz="3200" b="1">
                <a:latin typeface="Arial" panose="020B0604020202020204" pitchFamily="34" charset="0"/>
              </a:rPr>
              <a:t>，则</a:t>
            </a:r>
            <a:r>
              <a:rPr lang="en-US" altLang="zh-CN" sz="3200" b="1">
                <a:latin typeface="Arial" panose="020B0604020202020204" pitchFamily="34" charset="0"/>
              </a:rPr>
              <a:t>AC= </a:t>
            </a:r>
            <a:r>
              <a:rPr lang="en-US" altLang="zh-CN" sz="3200" b="1" u="sng">
                <a:latin typeface="Arial" panose="020B0604020202020204" pitchFamily="34" charset="0"/>
              </a:rPr>
              <a:t>   </a:t>
            </a:r>
            <a:r>
              <a:rPr lang="zh-CN" altLang="en-US" sz="3200" b="1">
                <a:latin typeface="Arial" panose="020B0604020202020204" pitchFamily="34" charset="0"/>
              </a:rPr>
              <a:t>厘米，如果点</a:t>
            </a:r>
            <a:r>
              <a:rPr lang="en-US" altLang="zh-CN" sz="3200" b="1">
                <a:latin typeface="Arial" panose="020B0604020202020204" pitchFamily="34" charset="0"/>
              </a:rPr>
              <a:t>M</a:t>
            </a:r>
            <a:endParaRPr lang="en-US" altLang="zh-CN" sz="3200" b="1">
              <a:latin typeface="Arial" panose="020B0604020202020204" pitchFamily="34" charset="0"/>
            </a:endParaRPr>
          </a:p>
          <a:p>
            <a:r>
              <a:rPr lang="zh-CN" altLang="en-US" sz="3200" b="1">
                <a:latin typeface="Arial" panose="020B0604020202020204" pitchFamily="34" charset="0"/>
              </a:rPr>
              <a:t>为</a:t>
            </a:r>
            <a:r>
              <a:rPr lang="en-US" altLang="zh-CN" sz="3200" b="1">
                <a:latin typeface="Arial" panose="020B0604020202020204" pitchFamily="34" charset="0"/>
              </a:rPr>
              <a:t>AC</a:t>
            </a:r>
            <a:r>
              <a:rPr lang="zh-CN" altLang="en-US" sz="3200" b="1">
                <a:latin typeface="Arial" panose="020B0604020202020204" pitchFamily="34" charset="0"/>
              </a:rPr>
              <a:t>的中点，则</a:t>
            </a:r>
            <a:r>
              <a:rPr lang="en-US" altLang="zh-CN" sz="3200" b="1">
                <a:latin typeface="Arial" panose="020B0604020202020204" pitchFamily="34" charset="0"/>
              </a:rPr>
              <a:t>AM= </a:t>
            </a:r>
            <a:r>
              <a:rPr lang="en-US" altLang="zh-CN" sz="3200" b="1" u="sng">
                <a:latin typeface="Arial" panose="020B0604020202020204" pitchFamily="34" charset="0"/>
              </a:rPr>
              <a:t>     </a:t>
            </a:r>
            <a:r>
              <a:rPr lang="zh-CN" altLang="en-US" sz="3200" b="1">
                <a:latin typeface="Arial" panose="020B0604020202020204" pitchFamily="34" charset="0"/>
              </a:rPr>
              <a:t>厘米．</a:t>
            </a:r>
            <a:endParaRPr lang="zh-CN" altLang="en-US" sz="3200" b="1">
              <a:latin typeface="Arial" panose="020B0604020202020204" pitchFamily="34" charset="0"/>
            </a:endParaRPr>
          </a:p>
          <a:p>
            <a:r>
              <a:rPr lang="en-US" altLang="zh-CN" sz="3200" b="1">
                <a:latin typeface="Arial" panose="020B0604020202020204" pitchFamily="34" charset="0"/>
              </a:rPr>
              <a:t>4</a:t>
            </a:r>
            <a:r>
              <a:rPr lang="zh-CN" altLang="en-US" sz="3200" b="1">
                <a:latin typeface="Arial" panose="020B0604020202020204" pitchFamily="34" charset="0"/>
              </a:rPr>
              <a:t>、作线段</a:t>
            </a:r>
            <a:r>
              <a:rPr lang="en-US" altLang="zh-CN" sz="3200" b="1">
                <a:latin typeface="Arial" panose="020B0604020202020204" pitchFamily="34" charset="0"/>
              </a:rPr>
              <a:t>AB</a:t>
            </a:r>
            <a:r>
              <a:rPr lang="zh-CN" altLang="en-US" sz="3200" b="1">
                <a:latin typeface="Arial" panose="020B0604020202020204" pitchFamily="34" charset="0"/>
              </a:rPr>
              <a:t>，在线段</a:t>
            </a:r>
            <a:r>
              <a:rPr lang="en-US" altLang="zh-CN" sz="3200" b="1">
                <a:latin typeface="Arial" panose="020B0604020202020204" pitchFamily="34" charset="0"/>
              </a:rPr>
              <a:t>AB</a:t>
            </a:r>
            <a:r>
              <a:rPr lang="zh-CN" altLang="en-US" sz="3200" b="1">
                <a:latin typeface="Arial" panose="020B0604020202020204" pitchFamily="34" charset="0"/>
              </a:rPr>
              <a:t>的延长线上取点</a:t>
            </a:r>
            <a:endParaRPr lang="zh-CN" altLang="en-US" sz="3200" b="1">
              <a:latin typeface="Arial" panose="020B0604020202020204" pitchFamily="34" charset="0"/>
            </a:endParaRPr>
          </a:p>
          <a:p>
            <a:r>
              <a:rPr lang="en-US" altLang="zh-CN" sz="3200" b="1">
                <a:latin typeface="Arial" panose="020B0604020202020204" pitchFamily="34" charset="0"/>
              </a:rPr>
              <a:t>C</a:t>
            </a:r>
            <a:r>
              <a:rPr lang="zh-CN" altLang="en-US" sz="3200" b="1">
                <a:latin typeface="Arial" panose="020B0604020202020204" pitchFamily="34" charset="0"/>
              </a:rPr>
              <a:t>，使得</a:t>
            </a:r>
            <a:r>
              <a:rPr lang="en-US" altLang="zh-CN" sz="3200" b="1">
                <a:latin typeface="Arial" panose="020B0604020202020204" pitchFamily="34" charset="0"/>
              </a:rPr>
              <a:t>BC=2AB</a:t>
            </a:r>
            <a:r>
              <a:rPr lang="zh-CN" altLang="en-US" sz="3200" b="1">
                <a:latin typeface="Arial" panose="020B0604020202020204" pitchFamily="34" charset="0"/>
              </a:rPr>
              <a:t>，</a:t>
            </a:r>
            <a:r>
              <a:rPr lang="en-US" altLang="zh-CN" sz="3200" b="1">
                <a:latin typeface="Arial" panose="020B0604020202020204" pitchFamily="34" charset="0"/>
              </a:rPr>
              <a:t>P</a:t>
            </a:r>
            <a:r>
              <a:rPr lang="zh-CN" altLang="en-US" sz="3200" b="1">
                <a:latin typeface="Arial" panose="020B0604020202020204" pitchFamily="34" charset="0"/>
              </a:rPr>
              <a:t>是</a:t>
            </a:r>
            <a:r>
              <a:rPr lang="en-US" altLang="zh-CN" sz="3200" b="1">
                <a:latin typeface="Arial" panose="020B0604020202020204" pitchFamily="34" charset="0"/>
              </a:rPr>
              <a:t>AC</a:t>
            </a:r>
            <a:r>
              <a:rPr lang="zh-CN" altLang="en-US" sz="3200" b="1">
                <a:latin typeface="Arial" panose="020B0604020202020204" pitchFamily="34" charset="0"/>
              </a:rPr>
              <a:t>的中点，若</a:t>
            </a:r>
            <a:r>
              <a:rPr lang="en-US" altLang="zh-CN" sz="3200" b="1">
                <a:latin typeface="Arial" panose="020B0604020202020204" pitchFamily="34" charset="0"/>
              </a:rPr>
              <a:t>AB</a:t>
            </a:r>
            <a:endParaRPr lang="en-US" altLang="zh-CN" sz="3200" b="1">
              <a:latin typeface="Arial" panose="020B0604020202020204" pitchFamily="34" charset="0"/>
            </a:endParaRPr>
          </a:p>
          <a:p>
            <a:r>
              <a:rPr lang="en-US" altLang="zh-CN" sz="3200" b="1">
                <a:latin typeface="Arial" panose="020B0604020202020204" pitchFamily="34" charset="0"/>
              </a:rPr>
              <a:t>=30</a:t>
            </a:r>
            <a:r>
              <a:rPr lang="zh-CN" altLang="en-US" sz="3200" b="1">
                <a:latin typeface="Arial" panose="020B0604020202020204" pitchFamily="34" charset="0"/>
              </a:rPr>
              <a:t>厘米，求</a:t>
            </a:r>
            <a:r>
              <a:rPr lang="en-US" altLang="zh-CN" sz="3200" b="1">
                <a:latin typeface="Arial" panose="020B0604020202020204" pitchFamily="34" charset="0"/>
              </a:rPr>
              <a:t>BP</a:t>
            </a:r>
            <a:r>
              <a:rPr lang="zh-CN" altLang="en-US" sz="3200" b="1">
                <a:latin typeface="Arial" panose="020B0604020202020204" pitchFamily="34" charset="0"/>
              </a:rPr>
              <a:t>的长</a:t>
            </a:r>
            <a:r>
              <a:rPr lang="en-US" altLang="zh-CN" sz="3200" b="1">
                <a:latin typeface="Arial" panose="020B0604020202020204" pitchFamily="34" charset="0"/>
              </a:rPr>
              <a:t>.</a:t>
            </a:r>
            <a:endParaRPr lang="en-US" altLang="zh-CN" sz="3200" b="1">
              <a:latin typeface="Arial" panose="020B0604020202020204" pitchFamily="34" charset="0"/>
            </a:endParaRPr>
          </a:p>
          <a:p>
            <a:pPr eaLnBrk="0" hangingPunct="0"/>
            <a:endParaRPr lang="zh-CN" altLang="en-US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 Box 2"/>
          <p:cNvSpPr txBox="1"/>
          <p:nvPr/>
        </p:nvSpPr>
        <p:spPr>
          <a:xfrm>
            <a:off x="468313" y="1484313"/>
            <a:ext cx="8135937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3399FF"/>
                </a:solidFill>
                <a:latin typeface="Arial" panose="020B0604020202020204" pitchFamily="34" charset="0"/>
              </a:rPr>
              <a:t>     </a:t>
            </a:r>
            <a:r>
              <a:rPr lang="en-US" altLang="zh-CN" sz="3600">
                <a:solidFill>
                  <a:srgbClr val="3399FF"/>
                </a:solidFill>
                <a:latin typeface="Arial" panose="020B0604020202020204" pitchFamily="34" charset="0"/>
              </a:rPr>
              <a:t>1. </a:t>
            </a:r>
            <a:r>
              <a:rPr lang="zh-CN" altLang="en-US" sz="3600">
                <a:solidFill>
                  <a:srgbClr val="3399FF"/>
                </a:solidFill>
                <a:latin typeface="Arial" panose="020B0604020202020204" pitchFamily="34" charset="0"/>
              </a:rPr>
              <a:t>在下图中，点</a:t>
            </a:r>
            <a:r>
              <a:rPr lang="en-US" altLang="zh-CN" sz="3600">
                <a:solidFill>
                  <a:srgbClr val="3399FF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600">
                <a:solidFill>
                  <a:srgbClr val="3399FF"/>
                </a:solidFill>
                <a:latin typeface="Arial" panose="020B0604020202020204" pitchFamily="34" charset="0"/>
              </a:rPr>
              <a:t>是线段</a:t>
            </a:r>
            <a:r>
              <a:rPr lang="en-US" altLang="zh-CN" sz="3600">
                <a:solidFill>
                  <a:srgbClr val="3399FF"/>
                </a:solidFill>
                <a:latin typeface="Arial" panose="020B0604020202020204" pitchFamily="34" charset="0"/>
              </a:rPr>
              <a:t>AB</a:t>
            </a:r>
            <a:r>
              <a:rPr lang="zh-CN" altLang="en-US" sz="3600">
                <a:solidFill>
                  <a:srgbClr val="3399FF"/>
                </a:solidFill>
                <a:latin typeface="Arial" panose="020B0604020202020204" pitchFamily="34" charset="0"/>
              </a:rPr>
              <a:t>的中点。如果</a:t>
            </a:r>
            <a:r>
              <a:rPr lang="en-US" altLang="zh-CN" sz="3600">
                <a:solidFill>
                  <a:srgbClr val="3399FF"/>
                </a:solidFill>
                <a:latin typeface="Arial" panose="020B0604020202020204" pitchFamily="34" charset="0"/>
              </a:rPr>
              <a:t>AB=4cm</a:t>
            </a:r>
            <a:r>
              <a:rPr lang="zh-CN" altLang="en-US" sz="3600">
                <a:solidFill>
                  <a:srgbClr val="3399FF"/>
                </a:solidFill>
                <a:latin typeface="Arial" panose="020B0604020202020204" pitchFamily="34" charset="0"/>
              </a:rPr>
              <a:t>，那么</a:t>
            </a:r>
            <a:r>
              <a:rPr lang="en-US" altLang="zh-CN" sz="3600">
                <a:solidFill>
                  <a:srgbClr val="3399FF"/>
                </a:solidFill>
                <a:latin typeface="Arial" panose="020B0604020202020204" pitchFamily="34" charset="0"/>
              </a:rPr>
              <a:t>AC=</a:t>
            </a:r>
            <a:r>
              <a:rPr lang="en-US" altLang="zh-CN" sz="3600" u="sng">
                <a:solidFill>
                  <a:srgbClr val="3399FF"/>
                </a:solidFill>
                <a:latin typeface="Arial" panose="020B0604020202020204" pitchFamily="34" charset="0"/>
              </a:rPr>
              <a:t>               </a:t>
            </a:r>
            <a:r>
              <a:rPr lang="zh-CN" altLang="en-US" sz="3600">
                <a:solidFill>
                  <a:srgbClr val="3399FF"/>
                </a:solidFill>
                <a:latin typeface="Arial" panose="020B0604020202020204" pitchFamily="34" charset="0"/>
              </a:rPr>
              <a:t>，</a:t>
            </a:r>
            <a:r>
              <a:rPr lang="en-US" altLang="zh-CN" sz="3600">
                <a:solidFill>
                  <a:srgbClr val="3399FF"/>
                </a:solidFill>
                <a:latin typeface="Arial" panose="020B0604020202020204" pitchFamily="34" charset="0"/>
              </a:rPr>
              <a:t>BC= </a:t>
            </a:r>
            <a:r>
              <a:rPr lang="en-US" altLang="zh-CN" sz="3600" u="sng">
                <a:solidFill>
                  <a:srgbClr val="3399FF"/>
                </a:solidFill>
                <a:latin typeface="Arial" panose="020B0604020202020204" pitchFamily="34" charset="0"/>
              </a:rPr>
              <a:t>             </a:t>
            </a:r>
            <a:r>
              <a:rPr lang="zh-CN" altLang="en-US" sz="3600">
                <a:solidFill>
                  <a:srgbClr val="3399FF"/>
                </a:solidFill>
                <a:latin typeface="Arial" panose="020B0604020202020204" pitchFamily="34" charset="0"/>
              </a:rPr>
              <a:t>。</a:t>
            </a:r>
            <a:endParaRPr lang="zh-CN" altLang="en-US" sz="3600">
              <a:solidFill>
                <a:srgbClr val="3399FF"/>
              </a:solidFill>
              <a:latin typeface="Arial" panose="020B0604020202020204" pitchFamily="34" charset="0"/>
            </a:endParaRPr>
          </a:p>
        </p:txBody>
      </p:sp>
      <p:pic>
        <p:nvPicPr>
          <p:cNvPr id="18435" name="Picture 3" descr="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43438" y="3068638"/>
            <a:ext cx="3467100" cy="704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6" name="Text Box 4"/>
          <p:cNvSpPr txBox="1"/>
          <p:nvPr/>
        </p:nvSpPr>
        <p:spPr>
          <a:xfrm>
            <a:off x="1187450" y="3644900"/>
            <a:ext cx="3673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3399FF"/>
                </a:solidFill>
                <a:latin typeface="Arial" panose="020B0604020202020204" pitchFamily="34" charset="0"/>
              </a:rPr>
              <a:t>AC=CB=2cm</a:t>
            </a:r>
            <a:endParaRPr lang="en-US" altLang="zh-CN" sz="3600">
              <a:solidFill>
                <a:srgbClr val="3399FF"/>
              </a:solidFill>
              <a:latin typeface="Arial" panose="020B0604020202020204" pitchFamily="34" charset="0"/>
            </a:endParaRPr>
          </a:p>
        </p:txBody>
      </p:sp>
      <p:sp>
        <p:nvSpPr>
          <p:cNvPr id="18437" name="Text Box 5"/>
          <p:cNvSpPr txBox="1"/>
          <p:nvPr/>
        </p:nvSpPr>
        <p:spPr>
          <a:xfrm>
            <a:off x="1187450" y="4508500"/>
            <a:ext cx="38163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3399FF"/>
                </a:solidFill>
                <a:latin typeface="Arial" panose="020B0604020202020204" pitchFamily="34" charset="0"/>
              </a:rPr>
              <a:t>AC+CB=AB=4cm</a:t>
            </a:r>
            <a:endParaRPr lang="en-US" altLang="zh-CN" sz="3600">
              <a:solidFill>
                <a:srgbClr val="3399FF"/>
              </a:solidFill>
              <a:latin typeface="Arial" panose="020B0604020202020204" pitchFamily="34" charset="0"/>
            </a:endParaRPr>
          </a:p>
        </p:txBody>
      </p:sp>
      <p:sp>
        <p:nvSpPr>
          <p:cNvPr id="18438" name="Text Box 6"/>
          <p:cNvSpPr txBox="1"/>
          <p:nvPr/>
        </p:nvSpPr>
        <p:spPr>
          <a:xfrm>
            <a:off x="1835150" y="476250"/>
            <a:ext cx="2665413" cy="823913"/>
          </a:xfrm>
          <a:prstGeom prst="rect">
            <a:avLst/>
          </a:prstGeom>
          <a:solidFill>
            <a:srgbClr val="3399FF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>
                <a:solidFill>
                  <a:srgbClr val="FF5050"/>
                </a:solidFill>
                <a:latin typeface="Arial" panose="020B0604020202020204" pitchFamily="34" charset="0"/>
              </a:rPr>
              <a:t>中点应用</a:t>
            </a:r>
            <a:endParaRPr lang="zh-CN" altLang="en-US" sz="4800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8439" name="Text Box 7"/>
          <p:cNvSpPr txBox="1"/>
          <p:nvPr/>
        </p:nvSpPr>
        <p:spPr>
          <a:xfrm>
            <a:off x="4716463" y="3357563"/>
            <a:ext cx="431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5050"/>
                </a:solidFill>
                <a:latin typeface="Arial" panose="020B0604020202020204" pitchFamily="34" charset="0"/>
              </a:rPr>
              <a:t>A</a:t>
            </a:r>
            <a:endParaRPr lang="en-US" altLang="zh-CN" sz="3600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8440" name="Text Box 8"/>
          <p:cNvSpPr txBox="1"/>
          <p:nvPr/>
        </p:nvSpPr>
        <p:spPr>
          <a:xfrm>
            <a:off x="7596188" y="3357563"/>
            <a:ext cx="431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5050"/>
                </a:solidFill>
                <a:latin typeface="Arial" panose="020B0604020202020204" pitchFamily="34" charset="0"/>
              </a:rPr>
              <a:t>B</a:t>
            </a:r>
            <a:endParaRPr lang="en-US" altLang="zh-CN" sz="3600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8441" name="Text Box 9"/>
          <p:cNvSpPr txBox="1"/>
          <p:nvPr/>
        </p:nvSpPr>
        <p:spPr>
          <a:xfrm>
            <a:off x="6084888" y="3357563"/>
            <a:ext cx="431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5050"/>
                </a:solidFill>
                <a:latin typeface="Arial" panose="020B0604020202020204" pitchFamily="34" charset="0"/>
              </a:rPr>
              <a:t>C</a:t>
            </a:r>
            <a:endParaRPr lang="en-US" altLang="zh-CN" sz="3600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"/>
          <p:cNvSpPr txBox="1"/>
          <p:nvPr/>
        </p:nvSpPr>
        <p:spPr>
          <a:xfrm>
            <a:off x="538163" y="1246188"/>
            <a:ext cx="8281987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latin typeface="Arial" panose="020B0604020202020204" pitchFamily="34" charset="0"/>
              </a:rPr>
              <a:t>     </a:t>
            </a:r>
            <a:r>
              <a:rPr lang="en-US" altLang="zh-CN" sz="3600">
                <a:latin typeface="Arial" panose="020B0604020202020204" pitchFamily="34" charset="0"/>
              </a:rPr>
              <a:t>2. </a:t>
            </a:r>
            <a:r>
              <a:rPr lang="zh-CN" altLang="en-US" sz="3600">
                <a:latin typeface="Arial" panose="020B0604020202020204" pitchFamily="34" charset="0"/>
              </a:rPr>
              <a:t>如图，</a:t>
            </a:r>
            <a:r>
              <a:rPr lang="en-US" altLang="zh-CN" sz="3600">
                <a:latin typeface="Arial" panose="020B0604020202020204" pitchFamily="34" charset="0"/>
              </a:rPr>
              <a:t>AB=6cm</a:t>
            </a:r>
            <a:r>
              <a:rPr lang="zh-CN" altLang="en-US" sz="3600">
                <a:latin typeface="Arial" panose="020B0604020202020204" pitchFamily="34" charset="0"/>
              </a:rPr>
              <a:t>，点</a:t>
            </a:r>
            <a:r>
              <a:rPr lang="en-US" altLang="zh-CN" sz="3600">
                <a:latin typeface="Arial" panose="020B0604020202020204" pitchFamily="34" charset="0"/>
              </a:rPr>
              <a:t>C</a:t>
            </a:r>
            <a:r>
              <a:rPr lang="zh-CN" altLang="en-US" sz="3600">
                <a:latin typeface="Arial" panose="020B0604020202020204" pitchFamily="34" charset="0"/>
              </a:rPr>
              <a:t>是线段</a:t>
            </a:r>
            <a:r>
              <a:rPr lang="en-US" altLang="zh-CN" sz="3600">
                <a:latin typeface="Arial" panose="020B0604020202020204" pitchFamily="34" charset="0"/>
              </a:rPr>
              <a:t>AB</a:t>
            </a:r>
            <a:r>
              <a:rPr lang="zh-CN" altLang="en-US" sz="3600">
                <a:latin typeface="Arial" panose="020B0604020202020204" pitchFamily="34" charset="0"/>
              </a:rPr>
              <a:t>的中点，点</a:t>
            </a:r>
            <a:r>
              <a:rPr lang="en-US" altLang="zh-CN" sz="3600">
                <a:latin typeface="Arial" panose="020B0604020202020204" pitchFamily="34" charset="0"/>
              </a:rPr>
              <a:t>D</a:t>
            </a:r>
            <a:r>
              <a:rPr lang="zh-CN" altLang="en-US" sz="3600">
                <a:latin typeface="Arial" panose="020B0604020202020204" pitchFamily="34" charset="0"/>
              </a:rPr>
              <a:t>是线段</a:t>
            </a:r>
            <a:r>
              <a:rPr lang="en-US" altLang="zh-CN" sz="3600">
                <a:latin typeface="Arial" panose="020B0604020202020204" pitchFamily="34" charset="0"/>
              </a:rPr>
              <a:t>CB</a:t>
            </a:r>
            <a:r>
              <a:rPr lang="zh-CN" altLang="en-US" sz="3600">
                <a:latin typeface="Arial" panose="020B0604020202020204" pitchFamily="34" charset="0"/>
              </a:rPr>
              <a:t>的中点，那么</a:t>
            </a:r>
            <a:r>
              <a:rPr lang="en-US" altLang="zh-CN" sz="3600">
                <a:latin typeface="Arial" panose="020B0604020202020204" pitchFamily="34" charset="0"/>
              </a:rPr>
              <a:t>AD</a:t>
            </a:r>
            <a:r>
              <a:rPr lang="zh-CN" altLang="en-US" sz="3600">
                <a:latin typeface="Arial" panose="020B0604020202020204" pitchFamily="34" charset="0"/>
              </a:rPr>
              <a:t>有多长呢？</a:t>
            </a:r>
            <a:endParaRPr lang="zh-CN" altLang="en-US" sz="3600">
              <a:latin typeface="Arial" panose="020B0604020202020204" pitchFamily="34" charset="0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0" y="3859213"/>
            <a:ext cx="10158413" cy="1587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graphicFrame>
        <p:nvGraphicFramePr>
          <p:cNvPr id="19460" name="对象 19459"/>
          <p:cNvGraphicFramePr>
            <a:graphicFrameLocks noChangeAspect="1"/>
          </p:cNvGraphicFramePr>
          <p:nvPr/>
        </p:nvGraphicFramePr>
        <p:xfrm>
          <a:off x="1258888" y="4292600"/>
          <a:ext cx="5689600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536065" imgH="393700" progId="">
                  <p:embed/>
                </p:oleObj>
              </mc:Choice>
              <mc:Fallback>
                <p:oleObj name="" r:id="rId1" imgW="1536065" imgH="393700" progId="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58888" y="4292600"/>
                        <a:ext cx="5689600" cy="13001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61" name="Group 20"/>
          <p:cNvGrpSpPr/>
          <p:nvPr/>
        </p:nvGrpSpPr>
        <p:grpSpPr>
          <a:xfrm>
            <a:off x="288925" y="3429000"/>
            <a:ext cx="10404475" cy="1223963"/>
            <a:chOff x="0" y="0"/>
            <a:chExt cx="6554" cy="771"/>
          </a:xfrm>
        </p:grpSpPr>
        <p:sp>
          <p:nvSpPr>
            <p:cNvPr id="19462" name="Text Box 4"/>
            <p:cNvSpPr txBox="1"/>
            <p:nvPr/>
          </p:nvSpPr>
          <p:spPr>
            <a:xfrm>
              <a:off x="567" y="181"/>
              <a:ext cx="3303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>
                  <a:latin typeface="Arial" panose="020B0604020202020204" pitchFamily="34" charset="0"/>
                </a:rPr>
                <a:t>所以</a:t>
              </a:r>
              <a:r>
                <a:rPr lang="en-US" altLang="zh-CN" sz="3600">
                  <a:latin typeface="Arial" panose="020B0604020202020204" pitchFamily="34" charset="0"/>
                </a:rPr>
                <a:t>AC=CB= </a:t>
              </a:r>
              <a:endParaRPr lang="en-US" altLang="zh-CN" sz="3600">
                <a:latin typeface="Arial" panose="020B0604020202020204" pitchFamily="34" charset="0"/>
              </a:endParaRPr>
            </a:p>
          </p:txBody>
        </p:sp>
        <p:graphicFrame>
          <p:nvGraphicFramePr>
            <p:cNvPr id="19463" name="对象 19462"/>
            <p:cNvGraphicFramePr>
              <a:graphicFrameLocks noChangeAspect="1"/>
            </p:cNvGraphicFramePr>
            <p:nvPr/>
          </p:nvGraphicFramePr>
          <p:xfrm>
            <a:off x="2381" y="0"/>
            <a:ext cx="1951" cy="7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3" imgW="774700" imgH="393700" progId="">
                    <p:embed/>
                  </p:oleObj>
                </mc:Choice>
                <mc:Fallback>
                  <p:oleObj name="" r:id="rId3" imgW="774700" imgH="393700" progId="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81" y="0"/>
                          <a:ext cx="1951" cy="7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4" name="Rectangle 9"/>
            <p:cNvSpPr/>
            <p:nvPr/>
          </p:nvSpPr>
          <p:spPr>
            <a:xfrm>
              <a:off x="0" y="272"/>
              <a:ext cx="6554" cy="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19465" name="对象 19464"/>
          <p:cNvGraphicFramePr>
            <a:graphicFrameLocks noChangeAspect="1"/>
          </p:cNvGraphicFramePr>
          <p:nvPr/>
        </p:nvGraphicFramePr>
        <p:xfrm>
          <a:off x="1233488" y="5568950"/>
          <a:ext cx="686752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5" imgW="1789430" imgH="203200" progId="">
                  <p:embed/>
                </p:oleObj>
              </mc:Choice>
              <mc:Fallback>
                <p:oleObj name="" r:id="rId5" imgW="1789430" imgH="203200" progId="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3488" y="5568950"/>
                        <a:ext cx="6867525" cy="715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66" name="Group 21"/>
          <p:cNvGrpSpPr/>
          <p:nvPr/>
        </p:nvGrpSpPr>
        <p:grpSpPr>
          <a:xfrm>
            <a:off x="4284663" y="2349500"/>
            <a:ext cx="3714750" cy="863600"/>
            <a:chOff x="0" y="0"/>
            <a:chExt cx="2340" cy="544"/>
          </a:xfrm>
        </p:grpSpPr>
        <p:pic>
          <p:nvPicPr>
            <p:cNvPr id="19467" name="Picture 3" descr="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0" y="0"/>
              <a:ext cx="2340" cy="42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68" name="Text Box 13"/>
            <p:cNvSpPr txBox="1"/>
            <p:nvPr/>
          </p:nvSpPr>
          <p:spPr>
            <a:xfrm>
              <a:off x="45" y="136"/>
              <a:ext cx="27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solidFill>
                    <a:srgbClr val="FF5050"/>
                  </a:solidFill>
                  <a:latin typeface="Arial" panose="020B0604020202020204" pitchFamily="34" charset="0"/>
                </a:rPr>
                <a:t>A</a:t>
              </a:r>
              <a:endParaRPr lang="en-US" altLang="zh-CN" sz="3600">
                <a:solidFill>
                  <a:srgbClr val="FF505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469" name="Text Box 14"/>
            <p:cNvSpPr txBox="1"/>
            <p:nvPr/>
          </p:nvSpPr>
          <p:spPr>
            <a:xfrm>
              <a:off x="1496" y="136"/>
              <a:ext cx="27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solidFill>
                    <a:srgbClr val="FF5050"/>
                  </a:solidFill>
                  <a:latin typeface="Arial" panose="020B0604020202020204" pitchFamily="34" charset="0"/>
                </a:rPr>
                <a:t>D</a:t>
              </a:r>
              <a:endParaRPr lang="en-US" altLang="zh-CN" sz="3600">
                <a:solidFill>
                  <a:srgbClr val="FF505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470" name="Text Box 15"/>
            <p:cNvSpPr txBox="1"/>
            <p:nvPr/>
          </p:nvSpPr>
          <p:spPr>
            <a:xfrm>
              <a:off x="997" y="140"/>
              <a:ext cx="27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solidFill>
                    <a:srgbClr val="FF5050"/>
                  </a:solidFill>
                  <a:latin typeface="Arial" panose="020B0604020202020204" pitchFamily="34" charset="0"/>
                </a:rPr>
                <a:t>C</a:t>
              </a:r>
              <a:endParaRPr lang="en-US" altLang="zh-CN" sz="3600">
                <a:solidFill>
                  <a:srgbClr val="FF505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471" name="Text Box 16"/>
            <p:cNvSpPr txBox="1"/>
            <p:nvPr/>
          </p:nvSpPr>
          <p:spPr>
            <a:xfrm>
              <a:off x="1995" y="136"/>
              <a:ext cx="27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solidFill>
                    <a:srgbClr val="FF5050"/>
                  </a:solidFill>
                  <a:latin typeface="Arial" panose="020B0604020202020204" pitchFamily="34" charset="0"/>
                </a:rPr>
                <a:t>B</a:t>
              </a:r>
              <a:endParaRPr lang="en-US" altLang="zh-CN" sz="3600">
                <a:solidFill>
                  <a:srgbClr val="FF505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9472" name="Text Box 18"/>
          <p:cNvSpPr txBox="1"/>
          <p:nvPr/>
        </p:nvSpPr>
        <p:spPr>
          <a:xfrm>
            <a:off x="1476375" y="260350"/>
            <a:ext cx="2665413" cy="823913"/>
          </a:xfrm>
          <a:prstGeom prst="rect">
            <a:avLst/>
          </a:prstGeom>
          <a:solidFill>
            <a:srgbClr val="3399FF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>
                <a:solidFill>
                  <a:srgbClr val="FF5050"/>
                </a:solidFill>
                <a:latin typeface="Arial" panose="020B0604020202020204" pitchFamily="34" charset="0"/>
              </a:rPr>
              <a:t>中点应用</a:t>
            </a:r>
            <a:endParaRPr lang="zh-CN" altLang="en-US" sz="4800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9473" name="Text Box 19"/>
          <p:cNvSpPr txBox="1"/>
          <p:nvPr/>
        </p:nvSpPr>
        <p:spPr>
          <a:xfrm>
            <a:off x="252413" y="3068638"/>
            <a:ext cx="64801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>
                <a:latin typeface="Arial" panose="020B0604020202020204" pitchFamily="34" charset="0"/>
              </a:rPr>
              <a:t>  解：因为点</a:t>
            </a:r>
            <a:r>
              <a:rPr lang="en-US" altLang="zh-CN" sz="3200">
                <a:latin typeface="Arial" panose="020B0604020202020204" pitchFamily="34" charset="0"/>
              </a:rPr>
              <a:t>C</a:t>
            </a:r>
            <a:r>
              <a:rPr lang="zh-CN" altLang="en-US" sz="3200">
                <a:latin typeface="Arial" panose="020B0604020202020204" pitchFamily="34" charset="0"/>
              </a:rPr>
              <a:t>是线段</a:t>
            </a:r>
            <a:r>
              <a:rPr lang="en-US" altLang="zh-CN" sz="3200">
                <a:latin typeface="Arial" panose="020B0604020202020204" pitchFamily="34" charset="0"/>
              </a:rPr>
              <a:t>AB</a:t>
            </a:r>
            <a:r>
              <a:rPr lang="zh-CN" altLang="en-US" sz="3200">
                <a:latin typeface="Arial" panose="020B0604020202020204" pitchFamily="34" charset="0"/>
              </a:rPr>
              <a:t>的中点</a:t>
            </a:r>
            <a:endParaRPr lang="zh-CN" altLang="en-US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3"/>
          <p:cNvSpPr>
            <a:spLocks noGrp="1"/>
          </p:cNvSpPr>
          <p:nvPr>
            <p:ph type="body" sz="half"/>
          </p:nvPr>
        </p:nvSpPr>
        <p:spPr>
          <a:xfrm>
            <a:off x="301625" y="1905000"/>
            <a:ext cx="8526463" cy="1093788"/>
          </a:xfrm>
          <a:ln/>
        </p:spPr>
        <p:txBody>
          <a:bodyPr vert="horz" wrap="square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3800" b="1">
                <a:effectLst>
                  <a:outerShdw blurRad="38100" dist="38100" dir="2700000">
                    <a:srgbClr val="000000"/>
                  </a:outerShdw>
                </a:effectLst>
              </a:rPr>
              <a:t>解法二：因为点</a:t>
            </a:r>
            <a:r>
              <a:rPr lang="en-US" altLang="zh-CN" sz="3800" b="1">
                <a:effectLst>
                  <a:outerShdw blurRad="38100" dist="38100" dir="2700000">
                    <a:srgbClr val="000000"/>
                  </a:outerShdw>
                </a:effectLst>
              </a:rPr>
              <a:t>C</a:t>
            </a:r>
            <a:r>
              <a:rPr lang="zh-CN" altLang="en-US" sz="3800" b="1">
                <a:effectLst>
                  <a:outerShdw blurRad="38100" dist="38100" dir="2700000">
                    <a:srgbClr val="000000"/>
                  </a:outerShdw>
                </a:effectLst>
              </a:rPr>
              <a:t>是线段</a:t>
            </a:r>
            <a:r>
              <a:rPr lang="en-US" altLang="zh-CN" sz="3800" b="1">
                <a:effectLst>
                  <a:outerShdw blurRad="38100" dist="38100" dir="2700000">
                    <a:srgbClr val="000000"/>
                  </a:outerShdw>
                </a:effectLst>
              </a:rPr>
              <a:t>AB</a:t>
            </a:r>
            <a:r>
              <a:rPr lang="zh-CN" altLang="en-US" sz="3800" b="1">
                <a:effectLst>
                  <a:outerShdw blurRad="38100" dist="38100" dir="2700000">
                    <a:srgbClr val="000000"/>
                  </a:outerShdw>
                </a:effectLst>
              </a:rPr>
              <a:t>的中点</a:t>
            </a:r>
            <a:endParaRPr lang="zh-CN" altLang="en-US" sz="3800" b="1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lvl="0"/>
            <a:endParaRPr lang="zh-CN" altLang="en-US" sz="380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graphicFrame>
        <p:nvGraphicFramePr>
          <p:cNvPr id="20483" name="内容占位符 20482"/>
          <p:cNvGraphicFramePr>
            <a:graphicFrameLocks noChangeAspect="1"/>
          </p:cNvGraphicFramePr>
          <p:nvPr>
            <p:ph sz="quarter" idx="1"/>
          </p:nvPr>
        </p:nvGraphicFramePr>
        <p:xfrm>
          <a:off x="1149350" y="3519488"/>
          <a:ext cx="5041900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1523365" imgH="393700" progId="">
                  <p:embed/>
                </p:oleObj>
              </mc:Choice>
              <mc:Fallback>
                <p:oleObj name="" r:id="rId1" imgW="1523365" imgH="393700" progId="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49350" y="3519488"/>
                        <a:ext cx="5041900" cy="116681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4" name="Group 4"/>
          <p:cNvGrpSpPr/>
          <p:nvPr/>
        </p:nvGrpSpPr>
        <p:grpSpPr>
          <a:xfrm>
            <a:off x="360363" y="2420938"/>
            <a:ext cx="10404475" cy="1223962"/>
            <a:chOff x="0" y="0"/>
            <a:chExt cx="6554" cy="771"/>
          </a:xfrm>
        </p:grpSpPr>
        <p:sp>
          <p:nvSpPr>
            <p:cNvPr id="20485" name="Text Box 5"/>
            <p:cNvSpPr txBox="1"/>
            <p:nvPr/>
          </p:nvSpPr>
          <p:spPr>
            <a:xfrm>
              <a:off x="567" y="181"/>
              <a:ext cx="3303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>
                  <a:latin typeface="Arial" panose="020B0604020202020204" pitchFamily="34" charset="0"/>
                </a:rPr>
                <a:t>所以</a:t>
              </a:r>
              <a:r>
                <a:rPr lang="en-US" altLang="zh-CN" sz="3600">
                  <a:latin typeface="Arial" panose="020B0604020202020204" pitchFamily="34" charset="0"/>
                </a:rPr>
                <a:t>AC=CB= </a:t>
              </a:r>
              <a:endParaRPr lang="en-US" altLang="zh-CN" sz="3600">
                <a:latin typeface="Arial" panose="020B0604020202020204" pitchFamily="34" charset="0"/>
              </a:endParaRPr>
            </a:p>
          </p:txBody>
        </p:sp>
        <p:graphicFrame>
          <p:nvGraphicFramePr>
            <p:cNvPr id="20486" name="对象 20485"/>
            <p:cNvGraphicFramePr>
              <a:graphicFrameLocks noChangeAspect="1"/>
            </p:cNvGraphicFramePr>
            <p:nvPr/>
          </p:nvGraphicFramePr>
          <p:xfrm>
            <a:off x="2381" y="0"/>
            <a:ext cx="1951" cy="7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3" imgW="774700" imgH="393700" progId="">
                    <p:embed/>
                  </p:oleObj>
                </mc:Choice>
                <mc:Fallback>
                  <p:oleObj name="" r:id="rId3" imgW="774700" imgH="393700" progId="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81" y="0"/>
                          <a:ext cx="1951" cy="7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87" name="Rectangle 7"/>
            <p:cNvSpPr/>
            <p:nvPr/>
          </p:nvSpPr>
          <p:spPr>
            <a:xfrm>
              <a:off x="0" y="272"/>
              <a:ext cx="6554" cy="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20488" name="内容占位符 20487"/>
          <p:cNvGraphicFramePr>
            <a:graphicFrameLocks noChangeAspect="1"/>
          </p:cNvGraphicFramePr>
          <p:nvPr>
            <p:ph sz="quarter" idx="1"/>
          </p:nvPr>
        </p:nvGraphicFramePr>
        <p:xfrm>
          <a:off x="1003300" y="4668838"/>
          <a:ext cx="73215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5" imgW="1776730" imgH="203200" progId="">
                  <p:embed/>
                </p:oleObj>
              </mc:Choice>
              <mc:Fallback>
                <p:oleObj name="" r:id="rId5" imgW="1776730" imgH="203200" progId="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3300" y="4668838"/>
                        <a:ext cx="7321550" cy="7413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9" name="Group 15"/>
          <p:cNvGrpSpPr/>
          <p:nvPr/>
        </p:nvGrpSpPr>
        <p:grpSpPr>
          <a:xfrm>
            <a:off x="1476375" y="549275"/>
            <a:ext cx="3714750" cy="863600"/>
            <a:chOff x="0" y="0"/>
            <a:chExt cx="2340" cy="544"/>
          </a:xfrm>
        </p:grpSpPr>
        <p:pic>
          <p:nvPicPr>
            <p:cNvPr id="20490" name="Picture 16" descr="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0" y="0"/>
              <a:ext cx="2340" cy="42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0491" name="Text Box 17"/>
            <p:cNvSpPr txBox="1"/>
            <p:nvPr/>
          </p:nvSpPr>
          <p:spPr>
            <a:xfrm>
              <a:off x="45" y="136"/>
              <a:ext cx="27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solidFill>
                    <a:srgbClr val="FF5050"/>
                  </a:solidFill>
                  <a:latin typeface="Arial" panose="020B0604020202020204" pitchFamily="34" charset="0"/>
                </a:rPr>
                <a:t>A</a:t>
              </a:r>
              <a:endParaRPr lang="en-US" altLang="zh-CN" sz="3600">
                <a:solidFill>
                  <a:srgbClr val="FF505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492" name="Text Box 18"/>
            <p:cNvSpPr txBox="1"/>
            <p:nvPr/>
          </p:nvSpPr>
          <p:spPr>
            <a:xfrm>
              <a:off x="1496" y="136"/>
              <a:ext cx="27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solidFill>
                    <a:srgbClr val="FF5050"/>
                  </a:solidFill>
                  <a:latin typeface="Arial" panose="020B0604020202020204" pitchFamily="34" charset="0"/>
                </a:rPr>
                <a:t>D</a:t>
              </a:r>
              <a:endParaRPr lang="en-US" altLang="zh-CN" sz="3600">
                <a:solidFill>
                  <a:srgbClr val="FF505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493" name="Text Box 19"/>
            <p:cNvSpPr txBox="1"/>
            <p:nvPr/>
          </p:nvSpPr>
          <p:spPr>
            <a:xfrm>
              <a:off x="997" y="140"/>
              <a:ext cx="27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solidFill>
                    <a:srgbClr val="FF5050"/>
                  </a:solidFill>
                  <a:latin typeface="Arial" panose="020B0604020202020204" pitchFamily="34" charset="0"/>
                </a:rPr>
                <a:t>C</a:t>
              </a:r>
              <a:endParaRPr lang="en-US" altLang="zh-CN" sz="3600">
                <a:solidFill>
                  <a:srgbClr val="FF505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494" name="Text Box 20"/>
            <p:cNvSpPr txBox="1"/>
            <p:nvPr/>
          </p:nvSpPr>
          <p:spPr>
            <a:xfrm>
              <a:off x="1995" y="136"/>
              <a:ext cx="27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solidFill>
                    <a:srgbClr val="FF5050"/>
                  </a:solidFill>
                  <a:latin typeface="Arial" panose="020B0604020202020204" pitchFamily="34" charset="0"/>
                </a:rPr>
                <a:t>B</a:t>
              </a:r>
              <a:endParaRPr lang="en-US" altLang="zh-CN" sz="3600">
                <a:solidFill>
                  <a:srgbClr val="FF505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文本框 21505"/>
          <p:cNvSpPr txBox="1"/>
          <p:nvPr/>
        </p:nvSpPr>
        <p:spPr>
          <a:xfrm>
            <a:off x="331788" y="152400"/>
            <a:ext cx="2295525" cy="701675"/>
          </a:xfrm>
          <a:prstGeom prst="rect">
            <a:avLst/>
          </a:prstGeom>
          <a:solidFill>
            <a:schemeClr val="hlink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例题分析</a:t>
            </a:r>
            <a:endParaRPr lang="zh-CN" altLang="en-US" sz="4000" b="1">
              <a:solidFill>
                <a:srgbClr val="FF33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07" name="文本框 21506"/>
          <p:cNvSpPr txBox="1"/>
          <p:nvPr/>
        </p:nvSpPr>
        <p:spPr>
          <a:xfrm>
            <a:off x="457200" y="914400"/>
            <a:ext cx="80010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</a:rPr>
              <a:t>如图，点</a:t>
            </a:r>
            <a:r>
              <a:rPr lang="en-US" altLang="zh-CN" sz="2800" b="1">
                <a:latin typeface="Times New Roman" panose="02020603050405020304" pitchFamily="18" charset="0"/>
              </a:rPr>
              <a:t>C</a:t>
            </a:r>
            <a:r>
              <a:rPr lang="zh-CN" altLang="en-US" sz="2800" b="1">
                <a:latin typeface="Times New Roman" panose="02020603050405020304" pitchFamily="18" charset="0"/>
              </a:rPr>
              <a:t>是线段</a:t>
            </a:r>
            <a:r>
              <a:rPr lang="en-US" altLang="zh-CN" sz="2800" b="1">
                <a:latin typeface="Times New Roman" panose="02020603050405020304" pitchFamily="18" charset="0"/>
              </a:rPr>
              <a:t>AB</a:t>
            </a:r>
            <a:r>
              <a:rPr lang="zh-CN" altLang="en-US" sz="2800" b="1">
                <a:latin typeface="Times New Roman" panose="02020603050405020304" pitchFamily="18" charset="0"/>
              </a:rPr>
              <a:t>上任意一点，点</a:t>
            </a:r>
            <a:r>
              <a:rPr lang="en-US" altLang="zh-CN" sz="2800" b="1">
                <a:latin typeface="Times New Roman" panose="02020603050405020304" pitchFamily="18" charset="0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</a:rPr>
              <a:t>是线段</a:t>
            </a:r>
            <a:r>
              <a:rPr lang="en-US" altLang="zh-CN" sz="2800" b="1">
                <a:latin typeface="Times New Roman" panose="02020603050405020304" pitchFamily="18" charset="0"/>
              </a:rPr>
              <a:t>AC</a:t>
            </a:r>
            <a:r>
              <a:rPr lang="zh-CN" altLang="en-US" sz="2800" b="1">
                <a:latin typeface="Times New Roman" panose="02020603050405020304" pitchFamily="18" charset="0"/>
              </a:rPr>
              <a:t>的中点，点</a:t>
            </a:r>
            <a:r>
              <a:rPr lang="en-US" altLang="zh-CN" sz="2800" b="1">
                <a:latin typeface="Times New Roman" panose="02020603050405020304" pitchFamily="18" charset="0"/>
              </a:rPr>
              <a:t>E</a:t>
            </a:r>
            <a:r>
              <a:rPr lang="zh-CN" altLang="en-US" sz="2800" b="1">
                <a:latin typeface="Times New Roman" panose="02020603050405020304" pitchFamily="18" charset="0"/>
              </a:rPr>
              <a:t>是线段</a:t>
            </a:r>
            <a:r>
              <a:rPr lang="en-US" altLang="zh-CN" sz="2800" b="1">
                <a:latin typeface="Times New Roman" panose="02020603050405020304" pitchFamily="18" charset="0"/>
              </a:rPr>
              <a:t>BC</a:t>
            </a:r>
            <a:r>
              <a:rPr lang="zh-CN" altLang="en-US" sz="2800" b="1">
                <a:latin typeface="Times New Roman" panose="02020603050405020304" pitchFamily="18" charset="0"/>
              </a:rPr>
              <a:t>的中点，则线段</a:t>
            </a:r>
            <a:r>
              <a:rPr lang="en-US" altLang="zh-CN" sz="2800" b="1">
                <a:latin typeface="Times New Roman" panose="02020603050405020304" pitchFamily="18" charset="0"/>
              </a:rPr>
              <a:t>DE</a:t>
            </a:r>
            <a:r>
              <a:rPr lang="zh-CN" altLang="en-US" sz="2800" b="1">
                <a:latin typeface="Times New Roman" panose="02020603050405020304" pitchFamily="18" charset="0"/>
              </a:rPr>
              <a:t>和线段</a:t>
            </a:r>
            <a:r>
              <a:rPr lang="en-US" altLang="zh-CN" sz="2800" b="1">
                <a:latin typeface="Times New Roman" panose="02020603050405020304" pitchFamily="18" charset="0"/>
              </a:rPr>
              <a:t>AB</a:t>
            </a:r>
            <a:r>
              <a:rPr lang="zh-CN" altLang="en-US" sz="2800" b="1">
                <a:latin typeface="Times New Roman" panose="02020603050405020304" pitchFamily="18" charset="0"/>
              </a:rPr>
              <a:t>有怎样的关系？说明理由</a:t>
            </a:r>
            <a:r>
              <a:rPr lang="en-US" altLang="zh-CN" sz="2800" b="1">
                <a:latin typeface="Times New Roman" panose="02020603050405020304" pitchFamily="18" charset="0"/>
              </a:rPr>
              <a:t>.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21508" name="直接连接符 21507"/>
          <p:cNvSpPr/>
          <p:nvPr/>
        </p:nvSpPr>
        <p:spPr>
          <a:xfrm>
            <a:off x="914400" y="2667000"/>
            <a:ext cx="67818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09" name="文本框 21508"/>
          <p:cNvSpPr txBox="1"/>
          <p:nvPr/>
        </p:nvSpPr>
        <p:spPr>
          <a:xfrm>
            <a:off x="762000" y="1925638"/>
            <a:ext cx="2286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1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60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0" name="文本框 21509"/>
          <p:cNvSpPr txBox="1"/>
          <p:nvPr/>
        </p:nvSpPr>
        <p:spPr>
          <a:xfrm>
            <a:off x="7543800" y="1925638"/>
            <a:ext cx="2286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1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60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1" name="文本框 21510"/>
          <p:cNvSpPr txBox="1"/>
          <p:nvPr/>
        </p:nvSpPr>
        <p:spPr>
          <a:xfrm>
            <a:off x="685800" y="2635250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A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21512" name="文本框 21511"/>
          <p:cNvSpPr txBox="1"/>
          <p:nvPr/>
        </p:nvSpPr>
        <p:spPr>
          <a:xfrm>
            <a:off x="7523163" y="2590800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B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21513" name="文本框 21512"/>
          <p:cNvSpPr txBox="1"/>
          <p:nvPr/>
        </p:nvSpPr>
        <p:spPr>
          <a:xfrm>
            <a:off x="3048000" y="1939925"/>
            <a:ext cx="2286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1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60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4" name="文本框 21513"/>
          <p:cNvSpPr txBox="1"/>
          <p:nvPr/>
        </p:nvSpPr>
        <p:spPr>
          <a:xfrm>
            <a:off x="3027363" y="2619375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C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21515" name="文本框 21514"/>
          <p:cNvSpPr txBox="1"/>
          <p:nvPr/>
        </p:nvSpPr>
        <p:spPr>
          <a:xfrm>
            <a:off x="1849438" y="1947863"/>
            <a:ext cx="2286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1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60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6" name="文本框 21515"/>
          <p:cNvSpPr txBox="1"/>
          <p:nvPr/>
        </p:nvSpPr>
        <p:spPr>
          <a:xfrm>
            <a:off x="5222875" y="1925638"/>
            <a:ext cx="2286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1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60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7" name="文本框 21516"/>
          <p:cNvSpPr txBox="1"/>
          <p:nvPr/>
        </p:nvSpPr>
        <p:spPr>
          <a:xfrm>
            <a:off x="1808163" y="2625725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D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21518" name="文本框 21517"/>
          <p:cNvSpPr txBox="1"/>
          <p:nvPr/>
        </p:nvSpPr>
        <p:spPr>
          <a:xfrm>
            <a:off x="5202238" y="2606675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E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ext Box 2"/>
          <p:cNvSpPr txBox="1"/>
          <p:nvPr/>
        </p:nvSpPr>
        <p:spPr>
          <a:xfrm>
            <a:off x="684213" y="981075"/>
            <a:ext cx="7559675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3600">
              <a:latin typeface="Arial" panose="020B0604020202020204" pitchFamily="34" charset="0"/>
            </a:endParaRPr>
          </a:p>
          <a:p>
            <a:r>
              <a:rPr lang="zh-CN" altLang="en-US" sz="3600">
                <a:latin typeface="Arial" panose="020B0604020202020204" pitchFamily="34" charset="0"/>
              </a:rPr>
              <a:t>      </a:t>
            </a:r>
            <a:endParaRPr lang="zh-CN" altLang="en-US" sz="3600">
              <a:latin typeface="Arial" panose="020B0604020202020204" pitchFamily="34" charset="0"/>
            </a:endParaRPr>
          </a:p>
        </p:txBody>
      </p:sp>
      <p:sp>
        <p:nvSpPr>
          <p:cNvPr id="22531" name="WordArt 4"/>
          <p:cNvSpPr>
            <a:spLocks noTextEdit="1"/>
          </p:cNvSpPr>
          <p:nvPr/>
        </p:nvSpPr>
        <p:spPr>
          <a:xfrm>
            <a:off x="755650" y="188913"/>
            <a:ext cx="2592388" cy="10810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dist="53882" dir="2699999" algn="ctr" rotWithShape="0">
                    <a:srgbClr val="9999FF">
                      <a:alpha val="78999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做一做</a:t>
            </a:r>
            <a:endParaRPr lang="zh-CN" altLang="en-US" sz="3600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FF"/>
              </a:solidFill>
              <a:effectLst>
                <a:outerShdw dist="53882" dir="2699999" algn="ctr" rotWithShape="0">
                  <a:srgbClr val="9999FF">
                    <a:alpha val="78999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2532" name="Text Box 6"/>
          <p:cNvSpPr txBox="1"/>
          <p:nvPr/>
        </p:nvSpPr>
        <p:spPr>
          <a:xfrm>
            <a:off x="900113" y="1557338"/>
            <a:ext cx="74168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Arial" panose="020B0604020202020204" pitchFamily="34" charset="0"/>
              </a:rPr>
              <a:t>1. </a:t>
            </a:r>
            <a:r>
              <a:rPr lang="zh-CN" altLang="en-US" sz="3600">
                <a:latin typeface="Arial" panose="020B0604020202020204" pitchFamily="34" charset="0"/>
              </a:rPr>
              <a:t>已知如图，点</a:t>
            </a:r>
            <a:r>
              <a:rPr lang="en-US" altLang="zh-CN" sz="3600">
                <a:latin typeface="Arial" panose="020B0604020202020204" pitchFamily="34" charset="0"/>
              </a:rPr>
              <a:t>C</a:t>
            </a:r>
            <a:r>
              <a:rPr lang="zh-CN" altLang="en-US" sz="3600">
                <a:latin typeface="Arial" panose="020B0604020202020204" pitchFamily="34" charset="0"/>
              </a:rPr>
              <a:t>是线段</a:t>
            </a:r>
            <a:r>
              <a:rPr lang="en-US" altLang="zh-CN" sz="3600">
                <a:latin typeface="Arial" panose="020B0604020202020204" pitchFamily="34" charset="0"/>
              </a:rPr>
              <a:t>AB</a:t>
            </a:r>
            <a:r>
              <a:rPr lang="zh-CN" altLang="en-US" sz="3600">
                <a:latin typeface="Arial" panose="020B0604020202020204" pitchFamily="34" charset="0"/>
              </a:rPr>
              <a:t>的中点，</a:t>
            </a:r>
            <a:r>
              <a:rPr lang="en-US" altLang="zh-CN" sz="3600">
                <a:latin typeface="Arial" panose="020B0604020202020204" pitchFamily="34" charset="0"/>
              </a:rPr>
              <a:t>AB=4cm,BD=1cm,</a:t>
            </a:r>
            <a:r>
              <a:rPr lang="zh-CN" altLang="en-US" sz="3600">
                <a:latin typeface="Arial" panose="020B0604020202020204" pitchFamily="34" charset="0"/>
              </a:rPr>
              <a:t>则</a:t>
            </a:r>
            <a:r>
              <a:rPr lang="en-US" altLang="zh-CN" sz="3600">
                <a:latin typeface="Arial" panose="020B0604020202020204" pitchFamily="34" charset="0"/>
              </a:rPr>
              <a:t>CD</a:t>
            </a:r>
            <a:r>
              <a:rPr lang="zh-CN" altLang="en-US" sz="3600">
                <a:latin typeface="Arial" panose="020B0604020202020204" pitchFamily="34" charset="0"/>
              </a:rPr>
              <a:t>的长度为多少？</a:t>
            </a:r>
            <a:endParaRPr lang="zh-CN" altLang="en-US" sz="3600">
              <a:latin typeface="Arial" panose="020B0604020202020204" pitchFamily="34" charset="0"/>
            </a:endParaRPr>
          </a:p>
        </p:txBody>
      </p:sp>
      <p:sp>
        <p:nvSpPr>
          <p:cNvPr id="22533" name="Line 17"/>
          <p:cNvSpPr/>
          <p:nvPr/>
        </p:nvSpPr>
        <p:spPr>
          <a:xfrm>
            <a:off x="3203575" y="386080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4" name="Line 20"/>
          <p:cNvSpPr/>
          <p:nvPr/>
        </p:nvSpPr>
        <p:spPr>
          <a:xfrm>
            <a:off x="5651500" y="386080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2535" name="Group 28"/>
          <p:cNvGrpSpPr/>
          <p:nvPr/>
        </p:nvGrpSpPr>
        <p:grpSpPr>
          <a:xfrm>
            <a:off x="3492500" y="3644900"/>
            <a:ext cx="3959225" cy="633413"/>
            <a:chOff x="0" y="0"/>
            <a:chExt cx="1950" cy="248"/>
          </a:xfrm>
        </p:grpSpPr>
        <p:grpSp>
          <p:nvGrpSpPr>
            <p:cNvPr id="22536" name="Group 23"/>
            <p:cNvGrpSpPr/>
            <p:nvPr/>
          </p:nvGrpSpPr>
          <p:grpSpPr>
            <a:xfrm>
              <a:off x="136" y="0"/>
              <a:ext cx="1496" cy="45"/>
              <a:chOff x="0" y="0"/>
              <a:chExt cx="1224" cy="45"/>
            </a:xfrm>
          </p:grpSpPr>
          <p:sp>
            <p:nvSpPr>
              <p:cNvPr id="22537" name="Line 11"/>
              <p:cNvSpPr/>
              <p:nvPr/>
            </p:nvSpPr>
            <p:spPr>
              <a:xfrm>
                <a:off x="0" y="45"/>
                <a:ext cx="122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538" name="Line 12"/>
              <p:cNvSpPr/>
              <p:nvPr/>
            </p:nvSpPr>
            <p:spPr>
              <a:xfrm>
                <a:off x="0" y="0"/>
                <a:ext cx="0" cy="4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539" name="Line 13"/>
              <p:cNvSpPr/>
              <p:nvPr/>
            </p:nvSpPr>
            <p:spPr>
              <a:xfrm>
                <a:off x="952" y="0"/>
                <a:ext cx="0" cy="4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540" name="Line 16"/>
              <p:cNvSpPr/>
              <p:nvPr/>
            </p:nvSpPr>
            <p:spPr>
              <a:xfrm flipV="1">
                <a:off x="453" y="0"/>
                <a:ext cx="0" cy="4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541" name="Line 22"/>
              <p:cNvSpPr/>
              <p:nvPr/>
            </p:nvSpPr>
            <p:spPr>
              <a:xfrm>
                <a:off x="1224" y="0"/>
                <a:ext cx="0" cy="4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2542" name="Text Box 24"/>
            <p:cNvSpPr txBox="1"/>
            <p:nvPr/>
          </p:nvSpPr>
          <p:spPr>
            <a:xfrm>
              <a:off x="0" y="41"/>
              <a:ext cx="272" cy="20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A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22543" name="Text Box 25"/>
            <p:cNvSpPr txBox="1"/>
            <p:nvPr/>
          </p:nvSpPr>
          <p:spPr>
            <a:xfrm>
              <a:off x="1180" y="45"/>
              <a:ext cx="317" cy="20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B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22544" name="Text Box 26"/>
            <p:cNvSpPr txBox="1"/>
            <p:nvPr/>
          </p:nvSpPr>
          <p:spPr>
            <a:xfrm>
              <a:off x="590" y="45"/>
              <a:ext cx="181" cy="20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C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22545" name="Text Box 27"/>
            <p:cNvSpPr txBox="1"/>
            <p:nvPr/>
          </p:nvSpPr>
          <p:spPr>
            <a:xfrm>
              <a:off x="1542" y="41"/>
              <a:ext cx="408" cy="20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D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5121"/>
          <p:cNvSpPr txBox="1"/>
          <p:nvPr/>
        </p:nvSpPr>
        <p:spPr>
          <a:xfrm>
            <a:off x="539750" y="836613"/>
            <a:ext cx="1616075" cy="528637"/>
          </a:xfrm>
          <a:prstGeom prst="rect">
            <a:avLst/>
          </a:prstGeom>
          <a:solidFill>
            <a:srgbClr val="CCCC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zh-CN" altLang="en-US" sz="2800" u="sng">
                <a:solidFill>
                  <a:srgbClr val="FF0066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课前热身</a:t>
            </a:r>
            <a:endParaRPr lang="zh-CN" altLang="en-US" sz="2800" u="sng">
              <a:solidFill>
                <a:srgbClr val="FF0066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5123" name="文本框 5122"/>
          <p:cNvSpPr txBox="1"/>
          <p:nvPr/>
        </p:nvSpPr>
        <p:spPr>
          <a:xfrm>
            <a:off x="827088" y="1844675"/>
            <a:ext cx="7732712" cy="13731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1.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画线段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AB=1cm,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延长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AB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到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，使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BC=1.5cm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。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2. 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画线段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MN=3cm,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在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上截取线段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MP=2cm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。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971550" y="3933825"/>
            <a:ext cx="7170738" cy="13731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考考你：在画图时，你可曾发现</a:t>
            </a:r>
            <a:endParaRPr lang="zh-CN" altLang="en-US" sz="28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               线段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AB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和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BC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AC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有怎样的关系？</a:t>
            </a:r>
            <a:endParaRPr lang="zh-CN" altLang="en-US" sz="28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               线段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MN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和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MP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PN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有怎样的关系？</a:t>
            </a:r>
            <a:endParaRPr lang="zh-CN" altLang="en-US" sz="2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125" name="矩形 5124"/>
          <p:cNvSpPr/>
          <p:nvPr/>
        </p:nvSpPr>
        <p:spPr>
          <a:xfrm rot="-10980000" flipV="1">
            <a:off x="3348038" y="5373688"/>
            <a:ext cx="2420937" cy="9445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AB+BC=AC</a:t>
            </a:r>
            <a:endParaRPr lang="en-US" altLang="zh-CN" sz="28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MN-MP=PN</a:t>
            </a:r>
            <a:endParaRPr lang="en-US" altLang="zh-CN" sz="2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15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charRg st="15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charRg st="15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48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charRg st="48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charRg st="48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15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48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3"/>
          <p:cNvSpPr>
            <a:spLocks noGrp="1"/>
          </p:cNvSpPr>
          <p:nvPr>
            <p:ph type="body"/>
          </p:nvPr>
        </p:nvSpPr>
        <p:spPr>
          <a:xfrm>
            <a:off x="468313" y="1052513"/>
            <a:ext cx="8229600" cy="4530725"/>
          </a:xfrm>
          <a:ln/>
        </p:spPr>
        <p:txBody>
          <a:bodyPr vert="horz" wrap="square" anchor="t"/>
          <a:p>
            <a:pPr>
              <a:buNone/>
            </a:pPr>
            <a:r>
              <a:rPr lang="en-US" altLang="zh-CN" sz="4200" b="1">
                <a:effectLst>
                  <a:outerShdw blurRad="38100" dist="38100" dir="2700000">
                    <a:srgbClr val="000000"/>
                  </a:outerShdw>
                </a:effectLst>
              </a:rPr>
              <a:t>2.  </a:t>
            </a:r>
            <a:r>
              <a:rPr lang="zh-CN" altLang="en-US" sz="4200" b="1">
                <a:effectLst>
                  <a:outerShdw blurRad="38100" dist="38100" dir="2700000">
                    <a:srgbClr val="000000"/>
                  </a:outerShdw>
                </a:effectLst>
              </a:rPr>
              <a:t>如图，</a:t>
            </a:r>
            <a:r>
              <a:rPr lang="en-US" altLang="zh-CN" sz="4200" b="1">
                <a:effectLst>
                  <a:outerShdw blurRad="38100" dist="38100" dir="2700000">
                    <a:srgbClr val="000000"/>
                  </a:outerShdw>
                </a:effectLst>
              </a:rPr>
              <a:t>B</a:t>
            </a:r>
            <a:r>
              <a:rPr lang="zh-CN" altLang="en-US" sz="4200" b="1">
                <a:effectLst>
                  <a:outerShdw blurRad="38100" dist="38100" dir="2700000">
                    <a:srgbClr val="000000"/>
                  </a:outerShdw>
                </a:effectLst>
              </a:rPr>
              <a:t>、</a:t>
            </a:r>
            <a:r>
              <a:rPr lang="en-US" altLang="zh-CN" sz="4200" b="1">
                <a:effectLst>
                  <a:outerShdw blurRad="38100" dist="38100" dir="2700000">
                    <a:srgbClr val="000000"/>
                  </a:outerShdw>
                </a:effectLst>
              </a:rPr>
              <a:t>C</a:t>
            </a:r>
            <a:r>
              <a:rPr lang="zh-CN" altLang="en-US" sz="4200" b="1">
                <a:effectLst>
                  <a:outerShdw blurRad="38100" dist="38100" dir="2700000">
                    <a:srgbClr val="000000"/>
                  </a:outerShdw>
                </a:effectLst>
              </a:rPr>
              <a:t>为线段</a:t>
            </a:r>
            <a:r>
              <a:rPr lang="en-US" altLang="zh-CN" sz="4200" b="1">
                <a:effectLst>
                  <a:outerShdw blurRad="38100" dist="38100" dir="2700000">
                    <a:srgbClr val="000000"/>
                  </a:outerShdw>
                </a:effectLst>
              </a:rPr>
              <a:t>AD</a:t>
            </a:r>
            <a:r>
              <a:rPr lang="zh-CN" altLang="en-US" sz="4200" b="1">
                <a:effectLst>
                  <a:outerShdw blurRad="38100" dist="38100" dir="2700000">
                    <a:srgbClr val="000000"/>
                  </a:outerShdw>
                </a:effectLst>
              </a:rPr>
              <a:t>上的两点，点</a:t>
            </a:r>
            <a:r>
              <a:rPr lang="en-US" altLang="zh-CN" sz="4200" b="1">
                <a:effectLst>
                  <a:outerShdw blurRad="38100" dist="38100" dir="2700000">
                    <a:srgbClr val="000000"/>
                  </a:outerShdw>
                </a:effectLst>
              </a:rPr>
              <a:t>C</a:t>
            </a:r>
            <a:r>
              <a:rPr lang="zh-CN" altLang="en-US" sz="4200" b="1">
                <a:effectLst>
                  <a:outerShdw blurRad="38100" dist="38100" dir="2700000">
                    <a:srgbClr val="000000"/>
                  </a:outerShdw>
                </a:effectLst>
              </a:rPr>
              <a:t>为线段</a:t>
            </a:r>
            <a:r>
              <a:rPr lang="en-US" altLang="zh-CN" sz="4200" b="1">
                <a:effectLst>
                  <a:outerShdw blurRad="38100" dist="38100" dir="2700000">
                    <a:srgbClr val="000000"/>
                  </a:outerShdw>
                </a:effectLst>
              </a:rPr>
              <a:t>AD</a:t>
            </a:r>
            <a:r>
              <a:rPr lang="zh-CN" altLang="en-US" sz="4200" b="1">
                <a:effectLst>
                  <a:outerShdw blurRad="38100" dist="38100" dir="2700000">
                    <a:srgbClr val="000000"/>
                  </a:outerShdw>
                </a:effectLst>
              </a:rPr>
              <a:t>的中点，</a:t>
            </a:r>
            <a:r>
              <a:rPr lang="en-US" altLang="zh-CN" sz="4200" b="1">
                <a:effectLst>
                  <a:outerShdw blurRad="38100" dist="38100" dir="2700000">
                    <a:srgbClr val="000000"/>
                  </a:outerShdw>
                </a:effectLst>
              </a:rPr>
              <a:t>AC=5cm,BD=6cm,</a:t>
            </a:r>
            <a:r>
              <a:rPr lang="zh-CN" altLang="en-US" sz="4200" b="1">
                <a:effectLst>
                  <a:outerShdw blurRad="38100" dist="38100" dir="2700000">
                    <a:srgbClr val="000000"/>
                  </a:outerShdw>
                </a:effectLst>
              </a:rPr>
              <a:t>求线段</a:t>
            </a:r>
            <a:r>
              <a:rPr lang="en-US" altLang="zh-CN" sz="4200" b="1">
                <a:effectLst>
                  <a:outerShdw blurRad="38100" dist="38100" dir="2700000">
                    <a:srgbClr val="000000"/>
                  </a:outerShdw>
                </a:effectLst>
              </a:rPr>
              <a:t>AB</a:t>
            </a:r>
            <a:r>
              <a:rPr lang="zh-CN" altLang="en-US" sz="4200" b="1">
                <a:effectLst>
                  <a:outerShdw blurRad="38100" dist="38100" dir="2700000">
                    <a:srgbClr val="000000"/>
                  </a:outerShdw>
                </a:effectLst>
              </a:rPr>
              <a:t>的长度？</a:t>
            </a:r>
            <a:endParaRPr lang="zh-CN" altLang="en-US" sz="4200" b="1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grpSp>
        <p:nvGrpSpPr>
          <p:cNvPr id="23555" name="Group 27"/>
          <p:cNvGrpSpPr/>
          <p:nvPr/>
        </p:nvGrpSpPr>
        <p:grpSpPr>
          <a:xfrm>
            <a:off x="2987675" y="4076700"/>
            <a:ext cx="3816350" cy="628650"/>
            <a:chOff x="0" y="0"/>
            <a:chExt cx="1950" cy="263"/>
          </a:xfrm>
        </p:grpSpPr>
        <p:grpSp>
          <p:nvGrpSpPr>
            <p:cNvPr id="23556" name="Group 22"/>
            <p:cNvGrpSpPr/>
            <p:nvPr/>
          </p:nvGrpSpPr>
          <p:grpSpPr>
            <a:xfrm>
              <a:off x="136" y="0"/>
              <a:ext cx="1724" cy="46"/>
              <a:chOff x="0" y="0"/>
              <a:chExt cx="1724" cy="46"/>
            </a:xfrm>
          </p:grpSpPr>
          <p:sp>
            <p:nvSpPr>
              <p:cNvPr id="23557" name="Line 17"/>
              <p:cNvSpPr/>
              <p:nvPr/>
            </p:nvSpPr>
            <p:spPr>
              <a:xfrm>
                <a:off x="1724" y="0"/>
                <a:ext cx="0" cy="4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23558" name="Group 21"/>
              <p:cNvGrpSpPr/>
              <p:nvPr/>
            </p:nvGrpSpPr>
            <p:grpSpPr>
              <a:xfrm>
                <a:off x="0" y="0"/>
                <a:ext cx="1724" cy="46"/>
                <a:chOff x="0" y="0"/>
                <a:chExt cx="1724" cy="46"/>
              </a:xfrm>
            </p:grpSpPr>
            <p:sp>
              <p:nvSpPr>
                <p:cNvPr id="23559" name="Line 15"/>
                <p:cNvSpPr/>
                <p:nvPr/>
              </p:nvSpPr>
              <p:spPr>
                <a:xfrm>
                  <a:off x="0" y="46"/>
                  <a:ext cx="1724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560" name="Line 18"/>
                <p:cNvSpPr/>
                <p:nvPr/>
              </p:nvSpPr>
              <p:spPr>
                <a:xfrm>
                  <a:off x="0" y="0"/>
                  <a:ext cx="0" cy="4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561" name="Line 19"/>
                <p:cNvSpPr/>
                <p:nvPr/>
              </p:nvSpPr>
              <p:spPr>
                <a:xfrm>
                  <a:off x="907" y="0"/>
                  <a:ext cx="0" cy="4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562" name="Line 20"/>
                <p:cNvSpPr/>
                <p:nvPr/>
              </p:nvSpPr>
              <p:spPr>
                <a:xfrm>
                  <a:off x="726" y="0"/>
                  <a:ext cx="0" cy="4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23563" name="Text Box 23"/>
            <p:cNvSpPr txBox="1"/>
            <p:nvPr/>
          </p:nvSpPr>
          <p:spPr>
            <a:xfrm>
              <a:off x="0" y="46"/>
              <a:ext cx="181" cy="21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A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23564" name="Text Box 24"/>
            <p:cNvSpPr txBox="1"/>
            <p:nvPr/>
          </p:nvSpPr>
          <p:spPr>
            <a:xfrm>
              <a:off x="998" y="46"/>
              <a:ext cx="272" cy="21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C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23565" name="Text Box 25"/>
            <p:cNvSpPr txBox="1"/>
            <p:nvPr/>
          </p:nvSpPr>
          <p:spPr>
            <a:xfrm>
              <a:off x="726" y="46"/>
              <a:ext cx="181" cy="21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Arial" panose="020B0604020202020204" pitchFamily="34" charset="0"/>
                </a:rPr>
                <a:t>B</a:t>
              </a:r>
              <a:endParaRPr lang="en-US" altLang="zh-CN" sz="28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566" name="Text Box 26"/>
            <p:cNvSpPr txBox="1"/>
            <p:nvPr/>
          </p:nvSpPr>
          <p:spPr>
            <a:xfrm>
              <a:off x="1769" y="46"/>
              <a:ext cx="181" cy="21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D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24578" name="直接连接符 31"/>
          <p:cNvCxnSpPr/>
          <p:nvPr/>
        </p:nvCxnSpPr>
        <p:spPr>
          <a:xfrm>
            <a:off x="2000250" y="2571750"/>
            <a:ext cx="4286250" cy="158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4579" name="标题 1"/>
          <p:cNvSpPr>
            <a:spLocks noGrp="1"/>
          </p:cNvSpPr>
          <p:nvPr>
            <p:ph type="title"/>
          </p:nvPr>
        </p:nvSpPr>
        <p:spPr>
          <a:xfrm>
            <a:off x="0" y="428625"/>
            <a:ext cx="9001125" cy="1219200"/>
          </a:xfrm>
          <a:ln/>
        </p:spPr>
        <p:txBody>
          <a:bodyPr vert="horz" wrap="square" anchor="ctr"/>
          <a:p>
            <a:r>
              <a:rPr lang="zh-CN" altLang="en-US">
                <a:effectLst>
                  <a:outerShdw blurRad="38100" dist="38100" dir="2700000">
                    <a:srgbClr val="000000"/>
                  </a:outerShdw>
                </a:effectLst>
              </a:rPr>
              <a:t>   线段的三等分点，四等分点怎样理解呢</a:t>
            </a:r>
            <a:endParaRPr lang="zh-CN" altLang="en-US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cxnSp>
        <p:nvCxnSpPr>
          <p:cNvPr id="24580" name="直接连接符 24"/>
          <p:cNvCxnSpPr/>
          <p:nvPr/>
        </p:nvCxnSpPr>
        <p:spPr>
          <a:xfrm rot="5400000">
            <a:off x="1965325" y="2535238"/>
            <a:ext cx="71438" cy="158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24581" name="直接连接符 25"/>
          <p:cNvCxnSpPr/>
          <p:nvPr/>
        </p:nvCxnSpPr>
        <p:spPr>
          <a:xfrm rot="5400000">
            <a:off x="6251575" y="2535238"/>
            <a:ext cx="71438" cy="158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24582" name="直接连接符 26"/>
          <p:cNvCxnSpPr/>
          <p:nvPr/>
        </p:nvCxnSpPr>
        <p:spPr>
          <a:xfrm rot="5400000">
            <a:off x="3465513" y="2535238"/>
            <a:ext cx="71437" cy="158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24583" name="直接连接符 27"/>
          <p:cNvCxnSpPr/>
          <p:nvPr/>
        </p:nvCxnSpPr>
        <p:spPr>
          <a:xfrm rot="5400000">
            <a:off x="4822825" y="2535238"/>
            <a:ext cx="71438" cy="1587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4584" name="Text Box 24"/>
          <p:cNvSpPr txBox="1"/>
          <p:nvPr/>
        </p:nvSpPr>
        <p:spPr>
          <a:xfrm>
            <a:off x="1819275" y="2705100"/>
            <a:ext cx="5524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A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24585" name="Text Box 25"/>
          <p:cNvSpPr txBox="1"/>
          <p:nvPr/>
        </p:nvSpPr>
        <p:spPr>
          <a:xfrm>
            <a:off x="3214688" y="2714625"/>
            <a:ext cx="64293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B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24586" name="Text Box 26"/>
          <p:cNvSpPr txBox="1"/>
          <p:nvPr/>
        </p:nvSpPr>
        <p:spPr>
          <a:xfrm>
            <a:off x="4643438" y="2714625"/>
            <a:ext cx="36671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C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24587" name="Text Box 27"/>
          <p:cNvSpPr txBox="1"/>
          <p:nvPr/>
        </p:nvSpPr>
        <p:spPr>
          <a:xfrm>
            <a:off x="5929313" y="2714625"/>
            <a:ext cx="8286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D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grpSp>
        <p:nvGrpSpPr>
          <p:cNvPr id="24588" name="组合 24587"/>
          <p:cNvGrpSpPr/>
          <p:nvPr/>
        </p:nvGrpSpPr>
        <p:grpSpPr>
          <a:xfrm>
            <a:off x="1819275" y="4643438"/>
            <a:ext cx="5153025" cy="865187"/>
            <a:chOff x="0" y="0"/>
            <a:chExt cx="3246" cy="545"/>
          </a:xfrm>
        </p:grpSpPr>
        <p:cxnSp>
          <p:nvCxnSpPr>
            <p:cNvPr id="24589" name="直接连接符 15"/>
            <p:cNvCxnSpPr/>
            <p:nvPr/>
          </p:nvCxnSpPr>
          <p:spPr>
            <a:xfrm>
              <a:off x="159" y="45"/>
              <a:ext cx="2700" cy="1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90" name="直接连接符 19"/>
            <p:cNvCxnSpPr/>
            <p:nvPr/>
          </p:nvCxnSpPr>
          <p:spPr>
            <a:xfrm rot="5400000">
              <a:off x="136" y="22"/>
              <a:ext cx="45" cy="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91" name="直接连接符 20"/>
            <p:cNvCxnSpPr/>
            <p:nvPr/>
          </p:nvCxnSpPr>
          <p:spPr>
            <a:xfrm rot="5400000">
              <a:off x="1486" y="22"/>
              <a:ext cx="45" cy="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92" name="直接连接符 21"/>
            <p:cNvCxnSpPr/>
            <p:nvPr/>
          </p:nvCxnSpPr>
          <p:spPr>
            <a:xfrm rot="5400000">
              <a:off x="2836" y="22"/>
              <a:ext cx="45" cy="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93" name="直接连接符 22"/>
            <p:cNvCxnSpPr/>
            <p:nvPr/>
          </p:nvCxnSpPr>
          <p:spPr>
            <a:xfrm rot="5400000">
              <a:off x="811" y="22"/>
              <a:ext cx="45" cy="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94" name="直接连接符 23"/>
            <p:cNvCxnSpPr/>
            <p:nvPr/>
          </p:nvCxnSpPr>
          <p:spPr>
            <a:xfrm rot="5400000">
              <a:off x="2161" y="22"/>
              <a:ext cx="45" cy="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24595" name="Text Box 24"/>
            <p:cNvSpPr txBox="1"/>
            <p:nvPr/>
          </p:nvSpPr>
          <p:spPr>
            <a:xfrm>
              <a:off x="0" y="219"/>
              <a:ext cx="348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A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24596" name="Text Box 25"/>
            <p:cNvSpPr txBox="1"/>
            <p:nvPr/>
          </p:nvSpPr>
          <p:spPr>
            <a:xfrm>
              <a:off x="654" y="180"/>
              <a:ext cx="40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B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24597" name="Text Box 26"/>
            <p:cNvSpPr txBox="1"/>
            <p:nvPr/>
          </p:nvSpPr>
          <p:spPr>
            <a:xfrm>
              <a:off x="1419" y="180"/>
              <a:ext cx="231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C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24598" name="Text Box 27"/>
            <p:cNvSpPr txBox="1"/>
            <p:nvPr/>
          </p:nvSpPr>
          <p:spPr>
            <a:xfrm>
              <a:off x="2094" y="180"/>
              <a:ext cx="52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D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24599" name="Text Box 27"/>
            <p:cNvSpPr txBox="1"/>
            <p:nvPr/>
          </p:nvSpPr>
          <p:spPr>
            <a:xfrm>
              <a:off x="2724" y="135"/>
              <a:ext cx="52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E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5602" name="Group 41"/>
          <p:cNvGrpSpPr/>
          <p:nvPr/>
        </p:nvGrpSpPr>
        <p:grpSpPr>
          <a:xfrm>
            <a:off x="323850" y="404813"/>
            <a:ext cx="8280400" cy="1393825"/>
            <a:chOff x="0" y="0"/>
            <a:chExt cx="5216" cy="878"/>
          </a:xfrm>
        </p:grpSpPr>
        <p:sp>
          <p:nvSpPr>
            <p:cNvPr id="25603" name="Text Box 18"/>
            <p:cNvSpPr txBox="1"/>
            <p:nvPr/>
          </p:nvSpPr>
          <p:spPr>
            <a:xfrm>
              <a:off x="0" y="0"/>
              <a:ext cx="521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2</a:t>
              </a:r>
              <a:r>
                <a:rPr lang="zh-CN" altLang="en-US" sz="2800" b="1">
                  <a:latin typeface="Times New Roman" panose="02020603050405020304" pitchFamily="18" charset="0"/>
                </a:rPr>
                <a:t>、如图，</a:t>
              </a:r>
              <a:r>
                <a:rPr lang="en-US" altLang="zh-CN" sz="2800" b="1">
                  <a:latin typeface="Times New Roman" panose="02020603050405020304" pitchFamily="18" charset="0"/>
                </a:rPr>
                <a:t>AB=CD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，则</a:t>
              </a:r>
              <a:r>
                <a:rPr lang="en-US" altLang="zh-CN" sz="2800" b="1">
                  <a:latin typeface="Times New Roman" panose="02020603050405020304" pitchFamily="18" charset="0"/>
                </a:rPr>
                <a:t>AC</a:t>
              </a:r>
              <a:r>
                <a:rPr lang="zh-CN" altLang="en-US" sz="2800" b="1">
                  <a:latin typeface="Times New Roman" panose="02020603050405020304" pitchFamily="18" charset="0"/>
                </a:rPr>
                <a:t>与</a:t>
              </a:r>
              <a:r>
                <a:rPr lang="en-US" altLang="zh-CN" sz="2800" b="1">
                  <a:latin typeface="Times New Roman" panose="02020603050405020304" pitchFamily="18" charset="0"/>
                </a:rPr>
                <a:t>BD</a:t>
              </a:r>
              <a:r>
                <a:rPr lang="zh-CN" altLang="en-US" sz="2800" b="1">
                  <a:latin typeface="Times New Roman" panose="02020603050405020304" pitchFamily="18" charset="0"/>
                </a:rPr>
                <a:t>的大小关系是（    ）</a:t>
              </a: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25604" name="Text Box 19"/>
            <p:cNvSpPr txBox="1"/>
            <p:nvPr/>
          </p:nvSpPr>
          <p:spPr>
            <a:xfrm>
              <a:off x="0" y="590"/>
              <a:ext cx="489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Times New Roman" panose="02020603050405020304" pitchFamily="18" charset="0"/>
                </a:rPr>
                <a:t>A</a:t>
              </a:r>
              <a:r>
                <a:rPr lang="zh-CN" altLang="en-US" sz="2400" b="1">
                  <a:latin typeface="Times New Roman" panose="02020603050405020304" pitchFamily="18" charset="0"/>
                </a:rPr>
                <a:t>、</a:t>
              </a:r>
              <a:r>
                <a:rPr lang="en-US" altLang="zh-CN" sz="2400" b="1">
                  <a:latin typeface="Times New Roman" panose="02020603050405020304" pitchFamily="18" charset="0"/>
                </a:rPr>
                <a:t>AC&gt;BD    B</a:t>
              </a:r>
              <a:r>
                <a:rPr lang="zh-CN" altLang="en-US" sz="2400" b="1">
                  <a:latin typeface="Times New Roman" panose="02020603050405020304" pitchFamily="18" charset="0"/>
                </a:rPr>
                <a:t>、</a:t>
              </a:r>
              <a:r>
                <a:rPr lang="en-US" altLang="zh-CN" sz="2400" b="1">
                  <a:latin typeface="Times New Roman" panose="02020603050405020304" pitchFamily="18" charset="0"/>
                </a:rPr>
                <a:t>AC&lt;BD    C</a:t>
              </a:r>
              <a:r>
                <a:rPr lang="zh-CN" altLang="en-US" sz="2400" b="1">
                  <a:latin typeface="Times New Roman" panose="02020603050405020304" pitchFamily="18" charset="0"/>
                </a:rPr>
                <a:t>、</a:t>
              </a:r>
              <a:r>
                <a:rPr lang="en-US" altLang="zh-CN" sz="2400" b="1">
                  <a:latin typeface="Times New Roman" panose="02020603050405020304" pitchFamily="18" charset="0"/>
                </a:rPr>
                <a:t>AC=BD    D</a:t>
              </a:r>
              <a:r>
                <a:rPr lang="zh-CN" altLang="en-US" sz="2400" b="1">
                  <a:latin typeface="Times New Roman" panose="02020603050405020304" pitchFamily="18" charset="0"/>
                </a:rPr>
                <a:t>、不能确定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605" name="Group 42"/>
          <p:cNvGrpSpPr/>
          <p:nvPr/>
        </p:nvGrpSpPr>
        <p:grpSpPr>
          <a:xfrm>
            <a:off x="1258888" y="2133600"/>
            <a:ext cx="5905500" cy="649288"/>
            <a:chOff x="0" y="0"/>
            <a:chExt cx="3720" cy="409"/>
          </a:xfrm>
        </p:grpSpPr>
        <p:sp>
          <p:nvSpPr>
            <p:cNvPr id="25606" name="Line 20"/>
            <p:cNvSpPr/>
            <p:nvPr/>
          </p:nvSpPr>
          <p:spPr>
            <a:xfrm>
              <a:off x="137" y="409"/>
              <a:ext cx="322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07" name="Line 21"/>
            <p:cNvSpPr/>
            <p:nvPr/>
          </p:nvSpPr>
          <p:spPr>
            <a:xfrm flipV="1">
              <a:off x="137" y="272"/>
              <a:ext cx="0" cy="13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08" name="Line 23"/>
            <p:cNvSpPr/>
            <p:nvPr/>
          </p:nvSpPr>
          <p:spPr>
            <a:xfrm flipV="1">
              <a:off x="3357" y="272"/>
              <a:ext cx="0" cy="13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09" name="Line 24"/>
            <p:cNvSpPr/>
            <p:nvPr/>
          </p:nvSpPr>
          <p:spPr>
            <a:xfrm flipV="1">
              <a:off x="862" y="318"/>
              <a:ext cx="0" cy="9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10" name="Line 26"/>
            <p:cNvSpPr/>
            <p:nvPr/>
          </p:nvSpPr>
          <p:spPr>
            <a:xfrm flipV="1">
              <a:off x="2677" y="318"/>
              <a:ext cx="0" cy="9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11" name="Text Box 27"/>
            <p:cNvSpPr txBox="1"/>
            <p:nvPr/>
          </p:nvSpPr>
          <p:spPr>
            <a:xfrm>
              <a:off x="0" y="0"/>
              <a:ext cx="27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A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25612" name="Text Box 28"/>
            <p:cNvSpPr txBox="1"/>
            <p:nvPr/>
          </p:nvSpPr>
          <p:spPr>
            <a:xfrm>
              <a:off x="772" y="0"/>
              <a:ext cx="3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B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25613" name="Text Box 29"/>
            <p:cNvSpPr txBox="1"/>
            <p:nvPr/>
          </p:nvSpPr>
          <p:spPr>
            <a:xfrm>
              <a:off x="2495" y="0"/>
              <a:ext cx="31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C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25614" name="Text Box 30"/>
            <p:cNvSpPr txBox="1"/>
            <p:nvPr/>
          </p:nvSpPr>
          <p:spPr>
            <a:xfrm>
              <a:off x="3266" y="0"/>
              <a:ext cx="45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D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615" name="Group 44"/>
          <p:cNvGrpSpPr/>
          <p:nvPr/>
        </p:nvGrpSpPr>
        <p:grpSpPr>
          <a:xfrm>
            <a:off x="323850" y="2852738"/>
            <a:ext cx="8424863" cy="2103437"/>
            <a:chOff x="0" y="0"/>
            <a:chExt cx="5307" cy="1325"/>
          </a:xfrm>
        </p:grpSpPr>
        <p:sp>
          <p:nvSpPr>
            <p:cNvPr id="25616" name="Text Box 31"/>
            <p:cNvSpPr txBox="1"/>
            <p:nvPr/>
          </p:nvSpPr>
          <p:spPr>
            <a:xfrm>
              <a:off x="0" y="0"/>
              <a:ext cx="530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3</a:t>
              </a:r>
              <a:r>
                <a:rPr lang="zh-CN" altLang="en-US" sz="2800" b="1">
                  <a:latin typeface="Times New Roman" panose="02020603050405020304" pitchFamily="18" charset="0"/>
                </a:rPr>
                <a:t>、已知</a:t>
              </a:r>
              <a:r>
                <a:rPr lang="en-US" altLang="zh-CN" sz="2800" b="1">
                  <a:latin typeface="Times New Roman" panose="02020603050405020304" pitchFamily="18" charset="0"/>
                </a:rPr>
                <a:t>AB=6cm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</a:t>
              </a:r>
              <a:r>
                <a:rPr lang="en-US" altLang="zh-CN" sz="2800" b="1">
                  <a:latin typeface="Times New Roman" panose="02020603050405020304" pitchFamily="18" charset="0"/>
                </a:rPr>
                <a:t>AD=4cm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</a:t>
              </a:r>
              <a:r>
                <a:rPr lang="en-US" altLang="zh-CN" sz="2800" b="1">
                  <a:latin typeface="Times New Roman" panose="02020603050405020304" pitchFamily="18" charset="0"/>
                </a:rPr>
                <a:t>BC=5cm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，则</a:t>
              </a:r>
              <a:r>
                <a:rPr lang="en-US" altLang="zh-CN" sz="2800" b="1">
                  <a:latin typeface="Times New Roman" panose="02020603050405020304" pitchFamily="18" charset="0"/>
                </a:rPr>
                <a:t>CD=</a:t>
              </a:r>
              <a:r>
                <a:rPr lang="en-US" altLang="zh-CN" sz="2800" b="1" u="sng">
                  <a:latin typeface="Times New Roman" panose="02020603050405020304" pitchFamily="18" charset="0"/>
                </a:rPr>
                <a:t>        </a:t>
              </a:r>
              <a:r>
                <a:rPr lang="zh-CN" altLang="en-US" sz="2800" b="1">
                  <a:latin typeface="Times New Roman" panose="02020603050405020304" pitchFamily="18" charset="0"/>
                </a:rPr>
                <a:t>。</a:t>
              </a: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25617" name="Line 32"/>
            <p:cNvSpPr/>
            <p:nvPr/>
          </p:nvSpPr>
          <p:spPr>
            <a:xfrm>
              <a:off x="908" y="1325"/>
              <a:ext cx="276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18" name="Line 33"/>
            <p:cNvSpPr/>
            <p:nvPr/>
          </p:nvSpPr>
          <p:spPr>
            <a:xfrm flipV="1">
              <a:off x="908" y="1189"/>
              <a:ext cx="0" cy="13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19" name="Line 34"/>
            <p:cNvSpPr/>
            <p:nvPr/>
          </p:nvSpPr>
          <p:spPr>
            <a:xfrm flipV="1">
              <a:off x="3675" y="1189"/>
              <a:ext cx="0" cy="13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20" name="Line 35"/>
            <p:cNvSpPr/>
            <p:nvPr/>
          </p:nvSpPr>
          <p:spPr>
            <a:xfrm flipV="1">
              <a:off x="1452" y="1189"/>
              <a:ext cx="0" cy="13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21" name="Line 36"/>
            <p:cNvSpPr/>
            <p:nvPr/>
          </p:nvSpPr>
          <p:spPr>
            <a:xfrm flipV="1">
              <a:off x="2768" y="1235"/>
              <a:ext cx="0" cy="9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22" name="Text Box 37"/>
            <p:cNvSpPr txBox="1"/>
            <p:nvPr/>
          </p:nvSpPr>
          <p:spPr>
            <a:xfrm>
              <a:off x="772" y="871"/>
              <a:ext cx="40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A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25623" name="Text Box 38"/>
            <p:cNvSpPr txBox="1"/>
            <p:nvPr/>
          </p:nvSpPr>
          <p:spPr>
            <a:xfrm>
              <a:off x="1316" y="872"/>
              <a:ext cx="36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C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25624" name="Text Box 39"/>
            <p:cNvSpPr txBox="1"/>
            <p:nvPr/>
          </p:nvSpPr>
          <p:spPr>
            <a:xfrm>
              <a:off x="2632" y="872"/>
              <a:ext cx="40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D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25625" name="Text Box 40"/>
            <p:cNvSpPr txBox="1"/>
            <p:nvPr/>
          </p:nvSpPr>
          <p:spPr>
            <a:xfrm>
              <a:off x="3538" y="901"/>
              <a:ext cx="36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B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25626" name="Text Box 46"/>
          <p:cNvSpPr txBox="1"/>
          <p:nvPr/>
        </p:nvSpPr>
        <p:spPr>
          <a:xfrm>
            <a:off x="106363" y="5502275"/>
            <a:ext cx="88582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4.</a:t>
            </a:r>
            <a:r>
              <a:rPr lang="zh-CN" altLang="en-US" sz="2800" b="1">
                <a:latin typeface="Times New Roman" panose="02020603050405020304" pitchFamily="18" charset="0"/>
              </a:rPr>
              <a:t>已知线段</a:t>
            </a:r>
            <a:r>
              <a:rPr lang="en-US" altLang="zh-CN" sz="2800" b="1">
                <a:latin typeface="Times New Roman" panose="02020603050405020304" pitchFamily="18" charset="0"/>
              </a:rPr>
              <a:t>AB=5</a:t>
            </a:r>
            <a:r>
              <a:rPr lang="zh-CN" altLang="en-US" sz="2800" b="1">
                <a:latin typeface="Times New Roman" panose="02020603050405020304" pitchFamily="18" charset="0"/>
              </a:rPr>
              <a:t>，</a:t>
            </a:r>
            <a:r>
              <a:rPr lang="en-US" altLang="zh-CN" sz="2800" b="1">
                <a:latin typeface="Times New Roman" panose="02020603050405020304" pitchFamily="18" charset="0"/>
              </a:rPr>
              <a:t>AC=3</a:t>
            </a:r>
            <a:r>
              <a:rPr lang="zh-CN" altLang="en-US" sz="2800" b="1">
                <a:latin typeface="Times New Roman" panose="02020603050405020304" pitchFamily="18" charset="0"/>
              </a:rPr>
              <a:t>，你能求出线段</a:t>
            </a:r>
            <a:r>
              <a:rPr lang="en-US" altLang="zh-CN" sz="2800" b="1">
                <a:latin typeface="Times New Roman" panose="02020603050405020304" pitchFamily="18" charset="0"/>
              </a:rPr>
              <a:t>BC</a:t>
            </a:r>
            <a:r>
              <a:rPr lang="zh-CN" altLang="en-US" sz="2800" b="1">
                <a:latin typeface="Times New Roman" panose="02020603050405020304" pitchFamily="18" charset="0"/>
              </a:rPr>
              <a:t>的长度吗？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6626" name="组合 26625"/>
          <p:cNvGrpSpPr/>
          <p:nvPr/>
        </p:nvGrpSpPr>
        <p:grpSpPr>
          <a:xfrm>
            <a:off x="684213" y="0"/>
            <a:ext cx="6408737" cy="787400"/>
            <a:chOff x="0" y="0"/>
            <a:chExt cx="2256" cy="496"/>
          </a:xfrm>
        </p:grpSpPr>
        <p:sp>
          <p:nvSpPr>
            <p:cNvPr id="26627" name="矩形 26626"/>
            <p:cNvSpPr/>
            <p:nvPr/>
          </p:nvSpPr>
          <p:spPr>
            <a:xfrm>
              <a:off x="0" y="30"/>
              <a:ext cx="1488" cy="466"/>
            </a:xfrm>
            <a:prstGeom prst="rect">
              <a:avLst/>
            </a:prstGeom>
            <a:gradFill rotWithShape="0">
              <a:gsLst>
                <a:gs pos="0">
                  <a:srgbClr val="FFCC99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 w="38100" cap="flat" cmpd="sng">
              <a:solidFill>
                <a:srgbClr val="CC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sz="4000" b="1">
                  <a:latin typeface="Times New Roman" panose="02020603050405020304" pitchFamily="18" charset="0"/>
                  <a:ea typeface="隶书" panose="02010509060101010101" pitchFamily="49" charset="-122"/>
                </a:rPr>
                <a:t>    一起画一画</a:t>
              </a:r>
              <a:endParaRPr lang="zh-CN" altLang="en-US" sz="4000" b="1" baseline="-2500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26628" name="矩形 26627"/>
            <p:cNvSpPr/>
            <p:nvPr/>
          </p:nvSpPr>
          <p:spPr>
            <a:xfrm>
              <a:off x="1314" y="24"/>
              <a:ext cx="183" cy="312"/>
            </a:xfrm>
            <a:prstGeom prst="rect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eaLnBrk="0" hangingPunct="0"/>
              <a:endParaRPr lang="zh-CN" altLang="en-US" sz="24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BatangChe" panose="02030609000101010101" pitchFamily="49" charset="-127"/>
              </a:endParaRPr>
            </a:p>
          </p:txBody>
        </p:sp>
        <p:pic>
          <p:nvPicPr>
            <p:cNvPr id="26629" name="图片 26628" descr="67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88" y="0"/>
              <a:ext cx="768" cy="43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6630" name="图片 26629" descr="gif003[1]">
              <a:hlinkClick r:id="" action="ppaction://hlinkshowjump?jump=lastslide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96"/>
              <a:ext cx="336" cy="33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6631" name="文本框 26630"/>
          <p:cNvSpPr txBox="1"/>
          <p:nvPr/>
        </p:nvSpPr>
        <p:spPr>
          <a:xfrm>
            <a:off x="271463" y="1143000"/>
            <a:ext cx="8262937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>
                <a:latin typeface="Times New Roman" panose="02020603050405020304" pitchFamily="18" charset="0"/>
              </a:rPr>
              <a:t>在一条直线上顺次取</a:t>
            </a:r>
            <a:r>
              <a:rPr lang="en-US" altLang="zh-CN" sz="2800" b="1">
                <a:latin typeface="Times New Roman" panose="02020603050405020304" pitchFamily="18" charset="0"/>
              </a:rPr>
              <a:t>A</a:t>
            </a:r>
            <a:r>
              <a:rPr lang="zh-CN" altLang="en-US" sz="2800" b="1">
                <a:latin typeface="Times New Roman" panose="02020603050405020304" pitchFamily="18" charset="0"/>
              </a:rPr>
              <a:t>、</a:t>
            </a:r>
            <a:r>
              <a:rPr lang="en-US" altLang="zh-CN" sz="2800" b="1">
                <a:latin typeface="Times New Roman" panose="02020603050405020304" pitchFamily="18" charset="0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</a:rPr>
              <a:t>、</a:t>
            </a:r>
            <a:r>
              <a:rPr lang="en-US" altLang="zh-CN" sz="2800" b="1">
                <a:latin typeface="Times New Roman" panose="02020603050405020304" pitchFamily="18" charset="0"/>
              </a:rPr>
              <a:t>C</a:t>
            </a:r>
            <a:r>
              <a:rPr lang="zh-CN" altLang="en-US" sz="2800" b="1">
                <a:latin typeface="Times New Roman" panose="02020603050405020304" pitchFamily="18" charset="0"/>
              </a:rPr>
              <a:t>三点，使</a:t>
            </a:r>
            <a:r>
              <a:rPr lang="en-US" altLang="zh-CN" sz="2800" b="1">
                <a:latin typeface="Times New Roman" panose="02020603050405020304" pitchFamily="18" charset="0"/>
              </a:rPr>
              <a:t>AB=5cm</a:t>
            </a:r>
            <a:r>
              <a:rPr lang="zh-CN" altLang="en-US" sz="2800" b="1">
                <a:latin typeface="Times New Roman" panose="02020603050405020304" pitchFamily="18" charset="0"/>
              </a:rPr>
              <a:t>，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r>
              <a:rPr lang="en-US" altLang="zh-CN" sz="2800" b="1">
                <a:latin typeface="Times New Roman" panose="02020603050405020304" pitchFamily="18" charset="0"/>
              </a:rPr>
              <a:t>BC=2cm,</a:t>
            </a:r>
            <a:r>
              <a:rPr lang="zh-CN" altLang="en-US" sz="2800" b="1">
                <a:latin typeface="Times New Roman" panose="02020603050405020304" pitchFamily="18" charset="0"/>
              </a:rPr>
              <a:t>并且取线段</a:t>
            </a:r>
            <a:r>
              <a:rPr lang="en-US" altLang="zh-CN" sz="2800" b="1">
                <a:latin typeface="Times New Roman" panose="02020603050405020304" pitchFamily="18" charset="0"/>
              </a:rPr>
              <a:t>AC</a:t>
            </a:r>
            <a:r>
              <a:rPr lang="zh-CN" altLang="en-US" sz="2800" b="1">
                <a:latin typeface="Times New Roman" panose="02020603050405020304" pitchFamily="18" charset="0"/>
              </a:rPr>
              <a:t>的中点</a:t>
            </a:r>
            <a:r>
              <a:rPr lang="en-US" altLang="zh-CN" sz="2800" b="1">
                <a:latin typeface="Times New Roman" panose="02020603050405020304" pitchFamily="18" charset="0"/>
              </a:rPr>
              <a:t>O</a:t>
            </a:r>
            <a:r>
              <a:rPr lang="zh-CN" altLang="en-US" sz="2800" b="1">
                <a:latin typeface="Times New Roman" panose="02020603050405020304" pitchFamily="18" charset="0"/>
              </a:rPr>
              <a:t>，求线段</a:t>
            </a:r>
            <a:r>
              <a:rPr lang="en-US" altLang="zh-CN" sz="2800" b="1">
                <a:latin typeface="Times New Roman" panose="02020603050405020304" pitchFamily="18" charset="0"/>
              </a:rPr>
              <a:t>OB</a:t>
            </a:r>
            <a:r>
              <a:rPr lang="zh-CN" altLang="en-US" sz="2800" b="1">
                <a:latin typeface="Times New Roman" panose="02020603050405020304" pitchFamily="18" charset="0"/>
              </a:rPr>
              <a:t>的长。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6632" name="直接连接符 26631"/>
          <p:cNvSpPr/>
          <p:nvPr/>
        </p:nvSpPr>
        <p:spPr>
          <a:xfrm>
            <a:off x="914400" y="2743200"/>
            <a:ext cx="7391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3" name="直接连接符 26632"/>
          <p:cNvSpPr/>
          <p:nvPr/>
        </p:nvSpPr>
        <p:spPr>
          <a:xfrm>
            <a:off x="1371600" y="25908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4" name="直接连接符 26633"/>
          <p:cNvSpPr/>
          <p:nvPr/>
        </p:nvSpPr>
        <p:spPr>
          <a:xfrm>
            <a:off x="4038600" y="25908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5" name="直接连接符 26634"/>
          <p:cNvSpPr/>
          <p:nvPr/>
        </p:nvSpPr>
        <p:spPr>
          <a:xfrm>
            <a:off x="5105400" y="25908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6" name="直接连接符 26635"/>
          <p:cNvSpPr/>
          <p:nvPr/>
        </p:nvSpPr>
        <p:spPr>
          <a:xfrm>
            <a:off x="3276600" y="25908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7" name="文本框 26636"/>
          <p:cNvSpPr txBox="1"/>
          <p:nvPr/>
        </p:nvSpPr>
        <p:spPr>
          <a:xfrm>
            <a:off x="1143000" y="26670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A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26638" name="文本框 26637"/>
          <p:cNvSpPr txBox="1"/>
          <p:nvPr/>
        </p:nvSpPr>
        <p:spPr>
          <a:xfrm>
            <a:off x="3879850" y="2667000"/>
            <a:ext cx="3873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latin typeface="Times New Roman" panose="02020603050405020304" pitchFamily="18" charset="0"/>
              </a:rPr>
              <a:t>B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26639" name="文本框 26638"/>
          <p:cNvSpPr txBox="1"/>
          <p:nvPr/>
        </p:nvSpPr>
        <p:spPr>
          <a:xfrm>
            <a:off x="4946650" y="2667000"/>
            <a:ext cx="4048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latin typeface="Times New Roman" panose="02020603050405020304" pitchFamily="18" charset="0"/>
              </a:rPr>
              <a:t>C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26640" name="文本框 26639"/>
          <p:cNvSpPr txBox="1"/>
          <p:nvPr/>
        </p:nvSpPr>
        <p:spPr>
          <a:xfrm>
            <a:off x="3124200" y="2667000"/>
            <a:ext cx="42068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latin typeface="Times New Roman" panose="02020603050405020304" pitchFamily="18" charset="0"/>
              </a:rPr>
              <a:t>O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26641" name="文本框 26640"/>
          <p:cNvSpPr txBox="1"/>
          <p:nvPr/>
        </p:nvSpPr>
        <p:spPr>
          <a:xfrm>
            <a:off x="152400" y="281940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解：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2" name="文本框 26641"/>
          <p:cNvSpPr txBox="1"/>
          <p:nvPr/>
        </p:nvSpPr>
        <p:spPr>
          <a:xfrm>
            <a:off x="533400" y="3352800"/>
            <a:ext cx="3689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</a:rPr>
              <a:t>AC=AB+BC=5+2=7cm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grpSp>
        <p:nvGrpSpPr>
          <p:cNvPr id="26643" name="组合 26642"/>
          <p:cNvGrpSpPr/>
          <p:nvPr/>
        </p:nvGrpSpPr>
        <p:grpSpPr>
          <a:xfrm>
            <a:off x="533400" y="3930650"/>
            <a:ext cx="4073525" cy="966788"/>
            <a:chOff x="0" y="0"/>
            <a:chExt cx="2566" cy="609"/>
          </a:xfrm>
        </p:grpSpPr>
        <p:sp>
          <p:nvSpPr>
            <p:cNvPr id="26644" name="文本框 26643"/>
            <p:cNvSpPr txBox="1"/>
            <p:nvPr/>
          </p:nvSpPr>
          <p:spPr>
            <a:xfrm>
              <a:off x="0" y="116"/>
              <a:ext cx="256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800" b="1">
                  <a:latin typeface="Times New Roman" panose="02020603050405020304" pitchFamily="18" charset="0"/>
                </a:rPr>
                <a:t>AO=OC=         AC=3.5cm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26645" name="组合 26644"/>
            <p:cNvGrpSpPr/>
            <p:nvPr/>
          </p:nvGrpSpPr>
          <p:grpSpPr>
            <a:xfrm>
              <a:off x="1104" y="0"/>
              <a:ext cx="288" cy="609"/>
              <a:chOff x="0" y="0"/>
              <a:chExt cx="288" cy="609"/>
            </a:xfrm>
          </p:grpSpPr>
          <p:sp>
            <p:nvSpPr>
              <p:cNvPr id="26646" name="直接连接符 26645"/>
              <p:cNvSpPr/>
              <p:nvPr/>
            </p:nvSpPr>
            <p:spPr>
              <a:xfrm>
                <a:off x="0" y="288"/>
                <a:ext cx="28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647" name="文本框 26646"/>
              <p:cNvSpPr txBox="1"/>
              <p:nvPr/>
            </p:nvSpPr>
            <p:spPr>
              <a:xfrm>
                <a:off x="48" y="0"/>
                <a:ext cx="240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Times New Roman" panose="02020603050405020304" pitchFamily="18" charset="0"/>
                  </a:rPr>
                  <a:t>1</a:t>
                </a:r>
                <a:endParaRPr lang="en-US" altLang="zh-CN" sz="28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48" name="文本框 26647"/>
              <p:cNvSpPr txBox="1"/>
              <p:nvPr/>
            </p:nvSpPr>
            <p:spPr>
              <a:xfrm>
                <a:off x="48" y="282"/>
                <a:ext cx="228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800" b="1">
                    <a:latin typeface="Times New Roman" panose="02020603050405020304" pitchFamily="18" charset="0"/>
                  </a:rPr>
                  <a:t>2</a:t>
                </a:r>
                <a:endParaRPr lang="en-US" altLang="zh-CN" sz="2800" b="1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6649" name="文本框 26648"/>
          <p:cNvSpPr txBox="1"/>
          <p:nvPr/>
        </p:nvSpPr>
        <p:spPr>
          <a:xfrm>
            <a:off x="533400" y="4800600"/>
            <a:ext cx="409257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</a:rPr>
              <a:t>OB=AB-AO=5-3.5=1.5cm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26650" name="文本框 26649"/>
          <p:cNvSpPr txBox="1"/>
          <p:nvPr/>
        </p:nvSpPr>
        <p:spPr>
          <a:xfrm>
            <a:off x="4343400" y="4800600"/>
            <a:ext cx="444976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（或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OB=OC-BC=3.5-2=1.5cm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）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1" name="文本框 26650"/>
          <p:cNvSpPr txBox="1"/>
          <p:nvPr/>
        </p:nvSpPr>
        <p:spPr>
          <a:xfrm>
            <a:off x="746125" y="5400675"/>
            <a:ext cx="454183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>
                <a:latin typeface="Times New Roman" panose="02020603050405020304" pitchFamily="18" charset="0"/>
              </a:rPr>
              <a:t>答：线段</a:t>
            </a:r>
            <a:r>
              <a:rPr lang="en-US" altLang="zh-CN" sz="2800" b="1">
                <a:latin typeface="Times New Roman" panose="02020603050405020304" pitchFamily="18" charset="0"/>
              </a:rPr>
              <a:t>OB</a:t>
            </a:r>
            <a:r>
              <a:rPr lang="zh-CN" altLang="en-US" sz="2800" b="1">
                <a:latin typeface="Times New Roman" panose="02020603050405020304" pitchFamily="18" charset="0"/>
              </a:rPr>
              <a:t>的长等于</a:t>
            </a:r>
            <a:r>
              <a:rPr lang="en-US" altLang="zh-CN" sz="2800" b="1">
                <a:latin typeface="Times New Roman" panose="02020603050405020304" pitchFamily="18" charset="0"/>
              </a:rPr>
              <a:t>1.5cm.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/>
      <p:bldP spid="26638" grpId="0"/>
      <p:bldP spid="26639" grpId="0"/>
      <p:bldP spid="26640" grpId="0"/>
      <p:bldP spid="26641" grpId="0"/>
      <p:bldP spid="26642" grpId="0"/>
      <p:bldP spid="26649" grpId="0"/>
      <p:bldP spid="26650" grpId="0"/>
      <p:bldP spid="266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6" name="组合 6145"/>
          <p:cNvGrpSpPr/>
          <p:nvPr/>
        </p:nvGrpSpPr>
        <p:grpSpPr>
          <a:xfrm>
            <a:off x="395288" y="188913"/>
            <a:ext cx="6408737" cy="787400"/>
            <a:chOff x="0" y="0"/>
            <a:chExt cx="2256" cy="496"/>
          </a:xfrm>
        </p:grpSpPr>
        <p:sp>
          <p:nvSpPr>
            <p:cNvPr id="6147" name="矩形 6146"/>
            <p:cNvSpPr/>
            <p:nvPr/>
          </p:nvSpPr>
          <p:spPr>
            <a:xfrm>
              <a:off x="0" y="30"/>
              <a:ext cx="1488" cy="466"/>
            </a:xfrm>
            <a:prstGeom prst="rect">
              <a:avLst/>
            </a:prstGeom>
            <a:gradFill rotWithShape="0">
              <a:gsLst>
                <a:gs pos="0">
                  <a:srgbClr val="FFCC99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 w="38100" cap="flat" cmpd="sng">
              <a:solidFill>
                <a:srgbClr val="CC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sz="4000" b="1">
                  <a:latin typeface="Times New Roman" panose="02020603050405020304" pitchFamily="18" charset="0"/>
                  <a:ea typeface="隶书" panose="02010509060101010101" pitchFamily="49" charset="-122"/>
                </a:rPr>
                <a:t>    一起画一画</a:t>
              </a:r>
              <a:endParaRPr lang="zh-CN" altLang="en-US" sz="4000" b="1" baseline="-2500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6148" name="矩形 6147"/>
            <p:cNvSpPr/>
            <p:nvPr/>
          </p:nvSpPr>
          <p:spPr>
            <a:xfrm>
              <a:off x="1314" y="24"/>
              <a:ext cx="183" cy="312"/>
            </a:xfrm>
            <a:prstGeom prst="rect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eaLnBrk="0" hangingPunct="0"/>
              <a:endParaRPr lang="zh-CN" altLang="en-US" sz="24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BatangChe" panose="02030609000101010101" pitchFamily="49" charset="-127"/>
              </a:endParaRPr>
            </a:p>
          </p:txBody>
        </p:sp>
        <p:pic>
          <p:nvPicPr>
            <p:cNvPr id="6149" name="图片 6148" descr="67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88" y="0"/>
              <a:ext cx="768" cy="43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50" name="图片 6149" descr="gif003[1]">
              <a:hlinkClick r:id="" action="ppaction://hlinkshowjump?jump=lastslide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96"/>
              <a:ext cx="336" cy="33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6151" name="矩形 6150"/>
          <p:cNvSpPr/>
          <p:nvPr/>
        </p:nvSpPr>
        <p:spPr>
          <a:xfrm>
            <a:off x="971550" y="1484313"/>
            <a:ext cx="4537075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如图，已知线段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a,b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且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a&gt;b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。</a:t>
            </a:r>
            <a:endParaRPr lang="zh-CN" altLang="en-US" sz="28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endParaRPr lang="zh-CN" altLang="en-US" sz="2800">
              <a:latin typeface="Arial" panose="020B0604020202020204" pitchFamily="34" charset="0"/>
            </a:endParaRPr>
          </a:p>
        </p:txBody>
      </p:sp>
      <p:sp>
        <p:nvSpPr>
          <p:cNvPr id="6152" name="矩形 6151"/>
          <p:cNvSpPr/>
          <p:nvPr/>
        </p:nvSpPr>
        <p:spPr>
          <a:xfrm>
            <a:off x="827088" y="2873375"/>
            <a:ext cx="5654675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1.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在直线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上画线段</a:t>
            </a:r>
            <a:r>
              <a:rPr lang="en-US" altLang="zh-CN" sz="2800" b="1">
                <a:latin typeface="Arial" panose="020B0604020202020204" pitchFamily="34" charset="0"/>
              </a:rPr>
              <a:t>AB=a</a:t>
            </a:r>
            <a:r>
              <a:rPr lang="zh-CN" altLang="en-US" sz="2800" b="1">
                <a:latin typeface="Arial" panose="020B0604020202020204" pitchFamily="34" charset="0"/>
              </a:rPr>
              <a:t>，</a:t>
            </a:r>
            <a:r>
              <a:rPr lang="en-US" altLang="zh-CN" sz="2800" b="1">
                <a:latin typeface="Arial" panose="020B0604020202020204" pitchFamily="34" charset="0"/>
              </a:rPr>
              <a:t>BC=b</a:t>
            </a:r>
            <a:r>
              <a:rPr lang="zh-CN" altLang="en-US" sz="2800" b="1">
                <a:latin typeface="Arial" panose="020B0604020202020204" pitchFamily="34" charset="0"/>
              </a:rPr>
              <a:t>，</a:t>
            </a:r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zh-CN" altLang="en-US" sz="2800" b="1">
                <a:latin typeface="Arial" panose="020B0604020202020204" pitchFamily="34" charset="0"/>
              </a:rPr>
              <a:t>则线段</a:t>
            </a:r>
            <a:r>
              <a:rPr lang="en-US" altLang="zh-CN" sz="2800" b="1">
                <a:latin typeface="Arial" panose="020B0604020202020204" pitchFamily="34" charset="0"/>
              </a:rPr>
              <a:t>AC=_________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6153" name="矩形 6152"/>
          <p:cNvSpPr/>
          <p:nvPr/>
        </p:nvSpPr>
        <p:spPr>
          <a:xfrm>
            <a:off x="827088" y="3952875"/>
            <a:ext cx="7794625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latin typeface="Arial" panose="020B0604020202020204" pitchFamily="34" charset="0"/>
              </a:rPr>
              <a:t>2. </a:t>
            </a:r>
            <a:r>
              <a:rPr lang="zh-CN" altLang="en-US" sz="2800" b="1">
                <a:latin typeface="Arial" panose="020B0604020202020204" pitchFamily="34" charset="0"/>
              </a:rPr>
              <a:t>在直线</a:t>
            </a:r>
            <a:r>
              <a:rPr lang="en-US" altLang="zh-CN" sz="2800" b="1">
                <a:latin typeface="Arial" panose="020B0604020202020204" pitchFamily="34" charset="0"/>
              </a:rPr>
              <a:t>l</a:t>
            </a:r>
            <a:r>
              <a:rPr lang="zh-CN" altLang="en-US" sz="2800" b="1">
                <a:latin typeface="Arial" panose="020B0604020202020204" pitchFamily="34" charset="0"/>
              </a:rPr>
              <a:t>上画线段</a:t>
            </a:r>
            <a:r>
              <a:rPr lang="en-US" altLang="zh-CN" sz="2800" b="1">
                <a:latin typeface="Arial" panose="020B0604020202020204" pitchFamily="34" charset="0"/>
              </a:rPr>
              <a:t>AB=a,</a:t>
            </a:r>
            <a:r>
              <a:rPr lang="zh-CN" altLang="en-US" sz="2800" b="1">
                <a:latin typeface="Arial" panose="020B0604020202020204" pitchFamily="34" charset="0"/>
              </a:rPr>
              <a:t>在</a:t>
            </a:r>
            <a:r>
              <a:rPr lang="en-US" altLang="zh-CN" sz="2800" b="1">
                <a:latin typeface="Arial" panose="020B0604020202020204" pitchFamily="34" charset="0"/>
              </a:rPr>
              <a:t>AB</a:t>
            </a:r>
            <a:r>
              <a:rPr lang="zh-CN" altLang="en-US" sz="2800" b="1">
                <a:latin typeface="Arial" panose="020B0604020202020204" pitchFamily="34" charset="0"/>
              </a:rPr>
              <a:t>上画线段</a:t>
            </a:r>
            <a:r>
              <a:rPr lang="en-US" altLang="zh-CN" sz="2800" b="1">
                <a:latin typeface="Arial" panose="020B0604020202020204" pitchFamily="34" charset="0"/>
              </a:rPr>
              <a:t>AD=b</a:t>
            </a:r>
            <a:r>
              <a:rPr lang="zh-CN" altLang="en-US" sz="2800" b="1">
                <a:latin typeface="Arial" panose="020B0604020202020204" pitchFamily="34" charset="0"/>
              </a:rPr>
              <a:t>，</a:t>
            </a:r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zh-CN" altLang="en-US" sz="2800" b="1">
                <a:latin typeface="Arial" panose="020B0604020202020204" pitchFamily="34" charset="0"/>
              </a:rPr>
              <a:t>则线段</a:t>
            </a:r>
            <a:r>
              <a:rPr lang="en-US" altLang="zh-CN" sz="2800" b="1">
                <a:latin typeface="Arial" panose="020B0604020202020204" pitchFamily="34" charset="0"/>
              </a:rPr>
              <a:t>BD=_________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grpSp>
        <p:nvGrpSpPr>
          <p:cNvPr id="6154" name="Group 32"/>
          <p:cNvGrpSpPr/>
          <p:nvPr/>
        </p:nvGrpSpPr>
        <p:grpSpPr>
          <a:xfrm>
            <a:off x="6043613" y="1196975"/>
            <a:ext cx="2057400" cy="579438"/>
            <a:chOff x="0" y="0"/>
            <a:chExt cx="1296" cy="365"/>
          </a:xfrm>
        </p:grpSpPr>
        <p:sp>
          <p:nvSpPr>
            <p:cNvPr id="6155" name="Text Box 33"/>
            <p:cNvSpPr txBox="1"/>
            <p:nvPr/>
          </p:nvSpPr>
          <p:spPr>
            <a:xfrm>
              <a:off x="432" y="0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32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a</a:t>
              </a:r>
              <a:endPara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6" name="Line 34"/>
            <p:cNvSpPr/>
            <p:nvPr/>
          </p:nvSpPr>
          <p:spPr>
            <a:xfrm>
              <a:off x="0" y="350"/>
              <a:ext cx="1296" cy="0"/>
            </a:xfrm>
            <a:prstGeom prst="line">
              <a:avLst/>
            </a:prstGeom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7" name="Line 35"/>
            <p:cNvSpPr/>
            <p:nvPr/>
          </p:nvSpPr>
          <p:spPr>
            <a:xfrm flipV="1">
              <a:off x="0" y="302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8" name="Line 36"/>
            <p:cNvSpPr/>
            <p:nvPr/>
          </p:nvSpPr>
          <p:spPr>
            <a:xfrm flipV="1">
              <a:off x="1296" y="302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159" name="Group 3"/>
          <p:cNvGrpSpPr/>
          <p:nvPr/>
        </p:nvGrpSpPr>
        <p:grpSpPr>
          <a:xfrm>
            <a:off x="6105525" y="1916113"/>
            <a:ext cx="914400" cy="579437"/>
            <a:chOff x="0" y="0"/>
            <a:chExt cx="576" cy="365"/>
          </a:xfrm>
        </p:grpSpPr>
        <p:sp>
          <p:nvSpPr>
            <p:cNvPr id="6160" name="Line 4"/>
            <p:cNvSpPr/>
            <p:nvPr/>
          </p:nvSpPr>
          <p:spPr>
            <a:xfrm>
              <a:off x="0" y="309"/>
              <a:ext cx="1" cy="56"/>
            </a:xfrm>
            <a:prstGeom prst="line">
              <a:avLst/>
            </a:prstGeom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1" name="Line 5"/>
            <p:cNvSpPr/>
            <p:nvPr/>
          </p:nvSpPr>
          <p:spPr>
            <a:xfrm>
              <a:off x="576" y="309"/>
              <a:ext cx="0" cy="56"/>
            </a:xfrm>
            <a:prstGeom prst="line">
              <a:avLst/>
            </a:prstGeom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6162" name="Group 6"/>
            <p:cNvGrpSpPr/>
            <p:nvPr/>
          </p:nvGrpSpPr>
          <p:grpSpPr>
            <a:xfrm>
              <a:off x="0" y="0"/>
              <a:ext cx="576" cy="365"/>
              <a:chOff x="0" y="0"/>
              <a:chExt cx="576" cy="365"/>
            </a:xfrm>
          </p:grpSpPr>
          <p:sp>
            <p:nvSpPr>
              <p:cNvPr id="6163" name="Line 7"/>
              <p:cNvSpPr/>
              <p:nvPr/>
            </p:nvSpPr>
            <p:spPr>
              <a:xfrm>
                <a:off x="0" y="365"/>
                <a:ext cx="576" cy="0"/>
              </a:xfrm>
              <a:prstGeom prst="line">
                <a:avLst/>
              </a:prstGeom>
              <a:ln w="2857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64" name="Text Box 8"/>
              <p:cNvSpPr txBox="1"/>
              <p:nvPr/>
            </p:nvSpPr>
            <p:spPr>
              <a:xfrm>
                <a:off x="182" y="0"/>
                <a:ext cx="258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 sz="3200" b="1">
                    <a:solidFill>
                      <a:srgbClr val="FF3300"/>
                    </a:solidFill>
                    <a:latin typeface="Times New Roman" panose="02020603050405020304" pitchFamily="18" charset="0"/>
                  </a:rPr>
                  <a:t>b</a:t>
                </a:r>
                <a:endParaRPr lang="en-US" altLang="zh-CN" sz="3200" b="1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9"/>
          <p:cNvSpPr txBox="1"/>
          <p:nvPr/>
        </p:nvSpPr>
        <p:spPr>
          <a:xfrm>
            <a:off x="539750" y="188913"/>
            <a:ext cx="20399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rgbClr val="0000CC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3600" b="1">
                <a:solidFill>
                  <a:srgbClr val="0000CC"/>
                </a:solidFill>
                <a:latin typeface="Times New Roman" panose="02020603050405020304" pitchFamily="18" charset="0"/>
              </a:rPr>
              <a:t>画法：</a:t>
            </a:r>
            <a:endParaRPr lang="zh-CN" altLang="en-US" sz="36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Text Box 10"/>
          <p:cNvSpPr txBox="1"/>
          <p:nvPr/>
        </p:nvSpPr>
        <p:spPr>
          <a:xfrm>
            <a:off x="1116013" y="908050"/>
            <a:ext cx="65262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0000CC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1).</a:t>
            </a:r>
            <a:r>
              <a:rPr lang="zh-CN" altLang="en-US" sz="3200" b="1">
                <a:solidFill>
                  <a:srgbClr val="0000CC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画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直线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，在直线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上确定一点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A;</a:t>
            </a:r>
            <a:endParaRPr lang="en-US" altLang="zh-CN" sz="32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7172" name="Group 11"/>
          <p:cNvGrpSpPr/>
          <p:nvPr/>
        </p:nvGrpSpPr>
        <p:grpSpPr>
          <a:xfrm>
            <a:off x="2089150" y="4025900"/>
            <a:ext cx="4283075" cy="533400"/>
            <a:chOff x="0" y="0"/>
            <a:chExt cx="2698" cy="336"/>
          </a:xfrm>
        </p:grpSpPr>
        <p:sp>
          <p:nvSpPr>
            <p:cNvPr id="7173" name="Line 12"/>
            <p:cNvSpPr/>
            <p:nvPr/>
          </p:nvSpPr>
          <p:spPr>
            <a:xfrm>
              <a:off x="106" y="48"/>
              <a:ext cx="2592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74" name="Oval 13"/>
            <p:cNvSpPr/>
            <p:nvPr/>
          </p:nvSpPr>
          <p:spPr>
            <a:xfrm>
              <a:off x="58" y="0"/>
              <a:ext cx="48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175" name="Text Box 14"/>
            <p:cNvSpPr txBox="1"/>
            <p:nvPr/>
          </p:nvSpPr>
          <p:spPr>
            <a:xfrm>
              <a:off x="0" y="26"/>
              <a:ext cx="11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endParaRPr lang="zh-CN" altLang="en-US" sz="2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7176" name="Text Box 15"/>
            <p:cNvSpPr txBox="1"/>
            <p:nvPr/>
          </p:nvSpPr>
          <p:spPr>
            <a:xfrm>
              <a:off x="2410" y="48"/>
              <a:ext cx="11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endParaRPr lang="zh-CN" altLang="en-US" sz="2400" b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7177" name="Text Box 16"/>
          <p:cNvSpPr txBox="1"/>
          <p:nvPr/>
        </p:nvSpPr>
        <p:spPr>
          <a:xfrm>
            <a:off x="1116013" y="1484313"/>
            <a:ext cx="727392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0000CC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2).</a:t>
            </a:r>
            <a:r>
              <a:rPr lang="zh-CN" altLang="en-US" sz="3200" b="1">
                <a:solidFill>
                  <a:srgbClr val="0000CC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在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直线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，以点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为圆心，线段             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的长为半径画弧，交直线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于点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B;</a:t>
            </a:r>
            <a:endParaRPr lang="en-US" altLang="zh-CN" sz="3200" b="1">
              <a:solidFill>
                <a:srgbClr val="0000CC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7178" name="Text Box 17"/>
          <p:cNvSpPr txBox="1"/>
          <p:nvPr/>
        </p:nvSpPr>
        <p:spPr>
          <a:xfrm>
            <a:off x="1116013" y="2492375"/>
            <a:ext cx="700563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0000CC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3).</a:t>
            </a:r>
            <a:r>
              <a:rPr lang="zh-CN" altLang="en-US" sz="3200" b="1">
                <a:solidFill>
                  <a:srgbClr val="0000CC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在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直线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l,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以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B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点为圆心，线段                   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b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的长为半径画弧，交直线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于点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C;</a:t>
            </a:r>
            <a:endParaRPr lang="en-US" altLang="zh-CN" sz="3200" b="1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grpSp>
        <p:nvGrpSpPr>
          <p:cNvPr id="7179" name="Group 18"/>
          <p:cNvGrpSpPr/>
          <p:nvPr/>
        </p:nvGrpSpPr>
        <p:grpSpPr>
          <a:xfrm>
            <a:off x="3059113" y="3716338"/>
            <a:ext cx="1027112" cy="796925"/>
            <a:chOff x="0" y="0"/>
            <a:chExt cx="693" cy="502"/>
          </a:xfrm>
        </p:grpSpPr>
        <p:sp>
          <p:nvSpPr>
            <p:cNvPr id="7180" name="Text Box 19"/>
            <p:cNvSpPr txBox="1"/>
            <p:nvPr/>
          </p:nvSpPr>
          <p:spPr>
            <a:xfrm>
              <a:off x="432" y="214"/>
              <a:ext cx="26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</a:rPr>
                <a:t>B</a:t>
              </a:r>
              <a:endParaRPr lang="en-US" altLang="zh-CN" sz="2400" b="1">
                <a:latin typeface="Times New Roman" panose="02020603050405020304" pitchFamily="18" charset="0"/>
              </a:endParaRPr>
            </a:p>
          </p:txBody>
        </p:sp>
        <p:grpSp>
          <p:nvGrpSpPr>
            <p:cNvPr id="7181" name="Group 20"/>
            <p:cNvGrpSpPr/>
            <p:nvPr/>
          </p:nvGrpSpPr>
          <p:grpSpPr>
            <a:xfrm>
              <a:off x="0" y="0"/>
              <a:ext cx="576" cy="288"/>
              <a:chOff x="0" y="0"/>
              <a:chExt cx="576" cy="288"/>
            </a:xfrm>
          </p:grpSpPr>
          <p:sp>
            <p:nvSpPr>
              <p:cNvPr id="7182" name="Line 21"/>
              <p:cNvSpPr/>
              <p:nvPr/>
            </p:nvSpPr>
            <p:spPr>
              <a:xfrm>
                <a:off x="0" y="262"/>
                <a:ext cx="576" cy="0"/>
              </a:xfrm>
              <a:prstGeom prst="line">
                <a:avLst/>
              </a:prstGeom>
              <a:ln w="1905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83" name="Line 22"/>
              <p:cNvSpPr/>
              <p:nvPr/>
            </p:nvSpPr>
            <p:spPr>
              <a:xfrm>
                <a:off x="0" y="214"/>
                <a:ext cx="0" cy="48"/>
              </a:xfrm>
              <a:prstGeom prst="line">
                <a:avLst/>
              </a:prstGeom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84" name="Line 23"/>
              <p:cNvSpPr/>
              <p:nvPr/>
            </p:nvSpPr>
            <p:spPr>
              <a:xfrm>
                <a:off x="576" y="214"/>
                <a:ext cx="0" cy="48"/>
              </a:xfrm>
              <a:prstGeom prst="line">
                <a:avLst/>
              </a:prstGeom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85" name="Text Box 24"/>
              <p:cNvSpPr txBox="1"/>
              <p:nvPr/>
            </p:nvSpPr>
            <p:spPr>
              <a:xfrm>
                <a:off x="182" y="0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r>
                  <a:rPr lang="en-US" altLang="zh-CN" sz="2400" b="1">
                    <a:solidFill>
                      <a:srgbClr val="FF33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7186" name="Text Box 25"/>
          <p:cNvSpPr txBox="1"/>
          <p:nvPr/>
        </p:nvSpPr>
        <p:spPr>
          <a:xfrm>
            <a:off x="2987675" y="5805488"/>
            <a:ext cx="56657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线段</a:t>
            </a:r>
            <a:r>
              <a:rPr lang="en-US" altLang="zh-CN" sz="3600" b="1">
                <a:latin typeface="黑体" panose="02010600030101010101" pitchFamily="49" charset="-122"/>
                <a:ea typeface="黑体" panose="02010600030101010101" pitchFamily="49" charset="-122"/>
              </a:rPr>
              <a:t>AC</a:t>
            </a: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就是所求的线段</a:t>
            </a:r>
            <a:endParaRPr lang="zh-CN" altLang="en-US" sz="3600" b="1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7187" name="Text Box 29"/>
          <p:cNvSpPr txBox="1"/>
          <p:nvPr/>
        </p:nvSpPr>
        <p:spPr>
          <a:xfrm>
            <a:off x="2916238" y="4437063"/>
            <a:ext cx="5856287" cy="1382712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线段</a:t>
            </a:r>
            <a:r>
              <a:rPr lang="en-US" altLang="zh-CN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AC</a:t>
            </a:r>
            <a:r>
              <a:rPr lang="zh-CN" altLang="en-US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的长度是线段</a:t>
            </a:r>
            <a:r>
              <a:rPr lang="en-US" altLang="zh-CN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a</a:t>
            </a:r>
            <a:r>
              <a:rPr lang="zh-CN" altLang="en-US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，</a:t>
            </a:r>
            <a:r>
              <a:rPr lang="en-US" altLang="zh-CN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b</a:t>
            </a:r>
            <a:r>
              <a:rPr lang="zh-CN" altLang="en-US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的长度的和，我们就说线段</a:t>
            </a:r>
            <a:r>
              <a:rPr lang="en-US" altLang="zh-CN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AC</a:t>
            </a:r>
            <a:r>
              <a:rPr lang="zh-CN" altLang="en-US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是线段</a:t>
            </a:r>
            <a:r>
              <a:rPr lang="en-US" altLang="zh-CN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a</a:t>
            </a:r>
            <a:r>
              <a:rPr lang="zh-CN" altLang="en-US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，</a:t>
            </a:r>
            <a:r>
              <a:rPr lang="en-US" altLang="zh-CN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b</a:t>
            </a:r>
            <a:r>
              <a:rPr lang="zh-CN" altLang="en-US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的和，记做</a:t>
            </a:r>
            <a:r>
              <a:rPr lang="en-US" altLang="zh-CN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AC=a+b</a:t>
            </a:r>
            <a:r>
              <a:rPr lang="zh-CN" altLang="en-US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，即</a:t>
            </a:r>
            <a:r>
              <a:rPr lang="en-US" altLang="zh-CN" sz="2800" b="1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AC=AB+BC </a:t>
            </a:r>
            <a:endParaRPr lang="en-US" altLang="zh-CN" sz="2800" b="1">
              <a:solidFill>
                <a:srgbClr val="FF33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7188" name="AutoShape 31"/>
          <p:cNvSpPr/>
          <p:nvPr/>
        </p:nvSpPr>
        <p:spPr>
          <a:xfrm>
            <a:off x="179388" y="4365625"/>
            <a:ext cx="1474787" cy="2159000"/>
          </a:xfrm>
          <a:prstGeom prst="wedgeEllipseCallout">
            <a:avLst>
              <a:gd name="adj1" fmla="val 137296"/>
              <a:gd name="adj2" fmla="val 34338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结论不能少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grpSp>
        <p:nvGrpSpPr>
          <p:cNvPr id="7189" name="Group 37"/>
          <p:cNvGrpSpPr/>
          <p:nvPr/>
        </p:nvGrpSpPr>
        <p:grpSpPr>
          <a:xfrm>
            <a:off x="3924300" y="3644900"/>
            <a:ext cx="2139950" cy="914400"/>
            <a:chOff x="0" y="0"/>
            <a:chExt cx="1348" cy="576"/>
          </a:xfrm>
        </p:grpSpPr>
        <p:sp>
          <p:nvSpPr>
            <p:cNvPr id="7190" name="Text Box 38"/>
            <p:cNvSpPr txBox="1"/>
            <p:nvPr/>
          </p:nvSpPr>
          <p:spPr>
            <a:xfrm>
              <a:off x="1104" y="288"/>
              <a:ext cx="24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>
                  <a:latin typeface="Times New Roman" panose="02020603050405020304" pitchFamily="18" charset="0"/>
                </a:rPr>
                <a:t>C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191" name="Group 39"/>
            <p:cNvGrpSpPr/>
            <p:nvPr/>
          </p:nvGrpSpPr>
          <p:grpSpPr>
            <a:xfrm>
              <a:off x="0" y="0"/>
              <a:ext cx="1296" cy="288"/>
              <a:chOff x="0" y="0"/>
              <a:chExt cx="1296" cy="288"/>
            </a:xfrm>
          </p:grpSpPr>
          <p:sp>
            <p:nvSpPr>
              <p:cNvPr id="7192" name="Text Box 40"/>
              <p:cNvSpPr txBox="1"/>
              <p:nvPr/>
            </p:nvSpPr>
            <p:spPr>
              <a:xfrm>
                <a:off x="432" y="0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 sz="2400">
                    <a:solidFill>
                      <a:srgbClr val="FF3300"/>
                    </a:solidFill>
                    <a:latin typeface="Times New Roman" panose="02020603050405020304" pitchFamily="18" charset="0"/>
                  </a:rPr>
                  <a:t>b</a:t>
                </a:r>
                <a:endParaRPr lang="en-US" altLang="zh-CN" sz="24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193" name="Line 41"/>
              <p:cNvSpPr/>
              <p:nvPr/>
            </p:nvSpPr>
            <p:spPr>
              <a:xfrm>
                <a:off x="0" y="288"/>
                <a:ext cx="1296" cy="0"/>
              </a:xfrm>
              <a:prstGeom prst="line">
                <a:avLst/>
              </a:prstGeom>
              <a:ln w="2857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4" name="Line 42"/>
              <p:cNvSpPr/>
              <p:nvPr/>
            </p:nvSpPr>
            <p:spPr>
              <a:xfrm flipV="1">
                <a:off x="0" y="240"/>
                <a:ext cx="0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5" name="Line 43"/>
              <p:cNvSpPr/>
              <p:nvPr/>
            </p:nvSpPr>
            <p:spPr>
              <a:xfrm flipV="1">
                <a:off x="1296" y="240"/>
                <a:ext cx="0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7196" name="文本框 7195"/>
          <p:cNvSpPr txBox="1"/>
          <p:nvPr/>
        </p:nvSpPr>
        <p:spPr>
          <a:xfrm>
            <a:off x="2895600" y="4076700"/>
            <a:ext cx="4048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latin typeface="Arial" panose="020B0604020202020204" pitchFamily="34" charset="0"/>
              </a:rPr>
              <a:t>A</a:t>
            </a:r>
            <a:endParaRPr lang="en-US" altLang="zh-CN" sz="2400" b="1">
              <a:latin typeface="Arial" panose="020B0604020202020204" pitchFamily="34" charset="0"/>
            </a:endParaRPr>
          </a:p>
        </p:txBody>
      </p:sp>
      <p:sp>
        <p:nvSpPr>
          <p:cNvPr id="7197" name="文本框 7196"/>
          <p:cNvSpPr txBox="1"/>
          <p:nvPr/>
        </p:nvSpPr>
        <p:spPr>
          <a:xfrm>
            <a:off x="6659563" y="3860800"/>
            <a:ext cx="263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>
                <a:latin typeface="Arial" panose="020B0604020202020204" pitchFamily="34" charset="0"/>
              </a:rPr>
              <a:t>l</a:t>
            </a:r>
            <a:endParaRPr lang="en-US" altLang="zh-CN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3" dur="75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7177" grpId="0"/>
      <p:bldP spid="7178" grpId="0"/>
      <p:bldP spid="7186" grpId="0"/>
      <p:bldP spid="7187" grpId="0" animBg="1"/>
      <p:bldP spid="71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文本框 8193"/>
          <p:cNvSpPr txBox="1"/>
          <p:nvPr/>
        </p:nvSpPr>
        <p:spPr>
          <a:xfrm>
            <a:off x="684213" y="692150"/>
            <a:ext cx="7777162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Arial" panose="020B0604020202020204" pitchFamily="34" charset="0"/>
              </a:rPr>
              <a:t>2.</a:t>
            </a:r>
            <a:r>
              <a:rPr lang="zh-CN" altLang="en-US" sz="2800" b="1">
                <a:latin typeface="Arial" panose="020B0604020202020204" pitchFamily="34" charset="0"/>
              </a:rPr>
              <a:t>在直线</a:t>
            </a:r>
            <a:r>
              <a:rPr lang="en-US" altLang="zh-CN" sz="2800" b="1">
                <a:latin typeface="Arial" panose="020B0604020202020204" pitchFamily="34" charset="0"/>
              </a:rPr>
              <a:t>l</a:t>
            </a:r>
            <a:r>
              <a:rPr lang="zh-CN" altLang="en-US" sz="2800" b="1">
                <a:latin typeface="Arial" panose="020B0604020202020204" pitchFamily="34" charset="0"/>
              </a:rPr>
              <a:t>上画线段</a:t>
            </a:r>
            <a:r>
              <a:rPr lang="en-US" altLang="zh-CN" sz="2800" b="1">
                <a:latin typeface="Arial" panose="020B0604020202020204" pitchFamily="34" charset="0"/>
              </a:rPr>
              <a:t>AB=a,</a:t>
            </a:r>
            <a:r>
              <a:rPr lang="zh-CN" altLang="en-US" sz="2800" b="1">
                <a:latin typeface="Arial" panose="020B0604020202020204" pitchFamily="34" charset="0"/>
              </a:rPr>
              <a:t>在</a:t>
            </a:r>
            <a:r>
              <a:rPr lang="en-US" altLang="zh-CN" sz="2800" b="1">
                <a:latin typeface="Arial" panose="020B0604020202020204" pitchFamily="34" charset="0"/>
              </a:rPr>
              <a:t>AB</a:t>
            </a:r>
            <a:r>
              <a:rPr lang="zh-CN" altLang="en-US" sz="2800" b="1">
                <a:latin typeface="Arial" panose="020B0604020202020204" pitchFamily="34" charset="0"/>
              </a:rPr>
              <a:t>上画线段</a:t>
            </a:r>
            <a:r>
              <a:rPr lang="en-US" altLang="zh-CN" sz="2800" b="1">
                <a:latin typeface="Arial" panose="020B0604020202020204" pitchFamily="34" charset="0"/>
              </a:rPr>
              <a:t>AD=b</a:t>
            </a:r>
            <a:r>
              <a:rPr lang="zh-CN" altLang="en-US" sz="2800" b="1">
                <a:latin typeface="Arial" panose="020B0604020202020204" pitchFamily="34" charset="0"/>
              </a:rPr>
              <a:t>，</a:t>
            </a:r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zh-CN" altLang="en-US" sz="2800" b="1">
                <a:latin typeface="Arial" panose="020B0604020202020204" pitchFamily="34" charset="0"/>
              </a:rPr>
              <a:t>则线段</a:t>
            </a:r>
            <a:r>
              <a:rPr lang="en-US" altLang="zh-CN" sz="2800" b="1">
                <a:latin typeface="Arial" panose="020B0604020202020204" pitchFamily="34" charset="0"/>
              </a:rPr>
              <a:t>BD=_________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8195" name="直接连接符 8194"/>
          <p:cNvSpPr/>
          <p:nvPr/>
        </p:nvSpPr>
        <p:spPr>
          <a:xfrm>
            <a:off x="6516688" y="3933825"/>
            <a:ext cx="10080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196" name="直接连接符 8195"/>
          <p:cNvSpPr/>
          <p:nvPr/>
        </p:nvSpPr>
        <p:spPr>
          <a:xfrm>
            <a:off x="6516688" y="3357563"/>
            <a:ext cx="18716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197" name="文本框 8196"/>
          <p:cNvSpPr txBox="1"/>
          <p:nvPr/>
        </p:nvSpPr>
        <p:spPr>
          <a:xfrm>
            <a:off x="7308850" y="2349500"/>
            <a:ext cx="9366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>
                <a:latin typeface="Arial" panose="020B0604020202020204" pitchFamily="34" charset="0"/>
              </a:rPr>
              <a:t>a</a:t>
            </a:r>
            <a:endParaRPr lang="en-US" altLang="zh-CN" sz="4000">
              <a:latin typeface="Arial" panose="020B0604020202020204" pitchFamily="34" charset="0"/>
            </a:endParaRPr>
          </a:p>
        </p:txBody>
      </p:sp>
      <p:sp>
        <p:nvSpPr>
          <p:cNvPr id="8198" name="文本框 8197"/>
          <p:cNvSpPr txBox="1"/>
          <p:nvPr/>
        </p:nvSpPr>
        <p:spPr>
          <a:xfrm>
            <a:off x="6804025" y="3933825"/>
            <a:ext cx="7921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>
                <a:latin typeface="Arial" panose="020B0604020202020204" pitchFamily="34" charset="0"/>
              </a:rPr>
              <a:t>b</a:t>
            </a:r>
            <a:endParaRPr lang="en-US" altLang="zh-CN" sz="4000">
              <a:latin typeface="Arial" panose="020B0604020202020204" pitchFamily="34" charset="0"/>
            </a:endParaRPr>
          </a:p>
        </p:txBody>
      </p:sp>
      <p:sp>
        <p:nvSpPr>
          <p:cNvPr id="8199" name="直接连接符 8198"/>
          <p:cNvSpPr/>
          <p:nvPr/>
        </p:nvSpPr>
        <p:spPr>
          <a:xfrm>
            <a:off x="6659563" y="3284538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0" name="直接连接符 8199"/>
          <p:cNvSpPr/>
          <p:nvPr/>
        </p:nvSpPr>
        <p:spPr>
          <a:xfrm flipV="1">
            <a:off x="6516688" y="3860800"/>
            <a:ext cx="0" cy="714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1" name="直接连接符 8200"/>
          <p:cNvSpPr/>
          <p:nvPr/>
        </p:nvSpPr>
        <p:spPr>
          <a:xfrm flipV="1">
            <a:off x="7524750" y="3860800"/>
            <a:ext cx="0" cy="714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2" name="直接连接符 8201"/>
          <p:cNvSpPr/>
          <p:nvPr/>
        </p:nvSpPr>
        <p:spPr>
          <a:xfrm flipV="1">
            <a:off x="6516688" y="3284538"/>
            <a:ext cx="0" cy="730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3" name="直接连接符 8202"/>
          <p:cNvSpPr/>
          <p:nvPr/>
        </p:nvSpPr>
        <p:spPr>
          <a:xfrm flipV="1">
            <a:off x="8388350" y="3284538"/>
            <a:ext cx="0" cy="730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4" name="文本框 8203"/>
          <p:cNvSpPr txBox="1"/>
          <p:nvPr/>
        </p:nvSpPr>
        <p:spPr>
          <a:xfrm>
            <a:off x="323850" y="1773238"/>
            <a:ext cx="28082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5050"/>
                </a:solidFill>
                <a:latin typeface="Times New Roman" panose="02020603050405020304" pitchFamily="18" charset="0"/>
              </a:rPr>
              <a:t>画法：</a:t>
            </a:r>
            <a:endParaRPr lang="zh-CN" altLang="en-US" sz="2800" b="1">
              <a:solidFill>
                <a:srgbClr val="FF5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5" name="文本框 8204"/>
          <p:cNvSpPr txBox="1"/>
          <p:nvPr/>
        </p:nvSpPr>
        <p:spPr>
          <a:xfrm>
            <a:off x="323850" y="2154238"/>
            <a:ext cx="61198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1).</a:t>
            </a:r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</a:rPr>
              <a:t>画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直线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，在直线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上确定一点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A;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6" name="文本框 8205"/>
          <p:cNvSpPr txBox="1"/>
          <p:nvPr/>
        </p:nvSpPr>
        <p:spPr>
          <a:xfrm>
            <a:off x="323850" y="2586038"/>
            <a:ext cx="5761038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solidFill>
                  <a:srgbClr val="0000CC"/>
                </a:solidFill>
                <a:latin typeface="Arial" panose="020B0604020202020204" pitchFamily="34" charset="0"/>
              </a:rPr>
              <a:t>2).</a:t>
            </a:r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</a:rPr>
              <a:t>在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直线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，以点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为圆心，线段             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的长为半径画弧，交直线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于点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B;</a:t>
            </a:r>
            <a:endParaRPr lang="en-US" altLang="zh-CN" sz="2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8207" name="组合 8206"/>
          <p:cNvGrpSpPr/>
          <p:nvPr/>
        </p:nvGrpSpPr>
        <p:grpSpPr>
          <a:xfrm>
            <a:off x="3348038" y="4581525"/>
            <a:ext cx="2160587" cy="457200"/>
            <a:chOff x="0" y="0"/>
            <a:chExt cx="1361" cy="288"/>
          </a:xfrm>
        </p:grpSpPr>
        <p:sp>
          <p:nvSpPr>
            <p:cNvPr id="8208" name="文本框 8207"/>
            <p:cNvSpPr txBox="1"/>
            <p:nvPr/>
          </p:nvSpPr>
          <p:spPr>
            <a:xfrm>
              <a:off x="1089" y="0"/>
              <a:ext cx="27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Arial" panose="020B0604020202020204" pitchFamily="34" charset="0"/>
                </a:rPr>
                <a:t>B</a:t>
              </a:r>
              <a:endParaRPr lang="en-US" altLang="zh-CN" sz="2400" b="1">
                <a:latin typeface="Arial" panose="020B0604020202020204" pitchFamily="34" charset="0"/>
              </a:endParaRPr>
            </a:p>
          </p:txBody>
        </p:sp>
        <p:grpSp>
          <p:nvGrpSpPr>
            <p:cNvPr id="8209" name="组合 8208"/>
            <p:cNvGrpSpPr/>
            <p:nvPr/>
          </p:nvGrpSpPr>
          <p:grpSpPr>
            <a:xfrm>
              <a:off x="0" y="227"/>
              <a:ext cx="1180" cy="45"/>
              <a:chOff x="0" y="0"/>
              <a:chExt cx="1180" cy="45"/>
            </a:xfrm>
          </p:grpSpPr>
          <p:sp>
            <p:nvSpPr>
              <p:cNvPr id="8210" name="直接连接符 8209"/>
              <p:cNvSpPr/>
              <p:nvPr/>
            </p:nvSpPr>
            <p:spPr>
              <a:xfrm flipV="1">
                <a:off x="1180" y="0"/>
                <a:ext cx="0" cy="4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11" name="直接连接符 8210"/>
              <p:cNvSpPr/>
              <p:nvPr/>
            </p:nvSpPr>
            <p:spPr>
              <a:xfrm>
                <a:off x="0" y="45"/>
                <a:ext cx="1180" cy="0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8212" name="文本框 8211"/>
          <p:cNvSpPr txBox="1"/>
          <p:nvPr/>
        </p:nvSpPr>
        <p:spPr>
          <a:xfrm>
            <a:off x="323850" y="3500438"/>
            <a:ext cx="5487988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solidFill>
                  <a:srgbClr val="0000CC"/>
                </a:solidFill>
                <a:latin typeface="Arial" panose="020B0604020202020204" pitchFamily="34" charset="0"/>
              </a:rPr>
              <a:t>3).</a:t>
            </a:r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</a:rPr>
              <a:t>在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直线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l,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以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点为圆心，线段                   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b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的长为半径画弧，交直线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于点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D;</a:t>
            </a:r>
            <a:endParaRPr lang="en-US" altLang="zh-CN" sz="2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8213" name="组合 8212"/>
          <p:cNvGrpSpPr/>
          <p:nvPr/>
        </p:nvGrpSpPr>
        <p:grpSpPr>
          <a:xfrm>
            <a:off x="3203575" y="4508500"/>
            <a:ext cx="1152525" cy="503238"/>
            <a:chOff x="0" y="0"/>
            <a:chExt cx="726" cy="317"/>
          </a:xfrm>
        </p:grpSpPr>
        <p:sp>
          <p:nvSpPr>
            <p:cNvPr id="8214" name="直接连接符 8213"/>
            <p:cNvSpPr/>
            <p:nvPr/>
          </p:nvSpPr>
          <p:spPr>
            <a:xfrm>
              <a:off x="91" y="317"/>
              <a:ext cx="635" cy="0"/>
            </a:xfrm>
            <a:prstGeom prst="line">
              <a:avLst/>
            </a:prstGeom>
            <a:ln w="38100" cap="flat" cmpd="sng">
              <a:solidFill>
                <a:srgbClr val="00FF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15" name="文本框 8214"/>
            <p:cNvSpPr txBox="1"/>
            <p:nvPr/>
          </p:nvSpPr>
          <p:spPr>
            <a:xfrm>
              <a:off x="0" y="0"/>
              <a:ext cx="36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Arial" panose="020B0604020202020204" pitchFamily="34" charset="0"/>
                </a:rPr>
                <a:t>A</a:t>
              </a:r>
              <a:endParaRPr lang="en-US" altLang="zh-CN" sz="2400" b="1">
                <a:latin typeface="Arial" panose="020B0604020202020204" pitchFamily="34" charset="0"/>
              </a:endParaRPr>
            </a:p>
          </p:txBody>
        </p:sp>
        <p:sp>
          <p:nvSpPr>
            <p:cNvPr id="8216" name="直接连接符 8215"/>
            <p:cNvSpPr/>
            <p:nvPr/>
          </p:nvSpPr>
          <p:spPr>
            <a:xfrm flipV="1">
              <a:off x="91" y="272"/>
              <a:ext cx="0" cy="4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8217" name="文本框 8216"/>
          <p:cNvSpPr txBox="1"/>
          <p:nvPr/>
        </p:nvSpPr>
        <p:spPr>
          <a:xfrm>
            <a:off x="971550" y="5229225"/>
            <a:ext cx="58324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FF5050"/>
                </a:solidFill>
                <a:latin typeface="Times New Roman" panose="02020603050405020304" pitchFamily="18" charset="0"/>
              </a:rPr>
              <a:t>线段</a:t>
            </a:r>
            <a:r>
              <a:rPr lang="en-US" altLang="zh-CN" sz="2800" b="1">
                <a:solidFill>
                  <a:srgbClr val="FF5050"/>
                </a:solidFill>
                <a:latin typeface="Times New Roman" panose="02020603050405020304" pitchFamily="18" charset="0"/>
              </a:rPr>
              <a:t>BD</a:t>
            </a:r>
            <a:r>
              <a:rPr lang="zh-CN" altLang="en-US" sz="2800" b="1">
                <a:solidFill>
                  <a:srgbClr val="FF5050"/>
                </a:solidFill>
                <a:latin typeface="Times New Roman" panose="02020603050405020304" pitchFamily="18" charset="0"/>
              </a:rPr>
              <a:t>就是所求做的线段</a:t>
            </a:r>
            <a:r>
              <a:rPr lang="en-US" altLang="zh-CN" sz="2800" b="1">
                <a:solidFill>
                  <a:srgbClr val="FF5050"/>
                </a:solidFill>
                <a:latin typeface="Times New Roman" panose="02020603050405020304" pitchFamily="18" charset="0"/>
              </a:rPr>
              <a:t>BD=a-b</a:t>
            </a:r>
            <a:endParaRPr lang="en-US" altLang="zh-CN" sz="2800" b="1">
              <a:solidFill>
                <a:srgbClr val="FF5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18" name="圆角矩形标注 8217"/>
          <p:cNvSpPr/>
          <p:nvPr/>
        </p:nvSpPr>
        <p:spPr>
          <a:xfrm>
            <a:off x="6732588" y="5013325"/>
            <a:ext cx="2051050" cy="1395413"/>
          </a:xfrm>
          <a:prstGeom prst="wedgeRoundRectCallout">
            <a:avLst>
              <a:gd name="adj1" fmla="val -94505"/>
              <a:gd name="adj2" fmla="val -46588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400" b="1">
                <a:solidFill>
                  <a:schemeClr val="accent2"/>
                </a:solidFill>
                <a:latin typeface="Arial" panose="020B0604020202020204" pitchFamily="34" charset="0"/>
              </a:rPr>
              <a:t>一看起点，二看方向，三看落点。</a:t>
            </a:r>
            <a:endParaRPr lang="zh-CN" altLang="en-US" sz="24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219" name="文本框 8218"/>
          <p:cNvSpPr txBox="1"/>
          <p:nvPr/>
        </p:nvSpPr>
        <p:spPr>
          <a:xfrm>
            <a:off x="4119563" y="4484688"/>
            <a:ext cx="40481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latin typeface="Arial" panose="020B0604020202020204" pitchFamily="34" charset="0"/>
              </a:rPr>
              <a:t>D</a:t>
            </a:r>
            <a:endParaRPr lang="en-US" altLang="zh-CN" sz="2400" b="1">
              <a:latin typeface="Arial" panose="020B0604020202020204" pitchFamily="34" charset="0"/>
            </a:endParaRPr>
          </a:p>
        </p:txBody>
      </p:sp>
      <p:sp>
        <p:nvSpPr>
          <p:cNvPr id="8220" name="直接连接符 8219"/>
          <p:cNvSpPr/>
          <p:nvPr/>
        </p:nvSpPr>
        <p:spPr>
          <a:xfrm>
            <a:off x="1763713" y="5013325"/>
            <a:ext cx="46799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1" name="文本框 8220"/>
          <p:cNvSpPr txBox="1"/>
          <p:nvPr/>
        </p:nvSpPr>
        <p:spPr>
          <a:xfrm>
            <a:off x="6784975" y="4500563"/>
            <a:ext cx="27463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latin typeface="Arial" panose="020B0604020202020204" pitchFamily="34" charset="0"/>
              </a:rPr>
              <a:t>l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8222" name="直接连接符 8221"/>
          <p:cNvSpPr/>
          <p:nvPr/>
        </p:nvSpPr>
        <p:spPr>
          <a:xfrm>
            <a:off x="4356100" y="4868863"/>
            <a:ext cx="0" cy="1444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8205" grpId="0"/>
      <p:bldP spid="8206" grpId="0"/>
      <p:bldP spid="8212" grpId="0"/>
      <p:bldP spid="8217" grpId="0"/>
      <p:bldP spid="82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2"/>
          <p:cNvSpPr txBox="1"/>
          <p:nvPr/>
        </p:nvSpPr>
        <p:spPr>
          <a:xfrm>
            <a:off x="611188" y="981075"/>
            <a:ext cx="8064500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尺规做图</a:t>
            </a:r>
            <a:r>
              <a:rPr lang="zh-CN" altLang="en-US" sz="3200" b="1">
                <a:latin typeface="Times New Roman" panose="02020603050405020304" pitchFamily="18" charset="0"/>
              </a:rPr>
              <a:t>的问题，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1.</a:t>
            </a:r>
            <a:r>
              <a:rPr lang="zh-CN" altLang="en-US" sz="3200" b="1">
                <a:latin typeface="Times New Roman" panose="02020603050405020304" pitchFamily="18" charset="0"/>
              </a:rPr>
              <a:t>直尺只能用来画线，不能量距</a:t>
            </a:r>
            <a:r>
              <a:rPr lang="en-US" altLang="zh-CN" sz="3200" b="1">
                <a:latin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9219" name="Text Box 3"/>
          <p:cNvSpPr txBox="1"/>
          <p:nvPr/>
        </p:nvSpPr>
        <p:spPr>
          <a:xfrm>
            <a:off x="684213" y="3573463"/>
            <a:ext cx="770413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latin typeface="Times New Roman" panose="02020603050405020304" pitchFamily="18" charset="0"/>
              </a:rPr>
              <a:t>2.</a:t>
            </a:r>
            <a:r>
              <a:rPr lang="zh-CN" altLang="en-US" sz="3200" b="1">
                <a:latin typeface="Times New Roman" panose="02020603050405020304" pitchFamily="18" charset="0"/>
              </a:rPr>
              <a:t>尺规作图要求作出图形，说明结果，并保留作图痕迹。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/>
          <p:nvPr/>
        </p:nvSpPr>
        <p:spPr>
          <a:xfrm>
            <a:off x="250825" y="130175"/>
            <a:ext cx="2479675" cy="1006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6000" b="1">
                <a:solidFill>
                  <a:srgbClr val="0000CC"/>
                </a:solidFill>
                <a:latin typeface="Times New Roman" panose="02020603050405020304" pitchFamily="18" charset="0"/>
              </a:rPr>
              <a:t>注意：</a:t>
            </a:r>
            <a:endParaRPr lang="zh-CN" altLang="en-US" sz="60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 Box 2"/>
          <p:cNvSpPr txBox="1"/>
          <p:nvPr/>
        </p:nvSpPr>
        <p:spPr>
          <a:xfrm>
            <a:off x="-493712" y="4040188"/>
            <a:ext cx="59055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10243" name="Text Box 3"/>
          <p:cNvSpPr txBox="1"/>
          <p:nvPr/>
        </p:nvSpPr>
        <p:spPr>
          <a:xfrm>
            <a:off x="1042988" y="1125538"/>
            <a:ext cx="7416800" cy="1160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</a:rPr>
              <a:t>、如图，点</a:t>
            </a:r>
            <a:r>
              <a:rPr lang="en-US" altLang="zh-CN" sz="2800" b="1">
                <a:latin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、点</a:t>
            </a:r>
            <a:r>
              <a:rPr lang="en-US" altLang="zh-CN" sz="2800" b="1">
                <a:latin typeface="宋体" panose="02010600030101010101" pitchFamily="2" charset="-122"/>
              </a:rPr>
              <a:t>B</a:t>
            </a:r>
            <a:r>
              <a:rPr lang="zh-CN" altLang="en-US" sz="2800" b="1">
                <a:latin typeface="宋体" panose="02010600030101010101" pitchFamily="2" charset="-122"/>
              </a:rPr>
              <a:t>、点</a:t>
            </a:r>
            <a:r>
              <a:rPr lang="en-US" altLang="zh-CN" sz="2800" b="1">
                <a:latin typeface="宋体" panose="02010600030101010101" pitchFamily="2" charset="-122"/>
              </a:rPr>
              <a:t>C</a:t>
            </a:r>
            <a:r>
              <a:rPr lang="zh-CN" altLang="en-US" sz="2800" b="1">
                <a:latin typeface="宋体" panose="02010600030101010101" pitchFamily="2" charset="-122"/>
              </a:rPr>
              <a:t>、点</a:t>
            </a:r>
            <a:r>
              <a:rPr lang="en-US" altLang="zh-CN" sz="2800" b="1">
                <a:latin typeface="宋体" panose="02010600030101010101" pitchFamily="2" charset="-122"/>
              </a:rPr>
              <a:t>D</a:t>
            </a:r>
            <a:r>
              <a:rPr lang="zh-CN" altLang="en-US" sz="2800" b="1">
                <a:latin typeface="宋体" panose="02010600030101010101" pitchFamily="2" charset="-122"/>
              </a:rPr>
              <a:t>和点</a:t>
            </a:r>
            <a:r>
              <a:rPr lang="en-US" altLang="zh-CN" sz="2800" b="1">
                <a:latin typeface="宋体" panose="02010600030101010101" pitchFamily="2" charset="-122"/>
              </a:rPr>
              <a:t>E</a:t>
            </a:r>
            <a:r>
              <a:rPr lang="zh-CN" altLang="en-US" sz="2800" b="1">
                <a:latin typeface="宋体" panose="02010600030101010101" pitchFamily="2" charset="-122"/>
              </a:rPr>
              <a:t>五点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latin typeface="宋体" panose="02010600030101010101" pitchFamily="2" charset="-122"/>
              </a:rPr>
              <a:t>在同一直线上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10244" name="Text Box 14"/>
          <p:cNvSpPr txBox="1"/>
          <p:nvPr/>
        </p:nvSpPr>
        <p:spPr>
          <a:xfrm>
            <a:off x="900113" y="4437063"/>
            <a:ext cx="24669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Times New Roman" panose="02020603050405020304" pitchFamily="18" charset="0"/>
              </a:rPr>
              <a:t>AB+BC=</a:t>
            </a:r>
            <a:r>
              <a:rPr lang="zh-CN" altLang="en-US" sz="2800" b="1">
                <a:latin typeface="Times New Roman" panose="02020603050405020304" pitchFamily="18" charset="0"/>
              </a:rPr>
              <a:t>＿＿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0245" name="Text Box 16"/>
          <p:cNvSpPr txBox="1"/>
          <p:nvPr/>
        </p:nvSpPr>
        <p:spPr>
          <a:xfrm>
            <a:off x="4140200" y="4437063"/>
            <a:ext cx="25241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Times New Roman" panose="02020603050405020304" pitchFamily="18" charset="0"/>
              </a:rPr>
              <a:t>AD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-CD=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＿＿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0246" name="Text Box 18"/>
          <p:cNvSpPr txBox="1"/>
          <p:nvPr/>
        </p:nvSpPr>
        <p:spPr>
          <a:xfrm>
            <a:off x="971550" y="5013325"/>
            <a:ext cx="48244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Times New Roman" panose="02020603050405020304" pitchFamily="18" charset="0"/>
              </a:rPr>
              <a:t>BC=</a:t>
            </a:r>
            <a:r>
              <a:rPr lang="en-US" altLang="zh-CN" sz="2800" b="1" u="sng">
                <a:latin typeface="Times New Roman" panose="02020603050405020304" pitchFamily="18" charset="0"/>
              </a:rPr>
              <a:t>         </a:t>
            </a:r>
            <a:r>
              <a:rPr lang="en-US" altLang="zh-CN" sz="4000" b="1">
                <a:latin typeface="Times New Roman" panose="02020603050405020304" pitchFamily="18" charset="0"/>
              </a:rPr>
              <a:t>-</a:t>
            </a:r>
            <a:r>
              <a:rPr lang="en-US" altLang="zh-CN" sz="2800" b="1">
                <a:latin typeface="Times New Roman" panose="02020603050405020304" pitchFamily="18" charset="0"/>
              </a:rPr>
              <a:t>AB=BD</a:t>
            </a:r>
            <a:r>
              <a:rPr lang="en-US" altLang="zh-CN" sz="4000" b="1">
                <a:latin typeface="Times New Roman" panose="02020603050405020304" pitchFamily="18" charset="0"/>
              </a:rPr>
              <a:t> -</a:t>
            </a:r>
            <a:r>
              <a:rPr lang="en-US" altLang="zh-CN" sz="2800" b="1">
                <a:latin typeface="Times New Roman" panose="02020603050405020304" pitchFamily="18" charset="0"/>
              </a:rPr>
              <a:t>  </a:t>
            </a:r>
            <a:r>
              <a:rPr lang="en-US" altLang="zh-CN" sz="2800" b="1" u="sng">
                <a:latin typeface="Times New Roman" panose="02020603050405020304" pitchFamily="18" charset="0"/>
              </a:rPr>
              <a:t>         </a:t>
            </a:r>
            <a:r>
              <a:rPr lang="zh-CN" altLang="en-US" sz="2800" b="1">
                <a:latin typeface="Times New Roman" panose="02020603050405020304" pitchFamily="18" charset="0"/>
              </a:rPr>
              <a:t>。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0247" name="WordArt 31"/>
          <p:cNvSpPr>
            <a:spLocks noTextEdit="1"/>
          </p:cNvSpPr>
          <p:nvPr/>
        </p:nvSpPr>
        <p:spPr>
          <a:xfrm>
            <a:off x="323850" y="260350"/>
            <a:ext cx="27352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28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练一练（要细心哦）</a:t>
            </a:r>
            <a:endParaRPr lang="zh-CN" altLang="en-US" sz="28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48" name="AutoShape 34"/>
          <p:cNvSpPr/>
          <p:nvPr/>
        </p:nvSpPr>
        <p:spPr>
          <a:xfrm>
            <a:off x="5076825" y="2060575"/>
            <a:ext cx="4067175" cy="2016125"/>
          </a:xfrm>
          <a:prstGeom prst="verticalScroll">
            <a:avLst>
              <a:gd name="adj" fmla="val 1250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vert="eaVert"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49" name="Text Box 35"/>
          <p:cNvSpPr txBox="1"/>
          <p:nvPr/>
        </p:nvSpPr>
        <p:spPr>
          <a:xfrm>
            <a:off x="5435600" y="2420938"/>
            <a:ext cx="3384550" cy="1373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若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AB=BC=CD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，你能找出哪些等量关系？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0250" name="直接连接符 31"/>
          <p:cNvCxnSpPr/>
          <p:nvPr/>
        </p:nvCxnSpPr>
        <p:spPr>
          <a:xfrm>
            <a:off x="822325" y="3182938"/>
            <a:ext cx="4286250" cy="158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0251" name="直接连接符 24"/>
          <p:cNvCxnSpPr/>
          <p:nvPr/>
        </p:nvCxnSpPr>
        <p:spPr>
          <a:xfrm rot="5400000">
            <a:off x="787400" y="3146425"/>
            <a:ext cx="71438" cy="1588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0252" name="直接连接符 25"/>
          <p:cNvCxnSpPr/>
          <p:nvPr/>
        </p:nvCxnSpPr>
        <p:spPr>
          <a:xfrm rot="5400000">
            <a:off x="5073650" y="3146425"/>
            <a:ext cx="71438" cy="1588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0253" name="直接连接符 26"/>
          <p:cNvCxnSpPr/>
          <p:nvPr/>
        </p:nvCxnSpPr>
        <p:spPr>
          <a:xfrm rot="5400000">
            <a:off x="2287588" y="3146425"/>
            <a:ext cx="71437" cy="1588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0254" name="直接连接符 27"/>
          <p:cNvCxnSpPr/>
          <p:nvPr/>
        </p:nvCxnSpPr>
        <p:spPr>
          <a:xfrm rot="5400000">
            <a:off x="3644900" y="3146425"/>
            <a:ext cx="71438" cy="1588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10255" name="Text Box 24"/>
          <p:cNvSpPr txBox="1"/>
          <p:nvPr/>
        </p:nvSpPr>
        <p:spPr>
          <a:xfrm>
            <a:off x="641350" y="3316288"/>
            <a:ext cx="5524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A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10256" name="Text Box 25"/>
          <p:cNvSpPr txBox="1"/>
          <p:nvPr/>
        </p:nvSpPr>
        <p:spPr>
          <a:xfrm>
            <a:off x="2036763" y="3325813"/>
            <a:ext cx="64293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B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10257" name="Text Box 26"/>
          <p:cNvSpPr txBox="1"/>
          <p:nvPr/>
        </p:nvSpPr>
        <p:spPr>
          <a:xfrm>
            <a:off x="3465513" y="3325813"/>
            <a:ext cx="36671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C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10258" name="Text Box 27"/>
          <p:cNvSpPr txBox="1"/>
          <p:nvPr/>
        </p:nvSpPr>
        <p:spPr>
          <a:xfrm>
            <a:off x="4751388" y="3325813"/>
            <a:ext cx="8286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Arial" panose="020B0604020202020204" pitchFamily="34" charset="0"/>
              </a:rPr>
              <a:t>D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10259" name="椭圆 10258"/>
          <p:cNvSpPr/>
          <p:nvPr/>
        </p:nvSpPr>
        <p:spPr>
          <a:xfrm>
            <a:off x="754063" y="3070225"/>
            <a:ext cx="146050" cy="14287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60" name="椭圆 10259"/>
          <p:cNvSpPr/>
          <p:nvPr/>
        </p:nvSpPr>
        <p:spPr>
          <a:xfrm>
            <a:off x="2195513" y="3068638"/>
            <a:ext cx="146050" cy="14287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61" name="椭圆 10260"/>
          <p:cNvSpPr/>
          <p:nvPr/>
        </p:nvSpPr>
        <p:spPr>
          <a:xfrm>
            <a:off x="3563938" y="3068638"/>
            <a:ext cx="146050" cy="14287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62" name="椭圆 10261"/>
          <p:cNvSpPr/>
          <p:nvPr/>
        </p:nvSpPr>
        <p:spPr>
          <a:xfrm>
            <a:off x="5003800" y="3068638"/>
            <a:ext cx="146050" cy="14287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4" grpId="1"/>
      <p:bldP spid="10245" grpId="0"/>
      <p:bldP spid="10245" grpId="1"/>
      <p:bldP spid="10246" grpId="0"/>
      <p:bldP spid="10246" grpId="1"/>
      <p:bldP spid="10248" grpId="0" animBg="1"/>
      <p:bldP spid="102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11"/>
          <p:cNvSpPr txBox="1"/>
          <p:nvPr/>
        </p:nvSpPr>
        <p:spPr>
          <a:xfrm>
            <a:off x="381000" y="3962400"/>
            <a:ext cx="82296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线段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rPr>
              <a:t>AB</a:t>
            </a:r>
            <a:r>
              <a:rPr lang="zh-CN" altLang="en-US" sz="3600" b="1">
                <a:solidFill>
                  <a:srgbClr val="0000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上</a:t>
            </a: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的一点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rPr>
              <a:t>M</a:t>
            </a:r>
            <a:r>
              <a:rPr lang="en-US" altLang="zh-CN" sz="3600" b="1">
                <a:latin typeface="黑体" panose="02010600030101010101" pitchFamily="49" charset="-122"/>
                <a:ea typeface="黑体" panose="02010600030101010101" pitchFamily="49" charset="-122"/>
              </a:rPr>
              <a:t>,</a:t>
            </a: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把线段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rPr>
              <a:t>AB</a:t>
            </a: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分成两条线段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rPr>
              <a:t>AM</a:t>
            </a: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与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rPr>
              <a:t>MB</a:t>
            </a:r>
            <a:r>
              <a:rPr lang="en-US" altLang="zh-CN" sz="3600" b="1">
                <a:latin typeface="黑体" panose="02010600030101010101" pitchFamily="49" charset="-122"/>
                <a:ea typeface="黑体" panose="02010600030101010101" pitchFamily="49" charset="-122"/>
              </a:rPr>
              <a:t>.</a:t>
            </a: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如果</a:t>
            </a:r>
            <a:r>
              <a:rPr lang="zh-CN" altLang="en-US" sz="3600" b="1">
                <a:solidFill>
                  <a:srgbClr val="0000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线段</a:t>
            </a:r>
            <a:r>
              <a:rPr lang="en-US" altLang="zh-CN" sz="3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AM</a:t>
            </a:r>
            <a:r>
              <a:rPr lang="zh-CN" altLang="en-US" sz="3600" b="1">
                <a:solidFill>
                  <a:srgbClr val="0000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与线段</a:t>
            </a:r>
            <a:r>
              <a:rPr lang="en-US" altLang="zh-CN" sz="3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MB</a:t>
            </a:r>
            <a:r>
              <a:rPr lang="zh-CN" altLang="en-US" sz="3600" b="1">
                <a:solidFill>
                  <a:srgbClr val="0000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相等</a:t>
            </a:r>
            <a:r>
              <a:rPr lang="en-US" altLang="zh-CN" sz="3600" b="1">
                <a:latin typeface="黑体" panose="02010600030101010101" pitchFamily="49" charset="-122"/>
                <a:ea typeface="黑体" panose="02010600030101010101" pitchFamily="49" charset="-122"/>
              </a:rPr>
              <a:t>,</a:t>
            </a: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那么点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rPr>
              <a:t>M</a:t>
            </a: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就叫做线段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rPr>
              <a:t>AB</a:t>
            </a:r>
            <a:r>
              <a:rPr lang="zh-CN" altLang="en-US" sz="3600" b="1">
                <a:latin typeface="黑体" panose="02010600030101010101" pitchFamily="49" charset="-122"/>
                <a:ea typeface="黑体" panose="02010600030101010101" pitchFamily="49" charset="-122"/>
              </a:rPr>
              <a:t>的中点</a:t>
            </a:r>
            <a:r>
              <a:rPr lang="en-US" altLang="zh-CN" sz="3600" b="1">
                <a:latin typeface="黑体" panose="02010600030101010101" pitchFamily="49" charset="-122"/>
                <a:ea typeface="黑体" panose="02010600030101010101" pitchFamily="49" charset="-122"/>
              </a:rPr>
              <a:t>.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11267" name="矩形 11266"/>
          <p:cNvSpPr/>
          <p:nvPr/>
        </p:nvSpPr>
        <p:spPr>
          <a:xfrm>
            <a:off x="3203575" y="476250"/>
            <a:ext cx="2233613" cy="588963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>
            <a:spAutoFit/>
          </a:bodyPr>
          <a:p>
            <a:pPr algn="ctr"/>
            <a:r>
              <a:rPr lang="zh-CN" altLang="en-US" sz="3200" b="1">
                <a:solidFill>
                  <a:srgbClr val="C7D606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线段的中点</a:t>
            </a:r>
            <a:endParaRPr lang="zh-CN" altLang="en-US" sz="3200" b="1">
              <a:solidFill>
                <a:srgbClr val="C7D606"/>
              </a:solidFill>
              <a:latin typeface="Arial" panose="020B0604020202020204" pitchFamily="34" charset="0"/>
              <a:ea typeface="黑体" panose="02010600030101010101" pitchFamily="49" charset="-122"/>
            </a:endParaRPr>
          </a:p>
        </p:txBody>
      </p:sp>
      <p:grpSp>
        <p:nvGrpSpPr>
          <p:cNvPr id="11268" name="组合 11267"/>
          <p:cNvGrpSpPr/>
          <p:nvPr/>
        </p:nvGrpSpPr>
        <p:grpSpPr>
          <a:xfrm>
            <a:off x="5003800" y="2708275"/>
            <a:ext cx="2400300" cy="550863"/>
            <a:chOff x="0" y="0"/>
            <a:chExt cx="1512" cy="347"/>
          </a:xfrm>
        </p:grpSpPr>
        <p:sp>
          <p:nvSpPr>
            <p:cNvPr id="11269" name="Text Box 3"/>
            <p:cNvSpPr txBox="1"/>
            <p:nvPr/>
          </p:nvSpPr>
          <p:spPr>
            <a:xfrm>
              <a:off x="635" y="29"/>
              <a:ext cx="30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i="1">
                  <a:latin typeface="Times New Roman" panose="02020603050405020304" pitchFamily="18" charset="0"/>
                  <a:ea typeface="黑体" panose="02010600030101010101" pitchFamily="49" charset="-122"/>
                </a:rPr>
                <a:t>M</a:t>
              </a:r>
              <a:endParaRPr lang="en-US" altLang="zh-CN" sz="2400" b="1" i="1">
                <a:latin typeface="Times New Roman" panose="02020603050405020304" pitchFamily="18" charset="0"/>
                <a:ea typeface="黑体" panose="02010600030101010101" pitchFamily="49" charset="-122"/>
              </a:endParaRPr>
            </a:p>
          </p:txBody>
        </p:sp>
        <p:grpSp>
          <p:nvGrpSpPr>
            <p:cNvPr id="11270" name="Group 4"/>
            <p:cNvGrpSpPr/>
            <p:nvPr/>
          </p:nvGrpSpPr>
          <p:grpSpPr>
            <a:xfrm>
              <a:off x="0" y="0"/>
              <a:ext cx="1512" cy="347"/>
              <a:chOff x="0" y="0"/>
              <a:chExt cx="1987" cy="552"/>
            </a:xfrm>
          </p:grpSpPr>
          <p:sp>
            <p:nvSpPr>
              <p:cNvPr id="11271" name="Text Box 5"/>
              <p:cNvSpPr txBox="1"/>
              <p:nvPr/>
            </p:nvSpPr>
            <p:spPr>
              <a:xfrm>
                <a:off x="0" y="72"/>
                <a:ext cx="211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57607" tIns="28804" rIns="57607" bIns="28804"/>
              <a:p>
                <a:pPr algn="just"/>
                <a:r>
                  <a:rPr lang="en-US" altLang="zh-CN" sz="2700" b="1">
                    <a:solidFill>
                      <a:srgbClr val="007A77"/>
                    </a:solidFill>
                    <a:latin typeface="Times New Roman" panose="02020603050405020304" pitchFamily="18" charset="0"/>
                    <a:ea typeface="黑体" panose="02010600030101010101" pitchFamily="49" charset="-122"/>
                  </a:rPr>
                  <a:t>A</a:t>
                </a:r>
                <a:endParaRPr lang="en-US" altLang="zh-CN">
                  <a:latin typeface="Arial" panose="020B0604020202020204" pitchFamily="34" charset="0"/>
                </a:endParaRPr>
              </a:p>
            </p:txBody>
          </p:sp>
          <p:sp>
            <p:nvSpPr>
              <p:cNvPr id="11272" name="Text Box 6"/>
              <p:cNvSpPr txBox="1"/>
              <p:nvPr/>
            </p:nvSpPr>
            <p:spPr>
              <a:xfrm>
                <a:off x="1776" y="72"/>
                <a:ext cx="211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57607" tIns="28804" rIns="57607" bIns="28804"/>
              <a:p>
                <a:pPr algn="just"/>
                <a:r>
                  <a:rPr lang="en-US" altLang="zh-CN" sz="2700" b="1">
                    <a:solidFill>
                      <a:srgbClr val="007A77"/>
                    </a:solidFill>
                    <a:latin typeface="Times New Roman" panose="02020603050405020304" pitchFamily="18" charset="0"/>
                    <a:ea typeface="黑体" panose="02010600030101010101" pitchFamily="49" charset="-122"/>
                  </a:rPr>
                  <a:t>B</a:t>
                </a:r>
                <a:endParaRPr lang="en-US" altLang="zh-CN">
                  <a:latin typeface="Arial" panose="020B0604020202020204" pitchFamily="34" charset="0"/>
                </a:endParaRPr>
              </a:p>
            </p:txBody>
          </p:sp>
          <p:grpSp>
            <p:nvGrpSpPr>
              <p:cNvPr id="11273" name="Group 7"/>
              <p:cNvGrpSpPr/>
              <p:nvPr/>
            </p:nvGrpSpPr>
            <p:grpSpPr>
              <a:xfrm>
                <a:off x="115" y="0"/>
                <a:ext cx="1824" cy="120"/>
                <a:chOff x="0" y="0"/>
                <a:chExt cx="2513" cy="120"/>
              </a:xfrm>
            </p:grpSpPr>
            <p:sp>
              <p:nvSpPr>
                <p:cNvPr id="11274" name="Freeform 8"/>
                <p:cNvSpPr/>
                <p:nvPr/>
              </p:nvSpPr>
              <p:spPr>
                <a:xfrm>
                  <a:off x="0" y="72"/>
                  <a:ext cx="2513" cy="7"/>
                </a:xfrm>
                <a:custGeom>
                  <a:avLst/>
                  <a:gdLst>
                    <a:gd name="txL" fmla="*/ 0 w 2513"/>
                    <a:gd name="txT" fmla="*/ 0 h 7"/>
                    <a:gd name="txR" fmla="*/ 2513 w 2513"/>
                    <a:gd name="txB" fmla="*/ 7 h 7"/>
                  </a:gdLst>
                  <a:ahLst/>
                  <a:cxnLst>
                    <a:cxn ang="0">
                      <a:pos x="0" y="0"/>
                    </a:cxn>
                    <a:cxn ang="0">
                      <a:pos x="2513" y="7"/>
                    </a:cxn>
                  </a:cxnLst>
                  <a:rect l="txL" t="txT" r="txR" b="txB"/>
                  <a:pathLst>
                    <a:path w="2513" h="7">
                      <a:moveTo>
                        <a:pt x="0" y="0"/>
                      </a:moveTo>
                      <a:lnTo>
                        <a:pt x="2513" y="7"/>
                      </a:lnTo>
                    </a:path>
                  </a:pathLst>
                </a:custGeom>
                <a:noFill/>
                <a:ln w="50800" cap="flat" cmpd="sng">
                  <a:solidFill>
                    <a:srgbClr val="FF0000"/>
                  </a:solidFill>
                  <a:prstDash val="solid"/>
                  <a:bevel/>
                  <a:headEnd type="oval" w="med" len="sm"/>
                  <a:tailEnd type="oval" w="med" len="sm"/>
                </a:ln>
              </p:spPr>
              <p:txBody>
                <a:bodyPr lIns="57607" tIns="28804" rIns="57607" bIns="28804"/>
                <a:p>
                  <a:endParaRPr lang="zh-CN" altLang="en-US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275" name="Oval 9"/>
                <p:cNvSpPr/>
                <p:nvPr/>
              </p:nvSpPr>
              <p:spPr>
                <a:xfrm>
                  <a:off x="1224" y="0"/>
                  <a:ext cx="84" cy="12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</a:ln>
              </p:spPr>
              <p:txBody>
                <a:bodyPr lIns="57607" tIns="28804" rIns="57607" bIns="28804" anchor="ctr"/>
                <a:p>
                  <a:pPr algn="ctr"/>
                  <a:endParaRPr lang="zh-CN" altLang="en-US" dirty="0">
                    <a:latin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11276" name="矩形 11275"/>
          <p:cNvSpPr/>
          <p:nvPr/>
        </p:nvSpPr>
        <p:spPr>
          <a:xfrm>
            <a:off x="611188" y="1352550"/>
            <a:ext cx="7119937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zh-CN" altLang="en-US" sz="3200" b="1">
                <a:latin typeface="Arial" panose="020B0604020202020204" pitchFamily="34" charset="0"/>
              </a:rPr>
              <a:t>观察图形，请你试着用自己的语言描述</a:t>
            </a:r>
            <a:endParaRPr lang="zh-CN" altLang="en-US" sz="3200" b="1">
              <a:latin typeface="Arial" panose="020B0604020202020204" pitchFamily="34" charset="0"/>
            </a:endParaRPr>
          </a:p>
          <a:p>
            <a:r>
              <a:rPr lang="zh-CN" altLang="en-US" sz="3200" b="1">
                <a:latin typeface="Arial" panose="020B0604020202020204" pitchFamily="34" charset="0"/>
              </a:rPr>
              <a:t>此几何图形的特点．</a:t>
            </a:r>
            <a:endParaRPr lang="zh-CN" altLang="en-US" sz="3200" b="1">
              <a:latin typeface="Arial" panose="020B0604020202020204" pitchFamily="34" charset="0"/>
            </a:endParaRPr>
          </a:p>
        </p:txBody>
      </p:sp>
      <p:sp>
        <p:nvSpPr>
          <p:cNvPr id="11277" name="Text Box 36"/>
          <p:cNvSpPr txBox="1"/>
          <p:nvPr/>
        </p:nvSpPr>
        <p:spPr>
          <a:xfrm rot="-19556653" flipH="1">
            <a:off x="6838950" y="620713"/>
            <a:ext cx="2305050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FF0066"/>
                </a:solidFill>
                <a:latin typeface="Arial" panose="020B0604020202020204" pitchFamily="34" charset="0"/>
                <a:ea typeface="楷体_GB2312" panose="02010609030101010101" pitchFamily="1" charset="-122"/>
              </a:rPr>
              <a:t>仔细看</a:t>
            </a:r>
            <a:endParaRPr lang="zh-CN" altLang="en-US" sz="4800" b="1">
              <a:solidFill>
                <a:srgbClr val="FF0066"/>
              </a:solidFill>
              <a:latin typeface="Arial" panose="020B0604020202020204" pitchFamily="34" charset="0"/>
              <a:ea typeface="楷体_GB2312" panose="02010609030101010101" pitchFamily="1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3"/>
          <p:cNvSpPr txBox="1"/>
          <p:nvPr/>
        </p:nvSpPr>
        <p:spPr>
          <a:xfrm>
            <a:off x="6400800" y="3124200"/>
            <a:ext cx="48736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rPr>
              <a:t>M</a:t>
            </a:r>
            <a:endParaRPr lang="en-US" altLang="zh-CN" sz="3600" b="1" i="1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grpSp>
        <p:nvGrpSpPr>
          <p:cNvPr id="12291" name="Group 4"/>
          <p:cNvGrpSpPr/>
          <p:nvPr/>
        </p:nvGrpSpPr>
        <p:grpSpPr>
          <a:xfrm>
            <a:off x="4876800" y="3048000"/>
            <a:ext cx="3154363" cy="755650"/>
            <a:chOff x="0" y="0"/>
            <a:chExt cx="1987" cy="476"/>
          </a:xfrm>
        </p:grpSpPr>
        <p:sp>
          <p:nvSpPr>
            <p:cNvPr id="12292" name="Text Box 5"/>
            <p:cNvSpPr txBox="1"/>
            <p:nvPr/>
          </p:nvSpPr>
          <p:spPr>
            <a:xfrm>
              <a:off x="0" y="72"/>
              <a:ext cx="211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 i="1">
                  <a:latin typeface="Times New Roman" panose="02020603050405020304" pitchFamily="18" charset="0"/>
                  <a:ea typeface="黑体" panose="02010600030101010101" pitchFamily="49" charset="-122"/>
                </a:rPr>
                <a:t>A</a:t>
              </a:r>
              <a:endPara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endParaRPr>
            </a:p>
          </p:txBody>
        </p:sp>
        <p:sp>
          <p:nvSpPr>
            <p:cNvPr id="12293" name="Text Box 6"/>
            <p:cNvSpPr txBox="1"/>
            <p:nvPr/>
          </p:nvSpPr>
          <p:spPr>
            <a:xfrm>
              <a:off x="1776" y="72"/>
              <a:ext cx="211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 i="1">
                  <a:latin typeface="Times New Roman" panose="02020603050405020304" pitchFamily="18" charset="0"/>
                  <a:ea typeface="黑体" panose="02010600030101010101" pitchFamily="49" charset="-122"/>
                </a:rPr>
                <a:t>B</a:t>
              </a:r>
              <a:endParaRPr lang="en-US" altLang="zh-CN" sz="3600" b="1" i="1">
                <a:latin typeface="Times New Roman" panose="02020603050405020304" pitchFamily="18" charset="0"/>
                <a:ea typeface="黑体" panose="02010600030101010101" pitchFamily="49" charset="-122"/>
              </a:endParaRPr>
            </a:p>
          </p:txBody>
        </p:sp>
        <p:grpSp>
          <p:nvGrpSpPr>
            <p:cNvPr id="12294" name="Group 7"/>
            <p:cNvGrpSpPr/>
            <p:nvPr/>
          </p:nvGrpSpPr>
          <p:grpSpPr>
            <a:xfrm>
              <a:off x="115" y="0"/>
              <a:ext cx="1824" cy="120"/>
              <a:chOff x="0" y="0"/>
              <a:chExt cx="2513" cy="120"/>
            </a:xfrm>
          </p:grpSpPr>
          <p:sp>
            <p:nvSpPr>
              <p:cNvPr id="12295" name="Freeform 8"/>
              <p:cNvSpPr/>
              <p:nvPr/>
            </p:nvSpPr>
            <p:spPr>
              <a:xfrm>
                <a:off x="0" y="72"/>
                <a:ext cx="2513" cy="7"/>
              </a:xfrm>
              <a:custGeom>
                <a:avLst/>
                <a:gdLst>
                  <a:gd name="txL" fmla="*/ 0 w 2513"/>
                  <a:gd name="txT" fmla="*/ 0 h 7"/>
                  <a:gd name="txR" fmla="*/ 2513 w 2513"/>
                  <a:gd name="txB" fmla="*/ 7 h 7"/>
                </a:gdLst>
                <a:ahLst/>
                <a:cxnLst>
                  <a:cxn ang="0">
                    <a:pos x="0" y="0"/>
                  </a:cxn>
                  <a:cxn ang="0">
                    <a:pos x="2513" y="7"/>
                  </a:cxn>
                </a:cxnLst>
                <a:rect l="txL" t="txT" r="txR" b="txB"/>
                <a:pathLst>
                  <a:path w="2513" h="7">
                    <a:moveTo>
                      <a:pt x="0" y="0"/>
                    </a:moveTo>
                    <a:lnTo>
                      <a:pt x="2513" y="7"/>
                    </a:lnTo>
                  </a:path>
                </a:pathLst>
              </a:custGeom>
              <a:noFill/>
              <a:ln w="50800" cap="flat" cmpd="sng">
                <a:solidFill>
                  <a:srgbClr val="FF0000"/>
                </a:solidFill>
                <a:prstDash val="solid"/>
                <a:bevel/>
                <a:headEnd type="oval" w="med" len="sm"/>
                <a:tailEnd type="oval" w="med" len="sm"/>
              </a:ln>
            </p:spPr>
            <p:txBody>
              <a:bodyPr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296" name="Oval 9"/>
              <p:cNvSpPr/>
              <p:nvPr/>
            </p:nvSpPr>
            <p:spPr>
              <a:xfrm>
                <a:off x="1224" y="0"/>
                <a:ext cx="84" cy="120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2297" name="Text Box 10"/>
          <p:cNvSpPr txBox="1"/>
          <p:nvPr/>
        </p:nvSpPr>
        <p:spPr>
          <a:xfrm>
            <a:off x="685800" y="533400"/>
            <a:ext cx="338137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线段的中点</a:t>
            </a:r>
            <a:endParaRPr lang="zh-CN" altLang="en-US" sz="4000" b="1" i="1">
              <a:solidFill>
                <a:srgbClr val="0000FF"/>
              </a:solidFill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12298" name="Text Box 11"/>
          <p:cNvSpPr txBox="1"/>
          <p:nvPr/>
        </p:nvSpPr>
        <p:spPr>
          <a:xfrm>
            <a:off x="304800" y="1600200"/>
            <a:ext cx="83820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　　如图</a:t>
            </a:r>
            <a:r>
              <a:rPr lang="en-US" altLang="zh-CN" sz="3200" b="1">
                <a:latin typeface="黑体" panose="02010600030101010101" pitchFamily="49" charset="-122"/>
                <a:ea typeface="黑体" panose="02010600030101010101" pitchFamily="49" charset="-122"/>
              </a:rPr>
              <a:t>,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点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0030101010101" pitchFamily="49" charset="-122"/>
              </a:rPr>
              <a:t>M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为线段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0030101010101" pitchFamily="49" charset="-122"/>
              </a:rPr>
              <a:t>AB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的中点</a:t>
            </a:r>
            <a:r>
              <a:rPr lang="en-US" altLang="zh-CN" sz="3200" b="1">
                <a:latin typeface="黑体" panose="02010600030101010101" pitchFamily="49" charset="-122"/>
                <a:ea typeface="黑体" panose="02010600030101010101" pitchFamily="49" charset="-122"/>
              </a:rPr>
              <a:t>,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则线段</a:t>
            </a:r>
            <a:r>
              <a:rPr lang="en-US" altLang="zh-CN" sz="3200" b="1">
                <a:latin typeface="黑体" panose="02010600030101010101" pitchFamily="49" charset="-122"/>
                <a:ea typeface="黑体" panose="02010600030101010101" pitchFamily="49" charset="-122"/>
              </a:rPr>
              <a:t>AM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、</a:t>
            </a:r>
            <a:r>
              <a:rPr lang="en-US" altLang="zh-CN" sz="3200" b="1">
                <a:latin typeface="黑体" panose="02010600030101010101" pitchFamily="49" charset="-122"/>
                <a:ea typeface="黑体" panose="02010600030101010101" pitchFamily="49" charset="-122"/>
              </a:rPr>
              <a:t>BM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、</a:t>
            </a:r>
            <a:r>
              <a:rPr lang="en-US" altLang="zh-CN" sz="3200" b="1">
                <a:latin typeface="黑体" panose="02010600030101010101" pitchFamily="49" charset="-122"/>
                <a:ea typeface="黑体" panose="02010600030101010101" pitchFamily="49" charset="-122"/>
              </a:rPr>
              <a:t>AB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间有哪些等量关系成立</a:t>
            </a:r>
            <a:r>
              <a:rPr lang="en-US" altLang="zh-CN" sz="3200" b="1">
                <a:latin typeface="黑体" panose="02010600030101010101" pitchFamily="49" charset="-122"/>
                <a:ea typeface="黑体" panose="02010600030101010101" pitchFamily="49" charset="-122"/>
              </a:rPr>
              <a:t>?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12299" name="Text Box 14"/>
          <p:cNvSpPr txBox="1"/>
          <p:nvPr/>
        </p:nvSpPr>
        <p:spPr>
          <a:xfrm>
            <a:off x="533400" y="4375150"/>
            <a:ext cx="4776788" cy="1970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因为 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0030101010101" pitchFamily="49" charset="-122"/>
              </a:rPr>
              <a:t>M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为线段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0030101010101" pitchFamily="49" charset="-122"/>
              </a:rPr>
              <a:t>AB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的中点</a:t>
            </a:r>
            <a:endParaRPr lang="zh-CN" altLang="en-US" sz="3200" b="1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所以</a:t>
            </a:r>
            <a:r>
              <a:rPr lang="zh-CN" altLang="en-US" sz="3200">
                <a:latin typeface="Arial" panose="020B0604020202020204" pitchFamily="34" charset="0"/>
              </a:rPr>
              <a:t> </a:t>
            </a:r>
            <a:endParaRPr lang="zh-CN" altLang="en-US" sz="320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grpSp>
        <p:nvGrpSpPr>
          <p:cNvPr id="12300" name="Group 35"/>
          <p:cNvGrpSpPr/>
          <p:nvPr/>
        </p:nvGrpSpPr>
        <p:grpSpPr>
          <a:xfrm>
            <a:off x="971550" y="4797425"/>
            <a:ext cx="4330700" cy="1111250"/>
            <a:chOff x="0" y="0"/>
            <a:chExt cx="2728" cy="700"/>
          </a:xfrm>
        </p:grpSpPr>
        <p:sp>
          <p:nvSpPr>
            <p:cNvPr id="12301" name="Text Box 15"/>
            <p:cNvSpPr txBox="1"/>
            <p:nvPr/>
          </p:nvSpPr>
          <p:spPr>
            <a:xfrm>
              <a:off x="0" y="192"/>
              <a:ext cx="2728" cy="365"/>
            </a:xfrm>
            <a:prstGeom prst="rect">
              <a:avLst/>
            </a:prstGeom>
            <a:solidFill>
              <a:srgbClr val="C7D606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b="1" i="1">
                  <a:latin typeface="Times New Roman" panose="02020603050405020304" pitchFamily="18" charset="0"/>
                </a:rPr>
                <a:t>      </a:t>
              </a:r>
              <a:r>
                <a:rPr lang="en-US" altLang="zh-CN" sz="3200" b="1" i="1">
                  <a:latin typeface="Times New Roman" panose="02020603050405020304" pitchFamily="18" charset="0"/>
                </a:rPr>
                <a:t>AM </a:t>
              </a:r>
              <a:r>
                <a:rPr lang="en-US" altLang="zh-CN" sz="3200" b="1">
                  <a:latin typeface="Times New Roman" panose="02020603050405020304" pitchFamily="18" charset="0"/>
                </a:rPr>
                <a:t>= </a:t>
              </a:r>
              <a:r>
                <a:rPr lang="en-US" altLang="zh-CN" sz="3200" b="1" i="1">
                  <a:latin typeface="Times New Roman" panose="02020603050405020304" pitchFamily="18" charset="0"/>
                </a:rPr>
                <a:t>MB</a:t>
              </a:r>
              <a:r>
                <a:rPr lang="en-US" altLang="zh-CN">
                  <a:latin typeface="Arial" panose="020B0604020202020204" pitchFamily="34" charset="0"/>
                </a:rPr>
                <a:t> </a:t>
              </a:r>
              <a:r>
                <a:rPr lang="en-US" altLang="zh-CN" sz="3200">
                  <a:latin typeface="黑体" panose="02010600030101010101" pitchFamily="49" charset="-122"/>
                  <a:ea typeface="黑体" panose="02010600030101010101" pitchFamily="49" charset="-122"/>
                </a:rPr>
                <a:t>=  </a:t>
              </a:r>
              <a:r>
                <a:rPr lang="en-US" altLang="zh-CN" sz="3200" b="1" i="1">
                  <a:latin typeface="Times New Roman" panose="02020603050405020304" pitchFamily="18" charset="0"/>
                  <a:ea typeface="黑体" panose="02010600030101010101" pitchFamily="49" charset="-122"/>
                </a:rPr>
                <a:t>AB</a:t>
              </a:r>
              <a:r>
                <a:rPr lang="en-US" altLang="zh-CN" sz="3200">
                  <a:latin typeface="黑体" panose="02010600030101010101" pitchFamily="49" charset="-122"/>
                  <a:ea typeface="黑体" panose="02010600030101010101" pitchFamily="49" charset="-122"/>
                </a:rPr>
                <a:t>, </a:t>
              </a:r>
              <a:endParaRPr lang="en-US" altLang="zh-CN" sz="3200">
                <a:latin typeface="黑体" panose="02010600030101010101" pitchFamily="49" charset="-122"/>
                <a:ea typeface="黑体" panose="02010600030101010101" pitchFamily="49" charset="-122"/>
              </a:endParaRPr>
            </a:p>
          </p:txBody>
        </p:sp>
        <p:graphicFrame>
          <p:nvGraphicFramePr>
            <p:cNvPr id="12302" name="对象 12301"/>
            <p:cNvGraphicFramePr>
              <a:graphicFrameLocks noChangeAspect="1"/>
            </p:cNvGraphicFramePr>
            <p:nvPr/>
          </p:nvGraphicFramePr>
          <p:xfrm>
            <a:off x="1680" y="0"/>
            <a:ext cx="315" cy="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152400" imgH="393700" progId="">
                    <p:embed/>
                  </p:oleObj>
                </mc:Choice>
                <mc:Fallback>
                  <p:oleObj name="" r:id="rId1" imgW="152400" imgH="393700" progId="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80" y="0"/>
                          <a:ext cx="315" cy="7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303" name="Text Box 18"/>
          <p:cNvSpPr txBox="1"/>
          <p:nvPr/>
        </p:nvSpPr>
        <p:spPr>
          <a:xfrm>
            <a:off x="4800600" y="5084763"/>
            <a:ext cx="3627438" cy="579437"/>
          </a:xfrm>
          <a:prstGeom prst="rect">
            <a:avLst/>
          </a:prstGeom>
          <a:solidFill>
            <a:srgbClr val="C7D60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i="1">
                <a:latin typeface="Times New Roman" panose="02020603050405020304" pitchFamily="18" charset="0"/>
                <a:ea typeface="黑体" panose="02010600030101010101" pitchFamily="49" charset="-122"/>
              </a:rPr>
              <a:t>AB</a:t>
            </a:r>
            <a:r>
              <a:rPr lang="en-US" altLang="zh-CN" sz="3200" b="1">
                <a:latin typeface="黑体" panose="02010600030101010101" pitchFamily="49" charset="-122"/>
                <a:ea typeface="黑体" panose="02010600030101010101" pitchFamily="49" charset="-122"/>
              </a:rPr>
              <a:t>=2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0030101010101" pitchFamily="49" charset="-122"/>
              </a:rPr>
              <a:t>AM</a:t>
            </a:r>
            <a:r>
              <a:rPr lang="en-US" altLang="zh-CN" sz="3200" b="1">
                <a:latin typeface="黑体" panose="02010600030101010101" pitchFamily="49" charset="-122"/>
                <a:ea typeface="黑体" panose="02010600030101010101" pitchFamily="49" charset="-122"/>
              </a:rPr>
              <a:t>=2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0030101010101" pitchFamily="49" charset="-122"/>
              </a:rPr>
              <a:t>MB</a:t>
            </a:r>
            <a:r>
              <a:rPr lang="en-US" altLang="zh-CN" sz="3200"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endParaRPr lang="en-US" altLang="zh-CN" sz="3200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2304" name="Text Box 36"/>
          <p:cNvSpPr txBox="1"/>
          <p:nvPr/>
        </p:nvSpPr>
        <p:spPr>
          <a:xfrm rot="2043347">
            <a:off x="6781800" y="623888"/>
            <a:ext cx="2362200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chemeClr val="accent2"/>
                </a:solidFill>
                <a:latin typeface="Arial" panose="020B0604020202020204" pitchFamily="34" charset="0"/>
                <a:ea typeface="楷体_GB2312" panose="02010609030101010101" pitchFamily="1" charset="-122"/>
              </a:rPr>
              <a:t>想一想</a:t>
            </a:r>
            <a:endParaRPr lang="zh-CN" altLang="en-US" sz="4800" b="1">
              <a:solidFill>
                <a:schemeClr val="accent2"/>
              </a:solidFill>
              <a:latin typeface="Arial" panose="020B0604020202020204" pitchFamily="34" charset="0"/>
              <a:ea typeface="楷体_GB2312" panose="02010609030101010101" pitchFamily="1" charset="-122"/>
            </a:endParaRPr>
          </a:p>
        </p:txBody>
      </p:sp>
      <p:sp>
        <p:nvSpPr>
          <p:cNvPr id="12305" name="椭圆形标注 12304"/>
          <p:cNvSpPr/>
          <p:nvPr/>
        </p:nvSpPr>
        <p:spPr>
          <a:xfrm>
            <a:off x="4859338" y="620713"/>
            <a:ext cx="2017712" cy="647700"/>
          </a:xfrm>
          <a:prstGeom prst="wedgeEllipseCallout">
            <a:avLst>
              <a:gd name="adj1" fmla="val -79426"/>
              <a:gd name="adj2" fmla="val 9289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2306" name="矩形 12305"/>
          <p:cNvSpPr/>
          <p:nvPr/>
        </p:nvSpPr>
        <p:spPr>
          <a:xfrm>
            <a:off x="2139950" y="1625600"/>
            <a:ext cx="3944938" cy="579438"/>
          </a:xfrm>
          <a:prstGeom prst="rect">
            <a:avLst/>
          </a:prstGeom>
          <a:solidFill>
            <a:srgbClr val="C7D606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点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0030101010101" pitchFamily="49" charset="-122"/>
              </a:rPr>
              <a:t>M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为线段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0030101010101" pitchFamily="49" charset="-122"/>
              </a:rPr>
              <a:t>AB</a:t>
            </a:r>
            <a:r>
              <a:rPr lang="zh-CN" altLang="en-US" sz="3200" b="1">
                <a:latin typeface="黑体" panose="02010600030101010101" pitchFamily="49" charset="-122"/>
                <a:ea typeface="黑体" panose="02010600030101010101" pitchFamily="49" charset="-122"/>
              </a:rPr>
              <a:t>的中点</a:t>
            </a:r>
            <a:endParaRPr lang="zh-CN" altLang="en-US" sz="3200" b="1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2307" name="文本框 12306"/>
          <p:cNvSpPr txBox="1"/>
          <p:nvPr/>
        </p:nvSpPr>
        <p:spPr>
          <a:xfrm>
            <a:off x="5127625" y="668338"/>
            <a:ext cx="14097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>
                <a:solidFill>
                  <a:srgbClr val="FF0066"/>
                </a:solidFill>
                <a:latin typeface="Arial" panose="020B0604020202020204" pitchFamily="34" charset="0"/>
              </a:rPr>
              <a:t>文字语言</a:t>
            </a:r>
            <a:endParaRPr lang="zh-CN" altLang="en-US" sz="2400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2308" name="椭圆形标注 12307"/>
          <p:cNvSpPr/>
          <p:nvPr/>
        </p:nvSpPr>
        <p:spPr>
          <a:xfrm>
            <a:off x="6083300" y="4149725"/>
            <a:ext cx="2017713" cy="647700"/>
          </a:xfrm>
          <a:prstGeom prst="wedgeEllipseCallout">
            <a:avLst>
              <a:gd name="adj1" fmla="val -79426"/>
              <a:gd name="adj2" fmla="val 9289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2309" name="文本框 12308"/>
          <p:cNvSpPr txBox="1"/>
          <p:nvPr/>
        </p:nvSpPr>
        <p:spPr>
          <a:xfrm>
            <a:off x="6351588" y="4197350"/>
            <a:ext cx="14097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>
                <a:solidFill>
                  <a:srgbClr val="FF0066"/>
                </a:solidFill>
                <a:latin typeface="Arial" panose="020B0604020202020204" pitchFamily="34" charset="0"/>
              </a:rPr>
              <a:t>几何语言</a:t>
            </a:r>
            <a:endParaRPr lang="zh-CN" altLang="en-US" sz="2400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/>
      <p:bldP spid="12303" grpId="0" animBg="1"/>
      <p:bldP spid="12305" grpId="0" animBg="1"/>
      <p:bldP spid="12306" grpId="0" animBg="1"/>
      <p:bldP spid="12307" grpId="0"/>
      <p:bldP spid="12308" grpId="0" animBg="1"/>
      <p:bldP spid="12309" grpId="0"/>
    </p:bldLst>
  </p:timing>
</p:sld>
</file>

<file path=ppt/theme/theme1.xml><?xml version="1.0" encoding="utf-8"?>
<a:theme xmlns:a="http://schemas.openxmlformats.org/drawingml/2006/main" name="诗情画意">
  <a:themeElements>
    <a:clrScheme name="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866"/>
      </a:accent4>
      <a:accent5>
        <a:srgbClr val="F3FAFF"/>
      </a:accent5>
      <a:accent6>
        <a:srgbClr val="2D5BE5"/>
      </a:accent6>
      <a:hlink>
        <a:srgbClr val="DC5900"/>
      </a:hlink>
      <a:folHlink>
        <a:srgbClr val="7979A5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866"/>
        </a:accent4>
        <a:accent5>
          <a:srgbClr val="F3FAFF"/>
        </a:accent5>
        <a:accent6>
          <a:srgbClr val="2D5BE5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1A3"/>
        </a:accent4>
        <a:accent5>
          <a:srgbClr val="F2FAFF"/>
        </a:accent5>
        <a:accent6>
          <a:srgbClr val="DE84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9F2EB"/>
        </a:accent3>
        <a:accent4>
          <a:srgbClr val="4F4F77"/>
        </a:accent4>
        <a:accent5>
          <a:srgbClr val="FFFFEB"/>
        </a:accent5>
        <a:accent6>
          <a:srgbClr val="2D89E5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757"/>
        </a:accent4>
        <a:accent5>
          <a:srgbClr val="FFFFE2"/>
        </a:accent5>
        <a:accent6>
          <a:srgbClr val="E55B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F"/>
        </a:accent4>
        <a:accent5>
          <a:srgbClr val="E6EFEA"/>
        </a:accent5>
        <a:accent6>
          <a:srgbClr val="2D5BE5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783"/>
        </a:accent4>
        <a:accent5>
          <a:srgbClr val="EFEFEF"/>
        </a:accent5>
        <a:accent6>
          <a:srgbClr val="2D89E5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EFEFFF"/>
        </a:accent3>
        <a:accent4>
          <a:srgbClr val="AF2A00"/>
        </a:accent4>
        <a:accent5>
          <a:srgbClr val="F0EFF4"/>
        </a:accent5>
        <a:accent6>
          <a:srgbClr val="005BB7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E"/>
        </a:accent3>
        <a:accent4>
          <a:srgbClr val="000083"/>
        </a:accent4>
        <a:accent5>
          <a:srgbClr val="F2F2F2"/>
        </a:accent5>
        <a:accent6>
          <a:srgbClr val="9F62A1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2422</Words>
  <Application>WPS 演示</Application>
  <PresentationFormat>在屏幕上显示</PresentationFormat>
  <Paragraphs>372</Paragraphs>
  <Slides>23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23</vt:i4>
      </vt:variant>
    </vt:vector>
  </HeadingPairs>
  <TitlesOfParts>
    <vt:vector size="35" baseType="lpstr">
      <vt:lpstr>Arial</vt:lpstr>
      <vt:lpstr>宋体</vt:lpstr>
      <vt:lpstr>Wingdings</vt:lpstr>
      <vt:lpstr>华文行楷</vt:lpstr>
      <vt:lpstr>Times New Roman</vt:lpstr>
      <vt:lpstr>隶书</vt:lpstr>
      <vt:lpstr>BatangChe</vt:lpstr>
      <vt:lpstr>黑体</vt:lpstr>
      <vt:lpstr>楷体_GB2312</vt:lpstr>
      <vt:lpstr>微软雅黑</vt:lpstr>
      <vt:lpstr>Arial Unicode MS</vt:lpstr>
      <vt:lpstr>诗情画意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14.0000</AppVersion>
  <Manager> 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 </dc:creator>
  <cp:keywords> </cp:keywords>
  <dc:description> </dc:description>
  <dc:subject> </dc:subject>
  <cp:category> </cp:category>
  <cp:lastModifiedBy>Administrator</cp:lastModifiedBy>
  <cp:revision>41</cp:revision>
  <dcterms:created xsi:type="dcterms:W3CDTF">2005-11-18T23:02:45Z</dcterms:created>
  <dcterms:modified xsi:type="dcterms:W3CDTF">2017-10-20T07:22:05Z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