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84" r:id="rId5"/>
    <p:sldId id="257" r:id="rId6"/>
    <p:sldId id="280" r:id="rId7"/>
    <p:sldId id="283" r:id="rId8"/>
    <p:sldId id="258" r:id="rId9"/>
    <p:sldId id="259" r:id="rId10"/>
    <p:sldId id="260" r:id="rId11"/>
    <p:sldId id="261" r:id="rId12"/>
    <p:sldId id="270" r:id="rId13"/>
    <p:sldId id="263" r:id="rId14"/>
    <p:sldId id="285" r:id="rId15"/>
  </p:sldIdLst>
  <p:sldSz cx="9144000" cy="6858000" type="screen4x3"/>
  <p:notesSz cx="6858000" cy="9144000"/>
  <p:defaultTextStyle>
    <a:defPPr>
      <a:defRPr lang="en-US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FF33"/>
    <a:srgbClr val="FF0000"/>
    <a:srgbClr val="0000FF"/>
    <a:srgbClr val="1A78E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91" d="100"/>
          <a:sy n="91" d="100"/>
        </p:scale>
        <p:origin x="-9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组合 2049"/>
          <p:cNvGrpSpPr/>
          <p:nvPr userDrawn="1"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51" name="矩形 2050"/>
            <p:cNvSpPr/>
            <p:nvPr userDrawn="1"/>
          </p:nvSpPr>
          <p:spPr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/>
            <a:p>
              <a:pPr lvl="0" algn="ctr"/>
              <a:endParaRPr lang="zh-CN" altLang="en-US" sz="2400" b="0" dirty="0">
                <a:latin typeface="Times New Roman" panose="02020603050405020304" pitchFamily="18" charset="0"/>
              </a:endParaRPr>
            </a:p>
          </p:txBody>
        </p:sp>
        <p:sp>
          <p:nvSpPr>
            <p:cNvPr id="2052" name="矩形 2051"/>
            <p:cNvSpPr/>
            <p:nvPr userDrawn="1"/>
          </p:nvSpPr>
          <p:spPr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/>
            <a:p>
              <a:pPr lvl="0" algn="l"/>
              <a:endParaRPr lang="zh-CN" altLang="en-US" sz="2400" b="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2053" name="组合 2052"/>
            <p:cNvGrpSpPr/>
            <p:nvPr userDrawn="1"/>
          </p:nvGrpSpPr>
          <p:grpSpPr>
            <a:xfrm>
              <a:off x="0" y="672"/>
              <a:ext cx="1806" cy="1989"/>
              <a:chOff x="0" y="0"/>
              <a:chExt cx="1806" cy="1989"/>
            </a:xfrm>
          </p:grpSpPr>
          <p:sp>
            <p:nvSpPr>
              <p:cNvPr id="2054" name="矩形 2053"/>
              <p:cNvSpPr/>
              <p:nvPr userDrawn="1"/>
            </p:nvSpPr>
            <p:spPr>
              <a:xfrm>
                <a:off x="361" y="1585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55" name="矩形 2054"/>
              <p:cNvSpPr/>
              <p:nvPr userDrawn="1"/>
            </p:nvSpPr>
            <p:spPr>
              <a:xfrm>
                <a:off x="1081" y="393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56" name="矩形 2055"/>
              <p:cNvSpPr/>
              <p:nvPr userDrawn="1"/>
            </p:nvSpPr>
            <p:spPr>
              <a:xfrm>
                <a:off x="1437" y="0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57" name="矩形 2056"/>
              <p:cNvSpPr/>
              <p:nvPr userDrawn="1"/>
            </p:nvSpPr>
            <p:spPr>
              <a:xfrm>
                <a:off x="719" y="1585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58" name="矩形 2057"/>
              <p:cNvSpPr/>
              <p:nvPr userDrawn="1"/>
            </p:nvSpPr>
            <p:spPr>
              <a:xfrm>
                <a:off x="1437" y="393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59" name="矩形 2058"/>
              <p:cNvSpPr/>
              <p:nvPr userDrawn="1"/>
            </p:nvSpPr>
            <p:spPr>
              <a:xfrm>
                <a:off x="719" y="792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60" name="矩形 2059"/>
              <p:cNvSpPr/>
              <p:nvPr userDrawn="1"/>
            </p:nvSpPr>
            <p:spPr>
              <a:xfrm>
                <a:off x="0" y="792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61" name="矩形 2060"/>
              <p:cNvSpPr/>
              <p:nvPr userDrawn="1"/>
            </p:nvSpPr>
            <p:spPr>
              <a:xfrm>
                <a:off x="1081" y="792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62" name="矩形 2061"/>
              <p:cNvSpPr/>
              <p:nvPr userDrawn="1"/>
            </p:nvSpPr>
            <p:spPr>
              <a:xfrm>
                <a:off x="361" y="1185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63" name="矩形 2062"/>
              <p:cNvSpPr/>
              <p:nvPr userDrawn="1"/>
            </p:nvSpPr>
            <p:spPr>
              <a:xfrm>
                <a:off x="719" y="1185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 algn="l"/>
                <a:endParaRPr lang="zh-CN" altLang="en-US" sz="2400" b="0" dirty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064" name="日期占位符 2063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200" b="0">
                <a:latin typeface="Arial" panose="020B0604020202020204" pitchFamily="34" charset="0"/>
              </a:defRPr>
            </a:lvl1pPr>
          </a:lstStyle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2065" name="页脚占位符 206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ctr">
              <a:defRPr sz="1200" b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2066" name="灯片编号占位符 206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r">
              <a:defRPr sz="1200" b="0">
                <a:latin typeface="Arial Black" panose="020B0A04020102090204" pitchFamily="34" charset="0"/>
              </a:defRPr>
            </a:lvl1pPr>
          </a:lstStyle>
          <a:p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2067" name="标题 2066"/>
          <p:cNvSpPr>
            <a:spLocks noGrp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68" name="副标题 2067"/>
          <p:cNvSpPr>
            <a:spLocks noGrp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>
              <a:buNone/>
              <a:defRPr sz="3400"/>
            </a:lvl1pPr>
            <a:lvl2pPr marL="457200" lvl="1" indent="0" algn="ctr">
              <a:buNone/>
              <a:defRPr sz="3400"/>
            </a:lvl2pPr>
            <a:lvl3pPr marL="914400" lvl="2" indent="0" algn="ctr">
              <a:buNone/>
              <a:defRPr sz="3400"/>
            </a:lvl3pPr>
            <a:lvl4pPr marL="1371600" lvl="3" indent="0" algn="ctr">
              <a:buNone/>
              <a:defRPr sz="3400"/>
            </a:lvl4pPr>
            <a:lvl5pPr marL="1828800" lvl="4" indent="0" algn="ctr">
              <a:buNone/>
              <a:defRPr sz="3400"/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52930" cy="54102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4098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9" name="KSO_FD"/>
          <p:cNvSpPr>
            <a:spLocks noGrp="1"/>
          </p:cNvSpPr>
          <p:nvPr>
            <p:ph type="dt" sz="half" idx="2"/>
          </p:nvPr>
        </p:nvSpPr>
        <p:spPr>
          <a:xfrm>
            <a:off x="457200" y="6511925"/>
            <a:ext cx="2133600" cy="2857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900" b="0">
                <a:solidFill>
                  <a:srgbClr val="1C1C1C"/>
                </a:solidFill>
              </a:defRPr>
            </a:lvl1pPr>
          </a:lstStyle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4100" name="KSO_FT"/>
          <p:cNvSpPr>
            <a:spLocks noGrp="1"/>
          </p:cNvSpPr>
          <p:nvPr>
            <p:ph type="ftr" sz="quarter" idx="3"/>
          </p:nvPr>
        </p:nvSpPr>
        <p:spPr>
          <a:xfrm>
            <a:off x="3124200" y="6511925"/>
            <a:ext cx="2895600" cy="2857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900" b="0">
                <a:solidFill>
                  <a:srgbClr val="1C1C1C"/>
                </a:solidFill>
              </a:defRPr>
            </a:lvl1pPr>
          </a:lstStyle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4101" name="KSO_FN"/>
          <p:cNvSpPr>
            <a:spLocks noGrp="1"/>
          </p:cNvSpPr>
          <p:nvPr>
            <p:ph type="sldNum" sz="quarter" idx="4"/>
          </p:nvPr>
        </p:nvSpPr>
        <p:spPr>
          <a:xfrm>
            <a:off x="6553200" y="6511925"/>
            <a:ext cx="2133600" cy="2857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900" b="0">
                <a:solidFill>
                  <a:srgbClr val="1C1C1C"/>
                </a:solidFill>
              </a:defRPr>
            </a:lvl1pPr>
          </a:lstStyle>
          <a:p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4102" name="KSO_BC1"/>
          <p:cNvSpPr>
            <a:spLocks noGrp="1"/>
          </p:cNvSpPr>
          <p:nvPr>
            <p:ph type="subTitle" idx="1"/>
          </p:nvPr>
        </p:nvSpPr>
        <p:spPr>
          <a:xfrm>
            <a:off x="2171700" y="1803400"/>
            <a:ext cx="6527800" cy="5080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r">
              <a:buNone/>
              <a:defRPr>
                <a:solidFill>
                  <a:srgbClr val="5D6063"/>
                </a:solidFill>
              </a:defRPr>
            </a:lvl1pPr>
            <a:lvl2pPr marL="0" lvl="1" indent="0" algn="ctr">
              <a:buNone/>
              <a:defRPr>
                <a:solidFill>
                  <a:srgbClr val="5D6063"/>
                </a:solidFill>
              </a:defRPr>
            </a:lvl2pPr>
            <a:lvl3pPr marL="685800" lvl="2" indent="0" algn="ctr">
              <a:buNone/>
              <a:defRPr>
                <a:solidFill>
                  <a:srgbClr val="5D6063"/>
                </a:solidFill>
              </a:defRPr>
            </a:lvl3pPr>
            <a:lvl4pPr marL="1028700" lvl="3" indent="0" algn="ctr">
              <a:buNone/>
              <a:defRPr>
                <a:solidFill>
                  <a:srgbClr val="5D6063"/>
                </a:solidFill>
              </a:defRPr>
            </a:lvl4pPr>
            <a:lvl5pPr marL="1371600" lvl="4" indent="0" algn="ctr">
              <a:buNone/>
              <a:defRPr>
                <a:solidFill>
                  <a:srgbClr val="5D6063"/>
                </a:solidFill>
              </a:defRPr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103" name="KSO_BT1"/>
          <p:cNvSpPr>
            <a:spLocks noGrp="1"/>
          </p:cNvSpPr>
          <p:nvPr>
            <p:ph type="ctrTitle"/>
          </p:nvPr>
        </p:nvSpPr>
        <p:spPr>
          <a:xfrm>
            <a:off x="2184400" y="847725"/>
            <a:ext cx="6527800" cy="9112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r">
              <a:defRPr/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123950"/>
            <a:ext cx="4025503" cy="52149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6535" y="1123950"/>
            <a:ext cx="4025503" cy="52149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8210" y="214313"/>
            <a:ext cx="2053828" cy="61245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214313"/>
            <a:ext cx="6042422" cy="61245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2504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981200"/>
            <a:ext cx="4032504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image" Target="../media/image3.jpeg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页脚占位符 1025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ctr">
              <a:defRPr sz="1200" b="0">
                <a:latin typeface="Arial" panose="020B0604020202020204" pitchFamily="34" charset="0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27" name="灯片编号占位符 1026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r">
              <a:defRPr sz="1200" b="0">
                <a:latin typeface="Arial Black" panose="020B0A04020102090204" pitchFamily="34" charset="0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1028" name="组合 1027"/>
          <p:cNvGrpSpPr/>
          <p:nvPr userDrawn="1"/>
        </p:nvGrpSpPr>
        <p:grpSpPr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29" name="矩形 1028"/>
            <p:cNvSpPr/>
            <p:nvPr userDrawn="1"/>
          </p:nvSpPr>
          <p:spPr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/>
            <a:p>
              <a:pPr lvl="0" algn="ctr"/>
              <a:endParaRPr lang="zh-CN" altLang="en-US" sz="2400" b="0" dirty="0">
                <a:latin typeface="Times New Roman" panose="02020603050405020304" pitchFamily="18" charset="0"/>
              </a:endParaRPr>
            </a:p>
          </p:txBody>
        </p:sp>
        <p:sp>
          <p:nvSpPr>
            <p:cNvPr id="1030" name="矩形 1029"/>
            <p:cNvSpPr/>
            <p:nvPr userDrawn="1"/>
          </p:nvSpPr>
          <p:spPr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pPr lvl="0" algn="l"/>
              <a:endParaRPr lang="zh-CN" altLang="en-US" sz="2400" b="0" dirty="0">
                <a:latin typeface="Times New Roman" panose="02020603050405020304" pitchFamily="18" charset="0"/>
              </a:endParaRPr>
            </a:p>
          </p:txBody>
        </p:sp>
        <p:sp>
          <p:nvSpPr>
            <p:cNvPr id="1031" name="矩形 1030"/>
            <p:cNvSpPr/>
            <p:nvPr userDrawn="1"/>
          </p:nvSpPr>
          <p:spPr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 algn="l"/>
              <a:endParaRPr lang="zh-CN" altLang="en-US" sz="1800" b="0" dirty="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2" name="矩形 1031"/>
            <p:cNvSpPr/>
            <p:nvPr userDrawn="1"/>
          </p:nvSpPr>
          <p:spPr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 algn="l"/>
              <a:endParaRPr lang="zh-CN" altLang="en-US" sz="1800" b="0" dirty="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3" name="矩形 1032"/>
            <p:cNvSpPr/>
            <p:nvPr userDrawn="1"/>
          </p:nvSpPr>
          <p:spPr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 algn="l"/>
              <a:endParaRPr lang="zh-CN" altLang="en-US" sz="1800" b="0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4" name="矩形 1033"/>
            <p:cNvSpPr/>
            <p:nvPr userDrawn="1"/>
          </p:nvSpPr>
          <p:spPr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 algn="l"/>
              <a:endParaRPr lang="zh-CN" altLang="en-US" sz="1800" b="0" dirty="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5" name="矩形 1034"/>
            <p:cNvSpPr/>
            <p:nvPr userDrawn="1"/>
          </p:nvSpPr>
          <p:spPr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/>
            <a:p>
              <a:pPr lvl="0" algn="l"/>
              <a:endParaRPr lang="zh-CN" altLang="en-US" sz="2400" b="0" dirty="0">
                <a:latin typeface="Times New Roman" panose="02020603050405020304" pitchFamily="18" charset="0"/>
              </a:endParaRPr>
            </a:p>
          </p:txBody>
        </p:sp>
        <p:sp>
          <p:nvSpPr>
            <p:cNvPr id="1036" name="矩形 1035"/>
            <p:cNvSpPr/>
            <p:nvPr userDrawn="1"/>
          </p:nvSpPr>
          <p:spPr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 algn="l"/>
              <a:endParaRPr lang="zh-CN" altLang="en-US" sz="1800" b="0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7" name="矩形 1036"/>
            <p:cNvSpPr/>
            <p:nvPr userDrawn="1"/>
          </p:nvSpPr>
          <p:spPr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 algn="l"/>
              <a:endParaRPr lang="zh-CN" altLang="en-US" sz="1800" b="0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038" name="标题 1037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9" name="文本占位符 1038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40" name="日期占位符 1039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200" b="0">
                <a:latin typeface="Arial" panose="020B0604020202020204" pitchFamily="34" charset="0"/>
              </a:defRPr>
            </a:lvl1pPr>
          </a:lstStyle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3074" name="图片 6"/>
          <p:cNvPicPr>
            <a:picLocks noChangeAspect="1"/>
          </p:cNvPicPr>
          <p:nvPr/>
        </p:nvPicPr>
        <p:blipFill>
          <a:blip r:embed="rId13"/>
          <a:srcRect l="7538" t="1022" r="468" b="698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KSO_FD"/>
          <p:cNvSpPr>
            <a:spLocks noGrp="1"/>
          </p:cNvSpPr>
          <p:nvPr>
            <p:ph type="dt" sz="half" idx="2"/>
          </p:nvPr>
        </p:nvSpPr>
        <p:spPr>
          <a:xfrm>
            <a:off x="628650" y="6432550"/>
            <a:ext cx="20574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900" b="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3076" name="KSO_FT"/>
          <p:cNvSpPr>
            <a:spLocks noGrp="1"/>
          </p:cNvSpPr>
          <p:nvPr>
            <p:ph type="ftr" sz="quarter" idx="3"/>
          </p:nvPr>
        </p:nvSpPr>
        <p:spPr>
          <a:xfrm>
            <a:off x="3028950" y="6432550"/>
            <a:ext cx="30861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900" b="0">
                <a:solidFill>
                  <a:srgbClr val="969696"/>
                </a:solidFill>
              </a:defRPr>
            </a:lvl1pPr>
          </a:lstStyle>
          <a:p>
            <a:pPr lvl="0"/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3077" name="KSO_FN"/>
          <p:cNvSpPr>
            <a:spLocks noGrp="1"/>
          </p:cNvSpPr>
          <p:nvPr>
            <p:ph type="sldNum" sz="quarter" idx="4"/>
          </p:nvPr>
        </p:nvSpPr>
        <p:spPr>
          <a:xfrm>
            <a:off x="6457950" y="6432550"/>
            <a:ext cx="20574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900" b="0">
                <a:solidFill>
                  <a:srgbClr val="969696"/>
                </a:solidFill>
              </a:defRPr>
            </a:lvl1pPr>
          </a:lstStyle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3078" name="KSO_BC1"/>
          <p:cNvSpPr>
            <a:spLocks noGrp="1"/>
          </p:cNvSpPr>
          <p:nvPr>
            <p:ph type="body" idx="1"/>
          </p:nvPr>
        </p:nvSpPr>
        <p:spPr>
          <a:xfrm>
            <a:off x="466725" y="1123950"/>
            <a:ext cx="8215313" cy="52149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</p:txBody>
      </p:sp>
      <p:sp>
        <p:nvSpPr>
          <p:cNvPr id="3079" name="KSO_BT1"/>
          <p:cNvSpPr>
            <a:spLocks noGrp="1"/>
          </p:cNvSpPr>
          <p:nvPr>
            <p:ph type="title"/>
          </p:nvPr>
        </p:nvSpPr>
        <p:spPr>
          <a:xfrm>
            <a:off x="466725" y="214313"/>
            <a:ext cx="6899275" cy="79533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marL="0" lvl="0" indent="0" algn="l" defTabSz="685800" rtl="0" eaLnBrk="1" fontAlgn="base" latinLnBrk="0" hangingPunct="1">
        <a:lnSpc>
          <a:spcPct val="9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rgbClr val="6D514A"/>
          </a:solidFill>
          <a:latin typeface="+mj-lt"/>
          <a:ea typeface="+mj-ea"/>
          <a:cs typeface="+mj-cs"/>
        </a:defRPr>
      </a:lvl1pPr>
    </p:titleStyle>
    <p:bodyStyle>
      <a:lvl1pPr marL="361950" lvl="0" indent="-361950" algn="just" defTabSz="685800" rtl="0" eaLnBrk="1" fontAlgn="base" latinLnBrk="0" hangingPunct="1">
        <a:lnSpc>
          <a:spcPct val="110000"/>
        </a:lnSpc>
        <a:spcBef>
          <a:spcPts val="12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³"/>
        <a:defRPr sz="2400" b="0" i="0" u="none" kern="1200" baseline="0">
          <a:solidFill>
            <a:srgbClr val="766640"/>
          </a:solidFill>
          <a:latin typeface="+mn-lt"/>
          <a:ea typeface="+mn-ea"/>
          <a:cs typeface="+mn-cs"/>
        </a:defRPr>
      </a:lvl1pPr>
      <a:lvl2pPr marL="361950" lvl="1" indent="-361950" algn="l" defTabSz="685800" rtl="0" eaLnBrk="1" fontAlgn="base" latinLnBrk="0" hangingPunct="1">
        <a:lnSpc>
          <a:spcPct val="120000"/>
        </a:lnSpc>
        <a:spcBef>
          <a:spcPct val="0"/>
        </a:spcBef>
        <a:spcAft>
          <a:spcPts val="1200"/>
        </a:spcAft>
        <a:buClr>
          <a:srgbClr val="C7B997"/>
        </a:buClr>
        <a:buFont typeface="幼圆" panose="02010509060101010101" pitchFamily="49" charset="-122"/>
        <a:buChar char=" 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200150" lvl="3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543050" lvl="4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lvl="5" indent="-22860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6pPr>
      <a:lvl7pPr marL="2971800" lvl="6" indent="-22860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7pPr>
      <a:lvl8pPr marL="3429000" lvl="7" indent="-22860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8pPr>
      <a:lvl9pPr marL="3886200" lvl="8" indent="-22860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1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3.xml"/><Relationship Id="rId4" Type="http://schemas.openxmlformats.org/officeDocument/2006/relationships/oleObject" Target="../embeddings/oleObject3.bin"/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slide" Target="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" Target="slide3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3.xml"/><Relationship Id="rId2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6146" name="标题 6145"/>
          <p:cNvSpPr>
            <a:spLocks noGrp="1"/>
          </p:cNvSpPr>
          <p:nvPr>
            <p:ph type="ctrTitle"/>
          </p:nvPr>
        </p:nvSpPr>
        <p:spPr>
          <a:xfrm>
            <a:off x="180975" y="1989138"/>
            <a:ext cx="5580063" cy="1143000"/>
          </a:xfrm>
          <a:ln/>
        </p:spPr>
        <p:txBody>
          <a:bodyPr anchor="ctr"/>
          <a:p>
            <a:pPr defTabSz="685800">
              <a:buSzPct val="100000"/>
            </a:pPr>
            <a:r>
              <a:rPr lang="zh-CN" altLang="en-US" b="1" kern="1200" baseline="0" dirty="0">
                <a:latin typeface="黑体" panose="02010600030101010101" pitchFamily="49" charset="-122"/>
                <a:ea typeface="黑体" panose="02010600030101010101" pitchFamily="49" charset="-122"/>
              </a:rPr>
              <a:t>2.6</a:t>
            </a:r>
            <a:r>
              <a:rPr lang="en-US" altLang="zh-CN" b="1" kern="1200" baseline="0" dirty="0">
                <a:latin typeface="黑体" panose="02010600030101010101" pitchFamily="49" charset="-122"/>
                <a:ea typeface="黑体" panose="02010600030101010101" pitchFamily="49" charset="-122"/>
              </a:rPr>
              <a:t>  </a:t>
            </a:r>
            <a:r>
              <a:rPr lang="zh-CN" altLang="en-US" b="1" kern="1200" baseline="0" dirty="0">
                <a:latin typeface="黑体" panose="02010600030101010101" pitchFamily="49" charset="-122"/>
                <a:ea typeface="黑体" panose="02010600030101010101" pitchFamily="49" charset="-122"/>
              </a:rPr>
              <a:t>角的大小</a:t>
            </a:r>
            <a:endParaRPr lang="zh-CN" altLang="en-US" b="1" kern="1200" baseline="0" dirty="0">
              <a:latin typeface="黑体" panose="02010600030101010101" pitchFamily="49" charset="-122"/>
              <a:ea typeface="黑体" panose="0201060003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5362" name="文本占位符 15361"/>
          <p:cNvSpPr>
            <a:spLocks noGrp="1"/>
          </p:cNvSpPr>
          <p:nvPr>
            <p:ph type="body" idx="1"/>
          </p:nvPr>
        </p:nvSpPr>
        <p:spPr>
          <a:xfrm>
            <a:off x="358775" y="657225"/>
            <a:ext cx="8229600" cy="3886200"/>
          </a:xfrm>
          <a:ln/>
        </p:spPr>
        <p:txBody>
          <a:bodyPr/>
          <a:p>
            <a:pPr>
              <a:lnSpc>
                <a:spcPct val="130000"/>
              </a:lnSpc>
              <a:buNone/>
            </a:pPr>
            <a:r>
              <a:rPr lang="en-US" altLang="zh-CN" b="1" dirty="0">
                <a:latin typeface="Times New Roman" panose="02020603050405020304" pitchFamily="18" charset="0"/>
              </a:rPr>
              <a:t>2. </a:t>
            </a:r>
            <a:r>
              <a:rPr lang="zh-CN" altLang="en-US" b="1" dirty="0">
                <a:latin typeface="Times New Roman" panose="02020603050405020304" pitchFamily="18" charset="0"/>
              </a:rPr>
              <a:t>如图，</a:t>
            </a:r>
            <a:r>
              <a:rPr lang="en-US" altLang="zh-CN" b="1" dirty="0">
                <a:latin typeface="Times New Roman" panose="02020603050405020304" pitchFamily="18" charset="0"/>
              </a:rPr>
              <a:t>∠</a:t>
            </a:r>
            <a:r>
              <a:rPr lang="en-US" altLang="zh-CN" b="1" i="1" dirty="0">
                <a:latin typeface="Times New Roman" panose="02020603050405020304" pitchFamily="18" charset="0"/>
              </a:rPr>
              <a:t>ABC=</a:t>
            </a:r>
            <a:r>
              <a:rPr lang="en-US" altLang="zh-CN" b="1" dirty="0">
                <a:latin typeface="Times New Roman" panose="02020603050405020304" pitchFamily="18" charset="0"/>
              </a:rPr>
              <a:t>60°</a:t>
            </a:r>
            <a:r>
              <a:rPr lang="zh-CN" altLang="en-US" b="1" dirty="0">
                <a:latin typeface="Times New Roman" panose="02020603050405020304" pitchFamily="18" charset="0"/>
              </a:rPr>
              <a:t>，</a:t>
            </a:r>
            <a:r>
              <a:rPr lang="en-US" altLang="zh-CN" b="1" dirty="0">
                <a:latin typeface="Times New Roman" panose="02020603050405020304" pitchFamily="18" charset="0"/>
              </a:rPr>
              <a:t>∠</a:t>
            </a:r>
            <a:r>
              <a:rPr lang="en-US" altLang="zh-CN" b="1" i="1" dirty="0">
                <a:latin typeface="Times New Roman" panose="02020603050405020304" pitchFamily="18" charset="0"/>
              </a:rPr>
              <a:t>ABD=</a:t>
            </a:r>
            <a:r>
              <a:rPr lang="en-US" altLang="zh-CN" b="1" dirty="0">
                <a:latin typeface="Times New Roman" panose="02020603050405020304" pitchFamily="18" charset="0"/>
              </a:rPr>
              <a:t>145°</a:t>
            </a:r>
            <a:r>
              <a:rPr lang="zh-CN" altLang="en-US" b="1" dirty="0">
                <a:latin typeface="Times New Roman" panose="02020603050405020304" pitchFamily="18" charset="0"/>
              </a:rPr>
              <a:t>，</a:t>
            </a:r>
            <a:r>
              <a:rPr lang="en-US" altLang="zh-CN" b="1" i="1" dirty="0">
                <a:latin typeface="Times New Roman" panose="02020603050405020304" pitchFamily="18" charset="0"/>
              </a:rPr>
              <a:t>BE</a:t>
            </a:r>
            <a:r>
              <a:rPr lang="zh-CN" altLang="en-US" b="1" dirty="0">
                <a:latin typeface="Times New Roman" panose="02020603050405020304" pitchFamily="18" charset="0"/>
              </a:rPr>
              <a:t>平分</a:t>
            </a:r>
            <a:r>
              <a:rPr lang="en-US" altLang="zh-CN" b="1" dirty="0">
                <a:latin typeface="Times New Roman" panose="02020603050405020304" pitchFamily="18" charset="0"/>
              </a:rPr>
              <a:t>∠</a:t>
            </a:r>
            <a:r>
              <a:rPr lang="en-US" altLang="zh-CN" b="1" i="1" dirty="0">
                <a:latin typeface="Times New Roman" panose="02020603050405020304" pitchFamily="18" charset="0"/>
              </a:rPr>
              <a:t>ABC</a:t>
            </a:r>
            <a:r>
              <a:rPr lang="zh-CN" altLang="en-US" b="1" dirty="0">
                <a:latin typeface="Times New Roman" panose="02020603050405020304" pitchFamily="18" charset="0"/>
              </a:rPr>
              <a:t>，求</a:t>
            </a:r>
            <a:r>
              <a:rPr lang="en-US" altLang="zh-CN" b="1" dirty="0">
                <a:latin typeface="Times New Roman" panose="02020603050405020304" pitchFamily="18" charset="0"/>
              </a:rPr>
              <a:t>∠</a:t>
            </a:r>
            <a:r>
              <a:rPr lang="en-US" altLang="zh-CN" b="1" i="1" dirty="0">
                <a:latin typeface="Times New Roman" panose="02020603050405020304" pitchFamily="18" charset="0"/>
              </a:rPr>
              <a:t>DBE</a:t>
            </a:r>
            <a:r>
              <a:rPr lang="zh-CN" altLang="en-US" b="1" dirty="0">
                <a:latin typeface="Times New Roman" panose="02020603050405020304" pitchFamily="18" charset="0"/>
              </a:rPr>
              <a:t>的度数</a:t>
            </a:r>
            <a:r>
              <a:rPr lang="en-US" altLang="zh-CN" b="1" dirty="0">
                <a:latin typeface="Times New Roman" panose="02020603050405020304" pitchFamily="18" charset="0"/>
                <a:hlinkClick r:id="rId1" action="ppaction://hlinksldjump"/>
              </a:rPr>
              <a:t>.</a:t>
            </a:r>
            <a:endParaRPr lang="en-US" altLang="zh-CN" b="1" dirty="0">
              <a:latin typeface="Times New Roman" panose="02020603050405020304" pitchFamily="18" charset="0"/>
            </a:endParaRPr>
          </a:p>
        </p:txBody>
      </p:sp>
      <p:grpSp>
        <p:nvGrpSpPr>
          <p:cNvPr id="15363" name="组合 15362"/>
          <p:cNvGrpSpPr>
            <a:grpSpLocks noChangeAspect="1"/>
          </p:cNvGrpSpPr>
          <p:nvPr/>
        </p:nvGrpSpPr>
        <p:grpSpPr>
          <a:xfrm>
            <a:off x="215900" y="2241550"/>
            <a:ext cx="4487863" cy="2347913"/>
            <a:chOff x="0" y="0"/>
            <a:chExt cx="4560" cy="2385"/>
          </a:xfrm>
        </p:grpSpPr>
        <p:sp>
          <p:nvSpPr>
            <p:cNvPr id="15364" name="直接连接符 15363"/>
            <p:cNvSpPr>
              <a:spLocks noChangeAspect="1"/>
            </p:cNvSpPr>
            <p:nvPr/>
          </p:nvSpPr>
          <p:spPr>
            <a:xfrm>
              <a:off x="1860" y="1997"/>
              <a:ext cx="2144" cy="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65" name="直接连接符 15364"/>
            <p:cNvSpPr>
              <a:spLocks noChangeAspect="1"/>
            </p:cNvSpPr>
            <p:nvPr/>
          </p:nvSpPr>
          <p:spPr>
            <a:xfrm flipV="1">
              <a:off x="1876" y="349"/>
              <a:ext cx="1020" cy="1634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66" name="直接连接符 15365"/>
            <p:cNvSpPr>
              <a:spLocks noChangeAspect="1"/>
            </p:cNvSpPr>
            <p:nvPr/>
          </p:nvSpPr>
          <p:spPr>
            <a:xfrm flipV="1">
              <a:off x="1874" y="978"/>
              <a:ext cx="1784" cy="101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67" name="直接连接符 15366"/>
            <p:cNvSpPr>
              <a:spLocks noChangeAspect="1"/>
            </p:cNvSpPr>
            <p:nvPr/>
          </p:nvSpPr>
          <p:spPr>
            <a:xfrm flipH="1" flipV="1">
              <a:off x="336" y="948"/>
              <a:ext cx="1528" cy="1035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68" name="文本框 15367"/>
            <p:cNvSpPr txBox="1">
              <a:spLocks noChangeAspect="1"/>
            </p:cNvSpPr>
            <p:nvPr/>
          </p:nvSpPr>
          <p:spPr>
            <a:xfrm>
              <a:off x="3870" y="1773"/>
              <a:ext cx="690" cy="54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>
                <a:spcBef>
                  <a:spcPct val="50000"/>
                </a:spcBef>
              </a:pPr>
              <a:r>
                <a:rPr lang="en-US" altLang="zh-CN" sz="1600" i="1" dirty="0">
                  <a:latin typeface="Times New Roman" panose="02020603050405020304" pitchFamily="18" charset="0"/>
                </a:rPr>
                <a:t> </a:t>
              </a:r>
              <a:r>
                <a:rPr lang="en-US" altLang="zh-CN" sz="2000" i="1" dirty="0">
                  <a:latin typeface="Times New Roman" panose="02020603050405020304" pitchFamily="18" charset="0"/>
                </a:rPr>
                <a:t>A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  <p:sp>
          <p:nvSpPr>
            <p:cNvPr id="15369" name="文本框 15368"/>
            <p:cNvSpPr txBox="1">
              <a:spLocks noChangeAspect="1"/>
            </p:cNvSpPr>
            <p:nvPr/>
          </p:nvSpPr>
          <p:spPr>
            <a:xfrm>
              <a:off x="1648" y="1905"/>
              <a:ext cx="586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>
                <a:spcBef>
                  <a:spcPct val="50000"/>
                </a:spcBef>
              </a:pPr>
              <a:r>
                <a:rPr lang="en-US" altLang="zh-CN" sz="2000" i="1" dirty="0">
                  <a:latin typeface="Times New Roman" panose="02020603050405020304" pitchFamily="18" charset="0"/>
                </a:rPr>
                <a:t>B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  <p:sp>
          <p:nvSpPr>
            <p:cNvPr id="15370" name="文本框 15369"/>
            <p:cNvSpPr txBox="1">
              <a:spLocks noChangeAspect="1"/>
            </p:cNvSpPr>
            <p:nvPr/>
          </p:nvSpPr>
          <p:spPr>
            <a:xfrm>
              <a:off x="2774" y="0"/>
              <a:ext cx="480" cy="43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>
                <a:spcBef>
                  <a:spcPct val="50000"/>
                </a:spcBef>
              </a:pPr>
              <a:r>
                <a:rPr lang="en-US" altLang="zh-CN" sz="2000" i="1" dirty="0">
                  <a:latin typeface="Times New Roman" panose="02020603050405020304" pitchFamily="18" charset="0"/>
                </a:rPr>
                <a:t>C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  <p:sp>
          <p:nvSpPr>
            <p:cNvPr id="15371" name="文本框 15370"/>
            <p:cNvSpPr txBox="1">
              <a:spLocks noChangeAspect="1"/>
            </p:cNvSpPr>
            <p:nvPr/>
          </p:nvSpPr>
          <p:spPr>
            <a:xfrm>
              <a:off x="0" y="675"/>
              <a:ext cx="556" cy="46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>
                <a:spcBef>
                  <a:spcPct val="50000"/>
                </a:spcBef>
              </a:pPr>
              <a:r>
                <a:rPr lang="en-US" altLang="zh-CN" sz="2000" i="1" dirty="0">
                  <a:latin typeface="Times New Roman" panose="02020603050405020304" pitchFamily="18" charset="0"/>
                </a:rPr>
                <a:t>D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  <p:sp>
          <p:nvSpPr>
            <p:cNvPr id="15372" name="文本框 15371"/>
            <p:cNvSpPr txBox="1">
              <a:spLocks noChangeAspect="1"/>
            </p:cNvSpPr>
            <p:nvPr/>
          </p:nvSpPr>
          <p:spPr>
            <a:xfrm>
              <a:off x="3556" y="720"/>
              <a:ext cx="420" cy="5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>
                <a:spcBef>
                  <a:spcPct val="50000"/>
                </a:spcBef>
              </a:pPr>
              <a:r>
                <a:rPr lang="en-US" altLang="zh-CN" i="1" dirty="0">
                  <a:latin typeface="Times New Roman" panose="02020603050405020304" pitchFamily="18" charset="0"/>
                </a:rPr>
                <a:t> </a:t>
              </a:r>
              <a:r>
                <a:rPr lang="en-US" altLang="zh-CN" sz="2000" i="1" dirty="0">
                  <a:latin typeface="Times New Roman" panose="02020603050405020304" pitchFamily="18" charset="0"/>
                </a:rPr>
                <a:t>E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</p:grpSp>
      <p:sp>
        <p:nvSpPr>
          <p:cNvPr id="15373" name="文本框 15372"/>
          <p:cNvSpPr txBox="1"/>
          <p:nvPr/>
        </p:nvSpPr>
        <p:spPr>
          <a:xfrm>
            <a:off x="3887788" y="2097088"/>
            <a:ext cx="49323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解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: ∵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ABC=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60°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，∠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ABD=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145°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4" name="文本框 15373"/>
          <p:cNvSpPr txBox="1"/>
          <p:nvPr/>
        </p:nvSpPr>
        <p:spPr>
          <a:xfrm>
            <a:off x="5435600" y="2744788"/>
            <a:ext cx="302418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ABD</a:t>
            </a:r>
            <a:r>
              <a:rPr lang="zh-CN" altLang="en-US" i="1" dirty="0">
                <a:solidFill>
                  <a:srgbClr val="FF3300"/>
                </a:solidFill>
                <a:latin typeface="Arial" panose="020B0604020202020204" pitchFamily="34" charset="0"/>
              </a:rPr>
              <a:t>－</a:t>
            </a:r>
            <a:r>
              <a:rPr lang="zh-CN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ABC</a:t>
            </a:r>
            <a:endParaRPr lang="zh-CN" altLang="en-US" sz="2400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5" name="文本框 15374"/>
          <p:cNvSpPr txBox="1"/>
          <p:nvPr/>
        </p:nvSpPr>
        <p:spPr>
          <a:xfrm>
            <a:off x="5759450" y="3284538"/>
            <a:ext cx="30257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= 145°</a:t>
            </a:r>
            <a:r>
              <a:rPr lang="zh-CN" altLang="en-US" dirty="0">
                <a:solidFill>
                  <a:srgbClr val="FF3300"/>
                </a:solidFill>
                <a:latin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60°=85°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6" name="文本框 15375"/>
          <p:cNvSpPr txBox="1"/>
          <p:nvPr/>
        </p:nvSpPr>
        <p:spPr>
          <a:xfrm>
            <a:off x="4140200" y="3824288"/>
            <a:ext cx="43561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又∵ 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BE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平分∠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ABC</a:t>
            </a:r>
            <a:endParaRPr lang="zh-CN" altLang="en-US" sz="2400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7" name="文本框 15376"/>
          <p:cNvSpPr txBox="1"/>
          <p:nvPr/>
        </p:nvSpPr>
        <p:spPr>
          <a:xfrm>
            <a:off x="2484438" y="4581525"/>
            <a:ext cx="51482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∴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CBE=   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ABC=    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× 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</a:rPr>
              <a:t>60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°=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30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°</a:t>
            </a:r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78" name="文本框 15377"/>
          <p:cNvSpPr txBox="1"/>
          <p:nvPr/>
        </p:nvSpPr>
        <p:spPr>
          <a:xfrm>
            <a:off x="2627313" y="5229225"/>
            <a:ext cx="39592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                  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CBD+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</a:rPr>
              <a:t>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CBE=</a:t>
            </a:r>
            <a:r>
              <a:rPr lang="en-US" altLang="zh-CN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5379" name="内容占位符 15378"/>
          <p:cNvGraphicFramePr>
            <a:graphicFrameLocks noChangeAspect="1"/>
          </p:cNvGraphicFramePr>
          <p:nvPr>
            <p:ph sz="half" idx="2"/>
          </p:nvPr>
        </p:nvGraphicFramePr>
        <p:xfrm>
          <a:off x="5651500" y="4508500"/>
          <a:ext cx="20796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2" imgW="152400" imgH="406400" progId="">
                  <p:embed/>
                </p:oleObj>
              </mc:Choice>
              <mc:Fallback>
                <p:oleObj name="" r:id="rId2" imgW="152400" imgH="406400" progId="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51500" y="4508500"/>
                        <a:ext cx="207963" cy="55403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0" name="对象 15379"/>
          <p:cNvGraphicFramePr>
            <a:graphicFrameLocks noChangeAspect="1"/>
          </p:cNvGraphicFramePr>
          <p:nvPr/>
        </p:nvGraphicFramePr>
        <p:xfrm>
          <a:off x="4319588" y="4545013"/>
          <a:ext cx="20796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4" imgW="152400" imgH="406400" progId="">
                  <p:embed/>
                </p:oleObj>
              </mc:Choice>
              <mc:Fallback>
                <p:oleObj name="" r:id="rId4" imgW="152400" imgH="406400" progId="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19588" y="4545013"/>
                        <a:ext cx="207962" cy="5540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1" name="文本框 15380"/>
          <p:cNvSpPr txBox="1"/>
          <p:nvPr/>
        </p:nvSpPr>
        <p:spPr>
          <a:xfrm>
            <a:off x="6227763" y="5229225"/>
            <a:ext cx="291623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85°+ 30°=115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°</a:t>
            </a:r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82" name="文本框 15381"/>
          <p:cNvSpPr txBox="1"/>
          <p:nvPr/>
        </p:nvSpPr>
        <p:spPr>
          <a:xfrm>
            <a:off x="4103688" y="2744788"/>
            <a:ext cx="20161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∴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CBD=</a:t>
            </a:r>
            <a:endParaRPr lang="zh-CN" altLang="en-US" sz="2400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83" name="文本框 15382"/>
          <p:cNvSpPr txBox="1"/>
          <p:nvPr/>
        </p:nvSpPr>
        <p:spPr>
          <a:xfrm>
            <a:off x="2232025" y="5229225"/>
            <a:ext cx="183673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∴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∠</a:t>
            </a:r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DBE=</a:t>
            </a:r>
            <a:endParaRPr lang="zh-CN" altLang="en-US" sz="2400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3" grpId="0"/>
      <p:bldP spid="15374" grpId="0"/>
      <p:bldP spid="15375" grpId="0"/>
      <p:bldP spid="15376" grpId="0"/>
      <p:bldP spid="15377" grpId="1"/>
      <p:bldP spid="15378" grpId="0"/>
      <p:bldP spid="15381" grpId="0"/>
      <p:bldP spid="15382" grpId="0"/>
      <p:bldP spid="153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6386" name="文本占位符 16385"/>
          <p:cNvSpPr>
            <a:spLocks noGrp="1"/>
          </p:cNvSpPr>
          <p:nvPr>
            <p:ph type="body" idx="1"/>
          </p:nvPr>
        </p:nvSpPr>
        <p:spPr>
          <a:xfrm>
            <a:off x="0" y="1376363"/>
            <a:ext cx="8893175" cy="757237"/>
          </a:xfrm>
          <a:ln/>
        </p:spPr>
        <p:txBody>
          <a:bodyPr/>
          <a:p>
            <a:pPr>
              <a:lnSpc>
                <a:spcPct val="130000"/>
              </a:lnSpc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活动三：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（</a:t>
            </a:r>
            <a:r>
              <a:rPr lang="en-US" altLang="zh-CN" sz="2800" b="1" dirty="0">
                <a:latin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宋体" panose="02010600030101010101" pitchFamily="2" charset="-122"/>
              </a:rPr>
              <a:t>）利用一副三角尺，直接能画出哪些度数的角？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16387" name="文本框 16386"/>
          <p:cNvSpPr txBox="1"/>
          <p:nvPr/>
        </p:nvSpPr>
        <p:spPr>
          <a:xfrm>
            <a:off x="0" y="4616450"/>
            <a:ext cx="93599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4</a:t>
            </a:r>
            <a:r>
              <a:rPr lang="zh-CN" altLang="en-US" sz="2800" dirty="0">
                <a:latin typeface="宋体" panose="02010600030101010101" pitchFamily="2" charset="-122"/>
              </a:rPr>
              <a:t>）借助</a:t>
            </a:r>
            <a:r>
              <a:rPr lang="zh-CN" altLang="en-US" sz="2800" dirty="0">
                <a:latin typeface="Arial" panose="020B0604020202020204" pitchFamily="34" charset="0"/>
              </a:rPr>
              <a:t>一副</a:t>
            </a:r>
            <a:r>
              <a:rPr lang="zh-CN" altLang="en-US" sz="2800" dirty="0">
                <a:latin typeface="宋体" panose="02010600030101010101" pitchFamily="2" charset="-122"/>
              </a:rPr>
              <a:t>三角尺的组合，你还能画出哪些度数的角</a:t>
            </a:r>
            <a:r>
              <a:rPr lang="zh-CN" altLang="en-US" sz="2800" dirty="0">
                <a:latin typeface="宋体" panose="02010600030101010101" pitchFamily="2" charset="-122"/>
                <a:hlinkClick r:id="" action="ppaction://noaction"/>
              </a:rPr>
              <a:t>？</a:t>
            </a:r>
            <a:r>
              <a:rPr lang="zh-CN" altLang="en-US" sz="2800" dirty="0">
                <a:latin typeface="宋体" panose="02010600030101010101" pitchFamily="2" charset="-122"/>
              </a:rPr>
              <a:t> 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16388" name="文本框 16387"/>
          <p:cNvSpPr txBox="1"/>
          <p:nvPr/>
        </p:nvSpPr>
        <p:spPr>
          <a:xfrm>
            <a:off x="0" y="2960688"/>
            <a:ext cx="94678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）只用</a:t>
            </a:r>
            <a:r>
              <a:rPr lang="zh-CN" altLang="en-US" sz="2800" dirty="0">
                <a:latin typeface="Arial" panose="020B0604020202020204" pitchFamily="34" charset="0"/>
              </a:rPr>
              <a:t>一副</a:t>
            </a:r>
            <a:r>
              <a:rPr lang="zh-CN" altLang="en-US" sz="2800" dirty="0">
                <a:latin typeface="宋体" panose="02010600030101010101" pitchFamily="2" charset="-122"/>
              </a:rPr>
              <a:t>三角尺，你能直接画出这些角的平分线吗？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16389" name="文本框 16388"/>
          <p:cNvSpPr txBox="1"/>
          <p:nvPr/>
        </p:nvSpPr>
        <p:spPr>
          <a:xfrm>
            <a:off x="0" y="3789363"/>
            <a:ext cx="91440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）借助</a:t>
            </a:r>
            <a:r>
              <a:rPr lang="zh-CN" altLang="en-US" sz="2800" dirty="0">
                <a:latin typeface="Arial" panose="020B0604020202020204" pitchFamily="34" charset="0"/>
              </a:rPr>
              <a:t>一副</a:t>
            </a:r>
            <a:r>
              <a:rPr lang="zh-CN" altLang="en-US" sz="2800" dirty="0">
                <a:latin typeface="宋体" panose="02010600030101010101" pitchFamily="2" charset="-122"/>
              </a:rPr>
              <a:t>三角尺的组合，你能画出</a:t>
            </a:r>
            <a:r>
              <a:rPr lang="en-US" altLang="zh-CN" sz="2800" dirty="0">
                <a:latin typeface="宋体" panose="02010600030101010101" pitchFamily="2" charset="-122"/>
              </a:rPr>
              <a:t>15°</a:t>
            </a:r>
            <a:r>
              <a:rPr lang="zh-CN" altLang="en-US" sz="2800" dirty="0">
                <a:latin typeface="宋体" panose="02010600030101010101" pitchFamily="2" charset="-122"/>
              </a:rPr>
              <a:t>的角吗？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pic>
        <p:nvPicPr>
          <p:cNvPr id="16390" name="图片 1638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8827743">
            <a:off x="7227888" y="663575"/>
            <a:ext cx="1377950" cy="13636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1" name="矩形 16390"/>
          <p:cNvSpPr/>
          <p:nvPr/>
        </p:nvSpPr>
        <p:spPr>
          <a:xfrm rot="21433019">
            <a:off x="320675" y="890588"/>
            <a:ext cx="2809875" cy="5715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  <a:normAutofit/>
          </a:bodyPr>
          <a:p>
            <a:pPr algn="ctr"/>
            <a:r>
              <a:rPr lang="zh-CN" altLang="en-US" sz="4400" b="0">
                <a:solidFill>
                  <a:srgbClr val="FF0000"/>
                </a:soli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动手做一做</a:t>
            </a:r>
            <a:endParaRPr lang="zh-CN" altLang="en-US" sz="4400" b="0">
              <a:solidFill>
                <a:srgbClr val="FF0000"/>
              </a:soli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8" grpId="0"/>
      <p:bldP spid="1638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7410" name="标题 17409"/>
          <p:cNvSpPr>
            <a:spLocks noGrp="1"/>
          </p:cNvSpPr>
          <p:nvPr>
            <p:ph type="title"/>
          </p:nvPr>
        </p:nvSpPr>
        <p:spPr>
          <a:xfrm>
            <a:off x="287338" y="584200"/>
            <a:ext cx="8229600" cy="1008063"/>
          </a:xfrm>
          <a:ln/>
        </p:spPr>
        <p:txBody>
          <a:bodyPr anchor="ctr"/>
          <a:p>
            <a:r>
              <a:rPr lang="zh-CN" altLang="en-US" b="1">
                <a:solidFill>
                  <a:srgbClr val="FF0000"/>
                </a:solidFill>
              </a:rPr>
              <a:t>回顾总结：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17411" name="文本占位符 17410"/>
          <p:cNvSpPr>
            <a:spLocks noGrp="1"/>
          </p:cNvSpPr>
          <p:nvPr>
            <p:ph type="body" idx="1"/>
          </p:nvPr>
        </p:nvSpPr>
        <p:spPr>
          <a:xfrm>
            <a:off x="250825" y="1520825"/>
            <a:ext cx="8893175" cy="3886200"/>
          </a:xfrm>
          <a:ln/>
        </p:spPr>
        <p:txBody>
          <a:bodyPr/>
          <a:p>
            <a:pPr>
              <a:lnSpc>
                <a:spcPct val="140000"/>
              </a:lnSpc>
            </a:pPr>
            <a:r>
              <a:rPr lang="zh-CN" altLang="en-US" sz="3600" b="1">
                <a:solidFill>
                  <a:srgbClr val="008000"/>
                </a:solidFill>
              </a:rPr>
              <a:t>通过本节课的学习，你对角又多了哪些认识？</a:t>
            </a:r>
            <a:endParaRPr lang="zh-CN" altLang="en-US" sz="3600" b="1">
              <a:solidFill>
                <a:srgbClr val="008000"/>
              </a:solidFill>
            </a:endParaRPr>
          </a:p>
          <a:p>
            <a:pPr>
              <a:lnSpc>
                <a:spcPct val="140000"/>
              </a:lnSpc>
            </a:pPr>
            <a:r>
              <a:rPr lang="zh-CN" altLang="en-US" sz="3600" b="1">
                <a:solidFill>
                  <a:srgbClr val="008000"/>
                </a:solidFill>
              </a:rPr>
              <a:t>记得一个基本图形；</a:t>
            </a:r>
            <a:endParaRPr lang="zh-CN" altLang="en-US" sz="3600" b="1">
              <a:solidFill>
                <a:srgbClr val="008000"/>
              </a:solidFill>
            </a:endParaRPr>
          </a:p>
          <a:p>
            <a:pPr>
              <a:lnSpc>
                <a:spcPct val="140000"/>
              </a:lnSpc>
            </a:pPr>
            <a:r>
              <a:rPr lang="zh-CN" altLang="en-US" sz="3600" b="1">
                <a:solidFill>
                  <a:srgbClr val="008000"/>
                </a:solidFill>
              </a:rPr>
              <a:t>学会有关角的计算的分析方法</a:t>
            </a:r>
            <a:r>
              <a:rPr lang="zh-CN" altLang="en-US" sz="3600" b="1">
                <a:solidFill>
                  <a:srgbClr val="008000"/>
                </a:solidFill>
                <a:hlinkClick r:id="rId1" action="ppaction://hlinksldjump"/>
              </a:rPr>
              <a:t>。</a:t>
            </a:r>
            <a:endParaRPr lang="zh-CN" altLang="en-US" sz="3600" b="1">
              <a:solidFill>
                <a:srgbClr val="008000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charRg st="2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charRg st="2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charRg st="31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charRg st="31" end="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7170" name="标题 7169"/>
          <p:cNvSpPr>
            <a:spLocks noGrp="1"/>
          </p:cNvSpPr>
          <p:nvPr>
            <p:ph type="title"/>
          </p:nvPr>
        </p:nvSpPr>
        <p:spPr>
          <a:xfrm>
            <a:off x="2124075" y="225425"/>
            <a:ext cx="6697663" cy="1371600"/>
          </a:xfrm>
          <a:ln/>
        </p:spPr>
        <p:txBody>
          <a:bodyPr anchor="ctr"/>
          <a:p>
            <a:r>
              <a:rPr lang="zh-CN" altLang="en-US" sz="3600" b="1" dirty="0">
                <a:latin typeface="宋体" panose="02010600030101010101" pitchFamily="2" charset="-122"/>
              </a:rPr>
              <a:t>我们是怎么比较线段的长短的</a:t>
            </a:r>
            <a:r>
              <a:rPr lang="en-US" altLang="zh-CN" sz="3600" b="1" dirty="0">
                <a:latin typeface="宋体" panose="02010600030101010101" pitchFamily="2" charset="-122"/>
              </a:rPr>
              <a:t>?</a:t>
            </a:r>
            <a:endParaRPr lang="en-US" altLang="zh-CN" sz="3600" b="1" dirty="0">
              <a:latin typeface="宋体" panose="02010600030101010101" pitchFamily="2" charset="-122"/>
            </a:endParaRPr>
          </a:p>
        </p:txBody>
      </p:sp>
      <p:sp>
        <p:nvSpPr>
          <p:cNvPr id="7171" name="文本占位符 7170"/>
          <p:cNvSpPr>
            <a:spLocks noGrp="1"/>
          </p:cNvSpPr>
          <p:nvPr>
            <p:ph type="body" idx="1"/>
          </p:nvPr>
        </p:nvSpPr>
        <p:spPr>
          <a:xfrm>
            <a:off x="503238" y="1376363"/>
            <a:ext cx="7272337" cy="1512887"/>
          </a:xfrm>
          <a:ln/>
        </p:spPr>
        <p:txBody>
          <a:bodyPr/>
          <a:p>
            <a:r>
              <a:rPr lang="zh-CN" altLang="en-US" b="1">
                <a:solidFill>
                  <a:srgbClr val="0000FF"/>
                </a:solidFill>
              </a:rPr>
              <a:t>度量法</a:t>
            </a:r>
            <a:endParaRPr lang="zh-CN" altLang="en-US" b="1">
              <a:solidFill>
                <a:srgbClr val="0000FF"/>
              </a:solidFill>
            </a:endParaRPr>
          </a:p>
          <a:p>
            <a:r>
              <a:rPr lang="zh-CN" altLang="en-US" b="1">
                <a:solidFill>
                  <a:srgbClr val="0000FF"/>
                </a:solidFill>
              </a:rPr>
              <a:t>叠合法</a:t>
            </a:r>
            <a:endParaRPr lang="zh-CN" altLang="en-US" b="1">
              <a:solidFill>
                <a:srgbClr val="0000FF"/>
              </a:solidFill>
            </a:endParaRPr>
          </a:p>
        </p:txBody>
      </p:sp>
      <p:sp>
        <p:nvSpPr>
          <p:cNvPr id="7172" name="文本框 7171"/>
          <p:cNvSpPr txBox="1"/>
          <p:nvPr/>
        </p:nvSpPr>
        <p:spPr>
          <a:xfrm>
            <a:off x="0" y="584200"/>
            <a:ext cx="22685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 dirty="0">
                <a:latin typeface="宋体" panose="02010600030101010101" pitchFamily="2" charset="-122"/>
              </a:rPr>
              <a:t>回想</a:t>
            </a:r>
            <a:r>
              <a:rPr lang="en-US" altLang="zh-CN" sz="3600" dirty="0">
                <a:latin typeface="宋体" panose="02010600030101010101" pitchFamily="2" charset="-122"/>
              </a:rPr>
              <a:t>:</a:t>
            </a:r>
            <a:endParaRPr lang="en-US" altLang="zh-CN" sz="3600" dirty="0">
              <a:latin typeface="宋体" panose="02010600030101010101" pitchFamily="2" charset="-122"/>
            </a:endParaRPr>
          </a:p>
        </p:txBody>
      </p:sp>
      <p:grpSp>
        <p:nvGrpSpPr>
          <p:cNvPr id="7173" name="组合 7172"/>
          <p:cNvGrpSpPr/>
          <p:nvPr/>
        </p:nvGrpSpPr>
        <p:grpSpPr>
          <a:xfrm>
            <a:off x="863600" y="2708275"/>
            <a:ext cx="3708400" cy="398463"/>
            <a:chOff x="0" y="0"/>
            <a:chExt cx="2336" cy="251"/>
          </a:xfrm>
        </p:grpSpPr>
        <p:sp>
          <p:nvSpPr>
            <p:cNvPr id="7174" name="直接连接符 7173"/>
            <p:cNvSpPr/>
            <p:nvPr/>
          </p:nvSpPr>
          <p:spPr>
            <a:xfrm>
              <a:off x="295" y="160"/>
              <a:ext cx="1746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75" name="文本框 7174"/>
            <p:cNvSpPr txBox="1"/>
            <p:nvPr/>
          </p:nvSpPr>
          <p:spPr>
            <a:xfrm>
              <a:off x="0" y="1"/>
              <a:ext cx="431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</a:t>
              </a:r>
              <a:endPara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76" name="文本框 7175"/>
            <p:cNvSpPr txBox="1"/>
            <p:nvPr/>
          </p:nvSpPr>
          <p:spPr>
            <a:xfrm>
              <a:off x="1951" y="0"/>
              <a:ext cx="38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177" name="组合 7176"/>
          <p:cNvGrpSpPr/>
          <p:nvPr/>
        </p:nvGrpSpPr>
        <p:grpSpPr>
          <a:xfrm>
            <a:off x="792163" y="3968750"/>
            <a:ext cx="3095625" cy="396875"/>
            <a:chOff x="0" y="0"/>
            <a:chExt cx="1950" cy="250"/>
          </a:xfrm>
        </p:grpSpPr>
        <p:sp>
          <p:nvSpPr>
            <p:cNvPr id="7178" name="直接连接符 7177"/>
            <p:cNvSpPr/>
            <p:nvPr/>
          </p:nvSpPr>
          <p:spPr>
            <a:xfrm>
              <a:off x="204" y="22"/>
              <a:ext cx="1497" cy="0"/>
            </a:xfrm>
            <a:prstGeom prst="line">
              <a:avLst/>
            </a:prstGeom>
            <a:ln w="38100" cap="flat" cmpd="sng">
              <a:solidFill>
                <a:srgbClr val="008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79" name="文本框 7178"/>
            <p:cNvSpPr txBox="1"/>
            <p:nvPr/>
          </p:nvSpPr>
          <p:spPr>
            <a:xfrm>
              <a:off x="0" y="0"/>
              <a:ext cx="362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i="1" dirty="0">
                  <a:solidFill>
                    <a:srgbClr val="008000"/>
                  </a:solidFill>
                  <a:latin typeface="Times New Roman" panose="02020603050405020304" pitchFamily="18" charset="0"/>
                </a:rPr>
                <a:t>C</a:t>
              </a:r>
              <a:endParaRPr lang="en-US" altLang="zh-CN" sz="2000" i="1" dirty="0">
                <a:solidFill>
                  <a:srgbClr val="008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80" name="文本框 7179"/>
            <p:cNvSpPr txBox="1"/>
            <p:nvPr/>
          </p:nvSpPr>
          <p:spPr>
            <a:xfrm>
              <a:off x="1474" y="0"/>
              <a:ext cx="47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i="1" dirty="0">
                  <a:solidFill>
                    <a:srgbClr val="008000"/>
                  </a:solidFill>
                  <a:latin typeface="Times New Roman" panose="02020603050405020304" pitchFamily="18" charset="0"/>
                </a:rPr>
                <a:t>D</a:t>
              </a:r>
              <a:endParaRPr lang="en-US" altLang="zh-CN" sz="2000" i="1" dirty="0">
                <a:solidFill>
                  <a:srgbClr val="008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7181" name="文本框 7180"/>
          <p:cNvSpPr txBox="1"/>
          <p:nvPr/>
        </p:nvSpPr>
        <p:spPr>
          <a:xfrm>
            <a:off x="323850" y="4508500"/>
            <a:ext cx="47164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AB&gt;CD  </a:t>
            </a: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或 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CD&lt;AB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2" name="文本框 7181"/>
          <p:cNvSpPr txBox="1"/>
          <p:nvPr/>
        </p:nvSpPr>
        <p:spPr>
          <a:xfrm>
            <a:off x="-360362" y="5300663"/>
            <a:ext cx="5761037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 dirty="0">
                <a:solidFill>
                  <a:srgbClr val="0000FF"/>
                </a:solidFill>
                <a:latin typeface="宋体" panose="02010600030101010101" pitchFamily="2" charset="-122"/>
              </a:rPr>
              <a:t> 联想</a:t>
            </a:r>
            <a:r>
              <a:rPr lang="en-US" altLang="zh-CN" sz="3600" dirty="0">
                <a:solidFill>
                  <a:srgbClr val="0000FF"/>
                </a:solidFill>
                <a:latin typeface="宋体" panose="02010600030101010101" pitchFamily="2" charset="-122"/>
              </a:rPr>
              <a:t>:</a:t>
            </a:r>
            <a:r>
              <a:rPr lang="en-US" altLang="zh-CN" sz="3600" dirty="0">
                <a:latin typeface="宋体" panose="02010600030101010101" pitchFamily="2" charset="-122"/>
              </a:rPr>
              <a:t>  </a:t>
            </a:r>
            <a:r>
              <a:rPr lang="zh-CN" altLang="en-US" sz="3600" dirty="0">
                <a:solidFill>
                  <a:srgbClr val="0000FF"/>
                </a:solidFill>
                <a:latin typeface="宋体" panose="02010600030101010101" pitchFamily="2" charset="-122"/>
              </a:rPr>
              <a:t>角有大小吗</a:t>
            </a:r>
            <a:r>
              <a:rPr lang="en-US" altLang="zh-CN" sz="3600" dirty="0">
                <a:solidFill>
                  <a:srgbClr val="0000FF"/>
                </a:solidFill>
                <a:latin typeface="宋体" panose="02010600030101010101" pitchFamily="2" charset="-122"/>
              </a:rPr>
              <a:t>?</a:t>
            </a:r>
            <a:endParaRPr lang="en-US" altLang="zh-CN" sz="3600" dirty="0">
              <a:solidFill>
                <a:srgbClr val="0000FF"/>
              </a:solidFill>
              <a:latin typeface="宋体" panose="02010600030101010101" pitchFamily="2" charset="-122"/>
            </a:endParaRPr>
          </a:p>
        </p:txBody>
      </p:sp>
      <p:grpSp>
        <p:nvGrpSpPr>
          <p:cNvPr id="7183" name="组合 7182"/>
          <p:cNvGrpSpPr/>
          <p:nvPr/>
        </p:nvGrpSpPr>
        <p:grpSpPr>
          <a:xfrm>
            <a:off x="5327650" y="2708275"/>
            <a:ext cx="3276600" cy="396875"/>
            <a:chOff x="0" y="0"/>
            <a:chExt cx="2064" cy="250"/>
          </a:xfrm>
        </p:grpSpPr>
        <p:sp>
          <p:nvSpPr>
            <p:cNvPr id="7184" name="直接连接符 7183"/>
            <p:cNvSpPr/>
            <p:nvPr/>
          </p:nvSpPr>
          <p:spPr>
            <a:xfrm>
              <a:off x="250" y="182"/>
              <a:ext cx="1565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5" name="文本框 7184"/>
            <p:cNvSpPr txBox="1"/>
            <p:nvPr/>
          </p:nvSpPr>
          <p:spPr>
            <a:xfrm>
              <a:off x="0" y="0"/>
              <a:ext cx="317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</a:t>
              </a:r>
              <a:endPara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86" name="文本框 7185"/>
            <p:cNvSpPr txBox="1"/>
            <p:nvPr/>
          </p:nvSpPr>
          <p:spPr>
            <a:xfrm>
              <a:off x="1747" y="0"/>
              <a:ext cx="317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187" name="组合 7186"/>
          <p:cNvGrpSpPr/>
          <p:nvPr/>
        </p:nvGrpSpPr>
        <p:grpSpPr>
          <a:xfrm>
            <a:off x="5327650" y="3860800"/>
            <a:ext cx="3276600" cy="433388"/>
            <a:chOff x="0" y="0"/>
            <a:chExt cx="2064" cy="273"/>
          </a:xfrm>
        </p:grpSpPr>
        <p:sp>
          <p:nvSpPr>
            <p:cNvPr id="7188" name="文本框 7187"/>
            <p:cNvSpPr txBox="1"/>
            <p:nvPr/>
          </p:nvSpPr>
          <p:spPr>
            <a:xfrm>
              <a:off x="0" y="23"/>
              <a:ext cx="317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i="1" dirty="0">
                  <a:solidFill>
                    <a:srgbClr val="008000"/>
                  </a:solidFill>
                  <a:latin typeface="Times New Roman" panose="02020603050405020304" pitchFamily="18" charset="0"/>
                </a:rPr>
                <a:t>C</a:t>
              </a:r>
              <a:endParaRPr lang="en-US" altLang="zh-CN" sz="2000" i="1" dirty="0">
                <a:solidFill>
                  <a:srgbClr val="008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7189" name="组合 7188"/>
            <p:cNvGrpSpPr/>
            <p:nvPr/>
          </p:nvGrpSpPr>
          <p:grpSpPr>
            <a:xfrm>
              <a:off x="273" y="0"/>
              <a:ext cx="1791" cy="250"/>
              <a:chOff x="0" y="0"/>
              <a:chExt cx="1791" cy="250"/>
            </a:xfrm>
          </p:grpSpPr>
          <p:sp>
            <p:nvSpPr>
              <p:cNvPr id="7190" name="直接连接符 7189"/>
              <p:cNvSpPr/>
              <p:nvPr/>
            </p:nvSpPr>
            <p:spPr>
              <a:xfrm>
                <a:off x="0" y="68"/>
                <a:ext cx="1565" cy="0"/>
              </a:xfrm>
              <a:prstGeom prst="line">
                <a:avLst/>
              </a:prstGeom>
              <a:ln w="38100" cap="flat" cmpd="sng">
                <a:solidFill>
                  <a:srgbClr val="008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91" name="文本框 7190"/>
              <p:cNvSpPr txBox="1"/>
              <p:nvPr/>
            </p:nvSpPr>
            <p:spPr>
              <a:xfrm>
                <a:off x="1474" y="0"/>
                <a:ext cx="317" cy="25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2000" i="1" dirty="0">
                    <a:solidFill>
                      <a:srgbClr val="008000"/>
                    </a:solidFill>
                    <a:latin typeface="Times New Roman" panose="02020603050405020304" pitchFamily="18" charset="0"/>
                  </a:rPr>
                  <a:t>D</a:t>
                </a:r>
                <a:endParaRPr lang="en-US" altLang="zh-CN" sz="2000" i="1" dirty="0">
                  <a:solidFill>
                    <a:srgbClr val="008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7192" name="文本框 7191"/>
          <p:cNvSpPr txBox="1"/>
          <p:nvPr/>
        </p:nvSpPr>
        <p:spPr>
          <a:xfrm>
            <a:off x="5364163" y="4545013"/>
            <a:ext cx="309562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AB=CD  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4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charRg st="4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64 -0.01064 L 0.02361 -0.1495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0" y="-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77457E-6 L -0.00209 -0.1415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  <p:bldP spid="7181" grpId="0"/>
      <p:bldP spid="7182" grpId="0"/>
      <p:bldP spid="71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8194" name="文本占位符 8193"/>
          <p:cNvSpPr>
            <a:spLocks noGrp="1"/>
          </p:cNvSpPr>
          <p:nvPr>
            <p:ph type="body" idx="1"/>
          </p:nvPr>
        </p:nvSpPr>
        <p:spPr>
          <a:xfrm>
            <a:off x="0" y="512763"/>
            <a:ext cx="8748713" cy="1511300"/>
          </a:xfrm>
          <a:ln/>
        </p:spPr>
        <p:txBody>
          <a:bodyPr/>
          <a:p>
            <a:pPr>
              <a:lnSpc>
                <a:spcPct val="120000"/>
              </a:lnSpc>
              <a:buNone/>
            </a:pPr>
            <a:r>
              <a:rPr lang="zh-CN" altLang="en-US" sz="3600" b="1" dirty="0">
                <a:latin typeface="宋体" panose="02010600030101010101" pitchFamily="2" charset="-122"/>
              </a:rPr>
              <a:t>活动一： 任意画一个角</a:t>
            </a:r>
            <a:r>
              <a:rPr lang="en-US" altLang="zh-CN" sz="3600" b="1" dirty="0"/>
              <a:t>∠</a:t>
            </a:r>
            <a:r>
              <a:rPr lang="en-US" altLang="zh-CN" sz="3600" b="1" i="1" dirty="0">
                <a:latin typeface="Times New Roman" panose="02020603050405020304" pitchFamily="18" charset="0"/>
              </a:rPr>
              <a:t>AOB</a:t>
            </a:r>
            <a:r>
              <a:rPr lang="zh-CN" altLang="en-US" sz="3600" b="1" dirty="0"/>
              <a:t>，和同桌画   的角比一比</a:t>
            </a:r>
            <a:r>
              <a:rPr lang="zh-CN" altLang="en-US" sz="3600" b="1" dirty="0">
                <a:hlinkClick r:id="rId1" action="ppaction://hlinksldjump"/>
              </a:rPr>
              <a:t>，</a:t>
            </a:r>
            <a:r>
              <a:rPr lang="zh-CN" altLang="en-US" sz="3600" b="1" dirty="0"/>
              <a:t>两个角的大小如何</a:t>
            </a:r>
            <a:r>
              <a:rPr lang="zh-CN" altLang="en-US" sz="3600" b="1" dirty="0">
                <a:hlinkClick r:id="rId2" action="ppaction://hlinksldjump"/>
              </a:rPr>
              <a:t>？</a:t>
            </a:r>
            <a:endParaRPr lang="zh-CN" altLang="en-US" sz="3600" b="1" dirty="0">
              <a:latin typeface="宋体" panose="02010600030101010101" pitchFamily="2" charset="-122"/>
            </a:endParaRPr>
          </a:p>
          <a:p>
            <a:pPr>
              <a:lnSpc>
                <a:spcPct val="90000"/>
              </a:lnSpc>
              <a:buNone/>
            </a:pPr>
            <a:endParaRPr lang="zh-CN" altLang="en-US" sz="3600" b="1" dirty="0"/>
          </a:p>
        </p:txBody>
      </p:sp>
      <p:grpSp>
        <p:nvGrpSpPr>
          <p:cNvPr id="8195" name="组合 8194"/>
          <p:cNvGrpSpPr/>
          <p:nvPr/>
        </p:nvGrpSpPr>
        <p:grpSpPr>
          <a:xfrm>
            <a:off x="1008063" y="3070225"/>
            <a:ext cx="2843212" cy="1700213"/>
            <a:chOff x="0" y="0"/>
            <a:chExt cx="1791" cy="1071"/>
          </a:xfrm>
        </p:grpSpPr>
        <p:sp>
          <p:nvSpPr>
            <p:cNvPr id="8196" name="直接连接符 8195"/>
            <p:cNvSpPr/>
            <p:nvPr/>
          </p:nvSpPr>
          <p:spPr>
            <a:xfrm>
              <a:off x="0" y="1044"/>
              <a:ext cx="1791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197" name="直接连接符 8196"/>
            <p:cNvSpPr/>
            <p:nvPr/>
          </p:nvSpPr>
          <p:spPr>
            <a:xfrm flipV="1">
              <a:off x="0" y="0"/>
              <a:ext cx="1315" cy="1044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198" name="任意多边形 8197"/>
            <p:cNvSpPr/>
            <p:nvPr/>
          </p:nvSpPr>
          <p:spPr>
            <a:xfrm>
              <a:off x="113" y="954"/>
              <a:ext cx="45" cy="76"/>
            </a:xfrm>
            <a:custGeom>
              <a:avLst/>
              <a:gdLst>
                <a:gd name="txL" fmla="*/ 0 w 21600"/>
                <a:gd name="txT" fmla="*/ 0 h 24180"/>
                <a:gd name="txR" fmla="*/ 21600 w 21600"/>
                <a:gd name="txB" fmla="*/ 24180 h 24180"/>
              </a:gdLst>
              <a:ahLst/>
              <a:cxnLst>
                <a:cxn ang="270">
                  <a:pos x="0" y="0"/>
                </a:cxn>
                <a:cxn ang="90">
                  <a:pos x="21445" y="24179"/>
                </a:cxn>
                <a:cxn ang="90">
                  <a:pos x="0" y="21600"/>
                </a:cxn>
              </a:cxnLst>
              <a:rect l="txL" t="txT" r="txR" b="txB"/>
              <a:pathLst>
                <a:path w="21600" h="24180" fill="none">
                  <a:moveTo>
                    <a:pt x="0" y="0"/>
                  </a:moveTo>
                  <a:arcTo wR="21600" hR="21600" stAng="-5400000" swAng="5811451"/>
                </a:path>
                <a:path w="21600" h="24180" stroke="0">
                  <a:moveTo>
                    <a:pt x="0" y="0"/>
                  </a:moveTo>
                  <a:arcTo wR="21600" hR="21600" stAng="-5400000" swAng="5811451"/>
                  <a:lnTo>
                    <a:pt x="0" y="21600"/>
                  </a:lnTo>
                  <a:close/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199" name="文本框 8198"/>
            <p:cNvSpPr txBox="1"/>
            <p:nvPr/>
          </p:nvSpPr>
          <p:spPr>
            <a:xfrm>
              <a:off x="68" y="840"/>
              <a:ext cx="40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dirty="0">
                  <a:latin typeface="Times New Roman" panose="02020603050405020304" pitchFamily="18" charset="0"/>
                </a:rPr>
                <a:t>1</a:t>
              </a:r>
              <a:endParaRPr lang="en-US" altLang="zh-CN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200" name="组合 8199"/>
          <p:cNvGrpSpPr/>
          <p:nvPr/>
        </p:nvGrpSpPr>
        <p:grpSpPr>
          <a:xfrm>
            <a:off x="5076825" y="3357563"/>
            <a:ext cx="1692275" cy="1439862"/>
            <a:chOff x="0" y="0"/>
            <a:chExt cx="1066" cy="907"/>
          </a:xfrm>
        </p:grpSpPr>
        <p:sp>
          <p:nvSpPr>
            <p:cNvPr id="8201" name="直接连接符 8200"/>
            <p:cNvSpPr/>
            <p:nvPr/>
          </p:nvSpPr>
          <p:spPr>
            <a:xfrm>
              <a:off x="0" y="907"/>
              <a:ext cx="1066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02" name="直接连接符 8201"/>
            <p:cNvSpPr/>
            <p:nvPr/>
          </p:nvSpPr>
          <p:spPr>
            <a:xfrm flipV="1">
              <a:off x="0" y="0"/>
              <a:ext cx="159" cy="907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03" name="任意多边形 8202"/>
            <p:cNvSpPr/>
            <p:nvPr/>
          </p:nvSpPr>
          <p:spPr>
            <a:xfrm>
              <a:off x="23" y="794"/>
              <a:ext cx="113" cy="113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21600 h 21600"/>
              </a:gdLst>
              <a:ahLst/>
              <a:cxnLst>
                <a:cxn ang="270">
                  <a:pos x="0" y="0"/>
                </a:cxn>
                <a:cxn ang="90">
                  <a:pos x="21600" y="21600"/>
                </a:cxn>
                <a:cxn ang="90">
                  <a:pos x="0" y="21600"/>
                </a:cxn>
              </a:cxnLst>
              <a:rect l="txL" t="txT" r="txR" b="txB"/>
              <a:pathLst>
                <a:path w="21600" h="21600" fill="none">
                  <a:moveTo>
                    <a:pt x="0" y="0"/>
                  </a:moveTo>
                  <a:arcTo wR="21600" hR="21600" stAng="-5400000" swAng="5400000"/>
                </a:path>
                <a:path w="21600" h="21600" stroke="0">
                  <a:moveTo>
                    <a:pt x="0" y="0"/>
                  </a:moveTo>
                  <a:arcTo wR="21600" hR="21600" stAng="-5400000" swAng="5400000"/>
                  <a:lnTo>
                    <a:pt x="0" y="21600"/>
                  </a:lnTo>
                  <a:close/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4" name="文本框 8203"/>
            <p:cNvSpPr txBox="1"/>
            <p:nvPr/>
          </p:nvSpPr>
          <p:spPr>
            <a:xfrm>
              <a:off x="0" y="635"/>
              <a:ext cx="40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dirty="0">
                  <a:latin typeface="Times New Roman" panose="02020603050405020304" pitchFamily="18" charset="0"/>
                </a:rPr>
                <a:t>2</a:t>
              </a:r>
              <a:endParaRPr lang="en-US" altLang="zh-CN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8205" name="文本框 8204"/>
          <p:cNvSpPr txBox="1"/>
          <p:nvPr/>
        </p:nvSpPr>
        <p:spPr>
          <a:xfrm>
            <a:off x="358775" y="2205038"/>
            <a:ext cx="64817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dirty="0">
                <a:solidFill>
                  <a:srgbClr val="0000FF"/>
                </a:solidFill>
                <a:latin typeface="Arial" panose="020B0604020202020204" pitchFamily="34" charset="0"/>
                <a:hlinkClick r:id="rId3" action="ppaction://hlinksldjump"/>
              </a:rPr>
              <a:t>◆</a:t>
            </a:r>
            <a:r>
              <a:rPr lang="zh-CN" altLang="en-US" sz="3200" dirty="0">
                <a:solidFill>
                  <a:srgbClr val="0000FF"/>
                </a:solidFill>
                <a:latin typeface="宋体" panose="02010600030101010101" pitchFamily="2" charset="-122"/>
              </a:rPr>
              <a:t>请你观察并估计下列哪个角较大</a:t>
            </a:r>
            <a:r>
              <a:rPr lang="en-US" altLang="zh-CN" sz="3200" dirty="0">
                <a:solidFill>
                  <a:srgbClr val="0000FF"/>
                </a:solidFill>
                <a:latin typeface="宋体" panose="02010600030101010101" pitchFamily="2" charset="-122"/>
              </a:rPr>
              <a:t>?</a:t>
            </a:r>
            <a:endParaRPr lang="en-US" altLang="zh-CN" sz="3200" dirty="0">
              <a:solidFill>
                <a:srgbClr val="0000FF"/>
              </a:solidFill>
              <a:latin typeface="宋体" panose="02010600030101010101" pitchFamily="2" charset="-122"/>
            </a:endParaRPr>
          </a:p>
        </p:txBody>
      </p:sp>
      <p:sp>
        <p:nvSpPr>
          <p:cNvPr id="8206" name="文本框 8205"/>
          <p:cNvSpPr txBox="1"/>
          <p:nvPr/>
        </p:nvSpPr>
        <p:spPr>
          <a:xfrm>
            <a:off x="0" y="5373688"/>
            <a:ext cx="8856663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宋体" panose="02010600030101010101" pitchFamily="2" charset="-122"/>
              </a:rPr>
              <a:t>   角有大小</a:t>
            </a: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</a:rPr>
              <a:t>,</a:t>
            </a:r>
            <a:r>
              <a:rPr lang="zh-CN" altLang="en-US" sz="3200" dirty="0">
                <a:solidFill>
                  <a:srgbClr val="FF0000"/>
                </a:solidFill>
                <a:latin typeface="宋体" panose="02010600030101010101" pitchFamily="2" charset="-122"/>
              </a:rPr>
              <a:t>角的大小与角两边张开的程度有关</a:t>
            </a: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</a:rPr>
              <a:t>,</a:t>
            </a:r>
            <a:r>
              <a:rPr lang="zh-CN" altLang="en-US" sz="3200" dirty="0">
                <a:solidFill>
                  <a:srgbClr val="FF0000"/>
                </a:solidFill>
                <a:latin typeface="宋体" panose="02010600030101010101" pitchFamily="2" charset="-122"/>
              </a:rPr>
              <a:t>与角两边画出的长短没有关系</a:t>
            </a:r>
            <a:r>
              <a:rPr lang="en-US" altLang="zh-CN" sz="3200" dirty="0">
                <a:solidFill>
                  <a:srgbClr val="FF0000"/>
                </a:solidFill>
                <a:latin typeface="宋体" panose="02010600030101010101" pitchFamily="2" charset="-122"/>
              </a:rPr>
              <a:t>.</a:t>
            </a:r>
            <a:endParaRPr lang="en-US" altLang="zh-CN" sz="3200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  <p:bldP spid="82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grpSp>
        <p:nvGrpSpPr>
          <p:cNvPr id="9218" name="组合 9217"/>
          <p:cNvGrpSpPr/>
          <p:nvPr/>
        </p:nvGrpSpPr>
        <p:grpSpPr>
          <a:xfrm>
            <a:off x="487363" y="2525713"/>
            <a:ext cx="3221037" cy="2847975"/>
            <a:chOff x="0" y="0"/>
            <a:chExt cx="1440" cy="1205"/>
          </a:xfrm>
        </p:grpSpPr>
        <p:sp>
          <p:nvSpPr>
            <p:cNvPr id="9219" name="文本框 9218"/>
            <p:cNvSpPr txBox="1"/>
            <p:nvPr/>
          </p:nvSpPr>
          <p:spPr>
            <a:xfrm>
              <a:off x="1152" y="960"/>
              <a:ext cx="288" cy="24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GB" altLang="en-US" sz="3200" b="0" dirty="0">
                  <a:latin typeface="Times New Roman" panose="02020603050405020304" pitchFamily="18" charset="0"/>
                </a:rPr>
                <a:t>B</a:t>
              </a:r>
              <a:endParaRPr lang="en-US" altLang="zh-CN" sz="3200" b="0" dirty="0">
                <a:latin typeface="Times New Roman" panose="02020603050405020304" pitchFamily="18" charset="0"/>
              </a:endParaRPr>
            </a:p>
          </p:txBody>
        </p:sp>
        <p:sp>
          <p:nvSpPr>
            <p:cNvPr id="9220" name="文本框 9219"/>
            <p:cNvSpPr txBox="1"/>
            <p:nvPr/>
          </p:nvSpPr>
          <p:spPr>
            <a:xfrm>
              <a:off x="1008" y="0"/>
              <a:ext cx="240" cy="24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GB" altLang="en-US" sz="3200" dirty="0">
                  <a:latin typeface="Times New Roman" panose="02020603050405020304" pitchFamily="18" charset="0"/>
                </a:rPr>
                <a:t>A</a:t>
              </a:r>
              <a:endParaRPr lang="en-US" altLang="zh-CN" sz="3200" dirty="0">
                <a:latin typeface="Times New Roman" panose="02020603050405020304" pitchFamily="18" charset="0"/>
              </a:endParaRPr>
            </a:p>
          </p:txBody>
        </p:sp>
        <p:sp>
          <p:nvSpPr>
            <p:cNvPr id="9221" name="文本框 9220"/>
            <p:cNvSpPr txBox="1"/>
            <p:nvPr/>
          </p:nvSpPr>
          <p:spPr>
            <a:xfrm>
              <a:off x="0" y="864"/>
              <a:ext cx="432" cy="24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GB" altLang="en-US" sz="3200" b="0" dirty="0">
                  <a:latin typeface="Times New Roman" panose="02020603050405020304" pitchFamily="18" charset="0"/>
                </a:rPr>
                <a:t>O</a:t>
              </a:r>
              <a:endParaRPr lang="en-US" altLang="zh-CN" sz="3200" b="0" dirty="0">
                <a:latin typeface="Times New Roman" panose="02020603050405020304" pitchFamily="18" charset="0"/>
              </a:endParaRPr>
            </a:p>
          </p:txBody>
        </p:sp>
        <p:sp>
          <p:nvSpPr>
            <p:cNvPr id="9222" name="直接连接符 9221"/>
            <p:cNvSpPr/>
            <p:nvPr/>
          </p:nvSpPr>
          <p:spPr>
            <a:xfrm>
              <a:off x="192" y="960"/>
              <a:ext cx="1104" cy="0"/>
            </a:xfrm>
            <a:prstGeom prst="line">
              <a:avLst/>
            </a:prstGeom>
            <a:ln w="381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23" name="直接连接符 9222"/>
            <p:cNvSpPr/>
            <p:nvPr/>
          </p:nvSpPr>
          <p:spPr>
            <a:xfrm flipV="1">
              <a:off x="192" y="240"/>
              <a:ext cx="1008" cy="720"/>
            </a:xfrm>
            <a:prstGeom prst="line">
              <a:avLst/>
            </a:prstGeom>
            <a:ln w="381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9224" name="组合 9223"/>
          <p:cNvGrpSpPr/>
          <p:nvPr/>
        </p:nvGrpSpPr>
        <p:grpSpPr>
          <a:xfrm>
            <a:off x="450850" y="293688"/>
            <a:ext cx="2743200" cy="2484437"/>
            <a:chOff x="0" y="0"/>
            <a:chExt cx="1728" cy="1565"/>
          </a:xfrm>
        </p:grpSpPr>
        <p:sp>
          <p:nvSpPr>
            <p:cNvPr id="9225" name="直接连接符 9224"/>
            <p:cNvSpPr/>
            <p:nvPr/>
          </p:nvSpPr>
          <p:spPr>
            <a:xfrm>
              <a:off x="288" y="1248"/>
              <a:ext cx="1248" cy="0"/>
            </a:xfrm>
            <a:prstGeom prst="line">
              <a:avLst/>
            </a:prstGeom>
            <a:ln w="38100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26" name="直接连接符 9225"/>
            <p:cNvSpPr/>
            <p:nvPr/>
          </p:nvSpPr>
          <p:spPr>
            <a:xfrm flipV="1">
              <a:off x="288" y="144"/>
              <a:ext cx="720" cy="1104"/>
            </a:xfrm>
            <a:prstGeom prst="line">
              <a:avLst/>
            </a:prstGeom>
            <a:ln w="38100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27" name="文本框 9226"/>
            <p:cNvSpPr txBox="1"/>
            <p:nvPr/>
          </p:nvSpPr>
          <p:spPr>
            <a:xfrm>
              <a:off x="0" y="1152"/>
              <a:ext cx="240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GB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C</a:t>
              </a:r>
              <a:endPara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28" name="文本框 9227"/>
            <p:cNvSpPr txBox="1"/>
            <p:nvPr/>
          </p:nvSpPr>
          <p:spPr>
            <a:xfrm>
              <a:off x="1440" y="1200"/>
              <a:ext cx="288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GB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D</a:t>
              </a:r>
              <a:endPara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229" name="文本框 9228"/>
            <p:cNvSpPr txBox="1"/>
            <p:nvPr/>
          </p:nvSpPr>
          <p:spPr>
            <a:xfrm>
              <a:off x="576" y="0"/>
              <a:ext cx="288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GB" altLang="en-US" sz="3200" b="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E</a:t>
              </a:r>
              <a:endParaRPr lang="en-US" altLang="zh-CN" sz="3200" b="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9230" name="文本框 9229"/>
          <p:cNvSpPr txBox="1"/>
          <p:nvPr/>
        </p:nvSpPr>
        <p:spPr>
          <a:xfrm>
            <a:off x="215900" y="5300663"/>
            <a:ext cx="34925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  ∠</a:t>
            </a:r>
            <a:r>
              <a:rPr lang="en-GB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ECD</a:t>
            </a:r>
            <a:r>
              <a:rPr lang="zh-CN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＞∠</a:t>
            </a:r>
            <a:r>
              <a:rPr lang="en-GB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AOB</a:t>
            </a:r>
            <a:endParaRPr lang="en-US" altLang="zh-CN" sz="3200" dirty="0">
              <a:solidFill>
                <a:srgbClr val="FF3300"/>
              </a:solidFill>
              <a:latin typeface="Times New Roman" panose="02020603050405020304" pitchFamily="18" charset="0"/>
              <a:ea typeface="楷体_GB2312" panose="02010609030101010101" pitchFamily="1" charset="-122"/>
            </a:endParaRPr>
          </a:p>
        </p:txBody>
      </p:sp>
      <p:grpSp>
        <p:nvGrpSpPr>
          <p:cNvPr id="9231" name="组合 9230"/>
          <p:cNvGrpSpPr/>
          <p:nvPr/>
        </p:nvGrpSpPr>
        <p:grpSpPr>
          <a:xfrm>
            <a:off x="4824413" y="225425"/>
            <a:ext cx="3851275" cy="2200275"/>
            <a:chOff x="0" y="0"/>
            <a:chExt cx="2426" cy="1386"/>
          </a:xfrm>
        </p:grpSpPr>
        <p:sp>
          <p:nvSpPr>
            <p:cNvPr id="9232" name="直接连接符 9231"/>
            <p:cNvSpPr/>
            <p:nvPr/>
          </p:nvSpPr>
          <p:spPr>
            <a:xfrm flipV="1">
              <a:off x="260" y="256"/>
              <a:ext cx="1214" cy="883"/>
            </a:xfrm>
            <a:prstGeom prst="line">
              <a:avLst/>
            </a:prstGeom>
            <a:ln w="38100" cap="sq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9233" name="组合 9232"/>
            <p:cNvGrpSpPr/>
            <p:nvPr/>
          </p:nvGrpSpPr>
          <p:grpSpPr>
            <a:xfrm>
              <a:off x="0" y="0"/>
              <a:ext cx="2426" cy="1386"/>
              <a:chOff x="0" y="0"/>
              <a:chExt cx="2426" cy="1386"/>
            </a:xfrm>
          </p:grpSpPr>
          <p:sp>
            <p:nvSpPr>
              <p:cNvPr id="9234" name="直接连接符 9233"/>
              <p:cNvSpPr/>
              <p:nvPr/>
            </p:nvSpPr>
            <p:spPr>
              <a:xfrm>
                <a:off x="260" y="1139"/>
                <a:ext cx="1622" cy="0"/>
              </a:xfrm>
              <a:prstGeom prst="line">
                <a:avLst/>
              </a:prstGeom>
              <a:ln w="38100" cap="sq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9235" name="文本框 9234"/>
              <p:cNvSpPr txBox="1"/>
              <p:nvPr/>
            </p:nvSpPr>
            <p:spPr>
              <a:xfrm>
                <a:off x="0" y="1021"/>
                <a:ext cx="336" cy="36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l">
                  <a:spcBef>
                    <a:spcPct val="50000"/>
                  </a:spcBef>
                </a:pPr>
                <a:r>
                  <a:rPr lang="en-GB" altLang="en-US" sz="3200" b="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C</a:t>
                </a:r>
                <a:endParaRPr lang="en-US" altLang="zh-CN" sz="3200" b="0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36" name="文本框 9235"/>
              <p:cNvSpPr txBox="1"/>
              <p:nvPr/>
            </p:nvSpPr>
            <p:spPr>
              <a:xfrm>
                <a:off x="1882" y="1021"/>
                <a:ext cx="544" cy="36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l">
                  <a:spcBef>
                    <a:spcPct val="50000"/>
                  </a:spcBef>
                </a:pPr>
                <a:r>
                  <a:rPr lang="en-GB" altLang="en-US" sz="3200" b="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D</a:t>
                </a:r>
                <a:endParaRPr lang="en-US" altLang="zh-CN" sz="3200" b="0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37" name="文本框 9236"/>
              <p:cNvSpPr txBox="1"/>
              <p:nvPr/>
            </p:nvSpPr>
            <p:spPr>
              <a:xfrm>
                <a:off x="1497" y="0"/>
                <a:ext cx="384" cy="36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l">
                  <a:spcBef>
                    <a:spcPct val="50000"/>
                  </a:spcBef>
                </a:pPr>
                <a:r>
                  <a:rPr lang="en-GB" altLang="en-US" sz="3200" b="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E</a:t>
                </a:r>
                <a:endParaRPr lang="en-US" altLang="zh-CN" sz="3200" b="0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9238" name="组合 9237"/>
          <p:cNvGrpSpPr/>
          <p:nvPr/>
        </p:nvGrpSpPr>
        <p:grpSpPr>
          <a:xfrm>
            <a:off x="4895850" y="3070225"/>
            <a:ext cx="2881313" cy="2103438"/>
            <a:chOff x="0" y="0"/>
            <a:chExt cx="1776" cy="1325"/>
          </a:xfrm>
        </p:grpSpPr>
        <p:sp>
          <p:nvSpPr>
            <p:cNvPr id="9239" name="直接连接符 9238"/>
            <p:cNvSpPr/>
            <p:nvPr/>
          </p:nvSpPr>
          <p:spPr>
            <a:xfrm>
              <a:off x="192" y="960"/>
              <a:ext cx="1392" cy="0"/>
            </a:xfrm>
            <a:prstGeom prst="line">
              <a:avLst/>
            </a:prstGeom>
            <a:ln w="381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0" name="直接连接符 9239"/>
            <p:cNvSpPr/>
            <p:nvPr/>
          </p:nvSpPr>
          <p:spPr>
            <a:xfrm flipV="1">
              <a:off x="192" y="192"/>
              <a:ext cx="1056" cy="768"/>
            </a:xfrm>
            <a:prstGeom prst="line">
              <a:avLst/>
            </a:prstGeom>
            <a:ln w="38100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1" name="文本框 9240"/>
            <p:cNvSpPr txBox="1"/>
            <p:nvPr/>
          </p:nvSpPr>
          <p:spPr>
            <a:xfrm>
              <a:off x="912" y="0"/>
              <a:ext cx="336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GB" altLang="en-US" sz="3200" dirty="0">
                  <a:latin typeface="Times New Roman" panose="02020603050405020304" pitchFamily="18" charset="0"/>
                </a:rPr>
                <a:t>A</a:t>
              </a:r>
              <a:endParaRPr lang="en-US" altLang="zh-CN" sz="3200" dirty="0">
                <a:latin typeface="Times New Roman" panose="02020603050405020304" pitchFamily="18" charset="0"/>
              </a:endParaRPr>
            </a:p>
          </p:txBody>
        </p:sp>
        <p:sp>
          <p:nvSpPr>
            <p:cNvPr id="9242" name="文本框 9241"/>
            <p:cNvSpPr txBox="1"/>
            <p:nvPr/>
          </p:nvSpPr>
          <p:spPr>
            <a:xfrm>
              <a:off x="0" y="960"/>
              <a:ext cx="336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GB" altLang="en-US" sz="3200" b="0" dirty="0">
                  <a:latin typeface="Times New Roman" panose="02020603050405020304" pitchFamily="18" charset="0"/>
                </a:rPr>
                <a:t>O</a:t>
              </a:r>
              <a:endParaRPr lang="en-US" altLang="zh-CN" sz="3200" b="0" dirty="0">
                <a:latin typeface="Times New Roman" panose="02020603050405020304" pitchFamily="18" charset="0"/>
              </a:endParaRPr>
            </a:p>
          </p:txBody>
        </p:sp>
        <p:sp>
          <p:nvSpPr>
            <p:cNvPr id="9243" name="文本框 9242"/>
            <p:cNvSpPr txBox="1"/>
            <p:nvPr/>
          </p:nvSpPr>
          <p:spPr>
            <a:xfrm>
              <a:off x="1344" y="960"/>
              <a:ext cx="43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GB" altLang="en-US" sz="3200" b="0" dirty="0">
                  <a:latin typeface="Times New Roman" panose="02020603050405020304" pitchFamily="18" charset="0"/>
                </a:rPr>
                <a:t>B</a:t>
              </a:r>
              <a:endParaRPr lang="en-US" altLang="zh-CN" sz="3200" b="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9244" name="文本框 9243"/>
          <p:cNvSpPr txBox="1"/>
          <p:nvPr/>
        </p:nvSpPr>
        <p:spPr>
          <a:xfrm>
            <a:off x="4787900" y="5589588"/>
            <a:ext cx="38528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∠</a:t>
            </a:r>
            <a:r>
              <a:rPr lang="en-GB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ECD </a:t>
            </a:r>
            <a:r>
              <a:rPr lang="en-US" altLang="zh-CN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=∠</a:t>
            </a:r>
            <a:r>
              <a:rPr lang="en-GB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AOB</a:t>
            </a:r>
            <a:endParaRPr lang="en-US" altLang="zh-CN" sz="3200" dirty="0">
              <a:solidFill>
                <a:srgbClr val="FF3300"/>
              </a:solidFill>
              <a:latin typeface="Times New Roman" panose="02020603050405020304" pitchFamily="18" charset="0"/>
              <a:ea typeface="楷体_GB2312" panose="02010609030101010101" pitchFamily="1" charset="-122"/>
            </a:endParaRPr>
          </a:p>
        </p:txBody>
      </p:sp>
      <p:sp>
        <p:nvSpPr>
          <p:cNvPr id="9245" name="文本框 9244"/>
          <p:cNvSpPr txBox="1"/>
          <p:nvPr/>
        </p:nvSpPr>
        <p:spPr>
          <a:xfrm>
            <a:off x="71438" y="5949950"/>
            <a:ext cx="417671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  <a:hlinkClick r:id="rId1" action="ppaction://hlinksldjump"/>
              </a:rPr>
              <a:t>或</a:t>
            </a:r>
            <a:r>
              <a:rPr lang="zh-CN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 ∠</a:t>
            </a:r>
            <a:r>
              <a:rPr lang="en-GB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AOB</a:t>
            </a:r>
            <a:r>
              <a:rPr lang="zh-CN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 </a:t>
            </a:r>
            <a:r>
              <a:rPr lang="en-US" altLang="zh-CN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&lt;∠</a:t>
            </a:r>
            <a:r>
              <a:rPr lang="en-GB" altLang="en-US" sz="3200" dirty="0">
                <a:solidFill>
                  <a:srgbClr val="FF3300"/>
                </a:solidFill>
                <a:latin typeface="Times New Roman" panose="02020603050405020304" pitchFamily="18" charset="0"/>
                <a:ea typeface="楷体_GB2312" panose="02010609030101010101" pitchFamily="1" charset="-122"/>
              </a:rPr>
              <a:t>ECD</a:t>
            </a:r>
            <a:endParaRPr lang="en-US" altLang="zh-CN" sz="3200" dirty="0">
              <a:solidFill>
                <a:srgbClr val="FF3300"/>
              </a:solidFill>
              <a:latin typeface="Times New Roman" panose="02020603050405020304" pitchFamily="18" charset="0"/>
              <a:ea typeface="楷体_GB2312" panose="02010609030101010101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2.96296E-6 L -0.00035 0.3703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44444E-6 L -0.00208 0.37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8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0" grpId="0"/>
      <p:bldP spid="9244" grpId="1"/>
      <p:bldP spid="92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10242" name="图片 10241" descr="量角器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573463"/>
            <a:ext cx="4572000" cy="25288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3" name="图片 10242" descr="量角器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690944">
            <a:off x="215900" y="3644900"/>
            <a:ext cx="4556125" cy="24574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244" name="组合 10243"/>
          <p:cNvGrpSpPr/>
          <p:nvPr/>
        </p:nvGrpSpPr>
        <p:grpSpPr>
          <a:xfrm>
            <a:off x="1763713" y="3573463"/>
            <a:ext cx="2905125" cy="2544762"/>
            <a:chOff x="0" y="0"/>
            <a:chExt cx="1830" cy="1603"/>
          </a:xfrm>
        </p:grpSpPr>
        <p:grpSp>
          <p:nvGrpSpPr>
            <p:cNvPr id="10245" name="组合 10244"/>
            <p:cNvGrpSpPr/>
            <p:nvPr/>
          </p:nvGrpSpPr>
          <p:grpSpPr>
            <a:xfrm>
              <a:off x="0" y="0"/>
              <a:ext cx="1830" cy="1603"/>
              <a:chOff x="0" y="0"/>
              <a:chExt cx="1830" cy="1603"/>
            </a:xfrm>
          </p:grpSpPr>
          <p:sp>
            <p:nvSpPr>
              <p:cNvPr id="10246" name="直接连接符 10245"/>
              <p:cNvSpPr/>
              <p:nvPr/>
            </p:nvSpPr>
            <p:spPr>
              <a:xfrm rot="-20751107" flipV="1">
                <a:off x="363" y="1224"/>
                <a:ext cx="1315" cy="317"/>
              </a:xfrm>
              <a:prstGeom prst="line">
                <a:avLst/>
              </a:prstGeom>
              <a:ln w="38100" cap="sq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247" name="直接连接符 10246"/>
              <p:cNvSpPr/>
              <p:nvPr/>
            </p:nvSpPr>
            <p:spPr>
              <a:xfrm rot="-20751107" flipV="1">
                <a:off x="504" y="83"/>
                <a:ext cx="138" cy="1323"/>
              </a:xfrm>
              <a:prstGeom prst="line">
                <a:avLst/>
              </a:prstGeom>
              <a:ln w="38100" cap="sq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0248" name="文本框 10247"/>
              <p:cNvSpPr txBox="1"/>
              <p:nvPr/>
            </p:nvSpPr>
            <p:spPr>
              <a:xfrm>
                <a:off x="0" y="1315"/>
                <a:ext cx="317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l">
                  <a:spcBef>
                    <a:spcPct val="50000"/>
                  </a:spcBef>
                </a:pPr>
                <a:r>
                  <a:rPr lang="en-GB" altLang="en-US" sz="2400" b="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US" altLang="zh-CN" sz="2400" b="0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49" name="文本框 10248"/>
              <p:cNvSpPr txBox="1"/>
              <p:nvPr/>
            </p:nvSpPr>
            <p:spPr>
              <a:xfrm>
                <a:off x="1542" y="1315"/>
                <a:ext cx="288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l">
                  <a:spcBef>
                    <a:spcPct val="50000"/>
                  </a:spcBef>
                </a:pPr>
                <a:r>
                  <a:rPr lang="en-GB" altLang="en-US" sz="2400" b="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C</a:t>
                </a:r>
                <a:endParaRPr lang="en-US" altLang="zh-CN" sz="2400" b="0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50" name="文本框 10249"/>
              <p:cNvSpPr txBox="1"/>
              <p:nvPr/>
            </p:nvSpPr>
            <p:spPr>
              <a:xfrm rot="21433242">
                <a:off x="544" y="0"/>
                <a:ext cx="288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l">
                  <a:spcBef>
                    <a:spcPct val="50000"/>
                  </a:spcBef>
                </a:pPr>
                <a:r>
                  <a:rPr lang="en-GB" altLang="en-US" sz="2400" b="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A</a:t>
                </a:r>
                <a:endParaRPr lang="en-US" altLang="zh-CN" sz="2400" b="0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251" name="任意多边形 10250"/>
            <p:cNvSpPr/>
            <p:nvPr/>
          </p:nvSpPr>
          <p:spPr>
            <a:xfrm>
              <a:off x="408" y="1241"/>
              <a:ext cx="84" cy="120"/>
            </a:xfrm>
            <a:custGeom>
              <a:avLst/>
              <a:gdLst/>
              <a:ahLst/>
              <a:cxnLst/>
              <a:pathLst>
                <a:path w="84" h="120">
                  <a:moveTo>
                    <a:pt x="0" y="0"/>
                  </a:moveTo>
                  <a:cubicBezTo>
                    <a:pt x="30" y="20"/>
                    <a:pt x="39" y="36"/>
                    <a:pt x="66" y="54"/>
                  </a:cubicBezTo>
                  <a:cubicBezTo>
                    <a:pt x="73" y="76"/>
                    <a:pt x="84" y="97"/>
                    <a:pt x="84" y="120"/>
                  </a:cubicBezTo>
                </a:path>
              </a:pathLst>
            </a:custGeom>
            <a:noFill/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0252" name="文本框 10251"/>
          <p:cNvSpPr txBox="1"/>
          <p:nvPr/>
        </p:nvSpPr>
        <p:spPr>
          <a:xfrm>
            <a:off x="4572000" y="944563"/>
            <a:ext cx="30241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ABC </a:t>
            </a:r>
            <a:r>
              <a:rPr lang="en-US" altLang="zh-CN" sz="2800" dirty="0">
                <a:solidFill>
                  <a:srgbClr val="FF3300"/>
                </a:solidFill>
                <a:latin typeface="Times New Roman" panose="02020603050405020304" pitchFamily="18" charset="0"/>
              </a:rPr>
              <a:t>&gt;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DEF</a:t>
            </a:r>
            <a:endParaRPr lang="en-US" altLang="zh-CN" sz="2800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3" name="文本框 10252"/>
          <p:cNvSpPr txBox="1"/>
          <p:nvPr/>
        </p:nvSpPr>
        <p:spPr>
          <a:xfrm>
            <a:off x="4392613" y="1916113"/>
            <a:ext cx="3563937" cy="9318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hlinkClick r:id="rId2" action="ppaction://hlinksldjump"/>
              </a:rPr>
              <a:t>或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DEF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FF3300"/>
                </a:solidFill>
                <a:latin typeface="Times New Roman" panose="02020603050405020304" pitchFamily="18" charset="0"/>
              </a:rPr>
              <a:t>&lt;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ABC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l">
              <a:spcBef>
                <a:spcPct val="50000"/>
              </a:spcBef>
            </a:pP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54" name="文本框 10253"/>
          <p:cNvSpPr txBox="1"/>
          <p:nvPr/>
        </p:nvSpPr>
        <p:spPr>
          <a:xfrm>
            <a:off x="7451725" y="5768975"/>
            <a:ext cx="431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GB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F</a:t>
            </a:r>
            <a:endParaRPr lang="en-US" altLang="zh-CN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5" name="文本框 10254"/>
          <p:cNvSpPr txBox="1"/>
          <p:nvPr/>
        </p:nvSpPr>
        <p:spPr>
          <a:xfrm>
            <a:off x="5435600" y="5734050"/>
            <a:ext cx="60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GB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E</a:t>
            </a:r>
            <a:endParaRPr lang="en-US" altLang="zh-CN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6" name="文本框 10255"/>
          <p:cNvSpPr txBox="1"/>
          <p:nvPr/>
        </p:nvSpPr>
        <p:spPr>
          <a:xfrm>
            <a:off x="7235825" y="4365625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GB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D</a:t>
            </a:r>
            <a:endParaRPr lang="en-US" altLang="zh-CN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7" name="直接连接符 10256"/>
          <p:cNvSpPr/>
          <p:nvPr/>
        </p:nvSpPr>
        <p:spPr>
          <a:xfrm>
            <a:off x="5795963" y="5805488"/>
            <a:ext cx="1752600" cy="0"/>
          </a:xfrm>
          <a:prstGeom prst="line">
            <a:avLst/>
          </a:prstGeom>
          <a:ln w="38100" cap="sq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8" name="任意多边形 10257"/>
          <p:cNvSpPr/>
          <p:nvPr/>
        </p:nvSpPr>
        <p:spPr>
          <a:xfrm>
            <a:off x="6094413" y="5589588"/>
            <a:ext cx="133350" cy="190500"/>
          </a:xfrm>
          <a:custGeom>
            <a:avLst/>
            <a:gdLst/>
            <a:ahLst/>
            <a:cxnLst/>
            <a:pathLst>
              <a:path w="84" h="120">
                <a:moveTo>
                  <a:pt x="0" y="0"/>
                </a:moveTo>
                <a:cubicBezTo>
                  <a:pt x="30" y="20"/>
                  <a:pt x="39" y="36"/>
                  <a:pt x="66" y="54"/>
                </a:cubicBezTo>
                <a:cubicBezTo>
                  <a:pt x="73" y="76"/>
                  <a:pt x="84" y="97"/>
                  <a:pt x="84" y="120"/>
                </a:cubicBezTo>
              </a:path>
            </a:pathLst>
          </a:custGeom>
          <a:noFill/>
          <a:ln w="25400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59" name="直接连接符 10258"/>
          <p:cNvSpPr/>
          <p:nvPr/>
        </p:nvSpPr>
        <p:spPr>
          <a:xfrm flipV="1">
            <a:off x="5759450" y="4724400"/>
            <a:ext cx="1549400" cy="1081088"/>
          </a:xfrm>
          <a:prstGeom prst="line">
            <a:avLst/>
          </a:prstGeom>
          <a:ln w="38100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11111E-6 L 0.38385 0.0046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00" y="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38055 0.0034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00" y="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1"/>
      <p:bldP spid="102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6" name="标题 1126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/>
          <a:p>
            <a:r>
              <a:rPr lang="zh-CN" altLang="en-US" sz="2800" b="1" dirty="0">
                <a:latin typeface="宋体" panose="02010600030101010101" pitchFamily="2" charset="-122"/>
              </a:rPr>
              <a:t>例</a:t>
            </a:r>
            <a:r>
              <a:rPr lang="en-US" altLang="zh-CN" sz="2800" b="1" dirty="0">
                <a:latin typeface="宋体" panose="02010600030101010101" pitchFamily="2" charset="-122"/>
              </a:rPr>
              <a:t>1  </a:t>
            </a:r>
            <a:r>
              <a:rPr lang="zh-CN" altLang="en-US" sz="2800" b="1" dirty="0">
                <a:latin typeface="宋体" panose="02010600030101010101" pitchFamily="2" charset="-122"/>
              </a:rPr>
              <a:t>根据如图所示，点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</a:rPr>
              <a:t>、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O</a:t>
            </a:r>
            <a:r>
              <a:rPr lang="zh-CN" altLang="en-US" sz="2800" b="1" dirty="0">
                <a:latin typeface="Times New Roman" panose="02020603050405020304" pitchFamily="18" charset="0"/>
              </a:rPr>
              <a:t>、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E</a:t>
            </a:r>
            <a:r>
              <a:rPr lang="zh-CN" altLang="en-US" sz="2800" b="1" dirty="0">
                <a:latin typeface="宋体" panose="02010600030101010101" pitchFamily="2" charset="-122"/>
              </a:rPr>
              <a:t>在一条直线上。</a:t>
            </a:r>
            <a:br>
              <a:rPr lang="zh-CN" altLang="en-US" sz="2800" b="1" dirty="0">
                <a:latin typeface="宋体" panose="02010600030101010101" pitchFamily="2" charset="-122"/>
              </a:rPr>
            </a:br>
            <a:r>
              <a:rPr lang="zh-CN" altLang="en-US" sz="2800" b="1" dirty="0">
                <a:latin typeface="宋体" panose="02010600030101010101" pitchFamily="2" charset="-122"/>
              </a:rPr>
              <a:t>     解答下列问题：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11267" name="文本占位符 11266"/>
          <p:cNvSpPr>
            <a:spLocks noGrp="1"/>
          </p:cNvSpPr>
          <p:nvPr>
            <p:ph type="body" idx="1"/>
          </p:nvPr>
        </p:nvSpPr>
        <p:spPr>
          <a:xfrm>
            <a:off x="0" y="1905000"/>
            <a:ext cx="7164388" cy="1452563"/>
          </a:xfrm>
          <a:ln/>
        </p:spPr>
        <p:txBody>
          <a:bodyPr/>
          <a:p>
            <a:pPr>
              <a:lnSpc>
                <a:spcPct val="80000"/>
              </a:lnSpc>
              <a:buNone/>
            </a:pPr>
            <a:r>
              <a:rPr lang="zh-CN" altLang="en-US" sz="2800" dirty="0"/>
              <a:t>（</a:t>
            </a:r>
            <a:r>
              <a:rPr lang="en-US" altLang="zh-CN" sz="2800" b="1" dirty="0"/>
              <a:t>1</a:t>
            </a:r>
            <a:r>
              <a:rPr lang="zh-CN" altLang="en-US" sz="2800" b="1" dirty="0"/>
              <a:t>）图中直角有</a:t>
            </a:r>
            <a:r>
              <a:rPr lang="zh-CN" altLang="en-US" sz="2800" b="1" u="sng" dirty="0"/>
              <a:t>        </a:t>
            </a:r>
            <a:r>
              <a:rPr lang="zh-CN" altLang="en-US" sz="2800" b="1" dirty="0"/>
              <a:t>个，</a:t>
            </a:r>
            <a:endParaRPr lang="zh-CN" altLang="en-US" sz="2800" b="1" dirty="0"/>
          </a:p>
          <a:p>
            <a:pPr>
              <a:lnSpc>
                <a:spcPct val="80000"/>
              </a:lnSpc>
              <a:buNone/>
            </a:pPr>
            <a:r>
              <a:rPr lang="zh-CN" altLang="en-US" sz="2800" b="1" dirty="0"/>
              <a:t>       分别是</a:t>
            </a:r>
            <a:r>
              <a:rPr lang="zh-CN" altLang="en-US" sz="2800" b="1" u="sng" dirty="0"/>
              <a:t>                                             </a:t>
            </a:r>
            <a:r>
              <a:rPr lang="zh-CN" altLang="en-US" sz="2800" b="1" dirty="0"/>
              <a:t>；</a:t>
            </a:r>
            <a:endParaRPr lang="zh-CN" altLang="en-US" sz="2800" b="1" dirty="0"/>
          </a:p>
          <a:p>
            <a:pPr>
              <a:lnSpc>
                <a:spcPct val="80000"/>
              </a:lnSpc>
              <a:buNone/>
            </a:pPr>
            <a:r>
              <a:rPr lang="zh-CN" altLang="en-US" sz="2800" b="1" dirty="0"/>
              <a:t>       图中锐角有</a:t>
            </a:r>
            <a:r>
              <a:rPr lang="zh-CN" altLang="en-US" sz="2800" b="1" u="sng" dirty="0"/>
              <a:t>        </a:t>
            </a:r>
            <a:r>
              <a:rPr lang="zh-CN" altLang="en-US" sz="2800" b="1" dirty="0"/>
              <a:t>个，</a:t>
            </a:r>
            <a:endParaRPr lang="zh-CN" altLang="en-US" sz="2800" b="1" dirty="0"/>
          </a:p>
          <a:p>
            <a:pPr>
              <a:lnSpc>
                <a:spcPct val="80000"/>
              </a:lnSpc>
              <a:buNone/>
            </a:pPr>
            <a:r>
              <a:rPr lang="zh-CN" altLang="en-US" sz="2800" b="1" dirty="0"/>
              <a:t>      分别是</a:t>
            </a:r>
            <a:r>
              <a:rPr lang="zh-CN" altLang="en-US" sz="2800" b="1" u="sng" dirty="0"/>
              <a:t>                                                 </a:t>
            </a:r>
            <a:r>
              <a:rPr lang="zh-CN" altLang="en-US" sz="2800" b="1" dirty="0"/>
              <a:t>；</a:t>
            </a:r>
            <a:endParaRPr lang="zh-CN" altLang="en-US" sz="2800" b="1" dirty="0"/>
          </a:p>
          <a:p>
            <a:pPr>
              <a:lnSpc>
                <a:spcPct val="80000"/>
              </a:lnSpc>
              <a:buNone/>
            </a:pPr>
            <a:r>
              <a:rPr lang="zh-CN" altLang="en-US" sz="2800" b="1" dirty="0"/>
              <a:t>      图中钝角有</a:t>
            </a:r>
            <a:r>
              <a:rPr lang="zh-CN" altLang="en-US" sz="2800" b="1" u="sng" dirty="0"/>
              <a:t>        </a:t>
            </a:r>
            <a:r>
              <a:rPr lang="zh-CN" altLang="en-US" sz="2800" b="1" dirty="0"/>
              <a:t>个，</a:t>
            </a:r>
            <a:endParaRPr lang="zh-CN" altLang="en-US" sz="2800" b="1" dirty="0"/>
          </a:p>
          <a:p>
            <a:pPr>
              <a:lnSpc>
                <a:spcPct val="80000"/>
              </a:lnSpc>
              <a:buNone/>
            </a:pPr>
            <a:r>
              <a:rPr lang="zh-CN" altLang="en-US" sz="2800" b="1" dirty="0"/>
              <a:t>      分别是</a:t>
            </a:r>
            <a:r>
              <a:rPr lang="zh-CN" altLang="en-US" sz="2800" b="1" u="sng" dirty="0"/>
              <a:t>                                     </a:t>
            </a:r>
            <a:r>
              <a:rPr lang="zh-CN" altLang="en-US" sz="2800" b="1" dirty="0"/>
              <a:t>。</a:t>
            </a:r>
            <a:endParaRPr lang="zh-CN" altLang="en-US" sz="2800" b="1" dirty="0"/>
          </a:p>
        </p:txBody>
      </p:sp>
      <p:sp>
        <p:nvSpPr>
          <p:cNvPr id="11268" name="文本框 11267"/>
          <p:cNvSpPr txBox="1"/>
          <p:nvPr/>
        </p:nvSpPr>
        <p:spPr>
          <a:xfrm>
            <a:off x="0" y="4689475"/>
            <a:ext cx="889317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r>
              <a:rPr lang="zh-CN" altLang="en-US" sz="2800" dirty="0">
                <a:latin typeface="Times New Roman" panose="02020603050405020304" pitchFamily="18" charset="0"/>
              </a:rPr>
              <a:t>比较∠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AOB</a:t>
            </a:r>
            <a:r>
              <a:rPr lang="zh-CN" altLang="en-US" sz="2800" dirty="0">
                <a:latin typeface="Times New Roman" panose="02020603050405020304" pitchFamily="18" charset="0"/>
              </a:rPr>
              <a:t>、∠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AOC</a:t>
            </a:r>
            <a:r>
              <a:rPr lang="zh-CN" altLang="en-US" sz="2800" dirty="0">
                <a:latin typeface="Times New Roman" panose="02020603050405020304" pitchFamily="18" charset="0"/>
              </a:rPr>
              <a:t>、∠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AOD</a:t>
            </a:r>
            <a:r>
              <a:rPr lang="zh-CN" altLang="en-US" sz="2800" dirty="0">
                <a:latin typeface="Times New Roman" panose="02020603050405020304" pitchFamily="18" charset="0"/>
              </a:rPr>
              <a:t>、∠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AOE</a:t>
            </a:r>
            <a:r>
              <a:rPr lang="zh-CN" altLang="en-US" sz="2800" dirty="0">
                <a:latin typeface="Times New Roman" panose="02020603050405020304" pitchFamily="18" charset="0"/>
              </a:rPr>
              <a:t>的大小。</a:t>
            </a:r>
            <a:endParaRPr lang="en-US" altLang="zh-CN" sz="2800" dirty="0">
              <a:latin typeface="Times New Roman" panose="02020603050405020304" pitchFamily="18" charset="0"/>
            </a:endParaRPr>
          </a:p>
        </p:txBody>
      </p:sp>
      <p:grpSp>
        <p:nvGrpSpPr>
          <p:cNvPr id="11269" name="组合 11268"/>
          <p:cNvGrpSpPr>
            <a:grpSpLocks noChangeAspect="1"/>
          </p:cNvGrpSpPr>
          <p:nvPr/>
        </p:nvGrpSpPr>
        <p:grpSpPr>
          <a:xfrm>
            <a:off x="6750050" y="1628775"/>
            <a:ext cx="2393950" cy="2700338"/>
            <a:chOff x="0" y="0"/>
            <a:chExt cx="2580" cy="2910"/>
          </a:xfrm>
        </p:grpSpPr>
        <p:grpSp>
          <p:nvGrpSpPr>
            <p:cNvPr id="11270" name="组合 11269"/>
            <p:cNvGrpSpPr>
              <a:grpSpLocks noChangeAspect="1"/>
            </p:cNvGrpSpPr>
            <p:nvPr/>
          </p:nvGrpSpPr>
          <p:grpSpPr>
            <a:xfrm>
              <a:off x="362" y="213"/>
              <a:ext cx="1718" cy="2371"/>
              <a:chOff x="0" y="0"/>
              <a:chExt cx="2162" cy="2984"/>
            </a:xfrm>
          </p:grpSpPr>
          <p:sp>
            <p:nvSpPr>
              <p:cNvPr id="11271" name="直接连接符 11270"/>
              <p:cNvSpPr>
                <a:spLocks noChangeAspect="1"/>
              </p:cNvSpPr>
              <p:nvPr/>
            </p:nvSpPr>
            <p:spPr>
              <a:xfrm>
                <a:off x="48" y="1560"/>
                <a:ext cx="2114" cy="3"/>
              </a:xfrm>
              <a:prstGeom prst="line">
                <a:avLst/>
              </a:prstGeom>
              <a:ln w="254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272" name="直接连接符 11271"/>
              <p:cNvSpPr>
                <a:spLocks noChangeAspect="1"/>
              </p:cNvSpPr>
              <p:nvPr/>
            </p:nvSpPr>
            <p:spPr>
              <a:xfrm>
                <a:off x="8" y="0"/>
                <a:ext cx="16" cy="2984"/>
              </a:xfrm>
              <a:prstGeom prst="line">
                <a:avLst/>
              </a:prstGeom>
              <a:ln w="254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273" name="直接连接符 11272"/>
              <p:cNvSpPr>
                <a:spLocks noChangeAspect="1"/>
              </p:cNvSpPr>
              <p:nvPr/>
            </p:nvSpPr>
            <p:spPr>
              <a:xfrm flipV="1">
                <a:off x="26" y="93"/>
                <a:ext cx="752" cy="1470"/>
              </a:xfrm>
              <a:prstGeom prst="line">
                <a:avLst/>
              </a:prstGeom>
              <a:ln w="254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274" name="直接连接符 11273"/>
              <p:cNvSpPr>
                <a:spLocks noChangeAspect="1"/>
              </p:cNvSpPr>
              <p:nvPr/>
            </p:nvSpPr>
            <p:spPr>
              <a:xfrm>
                <a:off x="0" y="1560"/>
                <a:ext cx="1813" cy="885"/>
              </a:xfrm>
              <a:prstGeom prst="line">
                <a:avLst/>
              </a:prstGeom>
              <a:ln w="254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275" name="矩形 11274"/>
              <p:cNvSpPr>
                <a:spLocks noChangeAspect="1"/>
              </p:cNvSpPr>
              <p:nvPr/>
            </p:nvSpPr>
            <p:spPr>
              <a:xfrm rot="1756407">
                <a:off x="60" y="1479"/>
                <a:ext cx="106" cy="106"/>
              </a:xfrm>
              <a:prstGeom prst="rect">
                <a:avLst/>
              </a:prstGeom>
              <a:noFill/>
              <a:ln w="2540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1276" name="矩形 11275"/>
              <p:cNvSpPr>
                <a:spLocks noChangeAspect="1"/>
              </p:cNvSpPr>
              <p:nvPr/>
            </p:nvSpPr>
            <p:spPr>
              <a:xfrm>
                <a:off x="14" y="1362"/>
                <a:ext cx="210" cy="210"/>
              </a:xfrm>
              <a:prstGeom prst="rect">
                <a:avLst/>
              </a:prstGeom>
              <a:noFill/>
              <a:ln w="2540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</p:grpSp>
        <p:sp>
          <p:nvSpPr>
            <p:cNvPr id="11277" name="文本框 11276"/>
            <p:cNvSpPr txBox="1">
              <a:spLocks noChangeAspect="1"/>
            </p:cNvSpPr>
            <p:nvPr/>
          </p:nvSpPr>
          <p:spPr>
            <a:xfrm>
              <a:off x="46" y="0"/>
              <a:ext cx="508" cy="49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i="1" dirty="0">
                  <a:latin typeface="Times New Roman" panose="02020603050405020304" pitchFamily="18" charset="0"/>
                </a:rPr>
                <a:t>A</a:t>
              </a:r>
              <a:endParaRPr lang="en-US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11278" name="文本框 11277"/>
            <p:cNvSpPr txBox="1">
              <a:spLocks noChangeAspect="1"/>
            </p:cNvSpPr>
            <p:nvPr/>
          </p:nvSpPr>
          <p:spPr>
            <a:xfrm>
              <a:off x="884" y="15"/>
              <a:ext cx="464" cy="46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1600" i="1" dirty="0">
                  <a:latin typeface="Times New Roman" panose="02020603050405020304" pitchFamily="18" charset="0"/>
                </a:rPr>
                <a:t>B</a:t>
              </a:r>
              <a:endParaRPr lang="en-US" altLang="zh-CN" sz="1600" dirty="0">
                <a:latin typeface="Arial" panose="020B0604020202020204" pitchFamily="34" charset="0"/>
              </a:endParaRPr>
            </a:p>
          </p:txBody>
        </p:sp>
        <p:sp>
          <p:nvSpPr>
            <p:cNvPr id="11279" name="文本框 11278"/>
            <p:cNvSpPr txBox="1">
              <a:spLocks noChangeAspect="1"/>
            </p:cNvSpPr>
            <p:nvPr/>
          </p:nvSpPr>
          <p:spPr>
            <a:xfrm>
              <a:off x="1920" y="1155"/>
              <a:ext cx="660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1600" i="1" dirty="0">
                  <a:latin typeface="Times New Roman" panose="02020603050405020304" pitchFamily="18" charset="0"/>
                </a:rPr>
                <a:t>C</a:t>
              </a:r>
              <a:endParaRPr lang="en-US" altLang="zh-CN" sz="1600" dirty="0">
                <a:latin typeface="Arial" panose="020B0604020202020204" pitchFamily="34" charset="0"/>
              </a:endParaRPr>
            </a:p>
          </p:txBody>
        </p:sp>
        <p:sp>
          <p:nvSpPr>
            <p:cNvPr id="11280" name="文本框 11279"/>
            <p:cNvSpPr txBox="1">
              <a:spLocks noChangeAspect="1"/>
            </p:cNvSpPr>
            <p:nvPr/>
          </p:nvSpPr>
          <p:spPr>
            <a:xfrm>
              <a:off x="1694" y="2010"/>
              <a:ext cx="570" cy="40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 i="1" dirty="0">
                  <a:latin typeface="Times New Roman" panose="02020603050405020304" pitchFamily="18" charset="0"/>
                </a:rPr>
                <a:t> </a:t>
              </a:r>
              <a:r>
                <a:rPr lang="en-US" altLang="zh-CN" sz="1600" i="1" dirty="0">
                  <a:latin typeface="Times New Roman" panose="02020603050405020304" pitchFamily="18" charset="0"/>
                </a:rPr>
                <a:t>D</a:t>
              </a:r>
              <a:endParaRPr lang="en-US" altLang="zh-CN" sz="1600" dirty="0">
                <a:latin typeface="Arial" panose="020B0604020202020204" pitchFamily="34" charset="0"/>
              </a:endParaRPr>
            </a:p>
          </p:txBody>
        </p:sp>
        <p:sp>
          <p:nvSpPr>
            <p:cNvPr id="11281" name="文本框 11280"/>
            <p:cNvSpPr txBox="1">
              <a:spLocks noChangeAspect="1"/>
            </p:cNvSpPr>
            <p:nvPr/>
          </p:nvSpPr>
          <p:spPr>
            <a:xfrm>
              <a:off x="106" y="2475"/>
              <a:ext cx="494" cy="43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1600" i="1" dirty="0">
                  <a:latin typeface="Times New Roman" panose="02020603050405020304" pitchFamily="18" charset="0"/>
                </a:rPr>
                <a:t>E</a:t>
              </a:r>
              <a:endParaRPr lang="en-US" altLang="zh-CN" sz="1600" dirty="0">
                <a:latin typeface="Arial" panose="020B0604020202020204" pitchFamily="34" charset="0"/>
              </a:endParaRPr>
            </a:p>
          </p:txBody>
        </p:sp>
        <p:sp>
          <p:nvSpPr>
            <p:cNvPr id="11282" name="文本框 11281"/>
            <p:cNvSpPr txBox="1">
              <a:spLocks noChangeAspect="1"/>
            </p:cNvSpPr>
            <p:nvPr/>
          </p:nvSpPr>
          <p:spPr>
            <a:xfrm>
              <a:off x="0" y="1230"/>
              <a:ext cx="494" cy="37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1600" i="1" dirty="0">
                  <a:latin typeface="Times New Roman" panose="02020603050405020304" pitchFamily="18" charset="0"/>
                </a:rPr>
                <a:t>O</a:t>
              </a:r>
              <a:endParaRPr lang="en-US" altLang="zh-CN" sz="1600" dirty="0">
                <a:latin typeface="Arial" panose="020B0604020202020204" pitchFamily="34" charset="0"/>
              </a:endParaRPr>
            </a:p>
          </p:txBody>
        </p:sp>
      </p:grpSp>
      <p:sp>
        <p:nvSpPr>
          <p:cNvPr id="11283" name="文本框 11282"/>
          <p:cNvSpPr txBox="1"/>
          <p:nvPr/>
        </p:nvSpPr>
        <p:spPr>
          <a:xfrm>
            <a:off x="2987675" y="1773238"/>
            <a:ext cx="468313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800" b="0" dirty="0">
                <a:solidFill>
                  <a:srgbClr val="FF0000"/>
                </a:solidFill>
                <a:latin typeface="宋体" panose="02010600030101010101" pitchFamily="2" charset="-122"/>
              </a:rPr>
              <a:t>3</a:t>
            </a:r>
            <a:endParaRPr lang="en-US" altLang="zh-CN" sz="2800" b="0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1284" name="文本框 11283"/>
          <p:cNvSpPr txBox="1"/>
          <p:nvPr/>
        </p:nvSpPr>
        <p:spPr>
          <a:xfrm>
            <a:off x="1439863" y="4581525"/>
            <a:ext cx="2844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lang="zh-CN" altLang="en-US" b="0" dirty="0">
              <a:latin typeface="Arial" panose="020B0604020202020204" pitchFamily="34" charset="0"/>
            </a:endParaRPr>
          </a:p>
        </p:txBody>
      </p:sp>
      <p:sp>
        <p:nvSpPr>
          <p:cNvPr id="11285" name="文本框 11284"/>
          <p:cNvSpPr txBox="1"/>
          <p:nvPr/>
        </p:nvSpPr>
        <p:spPr>
          <a:xfrm>
            <a:off x="2051050" y="2276475"/>
            <a:ext cx="43926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AOC</a:t>
            </a:r>
            <a:r>
              <a:rPr lang="zh-CN" altLang="en-US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、</a:t>
            </a: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BOD</a:t>
            </a:r>
            <a:r>
              <a:rPr lang="zh-CN" altLang="en-US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、</a:t>
            </a: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COE</a:t>
            </a:r>
            <a:endParaRPr lang="zh-CN" altLang="en-US" sz="2400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86" name="文本框 11285"/>
          <p:cNvSpPr txBox="1"/>
          <p:nvPr/>
        </p:nvSpPr>
        <p:spPr>
          <a:xfrm>
            <a:off x="2771775" y="2673350"/>
            <a:ext cx="46831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800" b="0" dirty="0">
                <a:solidFill>
                  <a:srgbClr val="FF0000"/>
                </a:solidFill>
                <a:latin typeface="宋体" panose="02010600030101010101" pitchFamily="2" charset="-122"/>
              </a:rPr>
              <a:t>4</a:t>
            </a:r>
            <a:endParaRPr lang="en-US" altLang="zh-CN" sz="2800" b="0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1287" name="文本框 11286"/>
          <p:cNvSpPr txBox="1"/>
          <p:nvPr/>
        </p:nvSpPr>
        <p:spPr>
          <a:xfrm>
            <a:off x="2700338" y="3500438"/>
            <a:ext cx="468312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800" b="0" dirty="0">
                <a:solidFill>
                  <a:srgbClr val="FF0000"/>
                </a:solidFill>
                <a:latin typeface="宋体" panose="02010600030101010101" pitchFamily="2" charset="-122"/>
              </a:rPr>
              <a:t>2</a:t>
            </a:r>
            <a:endParaRPr lang="en-US" altLang="zh-CN" sz="2800" b="0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1288" name="文本框 11287"/>
          <p:cNvSpPr txBox="1"/>
          <p:nvPr/>
        </p:nvSpPr>
        <p:spPr>
          <a:xfrm>
            <a:off x="1655763" y="3141663"/>
            <a:ext cx="5149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AOB</a:t>
            </a: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、∠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BOC</a:t>
            </a: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、∠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COD</a:t>
            </a: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、∠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DOE</a:t>
            </a:r>
            <a:endParaRPr lang="zh-CN" altLang="en-US" sz="2400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89" name="文本框 11288"/>
          <p:cNvSpPr txBox="1"/>
          <p:nvPr/>
        </p:nvSpPr>
        <p:spPr>
          <a:xfrm>
            <a:off x="2087563" y="4005263"/>
            <a:ext cx="23764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AOD</a:t>
            </a: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、∠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BOE</a:t>
            </a:r>
            <a:endParaRPr lang="zh-CN" altLang="en-US" sz="2400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90" name="文本框 11289"/>
          <p:cNvSpPr txBox="1"/>
          <p:nvPr/>
        </p:nvSpPr>
        <p:spPr>
          <a:xfrm>
            <a:off x="1655763" y="5842000"/>
            <a:ext cx="55800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AOB&lt;</a:t>
            </a: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AOC&lt;</a:t>
            </a: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AOD&lt;</a:t>
            </a:r>
            <a:r>
              <a:rPr lang="zh-CN" altLang="en-US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∠</a:t>
            </a:r>
            <a:r>
              <a:rPr lang="en-US" altLang="zh-CN" sz="24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AOE</a:t>
            </a:r>
            <a:endParaRPr lang="zh-CN" altLang="en-US" sz="2400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91" name="文本框 11290"/>
          <p:cNvSpPr txBox="1"/>
          <p:nvPr/>
        </p:nvSpPr>
        <p:spPr>
          <a:xfrm>
            <a:off x="611188" y="5229225"/>
            <a:ext cx="31337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400" dirty="0">
                <a:solidFill>
                  <a:srgbClr val="FF3300"/>
                </a:solidFill>
                <a:latin typeface="宋体" panose="02010600030101010101" pitchFamily="2" charset="-122"/>
              </a:rPr>
              <a:t>解</a:t>
            </a:r>
            <a:r>
              <a:rPr lang="en-US" altLang="zh-CN" sz="2400" dirty="0">
                <a:solidFill>
                  <a:srgbClr val="FF3300"/>
                </a:solidFill>
                <a:latin typeface="宋体" panose="02010600030101010101" pitchFamily="2" charset="-122"/>
              </a:rPr>
              <a:t>: </a:t>
            </a:r>
            <a:r>
              <a:rPr lang="zh-CN" altLang="en-US" sz="2400" dirty="0">
                <a:solidFill>
                  <a:srgbClr val="FF3300"/>
                </a:solidFill>
                <a:latin typeface="宋体" panose="02010600030101010101" pitchFamily="2" charset="-122"/>
              </a:rPr>
              <a:t>由图可以看出</a:t>
            </a:r>
            <a:r>
              <a:rPr lang="en-US" altLang="zh-CN" sz="2400" dirty="0">
                <a:solidFill>
                  <a:srgbClr val="FF3300"/>
                </a:solidFill>
                <a:latin typeface="宋体" panose="02010600030101010101" pitchFamily="2" charset="-122"/>
              </a:rPr>
              <a:t>:</a:t>
            </a:r>
            <a:endParaRPr lang="en-US" altLang="zh-CN" sz="2400" dirty="0">
              <a:solidFill>
                <a:srgbClr val="FF33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3" grpId="0"/>
      <p:bldP spid="11285" grpId="0"/>
      <p:bldP spid="11286" grpId="0"/>
      <p:bldP spid="11287" grpId="0"/>
      <p:bldP spid="11288" grpId="0"/>
      <p:bldP spid="11289" grpId="0"/>
      <p:bldP spid="11290" grpId="0"/>
      <p:bldP spid="112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2290" name="文本占位符 12289"/>
          <p:cNvSpPr>
            <a:spLocks noGrp="1"/>
          </p:cNvSpPr>
          <p:nvPr>
            <p:ph type="body" sz="half" idx="1"/>
          </p:nvPr>
        </p:nvSpPr>
        <p:spPr>
          <a:xfrm>
            <a:off x="179388" y="620713"/>
            <a:ext cx="8640762" cy="1800225"/>
          </a:xfrm>
          <a:ln/>
        </p:spPr>
        <p:txBody>
          <a:bodyPr/>
          <a:p>
            <a:pPr marL="609600" indent="-609600">
              <a:buFont typeface="Wingdings" panose="05000000000000000000" pitchFamily="2" charset="2"/>
              <a:buNone/>
            </a:pPr>
            <a:r>
              <a:rPr lang="zh-CN" altLang="en-US" sz="2000" b="1" dirty="0">
                <a:latin typeface="宋体" panose="02010600030101010101" pitchFamily="2" charset="-122"/>
              </a:rPr>
              <a:t>活动二：</a:t>
            </a:r>
            <a:r>
              <a:rPr lang="zh-CN" altLang="en-US" sz="2000" b="1" dirty="0"/>
              <a:t>已知</a:t>
            </a:r>
            <a:r>
              <a:rPr lang="en-US" altLang="zh-CN" sz="2000" b="1" dirty="0">
                <a:latin typeface="Times New Roman" panose="02020603050405020304" pitchFamily="18" charset="0"/>
              </a:rPr>
              <a:t>∠</a:t>
            </a:r>
            <a:r>
              <a:rPr lang="en-US" altLang="zh-CN" sz="2000" b="1" i="1" dirty="0">
                <a:latin typeface="Times New Roman" panose="02020603050405020304" pitchFamily="18" charset="0"/>
              </a:rPr>
              <a:t>AOB</a:t>
            </a:r>
            <a:r>
              <a:rPr lang="zh-CN" altLang="en-US" sz="2000" b="1" dirty="0"/>
              <a:t>，</a:t>
            </a:r>
            <a:r>
              <a:rPr lang="zh-CN" altLang="en-US" sz="2000" b="1" dirty="0">
                <a:latin typeface="宋体" panose="02010600030101010101" pitchFamily="2" charset="-122"/>
              </a:rPr>
              <a:t>能否以顶点</a:t>
            </a:r>
            <a:r>
              <a:rPr lang="en-US" altLang="zh-CN" sz="2000" b="1" i="1" dirty="0">
                <a:latin typeface="Times New Roman" panose="02020603050405020304" pitchFamily="18" charset="0"/>
              </a:rPr>
              <a:t>O</a:t>
            </a:r>
            <a:r>
              <a:rPr lang="zh-CN" altLang="en-US" sz="2000" b="1" dirty="0">
                <a:latin typeface="宋体" panose="02010600030101010101" pitchFamily="2" charset="-122"/>
              </a:rPr>
              <a:t>为端点，画出一条射线</a:t>
            </a:r>
            <a:r>
              <a:rPr lang="en-US" altLang="zh-CN" sz="2000" b="1" i="1" dirty="0">
                <a:latin typeface="Times New Roman" panose="02020603050405020304" pitchFamily="18" charset="0"/>
              </a:rPr>
              <a:t>OC</a:t>
            </a:r>
            <a:r>
              <a:rPr lang="zh-CN" altLang="en-US" sz="2000" b="1" dirty="0">
                <a:latin typeface="宋体" panose="02010600030101010101" pitchFamily="2" charset="-122"/>
              </a:rPr>
              <a:t>，使得射线</a:t>
            </a:r>
            <a:r>
              <a:rPr lang="en-US" altLang="zh-CN" sz="2000" b="1" i="1" dirty="0">
                <a:latin typeface="Times New Roman" panose="02020603050405020304" pitchFamily="18" charset="0"/>
              </a:rPr>
              <a:t>OC</a:t>
            </a:r>
            <a:r>
              <a:rPr lang="zh-CN" altLang="en-US" sz="2000" b="1" dirty="0">
                <a:latin typeface="宋体" panose="02010600030101010101" pitchFamily="2" charset="-122"/>
              </a:rPr>
              <a:t>把</a:t>
            </a:r>
            <a:r>
              <a:rPr lang="en-US" altLang="zh-CN" sz="2000" b="1" dirty="0">
                <a:latin typeface="宋体" panose="02010600030101010101" pitchFamily="2" charset="-122"/>
              </a:rPr>
              <a:t>∠</a:t>
            </a:r>
            <a:r>
              <a:rPr lang="en-US" altLang="zh-CN" sz="2000" b="1" i="1" dirty="0">
                <a:latin typeface="Times New Roman" panose="02020603050405020304" pitchFamily="18" charset="0"/>
              </a:rPr>
              <a:t>AOB</a:t>
            </a:r>
            <a:r>
              <a:rPr lang="zh-CN" altLang="en-US" sz="2000" b="1" dirty="0">
                <a:latin typeface="宋体" panose="02010600030101010101" pitchFamily="2" charset="-122"/>
              </a:rPr>
              <a:t>分成两个相等的角？</a:t>
            </a:r>
            <a:endParaRPr lang="zh-CN" altLang="en-US" sz="2000" b="1" dirty="0">
              <a:latin typeface="宋体" panose="02010600030101010101" pitchFamily="2" charset="-122"/>
            </a:endParaRPr>
          </a:p>
        </p:txBody>
      </p:sp>
      <p:sp>
        <p:nvSpPr>
          <p:cNvPr id="12291" name="文本框 12290"/>
          <p:cNvSpPr txBox="1"/>
          <p:nvPr/>
        </p:nvSpPr>
        <p:spPr>
          <a:xfrm>
            <a:off x="0" y="3357563"/>
            <a:ext cx="8785225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</a:rPr>
              <a:t>角的平分线:</a:t>
            </a:r>
            <a:r>
              <a:rPr lang="zh-CN" altLang="en-US" sz="2800" dirty="0">
                <a:latin typeface="宋体" panose="02010600030101010101" pitchFamily="2" charset="-122"/>
              </a:rPr>
              <a:t> </a:t>
            </a:r>
            <a:r>
              <a:rPr lang="zh-CN" altLang="en-US" sz="2800" dirty="0">
                <a:solidFill>
                  <a:srgbClr val="008000"/>
                </a:solidFill>
                <a:latin typeface="宋体" panose="02010600030101010101" pitchFamily="2" charset="-122"/>
              </a:rPr>
              <a:t>从一个角的</a:t>
            </a:r>
            <a:r>
              <a:rPr lang="zh-CN" altLang="en-US" sz="2800" dirty="0">
                <a:solidFill>
                  <a:srgbClr val="FF3300"/>
                </a:solidFill>
                <a:latin typeface="宋体" panose="02010600030101010101" pitchFamily="2" charset="-122"/>
              </a:rPr>
              <a:t>顶点</a:t>
            </a:r>
            <a:r>
              <a:rPr lang="zh-CN" altLang="en-US" sz="2800" dirty="0">
                <a:solidFill>
                  <a:srgbClr val="008000"/>
                </a:solidFill>
                <a:latin typeface="宋体" panose="02010600030101010101" pitchFamily="2" charset="-122"/>
              </a:rPr>
              <a:t>引出的一条</a:t>
            </a:r>
            <a:r>
              <a:rPr lang="zh-CN" altLang="en-US" sz="2800" dirty="0">
                <a:solidFill>
                  <a:srgbClr val="FF3300"/>
                </a:solidFill>
                <a:latin typeface="宋体" panose="02010600030101010101" pitchFamily="2" charset="-122"/>
              </a:rPr>
              <a:t>射线</a:t>
            </a:r>
            <a:r>
              <a:rPr lang="zh-CN" altLang="en-US" sz="2800" dirty="0">
                <a:solidFill>
                  <a:srgbClr val="008000"/>
                </a:solidFill>
                <a:latin typeface="宋体" panose="02010600030101010101" pitchFamily="2" charset="-122"/>
              </a:rPr>
              <a:t>，把这个角分成</a:t>
            </a:r>
            <a:r>
              <a:rPr lang="zh-CN" altLang="en-US" sz="2800" dirty="0">
                <a:solidFill>
                  <a:srgbClr val="FF3300"/>
                </a:solidFill>
                <a:latin typeface="宋体" panose="02010600030101010101" pitchFamily="2" charset="-122"/>
              </a:rPr>
              <a:t>两个相等的角</a:t>
            </a:r>
            <a:r>
              <a:rPr lang="zh-CN" altLang="en-US" sz="2800" dirty="0">
                <a:solidFill>
                  <a:srgbClr val="008000"/>
                </a:solidFill>
                <a:latin typeface="宋体" panose="02010600030101010101" pitchFamily="2" charset="-122"/>
              </a:rPr>
              <a:t>，这条射线叫做这个角的平分线．</a:t>
            </a:r>
            <a:endParaRPr lang="zh-CN" altLang="en-US" sz="2800" dirty="0">
              <a:solidFill>
                <a:srgbClr val="008000"/>
              </a:solidFill>
              <a:latin typeface="宋体" panose="02010600030101010101" pitchFamily="2" charset="-122"/>
            </a:endParaRPr>
          </a:p>
        </p:txBody>
      </p:sp>
      <p:sp>
        <p:nvSpPr>
          <p:cNvPr id="12292" name="文本框 12291"/>
          <p:cNvSpPr txBox="1"/>
          <p:nvPr/>
        </p:nvSpPr>
        <p:spPr>
          <a:xfrm>
            <a:off x="2879725" y="4437063"/>
            <a:ext cx="345757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b="0" dirty="0">
                <a:latin typeface="Arial" panose="020B0604020202020204" pitchFamily="34" charset="0"/>
              </a:rPr>
              <a:t> </a:t>
            </a:r>
            <a:r>
              <a:rPr lang="zh-CN" altLang="en-US" sz="2800" b="0" dirty="0">
                <a:latin typeface="Times New Roman" panose="02020603050405020304" pitchFamily="18" charset="0"/>
              </a:rPr>
              <a:t>若</a:t>
            </a:r>
            <a:r>
              <a:rPr lang="en-US" altLang="zh-CN" sz="2800" i="1" dirty="0">
                <a:latin typeface="Times New Roman" panose="02020603050405020304" pitchFamily="18" charset="0"/>
              </a:rPr>
              <a:t>OC</a:t>
            </a:r>
            <a:r>
              <a:rPr lang="zh-CN" altLang="en-US" sz="2800" b="0" dirty="0">
                <a:latin typeface="Times New Roman" panose="02020603050405020304" pitchFamily="18" charset="0"/>
              </a:rPr>
              <a:t>平分∠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AOB</a:t>
            </a:r>
            <a:r>
              <a:rPr lang="zh-CN" altLang="en-US" sz="2800" b="0" dirty="0">
                <a:latin typeface="Times New Roman" panose="02020603050405020304" pitchFamily="18" charset="0"/>
              </a:rPr>
              <a:t>，</a:t>
            </a:r>
            <a:r>
              <a:rPr lang="zh-CN" altLang="en-US" b="0" dirty="0">
                <a:latin typeface="Arial" panose="020B0604020202020204" pitchFamily="34" charset="0"/>
              </a:rPr>
              <a:t> </a:t>
            </a:r>
            <a:endParaRPr lang="zh-CN" altLang="en-US" b="0" dirty="0">
              <a:latin typeface="Arial" panose="020B0604020202020204" pitchFamily="34" charset="0"/>
            </a:endParaRPr>
          </a:p>
        </p:txBody>
      </p:sp>
      <p:grpSp>
        <p:nvGrpSpPr>
          <p:cNvPr id="12293" name="组合 12292"/>
          <p:cNvGrpSpPr/>
          <p:nvPr/>
        </p:nvGrpSpPr>
        <p:grpSpPr>
          <a:xfrm>
            <a:off x="2951163" y="5049838"/>
            <a:ext cx="5688012" cy="554037"/>
            <a:chOff x="0" y="0"/>
            <a:chExt cx="3583" cy="349"/>
          </a:xfrm>
        </p:grpSpPr>
        <p:sp>
          <p:nvSpPr>
            <p:cNvPr id="12294" name="文本框 12293"/>
            <p:cNvSpPr txBox="1"/>
            <p:nvPr/>
          </p:nvSpPr>
          <p:spPr>
            <a:xfrm>
              <a:off x="0" y="46"/>
              <a:ext cx="358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/>
              <a:r>
                <a:rPr lang="zh-CN" altLang="en-US" sz="2400" dirty="0">
                  <a:latin typeface="Arial" panose="020B0604020202020204" pitchFamily="34" charset="0"/>
                </a:rPr>
                <a:t>则（</a:t>
              </a:r>
              <a:r>
                <a:rPr lang="en-US" altLang="zh-CN" sz="2400" dirty="0">
                  <a:latin typeface="Arial" panose="020B0604020202020204" pitchFamily="34" charset="0"/>
                </a:rPr>
                <a:t>1</a:t>
              </a:r>
              <a:r>
                <a:rPr lang="zh-CN" altLang="en-US" sz="2400" dirty="0">
                  <a:latin typeface="Arial" panose="020B0604020202020204" pitchFamily="34" charset="0"/>
                </a:rPr>
                <a:t>）∠</a:t>
              </a:r>
              <a:r>
                <a:rPr lang="en-US" altLang="zh-CN" sz="2400" i="1" dirty="0">
                  <a:latin typeface="Times New Roman" panose="02020603050405020304" pitchFamily="18" charset="0"/>
                </a:rPr>
                <a:t>AOC</a:t>
              </a:r>
              <a:r>
                <a:rPr lang="zh-CN" altLang="en-US" sz="2400" dirty="0">
                  <a:latin typeface="Times New Roman" panose="02020603050405020304" pitchFamily="18" charset="0"/>
                </a:rPr>
                <a:t>＝∠</a:t>
              </a:r>
              <a:r>
                <a:rPr lang="en-US" altLang="zh-CN" sz="2400" i="1" dirty="0">
                  <a:latin typeface="Times New Roman" panose="02020603050405020304" pitchFamily="18" charset="0"/>
                </a:rPr>
                <a:t>BOC</a:t>
              </a:r>
              <a:r>
                <a:rPr lang="zh-CN" altLang="en-US" sz="2400" i="1" dirty="0">
                  <a:latin typeface="Arial" panose="020B0604020202020204" pitchFamily="34" charset="0"/>
                </a:rPr>
                <a:t>＝    </a:t>
              </a:r>
              <a:r>
                <a:rPr lang="en-US" altLang="zh-CN" sz="2400" dirty="0">
                  <a:latin typeface="Arial" panose="020B0604020202020204" pitchFamily="34" charset="0"/>
                </a:rPr>
                <a:t>∠</a:t>
              </a:r>
              <a:r>
                <a:rPr lang="en-US" altLang="zh-CN" sz="2400" i="1" dirty="0">
                  <a:latin typeface="Times New Roman" panose="02020603050405020304" pitchFamily="18" charset="0"/>
                </a:rPr>
                <a:t>AOB</a:t>
              </a:r>
              <a:r>
                <a:rPr lang="en-US" altLang="zh-CN" sz="2400" dirty="0">
                  <a:latin typeface="Arial" panose="020B0604020202020204" pitchFamily="34" charset="0"/>
                </a:rPr>
                <a:t> </a:t>
              </a:r>
              <a:r>
                <a:rPr lang="zh-CN" altLang="en-US" sz="2400" dirty="0">
                  <a:latin typeface="Arial" panose="020B0604020202020204" pitchFamily="34" charset="0"/>
                </a:rPr>
                <a:t>；</a:t>
              </a:r>
              <a:endParaRPr lang="zh-CN" altLang="en-US" sz="2400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2295" name="内容占位符 12294"/>
            <p:cNvGraphicFramePr>
              <a:graphicFrameLocks noChangeAspect="1"/>
            </p:cNvGraphicFramePr>
            <p:nvPr>
              <p:ph sz="half" idx="2"/>
            </p:nvPr>
          </p:nvGraphicFramePr>
          <p:xfrm>
            <a:off x="2336" y="0"/>
            <a:ext cx="131" cy="3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1" imgW="152400" imgH="406400" progId="">
                    <p:embed/>
                  </p:oleObj>
                </mc:Choice>
                <mc:Fallback>
                  <p:oleObj name="" r:id="rId1" imgW="152400" imgH="406400" progId="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336" y="0"/>
                          <a:ext cx="131" cy="349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296" name="文本框 12295"/>
          <p:cNvSpPr txBox="1"/>
          <p:nvPr/>
        </p:nvSpPr>
        <p:spPr>
          <a:xfrm>
            <a:off x="3276600" y="5876925"/>
            <a:ext cx="532923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400" dirty="0">
                <a:latin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Times New Roman" panose="02020603050405020304" pitchFamily="18" charset="0"/>
              </a:rPr>
              <a:t>2</a:t>
            </a:r>
            <a:r>
              <a:rPr lang="zh-CN" altLang="en-US" sz="2400" dirty="0">
                <a:latin typeface="Times New Roman" panose="02020603050405020304" pitchFamily="18" charset="0"/>
              </a:rPr>
              <a:t>）∠</a:t>
            </a:r>
            <a:r>
              <a:rPr lang="en-US" altLang="zh-CN" sz="2400" i="1" dirty="0">
                <a:latin typeface="Times New Roman" panose="02020603050405020304" pitchFamily="18" charset="0"/>
              </a:rPr>
              <a:t>AOB</a:t>
            </a:r>
            <a:r>
              <a:rPr lang="zh-CN" altLang="en-US" sz="2400" dirty="0">
                <a:latin typeface="Times New Roman" panose="02020603050405020304" pitchFamily="18" charset="0"/>
              </a:rPr>
              <a:t>＝</a:t>
            </a:r>
            <a:r>
              <a:rPr lang="en-US" altLang="zh-CN" sz="2400" dirty="0">
                <a:latin typeface="Times New Roman" panose="02020603050405020304" pitchFamily="18" charset="0"/>
              </a:rPr>
              <a:t>2∠</a:t>
            </a:r>
            <a:r>
              <a:rPr lang="en-US" altLang="zh-CN" sz="2400" i="1" dirty="0">
                <a:latin typeface="Times New Roman" panose="02020603050405020304" pitchFamily="18" charset="0"/>
              </a:rPr>
              <a:t>AOC</a:t>
            </a:r>
            <a:r>
              <a:rPr lang="zh-CN" altLang="en-US" sz="2400" dirty="0">
                <a:latin typeface="Times New Roman" panose="02020603050405020304" pitchFamily="18" charset="0"/>
              </a:rPr>
              <a:t>＝</a:t>
            </a:r>
            <a:r>
              <a:rPr lang="en-US" altLang="zh-CN" sz="2400" dirty="0">
                <a:latin typeface="Times New Roman" panose="02020603050405020304" pitchFamily="18" charset="0"/>
              </a:rPr>
              <a:t>2∠</a:t>
            </a:r>
            <a:r>
              <a:rPr lang="en-US" altLang="zh-CN" sz="2400" i="1" dirty="0">
                <a:latin typeface="Times New Roman" panose="02020603050405020304" pitchFamily="18" charset="0"/>
              </a:rPr>
              <a:t>BOC</a:t>
            </a:r>
            <a:r>
              <a:rPr lang="zh-CN" altLang="en-US" sz="2400" dirty="0">
                <a:latin typeface="Times New Roman" panose="02020603050405020304" pitchFamily="18" charset="0"/>
              </a:rPr>
              <a:t>．</a:t>
            </a:r>
            <a:endParaRPr lang="zh-CN" altLang="en-US" sz="2400" dirty="0">
              <a:latin typeface="Times New Roman" panose="02020603050405020304" pitchFamily="18" charset="0"/>
            </a:endParaRPr>
          </a:p>
        </p:txBody>
      </p:sp>
      <p:grpSp>
        <p:nvGrpSpPr>
          <p:cNvPr id="12297" name="组合 12296"/>
          <p:cNvGrpSpPr>
            <a:grpSpLocks noChangeAspect="1"/>
          </p:cNvGrpSpPr>
          <p:nvPr/>
        </p:nvGrpSpPr>
        <p:grpSpPr>
          <a:xfrm>
            <a:off x="1763713" y="1484313"/>
            <a:ext cx="2681287" cy="1862137"/>
            <a:chOff x="0" y="0"/>
            <a:chExt cx="2700" cy="1875"/>
          </a:xfrm>
        </p:grpSpPr>
        <p:sp>
          <p:nvSpPr>
            <p:cNvPr id="12298" name="直接连接符 12297"/>
            <p:cNvSpPr>
              <a:spLocks noChangeAspect="1"/>
            </p:cNvSpPr>
            <p:nvPr/>
          </p:nvSpPr>
          <p:spPr>
            <a:xfrm>
              <a:off x="348" y="1605"/>
              <a:ext cx="2040" cy="0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299" name="直接连接符 12298"/>
            <p:cNvSpPr>
              <a:spLocks noChangeAspect="1"/>
            </p:cNvSpPr>
            <p:nvPr/>
          </p:nvSpPr>
          <p:spPr>
            <a:xfrm flipV="1">
              <a:off x="362" y="345"/>
              <a:ext cx="1080" cy="1245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00" name="文本框 12299"/>
            <p:cNvSpPr txBox="1">
              <a:spLocks noChangeAspect="1"/>
            </p:cNvSpPr>
            <p:nvPr/>
          </p:nvSpPr>
          <p:spPr>
            <a:xfrm>
              <a:off x="2250" y="1395"/>
              <a:ext cx="450" cy="43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1600" b="0" i="1" dirty="0">
                  <a:latin typeface="Times New Roman" panose="02020603050405020304" pitchFamily="18" charset="0"/>
                </a:rPr>
                <a:t>  </a:t>
              </a:r>
              <a:r>
                <a:rPr lang="en-US" altLang="zh-CN" sz="1600" i="1" dirty="0">
                  <a:latin typeface="Times New Roman" panose="02020603050405020304" pitchFamily="18" charset="0"/>
                </a:rPr>
                <a:t>A</a:t>
              </a:r>
              <a:endParaRPr lang="en-US" altLang="zh-CN" sz="1600" dirty="0">
                <a:latin typeface="Arial" panose="020B0604020202020204" pitchFamily="34" charset="0"/>
              </a:endParaRPr>
            </a:p>
          </p:txBody>
        </p:sp>
        <p:sp>
          <p:nvSpPr>
            <p:cNvPr id="12301" name="文本框 12300"/>
            <p:cNvSpPr txBox="1">
              <a:spLocks noChangeAspect="1"/>
            </p:cNvSpPr>
            <p:nvPr/>
          </p:nvSpPr>
          <p:spPr>
            <a:xfrm>
              <a:off x="1366" y="0"/>
              <a:ext cx="494" cy="43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1600" i="1" dirty="0">
                  <a:latin typeface="Times New Roman" panose="02020603050405020304" pitchFamily="18" charset="0"/>
                </a:rPr>
                <a:t>B</a:t>
              </a:r>
              <a:endParaRPr lang="en-US" altLang="zh-CN" sz="1600" dirty="0">
                <a:latin typeface="Arial" panose="020B0604020202020204" pitchFamily="34" charset="0"/>
              </a:endParaRPr>
            </a:p>
          </p:txBody>
        </p:sp>
        <p:sp>
          <p:nvSpPr>
            <p:cNvPr id="12302" name="文本框 12301"/>
            <p:cNvSpPr txBox="1">
              <a:spLocks noChangeAspect="1"/>
            </p:cNvSpPr>
            <p:nvPr/>
          </p:nvSpPr>
          <p:spPr>
            <a:xfrm>
              <a:off x="0" y="1425"/>
              <a:ext cx="570" cy="4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1600" i="1" dirty="0">
                  <a:latin typeface="Times New Roman" panose="02020603050405020304" pitchFamily="18" charset="0"/>
                </a:rPr>
                <a:t>O</a:t>
              </a:r>
              <a:endParaRPr lang="en-US" altLang="zh-CN" sz="1600" dirty="0">
                <a:latin typeface="Arial" panose="020B0604020202020204" pitchFamily="34" charset="0"/>
              </a:endParaRPr>
            </a:p>
          </p:txBody>
        </p:sp>
      </p:grpSp>
      <p:sp>
        <p:nvSpPr>
          <p:cNvPr id="12303" name="直接连接符 12302"/>
          <p:cNvSpPr/>
          <p:nvPr/>
        </p:nvSpPr>
        <p:spPr>
          <a:xfrm flipV="1">
            <a:off x="2124075" y="2276475"/>
            <a:ext cx="1763713" cy="792163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04" name="文本框 12303"/>
          <p:cNvSpPr txBox="1"/>
          <p:nvPr/>
        </p:nvSpPr>
        <p:spPr>
          <a:xfrm>
            <a:off x="3959225" y="1952625"/>
            <a:ext cx="5762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400" i="1" dirty="0">
                <a:latin typeface="Times New Roman" panose="02020603050405020304" pitchFamily="18" charset="0"/>
              </a:rPr>
              <a:t>c</a:t>
            </a:r>
            <a:endParaRPr lang="en-US" altLang="zh-CN" sz="2400" i="1" dirty="0">
              <a:latin typeface="Times New Roman" panose="02020603050405020304" pitchFamily="18" charset="0"/>
            </a:endParaRPr>
          </a:p>
        </p:txBody>
      </p:sp>
      <p:sp>
        <p:nvSpPr>
          <p:cNvPr id="12305" name="文本框 12304"/>
          <p:cNvSpPr txBox="1"/>
          <p:nvPr/>
        </p:nvSpPr>
        <p:spPr>
          <a:xfrm>
            <a:off x="287338" y="4400550"/>
            <a:ext cx="212407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符号语言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endParaRPr lang="en-US" altLang="zh-CN" sz="2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6" grpId="0"/>
      <p:bldP spid="12304" grpId="0"/>
      <p:bldP spid="123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3314" name="文本占位符 13313"/>
          <p:cNvSpPr>
            <a:spLocks noGrp="1"/>
          </p:cNvSpPr>
          <p:nvPr>
            <p:ph type="body" idx="1"/>
          </p:nvPr>
        </p:nvSpPr>
        <p:spPr>
          <a:xfrm>
            <a:off x="395288" y="800100"/>
            <a:ext cx="8424862" cy="1293813"/>
          </a:xfrm>
          <a:ln/>
        </p:spPr>
        <p:txBody>
          <a:bodyPr/>
          <a:p>
            <a:pPr>
              <a:lnSpc>
                <a:spcPct val="130000"/>
              </a:lnSpc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例</a:t>
            </a:r>
            <a:r>
              <a:rPr lang="en-US" altLang="zh-CN" sz="2800" b="1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：如图，</a:t>
            </a:r>
            <a:r>
              <a:rPr lang="en-US" altLang="zh-CN" sz="2800" b="1" dirty="0">
                <a:latin typeface="Times New Roman" panose="02020603050405020304" pitchFamily="18" charset="0"/>
              </a:rPr>
              <a:t>∠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ABC</a:t>
            </a:r>
            <a:r>
              <a:rPr lang="en-US" altLang="zh-CN" sz="2800" b="1" dirty="0">
                <a:latin typeface="Times New Roman" panose="02020603050405020304" pitchFamily="18" charset="0"/>
              </a:rPr>
              <a:t>=90°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</a:rPr>
              <a:t>∠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CBD</a:t>
            </a:r>
            <a:r>
              <a:rPr lang="en-US" altLang="zh-CN" sz="2800" b="1" dirty="0">
                <a:latin typeface="Times New Roman" panose="02020603050405020304" pitchFamily="18" charset="0"/>
              </a:rPr>
              <a:t>=30°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BP</a:t>
            </a:r>
            <a:r>
              <a:rPr lang="zh-CN" altLang="en-US" sz="2800" b="1" dirty="0">
                <a:latin typeface="Times New Roman" panose="02020603050405020304" pitchFamily="18" charset="0"/>
              </a:rPr>
              <a:t>平分</a:t>
            </a:r>
            <a:r>
              <a:rPr lang="en-US" altLang="zh-CN" sz="2800" b="1" dirty="0">
                <a:latin typeface="Times New Roman" panose="02020603050405020304" pitchFamily="18" charset="0"/>
              </a:rPr>
              <a:t>∠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ABD</a:t>
            </a:r>
            <a:r>
              <a:rPr lang="en-US" altLang="zh-CN" sz="2800" b="1" dirty="0">
                <a:latin typeface="Times New Roman" panose="02020603050405020304" pitchFamily="18" charset="0"/>
              </a:rPr>
              <a:t>. </a:t>
            </a:r>
            <a:r>
              <a:rPr lang="zh-CN" altLang="en-US" sz="2800" b="1" dirty="0">
                <a:latin typeface="Times New Roman" panose="02020603050405020304" pitchFamily="18" charset="0"/>
              </a:rPr>
              <a:t>求</a:t>
            </a:r>
            <a:r>
              <a:rPr lang="en-US" altLang="zh-CN" sz="2800" b="1" dirty="0">
                <a:latin typeface="Times New Roman" panose="02020603050405020304" pitchFamily="18" charset="0"/>
              </a:rPr>
              <a:t>∠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ABP</a:t>
            </a:r>
            <a:r>
              <a:rPr lang="zh-CN" altLang="en-US" sz="2800" b="1" dirty="0">
                <a:latin typeface="Times New Roman" panose="02020603050405020304" pitchFamily="18" charset="0"/>
              </a:rPr>
              <a:t>的度数</a:t>
            </a:r>
            <a:r>
              <a:rPr lang="en-US" altLang="zh-CN" sz="2800" b="1" dirty="0">
                <a:latin typeface="Times New Roman" panose="02020603050405020304" pitchFamily="18" charset="0"/>
              </a:rPr>
              <a:t>.</a:t>
            </a:r>
            <a:endParaRPr lang="en-US" altLang="zh-CN" sz="2800" b="1" dirty="0">
              <a:latin typeface="Times New Roman" panose="02020603050405020304" pitchFamily="18" charset="0"/>
            </a:endParaRPr>
          </a:p>
        </p:txBody>
      </p:sp>
      <p:grpSp>
        <p:nvGrpSpPr>
          <p:cNvPr id="13315" name="组合 13314"/>
          <p:cNvGrpSpPr>
            <a:grpSpLocks noChangeAspect="1"/>
          </p:cNvGrpSpPr>
          <p:nvPr/>
        </p:nvGrpSpPr>
        <p:grpSpPr>
          <a:xfrm>
            <a:off x="3455988" y="2492375"/>
            <a:ext cx="3357562" cy="2633663"/>
            <a:chOff x="0" y="0"/>
            <a:chExt cx="2115" cy="1659"/>
          </a:xfrm>
        </p:grpSpPr>
        <p:sp>
          <p:nvSpPr>
            <p:cNvPr id="13316" name="直接连接符 13315"/>
            <p:cNvSpPr>
              <a:spLocks noChangeAspect="1"/>
            </p:cNvSpPr>
            <p:nvPr/>
          </p:nvSpPr>
          <p:spPr>
            <a:xfrm>
              <a:off x="1088" y="417"/>
              <a:ext cx="0" cy="1242"/>
            </a:xfrm>
            <a:prstGeom prst="line">
              <a:avLst/>
            </a:prstGeom>
            <a:ln w="9525">
              <a:noFill/>
            </a:ln>
          </p:spPr>
        </p:sp>
        <p:sp>
          <p:nvSpPr>
            <p:cNvPr id="13317" name="文本框 13316"/>
            <p:cNvSpPr txBox="1">
              <a:spLocks noChangeAspect="1"/>
            </p:cNvSpPr>
            <p:nvPr/>
          </p:nvSpPr>
          <p:spPr>
            <a:xfrm>
              <a:off x="1758" y="1151"/>
              <a:ext cx="357" cy="34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i="1" dirty="0">
                  <a:latin typeface="Times New Roman" panose="02020603050405020304" pitchFamily="18" charset="0"/>
                </a:rPr>
                <a:t> A</a:t>
              </a:r>
              <a:endParaRPr lang="en-US" altLang="zh-CN" i="1" dirty="0">
                <a:latin typeface="Arial" panose="020B0604020202020204" pitchFamily="34" charset="0"/>
              </a:endParaRPr>
            </a:p>
          </p:txBody>
        </p:sp>
        <p:sp>
          <p:nvSpPr>
            <p:cNvPr id="13318" name="文本框 13317"/>
            <p:cNvSpPr txBox="1">
              <a:spLocks noChangeAspect="1"/>
            </p:cNvSpPr>
            <p:nvPr/>
          </p:nvSpPr>
          <p:spPr>
            <a:xfrm>
              <a:off x="548" y="1194"/>
              <a:ext cx="378" cy="33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i="1" dirty="0">
                  <a:latin typeface="Times New Roman" panose="02020603050405020304" pitchFamily="18" charset="0"/>
                </a:rPr>
                <a:t>B</a:t>
              </a:r>
              <a:endParaRPr lang="en-US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13319" name="文本框 13318"/>
            <p:cNvSpPr txBox="1">
              <a:spLocks noChangeAspect="1"/>
            </p:cNvSpPr>
            <p:nvPr/>
          </p:nvSpPr>
          <p:spPr>
            <a:xfrm>
              <a:off x="567" y="0"/>
              <a:ext cx="432" cy="33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i="1" dirty="0">
                  <a:latin typeface="Times New Roman" panose="02020603050405020304" pitchFamily="18" charset="0"/>
                </a:rPr>
                <a:t>C</a:t>
              </a:r>
              <a:endParaRPr lang="en-US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13320" name="文本框 13319"/>
            <p:cNvSpPr txBox="1">
              <a:spLocks noChangeAspect="1"/>
            </p:cNvSpPr>
            <p:nvPr/>
          </p:nvSpPr>
          <p:spPr>
            <a:xfrm>
              <a:off x="0" y="181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i="1" dirty="0">
                  <a:latin typeface="Times New Roman" panose="02020603050405020304" pitchFamily="18" charset="0"/>
                </a:rPr>
                <a:t>D</a:t>
              </a:r>
              <a:endParaRPr lang="en-US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13321" name="文本框 13320"/>
            <p:cNvSpPr txBox="1">
              <a:spLocks noChangeAspect="1"/>
            </p:cNvSpPr>
            <p:nvPr/>
          </p:nvSpPr>
          <p:spPr>
            <a:xfrm>
              <a:off x="1271" y="125"/>
              <a:ext cx="313" cy="30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1600" b="0" i="1" dirty="0">
                  <a:latin typeface="Times New Roman" panose="02020603050405020304" pitchFamily="18" charset="0"/>
                </a:rPr>
                <a:t> </a:t>
              </a:r>
              <a:r>
                <a:rPr lang="en-US" altLang="zh-CN" i="1" dirty="0">
                  <a:latin typeface="Times New Roman" panose="02020603050405020304" pitchFamily="18" charset="0"/>
                </a:rPr>
                <a:t>P</a:t>
              </a:r>
              <a:endParaRPr lang="en-US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13322" name="直接连接符 13321"/>
            <p:cNvSpPr>
              <a:spLocks noChangeAspect="1"/>
            </p:cNvSpPr>
            <p:nvPr/>
          </p:nvSpPr>
          <p:spPr>
            <a:xfrm>
              <a:off x="721" y="168"/>
              <a:ext cx="1" cy="1102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23" name="直接连接符 13322"/>
            <p:cNvSpPr>
              <a:spLocks noChangeAspect="1"/>
            </p:cNvSpPr>
            <p:nvPr/>
          </p:nvSpPr>
          <p:spPr>
            <a:xfrm>
              <a:off x="721" y="1257"/>
              <a:ext cx="1123" cy="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24" name="直接连接符 13323"/>
            <p:cNvSpPr>
              <a:spLocks noChangeAspect="1"/>
            </p:cNvSpPr>
            <p:nvPr/>
          </p:nvSpPr>
          <p:spPr>
            <a:xfrm flipH="1" flipV="1">
              <a:off x="203" y="322"/>
              <a:ext cx="518" cy="937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25" name="直接连接符 13324"/>
            <p:cNvSpPr>
              <a:spLocks noChangeAspect="1"/>
            </p:cNvSpPr>
            <p:nvPr/>
          </p:nvSpPr>
          <p:spPr>
            <a:xfrm flipV="1">
              <a:off x="733" y="274"/>
              <a:ext cx="593" cy="972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26" name="矩形 13325"/>
            <p:cNvSpPr>
              <a:spLocks noChangeAspect="1"/>
            </p:cNvSpPr>
            <p:nvPr/>
          </p:nvSpPr>
          <p:spPr>
            <a:xfrm>
              <a:off x="726" y="1179"/>
              <a:ext cx="77" cy="76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4338" name="标题 14337"/>
          <p:cNvSpPr>
            <a:spLocks noGrp="1"/>
          </p:cNvSpPr>
          <p:nvPr>
            <p:ph type="title"/>
          </p:nvPr>
        </p:nvSpPr>
        <p:spPr>
          <a:xfrm>
            <a:off x="395288" y="549275"/>
            <a:ext cx="2627312" cy="973138"/>
          </a:xfrm>
          <a:ln/>
        </p:spPr>
        <p:txBody>
          <a:bodyPr anchor="ctr"/>
          <a:p>
            <a:r>
              <a:rPr lang="zh-CN" altLang="en-US" sz="3200" b="1" dirty="0">
                <a:solidFill>
                  <a:srgbClr val="1A78E0"/>
                </a:solidFill>
              </a:rPr>
              <a:t>训练提高</a:t>
            </a:r>
            <a:endParaRPr lang="zh-CN" altLang="en-US" sz="3200" b="1" dirty="0">
              <a:solidFill>
                <a:srgbClr val="1A78E0"/>
              </a:solidFill>
            </a:endParaRPr>
          </a:p>
        </p:txBody>
      </p:sp>
      <p:sp>
        <p:nvSpPr>
          <p:cNvPr id="14339" name="文本框 14338"/>
          <p:cNvSpPr txBox="1"/>
          <p:nvPr/>
        </p:nvSpPr>
        <p:spPr>
          <a:xfrm>
            <a:off x="179388" y="2205038"/>
            <a:ext cx="8964612" cy="3165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lnSpc>
                <a:spcPct val="18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1. </a:t>
            </a:r>
            <a:r>
              <a:rPr lang="zh-CN" altLang="en-US" sz="2800" dirty="0">
                <a:latin typeface="宋体" panose="02010600030101010101" pitchFamily="2" charset="-122"/>
              </a:rPr>
              <a:t>根据图形填空：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algn="l">
              <a:lnSpc>
                <a:spcPct val="180000"/>
              </a:lnSpc>
            </a:pPr>
            <a:r>
              <a:rPr lang="zh-CN" altLang="en-US" sz="2800" dirty="0">
                <a:latin typeface="Times New Roman" panose="02020603050405020304" pitchFamily="18" charset="0"/>
              </a:rPr>
              <a:t>①∠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AOB</a:t>
            </a:r>
            <a:r>
              <a:rPr lang="en-US" altLang="zh-CN" sz="2800" dirty="0">
                <a:latin typeface="Times New Roman" panose="02020603050405020304" pitchFamily="18" charset="0"/>
              </a:rPr>
              <a:t>=∠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AOC</a:t>
            </a:r>
            <a:r>
              <a:rPr lang="en-US" altLang="zh-CN" sz="2800" dirty="0">
                <a:latin typeface="Times New Roman" panose="02020603050405020304" pitchFamily="18" charset="0"/>
              </a:rPr>
              <a:t>+∠</a:t>
            </a:r>
            <a:r>
              <a:rPr lang="en-US" altLang="zh-CN" sz="2800" u="sng" dirty="0">
                <a:latin typeface="Times New Roman" panose="02020603050405020304" pitchFamily="18" charset="0"/>
              </a:rPr>
              <a:t>            </a:t>
            </a:r>
            <a:r>
              <a:rPr lang="zh-CN" altLang="en-US" sz="2800" dirty="0">
                <a:latin typeface="Times New Roman" panose="02020603050405020304" pitchFamily="18" charset="0"/>
              </a:rPr>
              <a:t>；</a:t>
            </a:r>
            <a:endParaRPr lang="zh-CN" altLang="en-US" sz="2800" dirty="0">
              <a:latin typeface="Times New Roman" panose="02020603050405020304" pitchFamily="18" charset="0"/>
            </a:endParaRPr>
          </a:p>
          <a:p>
            <a:pPr algn="l">
              <a:lnSpc>
                <a:spcPct val="180000"/>
              </a:lnSpc>
            </a:pPr>
            <a:r>
              <a:rPr lang="zh-CN" altLang="en-US" sz="2800" dirty="0">
                <a:latin typeface="Times New Roman" panose="02020603050405020304" pitchFamily="18" charset="0"/>
              </a:rPr>
              <a:t>②∠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AOD</a:t>
            </a:r>
            <a:r>
              <a:rPr lang="en-US" altLang="zh-CN" sz="2800" dirty="0">
                <a:latin typeface="Times New Roman" panose="02020603050405020304" pitchFamily="18" charset="0"/>
              </a:rPr>
              <a:t>=∠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AOB</a:t>
            </a:r>
            <a:r>
              <a:rPr lang="en-US" altLang="zh-CN" sz="2800" dirty="0">
                <a:latin typeface="Times New Roman" panose="02020603050405020304" pitchFamily="18" charset="0"/>
              </a:rPr>
              <a:t>—∠</a:t>
            </a:r>
            <a:r>
              <a:rPr lang="en-US" altLang="zh-CN" sz="2800" u="sng" dirty="0">
                <a:latin typeface="Times New Roman" panose="02020603050405020304" pitchFamily="18" charset="0"/>
              </a:rPr>
              <a:t>           </a:t>
            </a:r>
            <a:r>
              <a:rPr lang="en-US" altLang="zh-CN" sz="2800" dirty="0">
                <a:latin typeface="Times New Roman" panose="02020603050405020304" pitchFamily="18" charset="0"/>
              </a:rPr>
              <a:t>=∠</a:t>
            </a:r>
            <a:r>
              <a:rPr lang="en-US" altLang="zh-CN" sz="2800" u="sng" dirty="0">
                <a:latin typeface="Times New Roman" panose="02020603050405020304" pitchFamily="18" charset="0"/>
              </a:rPr>
              <a:t>           </a:t>
            </a:r>
            <a:r>
              <a:rPr lang="en-US" altLang="zh-CN" sz="2800" dirty="0">
                <a:latin typeface="Times New Roman" panose="02020603050405020304" pitchFamily="18" charset="0"/>
              </a:rPr>
              <a:t>—∠</a:t>
            </a:r>
            <a:r>
              <a:rPr lang="en-US" altLang="zh-CN" sz="2800" i="1" dirty="0">
                <a:latin typeface="Times New Roman" panose="02020603050405020304" pitchFamily="18" charset="0"/>
              </a:rPr>
              <a:t>COD</a:t>
            </a:r>
            <a:r>
              <a:rPr lang="zh-CN" altLang="en-US" sz="2800" dirty="0">
                <a:latin typeface="Times New Roman" panose="02020603050405020304" pitchFamily="18" charset="0"/>
              </a:rPr>
              <a:t>；</a:t>
            </a:r>
            <a:endParaRPr lang="zh-CN" altLang="en-US" sz="2800" dirty="0">
              <a:latin typeface="Times New Roman" panose="02020603050405020304" pitchFamily="18" charset="0"/>
            </a:endParaRPr>
          </a:p>
          <a:p>
            <a:pPr algn="l">
              <a:lnSpc>
                <a:spcPct val="180000"/>
              </a:lnSpc>
            </a:pPr>
            <a:r>
              <a:rPr lang="zh-CN" altLang="en-US" sz="2800" dirty="0">
                <a:latin typeface="Times New Roman" panose="02020603050405020304" pitchFamily="18" charset="0"/>
              </a:rPr>
              <a:t>③∠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AOC</a:t>
            </a:r>
            <a:r>
              <a:rPr lang="en-US" altLang="zh-CN" sz="2800" dirty="0">
                <a:latin typeface="Times New Roman" panose="02020603050405020304" pitchFamily="18" charset="0"/>
              </a:rPr>
              <a:t>+∠</a:t>
            </a:r>
            <a:r>
              <a:rPr lang="en-US" altLang="zh-CN" sz="2800" i="1" dirty="0">
                <a:latin typeface="Times New Roman" panose="02020603050405020304" pitchFamily="18" charset="0"/>
              </a:rPr>
              <a:t>BOD</a:t>
            </a:r>
            <a:r>
              <a:rPr lang="en-US" altLang="zh-CN" sz="2800" dirty="0">
                <a:latin typeface="Times New Roman" panose="02020603050405020304" pitchFamily="18" charset="0"/>
              </a:rPr>
              <a:t>—∠</a:t>
            </a:r>
            <a:r>
              <a:rPr lang="en-US" altLang="zh-CN" sz="2800" i="1" dirty="0">
                <a:latin typeface="Times New Roman" panose="02020603050405020304" pitchFamily="18" charset="0"/>
              </a:rPr>
              <a:t>AOB</a:t>
            </a:r>
            <a:r>
              <a:rPr lang="en-US" altLang="zh-CN" sz="2800" dirty="0">
                <a:latin typeface="Times New Roman" panose="02020603050405020304" pitchFamily="18" charset="0"/>
              </a:rPr>
              <a:t>=</a:t>
            </a:r>
            <a:r>
              <a:rPr lang="en-US" altLang="zh-CN" sz="2800" u="sng" dirty="0">
                <a:latin typeface="Times New Roman" panose="02020603050405020304" pitchFamily="18" charset="0"/>
              </a:rPr>
              <a:t>               </a:t>
            </a:r>
            <a:r>
              <a:rPr lang="en-US" altLang="zh-CN" sz="2800" dirty="0">
                <a:latin typeface="Times New Roman" panose="02020603050405020304" pitchFamily="18" charset="0"/>
              </a:rPr>
              <a:t>.</a:t>
            </a:r>
            <a:endParaRPr lang="en-US" altLang="zh-CN" sz="2800" dirty="0">
              <a:latin typeface="Times New Roman" panose="02020603050405020304" pitchFamily="18" charset="0"/>
            </a:endParaRPr>
          </a:p>
        </p:txBody>
      </p:sp>
      <p:grpSp>
        <p:nvGrpSpPr>
          <p:cNvPr id="14340" name="组合 14339"/>
          <p:cNvGrpSpPr>
            <a:grpSpLocks noChangeAspect="1"/>
          </p:cNvGrpSpPr>
          <p:nvPr/>
        </p:nvGrpSpPr>
        <p:grpSpPr>
          <a:xfrm>
            <a:off x="5148263" y="765175"/>
            <a:ext cx="3473450" cy="2041525"/>
            <a:chOff x="0" y="0"/>
            <a:chExt cx="2909" cy="1708"/>
          </a:xfrm>
        </p:grpSpPr>
        <p:sp>
          <p:nvSpPr>
            <p:cNvPr id="14341" name="直接连接符 14340"/>
            <p:cNvSpPr>
              <a:spLocks noChangeAspect="1"/>
            </p:cNvSpPr>
            <p:nvPr/>
          </p:nvSpPr>
          <p:spPr>
            <a:xfrm flipV="1">
              <a:off x="912" y="1392"/>
              <a:ext cx="1614" cy="1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42" name="直接连接符 14341"/>
            <p:cNvSpPr>
              <a:spLocks noChangeAspect="1"/>
            </p:cNvSpPr>
            <p:nvPr/>
          </p:nvSpPr>
          <p:spPr>
            <a:xfrm flipV="1">
              <a:off x="926" y="638"/>
              <a:ext cx="1364" cy="74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43" name="直接连接符 14342"/>
            <p:cNvSpPr>
              <a:spLocks noChangeAspect="1"/>
            </p:cNvSpPr>
            <p:nvPr/>
          </p:nvSpPr>
          <p:spPr>
            <a:xfrm flipV="1">
              <a:off x="914" y="310"/>
              <a:ext cx="396" cy="1083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44" name="直接连接符 14343"/>
            <p:cNvSpPr>
              <a:spLocks noChangeAspect="1"/>
            </p:cNvSpPr>
            <p:nvPr/>
          </p:nvSpPr>
          <p:spPr>
            <a:xfrm flipH="1" flipV="1">
              <a:off x="291" y="466"/>
              <a:ext cx="621" cy="92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45" name="文本框 14344"/>
            <p:cNvSpPr txBox="1">
              <a:spLocks noChangeAspect="1"/>
            </p:cNvSpPr>
            <p:nvPr/>
          </p:nvSpPr>
          <p:spPr>
            <a:xfrm>
              <a:off x="0" y="238"/>
              <a:ext cx="542" cy="42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2000" i="1" dirty="0">
                  <a:latin typeface="Times New Roman" panose="02020603050405020304" pitchFamily="18" charset="0"/>
                </a:rPr>
                <a:t>A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  <p:sp>
          <p:nvSpPr>
            <p:cNvPr id="14346" name="文本框 14345"/>
            <p:cNvSpPr txBox="1">
              <a:spLocks noChangeAspect="1"/>
            </p:cNvSpPr>
            <p:nvPr/>
          </p:nvSpPr>
          <p:spPr>
            <a:xfrm>
              <a:off x="2420" y="1204"/>
              <a:ext cx="489" cy="38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i="1" dirty="0">
                  <a:latin typeface="Times New Roman" panose="02020603050405020304" pitchFamily="18" charset="0"/>
                </a:rPr>
                <a:t>  </a:t>
              </a:r>
              <a:r>
                <a:rPr lang="en-US" altLang="zh-CN" sz="2000" i="1" dirty="0">
                  <a:latin typeface="Times New Roman" panose="02020603050405020304" pitchFamily="18" charset="0"/>
                </a:rPr>
                <a:t>B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  <p:sp>
          <p:nvSpPr>
            <p:cNvPr id="14347" name="文本框 14346"/>
            <p:cNvSpPr txBox="1">
              <a:spLocks noChangeAspect="1"/>
            </p:cNvSpPr>
            <p:nvPr/>
          </p:nvSpPr>
          <p:spPr>
            <a:xfrm>
              <a:off x="2117" y="331"/>
              <a:ext cx="542" cy="50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2000" i="1" dirty="0">
                  <a:latin typeface="Times New Roman" panose="02020603050405020304" pitchFamily="18" charset="0"/>
                </a:rPr>
                <a:t>C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  <p:sp>
          <p:nvSpPr>
            <p:cNvPr id="14348" name="文本框 14347"/>
            <p:cNvSpPr txBox="1">
              <a:spLocks noChangeAspect="1"/>
            </p:cNvSpPr>
            <p:nvPr/>
          </p:nvSpPr>
          <p:spPr>
            <a:xfrm>
              <a:off x="1191" y="0"/>
              <a:ext cx="409" cy="43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2000" i="1" dirty="0">
                  <a:latin typeface="Times New Roman" panose="02020603050405020304" pitchFamily="18" charset="0"/>
                </a:rPr>
                <a:t>D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  <p:sp>
          <p:nvSpPr>
            <p:cNvPr id="14349" name="文本框 14348"/>
            <p:cNvSpPr txBox="1">
              <a:spLocks noChangeAspect="1"/>
            </p:cNvSpPr>
            <p:nvPr/>
          </p:nvSpPr>
          <p:spPr>
            <a:xfrm>
              <a:off x="661" y="1286"/>
              <a:ext cx="489" cy="4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/>
              <a:r>
                <a:rPr lang="en-US" altLang="zh-CN" sz="2000" i="1" dirty="0">
                  <a:latin typeface="Times New Roman" panose="02020603050405020304" pitchFamily="18" charset="0"/>
                </a:rPr>
                <a:t>O</a:t>
              </a:r>
              <a:endParaRPr lang="en-US" altLang="zh-CN" sz="2000" dirty="0">
                <a:latin typeface="Arial" panose="020B0604020202020204" pitchFamily="34" charset="0"/>
              </a:endParaRPr>
            </a:p>
          </p:txBody>
        </p:sp>
      </p:grpSp>
      <p:sp>
        <p:nvSpPr>
          <p:cNvPr id="14350" name="文本框 14349"/>
          <p:cNvSpPr txBox="1"/>
          <p:nvPr/>
        </p:nvSpPr>
        <p:spPr>
          <a:xfrm>
            <a:off x="3600450" y="3213100"/>
            <a:ext cx="12969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800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BOC</a:t>
            </a:r>
            <a:endParaRPr lang="en-US" altLang="zh-CN" sz="2800" i="1" dirty="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1" name="文本框 14350"/>
          <p:cNvSpPr txBox="1"/>
          <p:nvPr/>
        </p:nvSpPr>
        <p:spPr>
          <a:xfrm>
            <a:off x="3743325" y="3968750"/>
            <a:ext cx="12969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800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BOD</a:t>
            </a:r>
            <a:endParaRPr lang="en-US" altLang="zh-CN" sz="2800" i="1" dirty="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2" name="文本框 14351"/>
          <p:cNvSpPr txBox="1"/>
          <p:nvPr/>
        </p:nvSpPr>
        <p:spPr>
          <a:xfrm>
            <a:off x="5256213" y="3968750"/>
            <a:ext cx="12969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800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AOC</a:t>
            </a:r>
            <a:endParaRPr lang="en-US" altLang="zh-CN" sz="2800" i="1" dirty="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3" name="文本框 14352"/>
          <p:cNvSpPr txBox="1"/>
          <p:nvPr/>
        </p:nvSpPr>
        <p:spPr>
          <a:xfrm>
            <a:off x="4751388" y="4760913"/>
            <a:ext cx="12969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400" dirty="0">
                <a:solidFill>
                  <a:schemeClr val="accent1"/>
                </a:solidFill>
                <a:latin typeface="Arial" panose="020B0604020202020204" pitchFamily="34" charset="0"/>
              </a:rPr>
              <a:t>∠</a:t>
            </a:r>
            <a:r>
              <a:rPr lang="en-US" altLang="zh-CN" sz="2800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COD   </a:t>
            </a:r>
            <a:endParaRPr lang="en-US" altLang="zh-CN" sz="2800" i="1" dirty="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0" grpId="0"/>
      <p:bldP spid="14351" grpId="0"/>
      <p:bldP spid="14352" grpId="0"/>
      <p:bldP spid="14353" grpId="0"/>
    </p:bldLst>
  </p:timing>
</p:sld>
</file>

<file path=ppt/theme/theme1.xml><?xml version="1.0" encoding="utf-8"?>
<a:theme xmlns:a="http://schemas.openxmlformats.org/drawingml/2006/main" name="Pixel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989B7"/>
      </a:accent6>
      <a:hlink>
        <a:srgbClr val="666699"/>
      </a:hlink>
      <a:folHlink>
        <a:srgbClr val="CCCCE6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66"/>
        </a:lt1>
        <a:dk2>
          <a:srgbClr val="FFFFFF"/>
        </a:dk2>
        <a:lt2>
          <a:srgbClr val="0066FF"/>
        </a:lt2>
        <a:accent1>
          <a:srgbClr val="6699FF"/>
        </a:accent1>
        <a:accent2>
          <a:srgbClr val="3333FF"/>
        </a:accent2>
        <a:accent3>
          <a:srgbClr val="AAAAB9"/>
        </a:accent3>
        <a:accent4>
          <a:srgbClr val="DCDCDC"/>
        </a:accent4>
        <a:accent5>
          <a:srgbClr val="B9CAFF"/>
        </a:accent5>
        <a:accent6>
          <a:srgbClr val="2D2DE5"/>
        </a:accent6>
        <a:hlink>
          <a:srgbClr val="FFCC00"/>
        </a:hlink>
        <a:folHlink>
          <a:srgbClr val="00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4B49"/>
        </a:lt1>
        <a:dk2>
          <a:srgbClr val="FFFFFF"/>
        </a:dk2>
        <a:lt2>
          <a:srgbClr val="009999"/>
        </a:lt2>
        <a:accent1>
          <a:srgbClr val="33CCCC"/>
        </a:accent1>
        <a:accent2>
          <a:srgbClr val="008080"/>
        </a:accent2>
        <a:accent3>
          <a:srgbClr val="ADB2B1"/>
        </a:accent3>
        <a:accent4>
          <a:srgbClr val="DCDCDC"/>
        </a:accent4>
        <a:accent5>
          <a:srgbClr val="ADE2E2"/>
        </a:accent5>
        <a:accent6>
          <a:srgbClr val="007272"/>
        </a:accent6>
        <a:hlink>
          <a:srgbClr val="FFCC00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3399"/>
        </a:lt1>
        <a:dk2>
          <a:srgbClr val="FFFFFF"/>
        </a:dk2>
        <a:lt2>
          <a:srgbClr val="006699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CDCDC"/>
        </a:accent4>
        <a:accent5>
          <a:srgbClr val="AACAE2"/>
        </a:accent5>
        <a:accent6>
          <a:srgbClr val="02789D"/>
        </a:accent6>
        <a:hlink>
          <a:srgbClr val="FFCC00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2F978D"/>
        </a:lt1>
        <a:dk2>
          <a:srgbClr val="FFFFFF"/>
        </a:dk2>
        <a:lt2>
          <a:srgbClr val="008080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CDCDC"/>
        </a:accent4>
        <a:accent5>
          <a:srgbClr val="AACAFF"/>
        </a:accent5>
        <a:accent6>
          <a:srgbClr val="008989"/>
        </a:accent6>
        <a:hlink>
          <a:srgbClr val="FFFFCC"/>
        </a:hlink>
        <a:folHlink>
          <a:srgbClr val="70CAC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0000"/>
        </a:lt1>
        <a:dk2>
          <a:srgbClr val="FFFFFF"/>
        </a:dk2>
        <a:lt2>
          <a:srgbClr val="822504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CDCDC"/>
        </a:accent4>
        <a:accent5>
          <a:srgbClr val="FFCAAA"/>
        </a:accent5>
        <a:accent6>
          <a:srgbClr val="8D2504"/>
        </a:accent6>
        <a:hlink>
          <a:srgbClr val="FF3300"/>
        </a:hlink>
        <a:folHlink>
          <a:srgbClr val="7C070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4A7911"/>
        </a:lt1>
        <a:dk2>
          <a:srgbClr val="FFFFFF"/>
        </a:dk2>
        <a:lt2>
          <a:srgbClr val="336600"/>
        </a:lt2>
        <a:accent1>
          <a:srgbClr val="666633"/>
        </a:accent1>
        <a:accent2>
          <a:srgbClr val="669900"/>
        </a:accent2>
        <a:accent3>
          <a:srgbClr val="B2BEAA"/>
        </a:accent3>
        <a:accent4>
          <a:srgbClr val="DCDCDC"/>
        </a:accent4>
        <a:accent5>
          <a:srgbClr val="B9B9AD"/>
        </a:accent5>
        <a:accent6>
          <a:srgbClr val="5B8900"/>
        </a:accent6>
        <a:hlink>
          <a:srgbClr val="FFCC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75B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B89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C0465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192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CAEC1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989B7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000120150608A15PWBG">
  <a:themeElements>
    <a:clrScheme name="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926C62"/>
      </a:accent1>
      <a:accent2>
        <a:srgbClr val="9D8855"/>
      </a:accent2>
      <a:accent3>
        <a:srgbClr val="FFFFFF"/>
      </a:accent3>
      <a:accent4>
        <a:srgbClr val="414141"/>
      </a:accent4>
      <a:accent5>
        <a:srgbClr val="C7BAB8"/>
      </a:accent5>
      <a:accent6>
        <a:srgbClr val="8C794C"/>
      </a:accent6>
      <a:hlink>
        <a:srgbClr val="2998E3"/>
      </a:hlink>
      <a:folHlink>
        <a:srgbClr val="A5A5A5"/>
      </a:folHlink>
    </a:clrScheme>
    <a:fontScheme name="">
      <a:majorFont>
        <a:latin typeface="华文新魏"/>
        <a:ea typeface="华文新魏"/>
        <a:cs typeface=""/>
      </a:majorFont>
      <a:minorFont>
        <a:latin typeface="幼圆"/>
        <a:ea typeface="幼圆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FFFFFF"/>
        </a:lt2>
        <a:accent1>
          <a:srgbClr val="926C62"/>
        </a:accent1>
        <a:accent2>
          <a:srgbClr val="9D8855"/>
        </a:accent2>
        <a:accent3>
          <a:srgbClr val="FFFFFF"/>
        </a:accent3>
        <a:accent4>
          <a:srgbClr val="414141"/>
        </a:accent4>
        <a:accent5>
          <a:srgbClr val="C7BAB8"/>
        </a:accent5>
        <a:accent6>
          <a:srgbClr val="8C794C"/>
        </a:accent6>
        <a:hlink>
          <a:srgbClr val="2998E3"/>
        </a:hlink>
        <a:folHlink>
          <a:srgbClr val="A5A5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0</TotalTime>
  <Words>1318</Words>
  <Application>WPS 演示</Application>
  <PresentationFormat>在屏幕上显示</PresentationFormat>
  <Paragraphs>233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12</vt:i4>
      </vt:variant>
    </vt:vector>
  </HeadingPairs>
  <TitlesOfParts>
    <vt:vector size="27" baseType="lpstr">
      <vt:lpstr>Arial</vt:lpstr>
      <vt:lpstr>宋体</vt:lpstr>
      <vt:lpstr>Wingdings</vt:lpstr>
      <vt:lpstr>Times New Roman</vt:lpstr>
      <vt:lpstr>华文新魏</vt:lpstr>
      <vt:lpstr>幼圆</vt:lpstr>
      <vt:lpstr>Wingdings 2</vt:lpstr>
      <vt:lpstr>Calibri</vt:lpstr>
      <vt:lpstr>Arial Black</vt:lpstr>
      <vt:lpstr>黑体</vt:lpstr>
      <vt:lpstr>楷体_GB2312</vt:lpstr>
      <vt:lpstr>微软雅黑</vt:lpstr>
      <vt:lpstr>Arial Unicode MS</vt:lpstr>
      <vt:lpstr>Pixel</vt:lpstr>
      <vt:lpstr>A000120150608A15PWBG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 </dc:creator>
  <cp:keywords> </cp:keywords>
  <dc:description> </dc:description>
  <dc:subject> </dc:subject>
  <cp:category> </cp:category>
  <cp:lastModifiedBy>Administrator</cp:lastModifiedBy>
  <cp:revision>3</cp:revision>
  <dcterms:created xsi:type="dcterms:W3CDTF">2015-07-16T07:32:03Z</dcterms:created>
  <dcterms:modified xsi:type="dcterms:W3CDTF">2017-10-20T07:17:43Z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2052-10.1.0.6875</vt:lpwstr>
  </property>
</Properties>
</file>