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3"/>
    <p:sldId id="277" r:id="rId4"/>
    <p:sldId id="295" r:id="rId5"/>
    <p:sldId id="257" r:id="rId6"/>
    <p:sldId id="258" r:id="rId7"/>
    <p:sldId id="298" r:id="rId8"/>
    <p:sldId id="299" r:id="rId9"/>
    <p:sldId id="297" r:id="rId10"/>
    <p:sldId id="300" r:id="rId11"/>
    <p:sldId id="301" r:id="rId12"/>
    <p:sldId id="271" r:id="rId13"/>
    <p:sldId id="296" r:id="rId14"/>
    <p:sldId id="280" r:id="rId1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4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00"/>
    <a:srgbClr val="993300"/>
    <a:srgbClr val="003300"/>
    <a:srgbClr val="660033"/>
    <a:srgbClr val="000066"/>
    <a:srgbClr val="00CC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1" d="100"/>
          <a:sy n="91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/>
          <p:nvPr>
            <p:ph type="ctrTitle"/>
          </p:nvPr>
        </p:nvSpPr>
        <p:spPr>
          <a:xfrm>
            <a:off x="539750" y="1866900"/>
            <a:ext cx="7772400" cy="1438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 sz="4400" b="1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副标题 2050"/>
          <p:cNvSpPr/>
          <p:nvPr>
            <p:ph type="subTitle" idx="1"/>
          </p:nvPr>
        </p:nvSpPr>
        <p:spPr>
          <a:xfrm>
            <a:off x="1225550" y="3522663"/>
            <a:ext cx="6400800" cy="1058862"/>
          </a:xfrm>
          <a:prstGeom prst="rect">
            <a:avLst/>
          </a:prstGeom>
          <a:noFill/>
          <a:ln w="9525">
            <a:noFill/>
          </a:ln>
        </p:spPr>
        <p:txBody>
          <a:bodyPr anchor="ctr" anchorCtr="1"/>
          <a:lstStyle>
            <a:lvl1pPr marL="0" lvl="0" indent="0" algn="ctr">
              <a:buNone/>
              <a:defRPr>
                <a:solidFill>
                  <a:schemeClr val="bg1"/>
                </a:solidFill>
              </a:defRPr>
            </a:lvl1pPr>
            <a:lvl2pPr marL="457200" lvl="1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lvl="2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lvl="3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lvl="4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2" name="日期占位符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3" name="页脚占位符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/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4" name="灯片编号占位符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/>
            </a:lvl1pPr>
          </a:lstStyle>
          <a:p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67488" y="776288"/>
            <a:ext cx="2057400" cy="53895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95288" y="776288"/>
            <a:ext cx="6052930" cy="53895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288" y="1855788"/>
            <a:ext cx="4032504" cy="43100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92384" y="1855788"/>
            <a:ext cx="4032504" cy="43100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/>
          <p:nvPr>
            <p:ph type="title"/>
          </p:nvPr>
        </p:nvSpPr>
        <p:spPr>
          <a:xfrm>
            <a:off x="406400" y="776288"/>
            <a:ext cx="8210550" cy="93503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/>
          <p:nvPr>
            <p:ph type="body" idx="1"/>
          </p:nvPr>
        </p:nvSpPr>
        <p:spPr>
          <a:xfrm>
            <a:off x="395288" y="1855788"/>
            <a:ext cx="8229600" cy="431006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4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GIF"/><Relationship Id="rId1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4097"/>
          <p:cNvSpPr>
            <a:spLocks noGrp="1" noRot="1"/>
          </p:cNvSpPr>
          <p:nvPr>
            <p:ph type="title"/>
          </p:nvPr>
        </p:nvSpPr>
        <p:spPr>
          <a:xfrm>
            <a:off x="2627313" y="0"/>
            <a:ext cx="4248150" cy="1143000"/>
          </a:xfrm>
          <a:ln/>
        </p:spPr>
        <p:txBody>
          <a:bodyPr anchor="ctr"/>
          <a:p>
            <a:r>
              <a:rPr lang="zh-CN" altLang="en-US" b="1">
                <a:solidFill>
                  <a:srgbClr val="FF0000"/>
                </a:solidFill>
              </a:rPr>
              <a:t>一、创设情境。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4099" name="矩形 4098"/>
          <p:cNvSpPr>
            <a:spLocks noRot="1"/>
          </p:cNvSpPr>
          <p:nvPr/>
        </p:nvSpPr>
        <p:spPr>
          <a:xfrm>
            <a:off x="107950" y="2205038"/>
            <a:ext cx="9288463" cy="28797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5pPr>
          </a:lstStyle>
          <a:p>
            <a:pPr lvl="0">
              <a:buNone/>
            </a:pPr>
            <a:r>
              <a:rPr lang="en-US" altLang="x-none" b="1" dirty="0">
                <a:solidFill>
                  <a:srgbClr val="000066"/>
                </a:solidFill>
              </a:rPr>
              <a:t>  </a:t>
            </a:r>
            <a:r>
              <a:rPr lang="zh-CN" altLang="en-US" b="1" dirty="0">
                <a:solidFill>
                  <a:srgbClr val="000066"/>
                </a:solidFill>
              </a:rPr>
              <a:t>同学们，我们已经学习了一些角的有关知识。</a:t>
            </a:r>
            <a:endParaRPr lang="en-US" altLang="x-none" b="1" dirty="0">
              <a:solidFill>
                <a:srgbClr val="000066"/>
              </a:solidFill>
            </a:endParaRPr>
          </a:p>
          <a:p>
            <a:pPr lvl="0">
              <a:buNone/>
            </a:pPr>
            <a:r>
              <a:rPr lang="en-US" altLang="x-none" b="1" dirty="0">
                <a:solidFill>
                  <a:srgbClr val="000066"/>
                </a:solidFill>
              </a:rPr>
              <a:t>  </a:t>
            </a:r>
            <a:r>
              <a:rPr lang="zh-CN" altLang="en-US" b="1" dirty="0">
                <a:solidFill>
                  <a:srgbClr val="000066"/>
                </a:solidFill>
              </a:rPr>
              <a:t>请问：你们能用手中三角板画出</a:t>
            </a:r>
            <a:r>
              <a:rPr lang="zh-CN" altLang="en-US" b="1" dirty="0">
                <a:solidFill>
                  <a:srgbClr val="FF0000"/>
                </a:solidFill>
              </a:rPr>
              <a:t>30°、60°、90°、45°</a:t>
            </a:r>
            <a:r>
              <a:rPr lang="zh-CN" altLang="en-US" b="1" dirty="0">
                <a:solidFill>
                  <a:srgbClr val="000066"/>
                </a:solidFill>
              </a:rPr>
              <a:t>的角吗？</a:t>
            </a:r>
            <a:endParaRPr lang="zh-CN" altLang="en-US" b="1" dirty="0">
              <a:solidFill>
                <a:srgbClr val="000066"/>
              </a:solidFill>
            </a:endParaRPr>
          </a:p>
          <a:p>
            <a:pPr lvl="0">
              <a:buNone/>
            </a:pPr>
            <a:r>
              <a:rPr lang="en-US" altLang="x-none" b="1" dirty="0">
                <a:solidFill>
                  <a:srgbClr val="000066"/>
                </a:solidFill>
              </a:rPr>
              <a:t>  </a:t>
            </a:r>
            <a:endParaRPr lang="zh-CN" altLang="en-US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3314" name="组合 13313"/>
          <p:cNvGrpSpPr/>
          <p:nvPr/>
        </p:nvGrpSpPr>
        <p:grpSpPr>
          <a:xfrm>
            <a:off x="1042988" y="4508500"/>
            <a:ext cx="2667000" cy="1295400"/>
            <a:chOff x="0" y="0"/>
            <a:chExt cx="1680" cy="816"/>
          </a:xfrm>
        </p:grpSpPr>
        <p:grpSp>
          <p:nvGrpSpPr>
            <p:cNvPr id="13315" name="组合 13314"/>
            <p:cNvGrpSpPr/>
            <p:nvPr/>
          </p:nvGrpSpPr>
          <p:grpSpPr>
            <a:xfrm>
              <a:off x="0" y="0"/>
              <a:ext cx="1680" cy="816"/>
              <a:chOff x="0" y="0"/>
              <a:chExt cx="1680" cy="816"/>
            </a:xfrm>
          </p:grpSpPr>
          <p:sp>
            <p:nvSpPr>
              <p:cNvPr id="13316" name="直接连接符 13315"/>
              <p:cNvSpPr/>
              <p:nvPr/>
            </p:nvSpPr>
            <p:spPr>
              <a:xfrm>
                <a:off x="0" y="816"/>
                <a:ext cx="1056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317" name="直接连接符 13316"/>
              <p:cNvSpPr/>
              <p:nvPr/>
            </p:nvSpPr>
            <p:spPr>
              <a:xfrm flipV="1">
                <a:off x="1056" y="0"/>
                <a:ext cx="624" cy="816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3318" name="任意多边形 13317"/>
            <p:cNvSpPr/>
            <p:nvPr/>
          </p:nvSpPr>
          <p:spPr>
            <a:xfrm flipH="1">
              <a:off x="912" y="624"/>
              <a:ext cx="288" cy="192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rect l="txL" t="txT" r="txR" b="txB"/>
              <a:pathLst>
                <a:path w="21600" h="21600" fill="none">
                  <a:moveTo>
                    <a:pt x="0" y="0"/>
                  </a:moveTo>
                  <a:arcTo wR="21600" hR="21600" stAng="-5400000" swAng="5400000"/>
                </a:path>
                <a:path w="21600" h="21600" stroke="0">
                  <a:moveTo>
                    <a:pt x="0" y="0"/>
                  </a:moveTo>
                  <a:arcTo wR="21600" hR="21600" stAng="-5400000" swAng="5400000"/>
                  <a:lnTo>
                    <a:pt x="0" y="21600"/>
                  </a:lnTo>
                  <a:close/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19" name="文本框 13318"/>
            <p:cNvSpPr txBox="1"/>
            <p:nvPr/>
          </p:nvSpPr>
          <p:spPr>
            <a:xfrm>
              <a:off x="816" y="480"/>
              <a:ext cx="20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000" b="1" dirty="0">
                  <a:latin typeface="Arial" panose="020B0604020202020204" pitchFamily="34" charset="0"/>
                </a:rPr>
                <a:t>2</a:t>
              </a:r>
              <a:endParaRPr lang="en-US" altLang="x-none" sz="20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3320" name="组合 13319"/>
          <p:cNvGrpSpPr/>
          <p:nvPr/>
        </p:nvGrpSpPr>
        <p:grpSpPr>
          <a:xfrm>
            <a:off x="2987675" y="4508500"/>
            <a:ext cx="1676400" cy="1295400"/>
            <a:chOff x="0" y="0"/>
            <a:chExt cx="1056" cy="816"/>
          </a:xfrm>
        </p:grpSpPr>
        <p:grpSp>
          <p:nvGrpSpPr>
            <p:cNvPr id="13321" name="组合 13320"/>
            <p:cNvGrpSpPr/>
            <p:nvPr/>
          </p:nvGrpSpPr>
          <p:grpSpPr>
            <a:xfrm>
              <a:off x="0" y="0"/>
              <a:ext cx="1056" cy="816"/>
              <a:chOff x="0" y="0"/>
              <a:chExt cx="1056" cy="816"/>
            </a:xfrm>
          </p:grpSpPr>
          <p:sp>
            <p:nvSpPr>
              <p:cNvPr id="13322" name="直接连接符 13321"/>
              <p:cNvSpPr/>
              <p:nvPr/>
            </p:nvSpPr>
            <p:spPr>
              <a:xfrm>
                <a:off x="0" y="816"/>
                <a:ext cx="1056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323" name="直接连接符 13322"/>
              <p:cNvSpPr/>
              <p:nvPr/>
            </p:nvSpPr>
            <p:spPr>
              <a:xfrm flipV="1">
                <a:off x="0" y="0"/>
                <a:ext cx="624" cy="816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3324" name="任意多边形 13323"/>
            <p:cNvSpPr/>
            <p:nvPr/>
          </p:nvSpPr>
          <p:spPr>
            <a:xfrm>
              <a:off x="137" y="668"/>
              <a:ext cx="48" cy="144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rect l="txL" t="txT" r="txR" b="txB"/>
              <a:pathLst>
                <a:path w="21600" h="21600" fill="none">
                  <a:moveTo>
                    <a:pt x="0" y="0"/>
                  </a:moveTo>
                  <a:arcTo wR="21600" hR="21600" stAng="-5400000" swAng="5400000"/>
                </a:path>
                <a:path w="21600" h="21600" stroke="0">
                  <a:moveTo>
                    <a:pt x="0" y="0"/>
                  </a:moveTo>
                  <a:arcTo wR="21600" hR="21600" stAng="-5400000" swAng="5400000"/>
                  <a:lnTo>
                    <a:pt x="0" y="21600"/>
                  </a:lnTo>
                  <a:close/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25" name="文本框 13324"/>
            <p:cNvSpPr txBox="1"/>
            <p:nvPr/>
          </p:nvSpPr>
          <p:spPr>
            <a:xfrm>
              <a:off x="233" y="524"/>
              <a:ext cx="20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000" b="1" dirty="0">
                  <a:latin typeface="Arial" panose="020B0604020202020204" pitchFamily="34" charset="0"/>
                </a:rPr>
                <a:t>1</a:t>
              </a:r>
              <a:endParaRPr lang="en-US" altLang="x-none" sz="20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3326" name="组合 13325"/>
          <p:cNvGrpSpPr/>
          <p:nvPr/>
        </p:nvGrpSpPr>
        <p:grpSpPr>
          <a:xfrm>
            <a:off x="5003800" y="4508500"/>
            <a:ext cx="1676400" cy="1295400"/>
            <a:chOff x="0" y="0"/>
            <a:chExt cx="1056" cy="816"/>
          </a:xfrm>
        </p:grpSpPr>
        <p:grpSp>
          <p:nvGrpSpPr>
            <p:cNvPr id="13327" name="组合 13326"/>
            <p:cNvGrpSpPr/>
            <p:nvPr/>
          </p:nvGrpSpPr>
          <p:grpSpPr>
            <a:xfrm>
              <a:off x="0" y="0"/>
              <a:ext cx="1056" cy="816"/>
              <a:chOff x="0" y="0"/>
              <a:chExt cx="1056" cy="816"/>
            </a:xfrm>
          </p:grpSpPr>
          <p:sp>
            <p:nvSpPr>
              <p:cNvPr id="13328" name="直接连接符 13327"/>
              <p:cNvSpPr/>
              <p:nvPr/>
            </p:nvSpPr>
            <p:spPr>
              <a:xfrm>
                <a:off x="0" y="816"/>
                <a:ext cx="1056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329" name="直接连接符 13328"/>
              <p:cNvSpPr/>
              <p:nvPr/>
            </p:nvSpPr>
            <p:spPr>
              <a:xfrm flipV="1">
                <a:off x="0" y="0"/>
                <a:ext cx="624" cy="816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3330" name="任意多边形 13329"/>
            <p:cNvSpPr/>
            <p:nvPr/>
          </p:nvSpPr>
          <p:spPr>
            <a:xfrm>
              <a:off x="137" y="668"/>
              <a:ext cx="48" cy="144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rect l="txL" t="txT" r="txR" b="txB"/>
              <a:pathLst>
                <a:path w="21600" h="21600" fill="none">
                  <a:moveTo>
                    <a:pt x="0" y="0"/>
                  </a:moveTo>
                  <a:arcTo wR="21600" hR="21600" stAng="-5400000" swAng="5400000"/>
                </a:path>
                <a:path w="21600" h="21600" stroke="0">
                  <a:moveTo>
                    <a:pt x="0" y="0"/>
                  </a:moveTo>
                  <a:arcTo wR="21600" hR="21600" stAng="-5400000" swAng="5400000"/>
                  <a:lnTo>
                    <a:pt x="0" y="21600"/>
                  </a:lnTo>
                  <a:close/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1" name="文本框 13330"/>
            <p:cNvSpPr txBox="1"/>
            <p:nvPr/>
          </p:nvSpPr>
          <p:spPr>
            <a:xfrm>
              <a:off x="233" y="524"/>
              <a:ext cx="20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000" b="1" dirty="0">
                  <a:latin typeface="Arial" panose="020B0604020202020204" pitchFamily="34" charset="0"/>
                </a:rPr>
                <a:t>3</a:t>
              </a:r>
              <a:endParaRPr lang="en-US" altLang="x-none" sz="2000"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3332" name="组合 13331"/>
          <p:cNvGrpSpPr/>
          <p:nvPr/>
        </p:nvGrpSpPr>
        <p:grpSpPr>
          <a:xfrm>
            <a:off x="6877050" y="3789363"/>
            <a:ext cx="1295400" cy="2667000"/>
            <a:chOff x="0" y="0"/>
            <a:chExt cx="816" cy="1680"/>
          </a:xfrm>
        </p:grpSpPr>
        <p:sp>
          <p:nvSpPr>
            <p:cNvPr id="13333" name="任意多边形 13332"/>
            <p:cNvSpPr/>
            <p:nvPr/>
          </p:nvSpPr>
          <p:spPr>
            <a:xfrm rot="-18494711" flipH="1">
              <a:off x="152" y="1106"/>
              <a:ext cx="288" cy="192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rect l="txL" t="txT" r="txR" b="txB"/>
              <a:pathLst>
                <a:path w="21600" h="21600" fill="none">
                  <a:moveTo>
                    <a:pt x="0" y="0"/>
                  </a:moveTo>
                  <a:arcTo wR="21600" hR="21600" stAng="-5400000" swAng="5400000"/>
                </a:path>
                <a:path w="21600" h="21600" stroke="0">
                  <a:moveTo>
                    <a:pt x="0" y="0"/>
                  </a:moveTo>
                  <a:arcTo wR="21600" hR="21600" stAng="-5400000" swAng="5400000"/>
                  <a:lnTo>
                    <a:pt x="0" y="21600"/>
                  </a:lnTo>
                  <a:close/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3334" name="组合 13333"/>
            <p:cNvGrpSpPr/>
            <p:nvPr/>
          </p:nvGrpSpPr>
          <p:grpSpPr>
            <a:xfrm>
              <a:off x="0" y="0"/>
              <a:ext cx="816" cy="1680"/>
              <a:chOff x="0" y="0"/>
              <a:chExt cx="816" cy="1680"/>
            </a:xfrm>
          </p:grpSpPr>
          <p:grpSp>
            <p:nvGrpSpPr>
              <p:cNvPr id="13335" name="组合 13334"/>
              <p:cNvGrpSpPr/>
              <p:nvPr/>
            </p:nvGrpSpPr>
            <p:grpSpPr>
              <a:xfrm rot="3105289">
                <a:off x="-432" y="432"/>
                <a:ext cx="1680" cy="816"/>
                <a:chOff x="0" y="0"/>
                <a:chExt cx="1680" cy="816"/>
              </a:xfrm>
            </p:grpSpPr>
            <p:sp>
              <p:nvSpPr>
                <p:cNvPr id="13336" name="直接连接符 13335"/>
                <p:cNvSpPr/>
                <p:nvPr/>
              </p:nvSpPr>
              <p:spPr>
                <a:xfrm>
                  <a:off x="0" y="816"/>
                  <a:ext cx="1056" cy="0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3337" name="直接连接符 13336"/>
                <p:cNvSpPr/>
                <p:nvPr/>
              </p:nvSpPr>
              <p:spPr>
                <a:xfrm flipV="1">
                  <a:off x="1056" y="0"/>
                  <a:ext cx="624" cy="816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3338" name="文本框 13337"/>
              <p:cNvSpPr txBox="1"/>
              <p:nvPr/>
            </p:nvSpPr>
            <p:spPr>
              <a:xfrm>
                <a:off x="288" y="912"/>
                <a:ext cx="205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x-none" sz="2000" b="1" dirty="0">
                    <a:latin typeface="Arial" panose="020B0604020202020204" pitchFamily="34" charset="0"/>
                  </a:rPr>
                  <a:t>4</a:t>
                </a:r>
                <a:endParaRPr lang="en-US" altLang="x-none" sz="2000" b="1"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13339" name="组合 13338"/>
          <p:cNvGrpSpPr/>
          <p:nvPr/>
        </p:nvGrpSpPr>
        <p:grpSpPr>
          <a:xfrm>
            <a:off x="0" y="5876925"/>
            <a:ext cx="8459788" cy="641350"/>
            <a:chOff x="0" y="0"/>
            <a:chExt cx="2756" cy="889"/>
          </a:xfrm>
        </p:grpSpPr>
        <p:sp>
          <p:nvSpPr>
            <p:cNvPr id="13340" name="文本框 13339"/>
            <p:cNvSpPr txBox="1"/>
            <p:nvPr/>
          </p:nvSpPr>
          <p:spPr>
            <a:xfrm>
              <a:off x="624" y="0"/>
              <a:ext cx="2132" cy="88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同角（或等角）的补角相等。</a:t>
              </a:r>
              <a:endPara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3341" name="组合 13340"/>
            <p:cNvGrpSpPr/>
            <p:nvPr/>
          </p:nvGrpSpPr>
          <p:grpSpPr>
            <a:xfrm>
              <a:off x="0" y="0"/>
              <a:ext cx="480" cy="476"/>
              <a:chOff x="0" y="0"/>
              <a:chExt cx="624" cy="668"/>
            </a:xfrm>
          </p:grpSpPr>
          <p:pic>
            <p:nvPicPr>
              <p:cNvPr id="13342" name="燕尾形 22"/>
              <p:cNvPicPr/>
              <p:nvPr/>
            </p:nvPicPr>
            <p:blipFill>
              <a:blip r:embed="rId1"/>
              <a:stretch>
                <a:fillRect/>
              </a:stretch>
            </p:blipFill>
            <p:spPr>
              <a:xfrm rot="16200000">
                <a:off x="-118" y="118"/>
                <a:ext cx="668" cy="432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3343" name="燕尾形 22"/>
              <p:cNvPicPr/>
              <p:nvPr/>
            </p:nvPicPr>
            <p:blipFill>
              <a:blip r:embed="rId1"/>
              <a:stretch>
                <a:fillRect/>
              </a:stretch>
            </p:blipFill>
            <p:spPr>
              <a:xfrm rot="16200000">
                <a:off x="98" y="142"/>
                <a:ext cx="668" cy="384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</p:grpSp>
      <p:sp>
        <p:nvSpPr>
          <p:cNvPr id="13344" name="文本框 13343"/>
          <p:cNvSpPr txBox="1"/>
          <p:nvPr/>
        </p:nvSpPr>
        <p:spPr>
          <a:xfrm>
            <a:off x="381000" y="1219200"/>
            <a:ext cx="5270500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zh-CN" altLang="en-US" sz="2800" b="1" dirty="0">
                <a:solidFill>
                  <a:srgbClr val="660033"/>
                </a:solidFill>
                <a:latin typeface="Arial" panose="020B0604020202020204" pitchFamily="34" charset="0"/>
              </a:rPr>
              <a:t>思考</a:t>
            </a:r>
            <a:r>
              <a:rPr lang="en-US" altLang="x-none" sz="2800" b="1" dirty="0">
                <a:solidFill>
                  <a:srgbClr val="660033"/>
                </a:solidFill>
                <a:latin typeface="Arial" panose="020B0604020202020204" pitchFamily="34" charset="0"/>
              </a:rPr>
              <a:t>3</a:t>
            </a:r>
            <a:r>
              <a:rPr lang="zh-CN" altLang="en-US" sz="2800" b="1" dirty="0">
                <a:solidFill>
                  <a:srgbClr val="660033"/>
                </a:solidFill>
                <a:latin typeface="Arial" panose="020B0604020202020204" pitchFamily="34" charset="0"/>
              </a:rPr>
              <a:t>：</a:t>
            </a:r>
            <a:r>
              <a:rPr lang="zh-CN" altLang="en-US" sz="2800" b="1" dirty="0">
                <a:latin typeface="Arial" panose="020B0604020202020204" pitchFamily="34" charset="0"/>
              </a:rPr>
              <a:t>如图</a:t>
            </a:r>
            <a:r>
              <a:rPr lang="en-US" altLang="x-none" sz="2800" b="1" dirty="0">
                <a:latin typeface="Arial" panose="020B0604020202020204" pitchFamily="34" charset="0"/>
              </a:rPr>
              <a:t>, ∠1</a:t>
            </a:r>
            <a:r>
              <a:rPr lang="zh-CN" altLang="en-US" sz="2800" b="1" dirty="0">
                <a:latin typeface="Arial" panose="020B0604020202020204" pitchFamily="34" charset="0"/>
              </a:rPr>
              <a:t>与∠</a:t>
            </a:r>
            <a:r>
              <a:rPr lang="en-US" altLang="x-none" sz="2800" b="1" dirty="0">
                <a:latin typeface="Arial" panose="020B0604020202020204" pitchFamily="34" charset="0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</a:rPr>
              <a:t>互补， ∠</a:t>
            </a:r>
            <a:r>
              <a:rPr lang="en-US" altLang="x-none" sz="2800" b="1" dirty="0">
                <a:latin typeface="Arial" panose="020B0604020202020204" pitchFamily="34" charset="0"/>
              </a:rPr>
              <a:t>3</a:t>
            </a:r>
            <a:r>
              <a:rPr lang="zh-CN" altLang="en-US" sz="2800" b="1" dirty="0">
                <a:latin typeface="Arial" panose="020B0604020202020204" pitchFamily="34" charset="0"/>
              </a:rPr>
              <a:t>与∠</a:t>
            </a:r>
            <a:r>
              <a:rPr lang="en-US" altLang="x-none" sz="2800" b="1" dirty="0">
                <a:latin typeface="Arial" panose="020B0604020202020204" pitchFamily="34" charset="0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</a:rPr>
              <a:t>互补，请思考∠</a:t>
            </a:r>
            <a:r>
              <a:rPr lang="en-US" altLang="x-none" sz="2800" b="1" dirty="0">
                <a:latin typeface="Arial" panose="020B0604020202020204" pitchFamily="34" charset="0"/>
              </a:rPr>
              <a:t>1</a:t>
            </a:r>
            <a:r>
              <a:rPr lang="zh-CN" altLang="en-US" sz="2800" b="1" dirty="0">
                <a:latin typeface="Arial" panose="020B0604020202020204" pitchFamily="34" charset="0"/>
              </a:rPr>
              <a:t>与∠</a:t>
            </a:r>
            <a:r>
              <a:rPr lang="en-US" altLang="x-none" sz="2800" b="1" dirty="0">
                <a:latin typeface="Arial" panose="020B0604020202020204" pitchFamily="34" charset="0"/>
              </a:rPr>
              <a:t>3</a:t>
            </a:r>
            <a:r>
              <a:rPr lang="zh-CN" altLang="en-US" sz="2800" b="1" dirty="0">
                <a:latin typeface="Arial" panose="020B0604020202020204" pitchFamily="34" charset="0"/>
              </a:rPr>
              <a:t>有什么关系？为什么？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3345" name="直接连接符 13344"/>
          <p:cNvSpPr/>
          <p:nvPr/>
        </p:nvSpPr>
        <p:spPr>
          <a:xfrm flipV="1">
            <a:off x="6300788" y="908050"/>
            <a:ext cx="2592387" cy="1873250"/>
          </a:xfrm>
          <a:prstGeom prst="line">
            <a:avLst/>
          </a:prstGeom>
          <a:ln w="2857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46" name="直接连接符 13345"/>
          <p:cNvSpPr/>
          <p:nvPr/>
        </p:nvSpPr>
        <p:spPr>
          <a:xfrm>
            <a:off x="6118225" y="1484313"/>
            <a:ext cx="3025775" cy="863600"/>
          </a:xfrm>
          <a:prstGeom prst="line">
            <a:avLst/>
          </a:prstGeom>
          <a:ln w="2857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47" name="任意多边形 13346"/>
          <p:cNvSpPr/>
          <p:nvPr/>
        </p:nvSpPr>
        <p:spPr>
          <a:xfrm rot="-1106097" flipH="1">
            <a:off x="7019925" y="1773238"/>
            <a:ext cx="349250" cy="577850"/>
          </a:xfrm>
          <a:custGeom>
            <a:avLst/>
            <a:gdLst>
              <a:gd name="txL" fmla="*/ 0 w 21032"/>
              <a:gd name="txT" fmla="*/ 0 h 19665"/>
              <a:gd name="txR" fmla="*/ 21032 w 21032"/>
              <a:gd name="txB" fmla="*/ 19665 h 19665"/>
            </a:gdLst>
            <a:ahLst/>
            <a:cxnLst>
              <a:cxn ang="270">
                <a:pos x="8935" y="0"/>
              </a:cxn>
              <a:cxn ang="0">
                <a:pos x="21032" y="14744"/>
              </a:cxn>
              <a:cxn ang="180">
                <a:pos x="0" y="19665"/>
              </a:cxn>
            </a:cxnLst>
            <a:rect l="txL" t="txT" r="txR" b="txB"/>
            <a:pathLst>
              <a:path w="21032" h="19665" fill="none">
                <a:moveTo>
                  <a:pt x="8935" y="0"/>
                </a:moveTo>
                <a:arcTo wR="21600" hR="21600" stAng="-3933890" swAng="3143751"/>
              </a:path>
              <a:path w="21032" h="19665" stroke="0">
                <a:moveTo>
                  <a:pt x="8935" y="0"/>
                </a:moveTo>
                <a:arcTo wR="21600" hR="21600" stAng="-3933890" swAng="3143751"/>
                <a:lnTo>
                  <a:pt x="0" y="19665"/>
                </a:lnTo>
                <a:close/>
              </a:path>
            </a:pathLst>
          </a:custGeom>
          <a:noFill/>
          <a:ln w="285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3348" name="任意多边形 13347"/>
          <p:cNvSpPr/>
          <p:nvPr/>
        </p:nvSpPr>
        <p:spPr>
          <a:xfrm flipH="1">
            <a:off x="7235825" y="1628775"/>
            <a:ext cx="433388" cy="206375"/>
          </a:xfrm>
          <a:custGeom>
            <a:avLst/>
            <a:gdLst>
              <a:gd name="txL" fmla="*/ 0 w 42678"/>
              <a:gd name="txT" fmla="*/ 0 h 21600"/>
              <a:gd name="txR" fmla="*/ 42678 w 42678"/>
              <a:gd name="txB" fmla="*/ 21600 h 21600"/>
            </a:gdLst>
            <a:ahLst/>
            <a:cxnLst>
              <a:cxn ang="180">
                <a:pos x="0" y="18139"/>
              </a:cxn>
              <a:cxn ang="0">
                <a:pos x="42678" y="18372"/>
              </a:cxn>
              <a:cxn ang="90">
                <a:pos x="21321" y="21600"/>
              </a:cxn>
            </a:cxnLst>
            <a:rect l="txL" t="txT" r="txR" b="txB"/>
            <a:pathLst>
              <a:path w="42678" h="21600" fill="none">
                <a:moveTo>
                  <a:pt x="0" y="18139"/>
                </a:moveTo>
                <a:arcTo wR="21600" hR="21600" stAng="-10246782" swAng="9731088"/>
              </a:path>
              <a:path w="42678" h="21600" stroke="0">
                <a:moveTo>
                  <a:pt x="0" y="18139"/>
                </a:moveTo>
                <a:arcTo wR="21600" hR="21600" stAng="-10246782" swAng="9731088"/>
                <a:lnTo>
                  <a:pt x="21321" y="21600"/>
                </a:lnTo>
                <a:close/>
              </a:path>
            </a:pathLst>
          </a:custGeom>
          <a:noFill/>
          <a:ln w="285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3349" name="任意多边形 13348"/>
          <p:cNvSpPr/>
          <p:nvPr/>
        </p:nvSpPr>
        <p:spPr>
          <a:xfrm rot="-18277632" flipH="1">
            <a:off x="7516813" y="1635125"/>
            <a:ext cx="369887" cy="644525"/>
          </a:xfrm>
          <a:custGeom>
            <a:avLst/>
            <a:gdLst>
              <a:gd name="txL" fmla="*/ 0 w 24484"/>
              <a:gd name="txT" fmla="*/ 0 h 21600"/>
              <a:gd name="txR" fmla="*/ 24484 w 24484"/>
              <a:gd name="txB" fmla="*/ 21600 h 21600"/>
            </a:gdLst>
            <a:ahLst/>
            <a:cxnLst>
              <a:cxn ang="180">
                <a:pos x="0" y="6334"/>
              </a:cxn>
              <a:cxn ang="0">
                <a:pos x="24484" y="2058"/>
              </a:cxn>
              <a:cxn ang="90">
                <a:pos x="15282" y="21600"/>
              </a:cxn>
            </a:cxnLst>
            <a:rect l="txL" t="txT" r="txR" b="txB"/>
            <a:pathLst>
              <a:path w="24484" h="21600" fill="none">
                <a:moveTo>
                  <a:pt x="0" y="6334"/>
                </a:moveTo>
                <a:arcTo wR="21600" hR="21600" stAng="-8101801" swAng="4214698"/>
              </a:path>
              <a:path w="24484" h="21600" stroke="0">
                <a:moveTo>
                  <a:pt x="0" y="6334"/>
                </a:moveTo>
                <a:arcTo wR="21600" hR="21600" stAng="-8101801" swAng="4214698"/>
                <a:lnTo>
                  <a:pt x="15282" y="21600"/>
                </a:lnTo>
                <a:close/>
              </a:path>
            </a:pathLst>
          </a:custGeom>
          <a:noFill/>
          <a:ln w="285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3350" name="文本框 13349"/>
          <p:cNvSpPr txBox="1"/>
          <p:nvPr/>
        </p:nvSpPr>
        <p:spPr>
          <a:xfrm>
            <a:off x="6588125" y="1773238"/>
            <a:ext cx="43338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dirty="0">
                <a:latin typeface="Arial" panose="020B0604020202020204" pitchFamily="34" charset="0"/>
              </a:rPr>
              <a:t>1</a:t>
            </a:r>
            <a:endParaRPr lang="en-US" altLang="x-none" sz="3200" dirty="0">
              <a:latin typeface="Arial" panose="020B0604020202020204" pitchFamily="34" charset="0"/>
            </a:endParaRPr>
          </a:p>
        </p:txBody>
      </p:sp>
      <p:sp>
        <p:nvSpPr>
          <p:cNvPr id="13351" name="文本框 13350"/>
          <p:cNvSpPr txBox="1"/>
          <p:nvPr/>
        </p:nvSpPr>
        <p:spPr>
          <a:xfrm>
            <a:off x="7164388" y="1052513"/>
            <a:ext cx="4318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dirty="0">
                <a:latin typeface="Arial" panose="020B0604020202020204" pitchFamily="34" charset="0"/>
              </a:rPr>
              <a:t>2</a:t>
            </a:r>
            <a:endParaRPr lang="en-US" altLang="x-none" sz="3200" dirty="0">
              <a:latin typeface="Arial" panose="020B0604020202020204" pitchFamily="34" charset="0"/>
            </a:endParaRPr>
          </a:p>
        </p:txBody>
      </p:sp>
      <p:sp>
        <p:nvSpPr>
          <p:cNvPr id="13352" name="文本框 13351"/>
          <p:cNvSpPr txBox="1"/>
          <p:nvPr/>
        </p:nvSpPr>
        <p:spPr>
          <a:xfrm>
            <a:off x="8101013" y="1484313"/>
            <a:ext cx="4318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dirty="0">
                <a:latin typeface="Arial" panose="020B0604020202020204" pitchFamily="34" charset="0"/>
              </a:rPr>
              <a:t>3</a:t>
            </a:r>
            <a:endParaRPr lang="en-US" altLang="x-none" sz="3200" dirty="0">
              <a:latin typeface="Arial" panose="020B0604020202020204" pitchFamily="34" charset="0"/>
            </a:endParaRPr>
          </a:p>
        </p:txBody>
      </p:sp>
      <p:sp>
        <p:nvSpPr>
          <p:cNvPr id="13353" name="文本框 13352"/>
          <p:cNvSpPr txBox="1"/>
          <p:nvPr/>
        </p:nvSpPr>
        <p:spPr>
          <a:xfrm>
            <a:off x="468313" y="2565400"/>
            <a:ext cx="4968875" cy="192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zh-CN" altLang="en-US" sz="2800" b="1" dirty="0">
                <a:solidFill>
                  <a:srgbClr val="660033"/>
                </a:solidFill>
                <a:latin typeface="Arial" panose="020B0604020202020204" pitchFamily="34" charset="0"/>
              </a:rPr>
              <a:t>思考</a:t>
            </a:r>
            <a:r>
              <a:rPr lang="en-US" altLang="x-none" sz="2800" b="1" dirty="0">
                <a:solidFill>
                  <a:srgbClr val="660033"/>
                </a:solidFill>
                <a:latin typeface="Arial" panose="020B0604020202020204" pitchFamily="34" charset="0"/>
              </a:rPr>
              <a:t>4</a:t>
            </a:r>
            <a:r>
              <a:rPr lang="zh-CN" altLang="en-US" sz="2800" b="1" dirty="0">
                <a:solidFill>
                  <a:srgbClr val="660033"/>
                </a:solidFill>
                <a:latin typeface="Arial" panose="020B0604020202020204" pitchFamily="34" charset="0"/>
              </a:rPr>
              <a:t>：</a:t>
            </a:r>
            <a:r>
              <a:rPr lang="zh-CN" altLang="en-US" sz="2800" b="1" dirty="0">
                <a:latin typeface="Arial" panose="020B0604020202020204" pitchFamily="34" charset="0"/>
              </a:rPr>
              <a:t>如图</a:t>
            </a:r>
            <a:r>
              <a:rPr lang="en-US" altLang="x-none" sz="2800" b="1" dirty="0">
                <a:latin typeface="Arial" panose="020B0604020202020204" pitchFamily="34" charset="0"/>
              </a:rPr>
              <a:t>, ∠1</a:t>
            </a:r>
            <a:r>
              <a:rPr lang="zh-CN" altLang="en-US" sz="2800" b="1" dirty="0">
                <a:latin typeface="Arial" panose="020B0604020202020204" pitchFamily="34" charset="0"/>
              </a:rPr>
              <a:t>与∠</a:t>
            </a:r>
            <a:r>
              <a:rPr lang="en-US" altLang="x-none" sz="2800" b="1" dirty="0">
                <a:latin typeface="Arial" panose="020B0604020202020204" pitchFamily="34" charset="0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</a:rPr>
              <a:t>互补， ∠</a:t>
            </a:r>
            <a:r>
              <a:rPr lang="en-US" altLang="x-none" sz="2800" b="1" dirty="0">
                <a:latin typeface="Arial" panose="020B0604020202020204" pitchFamily="34" charset="0"/>
              </a:rPr>
              <a:t>3</a:t>
            </a:r>
            <a:r>
              <a:rPr lang="zh-CN" altLang="en-US" sz="2800" b="1" dirty="0">
                <a:latin typeface="Arial" panose="020B0604020202020204" pitchFamily="34" charset="0"/>
              </a:rPr>
              <a:t>与∠</a:t>
            </a:r>
            <a:r>
              <a:rPr lang="en-US" altLang="x-none" sz="2800" b="1" dirty="0">
                <a:latin typeface="Arial" panose="020B0604020202020204" pitchFamily="34" charset="0"/>
              </a:rPr>
              <a:t>4</a:t>
            </a:r>
            <a:r>
              <a:rPr lang="zh-CN" altLang="en-US" sz="2800" b="1" dirty="0">
                <a:latin typeface="Arial" panose="020B0604020202020204" pitchFamily="34" charset="0"/>
              </a:rPr>
              <a:t>互补， </a:t>
            </a:r>
            <a:r>
              <a:rPr lang="zh-CN" altLang="en-US" sz="3200" b="1" dirty="0">
                <a:latin typeface="Arial" panose="020B0604020202020204" pitchFamily="34" charset="0"/>
              </a:rPr>
              <a:t>∠</a:t>
            </a:r>
            <a:r>
              <a:rPr lang="en-US" altLang="x-none" sz="3200" b="1" dirty="0">
                <a:latin typeface="Arial" panose="020B0604020202020204" pitchFamily="34" charset="0"/>
              </a:rPr>
              <a:t>2= ∠4</a:t>
            </a:r>
            <a:r>
              <a:rPr lang="zh-CN" altLang="en-US" sz="3200" b="1" dirty="0">
                <a:latin typeface="Arial" panose="020B0604020202020204" pitchFamily="34" charset="0"/>
              </a:rPr>
              <a:t>，</a:t>
            </a:r>
            <a:r>
              <a:rPr lang="zh-CN" altLang="en-US" sz="2800" b="1" dirty="0">
                <a:latin typeface="Arial" panose="020B0604020202020204" pitchFamily="34" charset="0"/>
              </a:rPr>
              <a:t>请思考：∠</a:t>
            </a:r>
            <a:r>
              <a:rPr lang="en-US" altLang="x-none" sz="2800" b="1" dirty="0">
                <a:latin typeface="Arial" panose="020B0604020202020204" pitchFamily="34" charset="0"/>
              </a:rPr>
              <a:t>1</a:t>
            </a:r>
            <a:r>
              <a:rPr lang="zh-CN" altLang="en-US" sz="2800" b="1" dirty="0">
                <a:latin typeface="Arial" panose="020B0604020202020204" pitchFamily="34" charset="0"/>
              </a:rPr>
              <a:t>与∠</a:t>
            </a:r>
            <a:r>
              <a:rPr lang="en-US" altLang="x-none" sz="2800" b="1" dirty="0">
                <a:latin typeface="Arial" panose="020B0604020202020204" pitchFamily="34" charset="0"/>
              </a:rPr>
              <a:t>3</a:t>
            </a:r>
            <a:r>
              <a:rPr lang="zh-CN" altLang="en-US" sz="2800" b="1" dirty="0">
                <a:latin typeface="Arial" panose="020B0604020202020204" pitchFamily="34" charset="0"/>
              </a:rPr>
              <a:t>有什么关系？为什么？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3354" name="矩形 13353"/>
          <p:cNvSpPr>
            <a:spLocks noRot="1"/>
          </p:cNvSpPr>
          <p:nvPr/>
        </p:nvSpPr>
        <p:spPr>
          <a:xfrm>
            <a:off x="228600" y="914400"/>
            <a:ext cx="5257800" cy="6096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60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/>
            <a:r>
              <a:rPr lang="zh-CN" altLang="en-US" sz="2400" b="1">
                <a:solidFill>
                  <a:srgbClr val="660033"/>
                </a:solidFill>
              </a:rPr>
              <a:t>学习活动</a:t>
            </a:r>
            <a:r>
              <a:rPr lang="en-US" altLang="zh-CN" sz="2400" b="1">
                <a:solidFill>
                  <a:srgbClr val="660033"/>
                </a:solidFill>
              </a:rPr>
              <a:t>4</a:t>
            </a:r>
            <a:r>
              <a:rPr lang="zh-CN" altLang="en-US" sz="2400" b="1">
                <a:solidFill>
                  <a:srgbClr val="660033"/>
                </a:solidFill>
                <a:sym typeface="Wingdings" panose="05000000000000000000" pitchFamily="2" charset="2"/>
              </a:rPr>
              <a:t>：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探究互补的性质</a:t>
            </a:r>
            <a:b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b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355" name="矩形 13354"/>
          <p:cNvSpPr>
            <a:spLocks noRot="1"/>
          </p:cNvSpPr>
          <p:nvPr/>
        </p:nvSpPr>
        <p:spPr>
          <a:xfrm>
            <a:off x="1547813" y="0"/>
            <a:ext cx="5327650" cy="9366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1" u="none" kern="1200"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 algn="l"/>
            <a:r>
              <a:rPr lang="zh-CN" altLang="en-US" sz="3600" b="0" dirty="0">
                <a:solidFill>
                  <a:srgbClr val="FF0000"/>
                </a:solidFill>
              </a:rPr>
              <a:t>二、自主学习  合作探究</a:t>
            </a:r>
            <a:endParaRPr lang="en-US" altLang="x-none" sz="36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8" name="图片 14337" descr="棒球棒小">
            <a:hlinkClick r:id="" action="ppaction://hlinksldjump"/>
      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24600" y="4953000"/>
            <a:ext cx="2438400" cy="1619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9" name="下弧形箭头 14338">
            <a:hlinkClick r:id="" action="ppaction://hlinksldjump"/>
          </p:cNvPr>
          <p:cNvSpPr/>
          <p:nvPr/>
        </p:nvSpPr>
        <p:spPr>
          <a:xfrm>
            <a:off x="7812088" y="5734050"/>
            <a:ext cx="936625" cy="574675"/>
          </a:xfrm>
          <a:prstGeom prst="curvedUpArrow">
            <a:avLst>
              <a:gd name="adj1" fmla="val 32596"/>
              <a:gd name="adj2" fmla="val 65193"/>
              <a:gd name="adj3" fmla="val 33333"/>
            </a:avLst>
          </a:prstGeom>
          <a:solidFill>
            <a:srgbClr val="33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340" name="文本框 14339"/>
          <p:cNvSpPr txBox="1"/>
          <p:nvPr/>
        </p:nvSpPr>
        <p:spPr>
          <a:xfrm>
            <a:off x="323850" y="4221163"/>
            <a:ext cx="9144000" cy="712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0">
              <a:lnSpc>
                <a:spcPct val="60000"/>
              </a:lnSpc>
              <a:spcBef>
                <a:spcPct val="50000"/>
              </a:spcBef>
              <a:tabLst>
                <a:tab pos="1259205" algn="l"/>
              </a:tabLst>
            </a:pPr>
            <a:r>
              <a:rPr lang="zh-CN" altLang="en-US" sz="2400" dirty="0">
                <a:latin typeface="宋体" panose="02010600030101010101" pitchFamily="2" charset="-122"/>
              </a:rPr>
              <a:t>（</a:t>
            </a:r>
            <a:r>
              <a:rPr lang="en-US" altLang="x-none" sz="2400" dirty="0">
                <a:latin typeface="宋体" panose="02010600030101010101" pitchFamily="2" charset="-122"/>
              </a:rPr>
              <a:t>2</a:t>
            </a:r>
            <a:r>
              <a:rPr lang="zh-CN" altLang="en-US" sz="2400" dirty="0">
                <a:latin typeface="宋体" panose="02010600030101010101" pitchFamily="2" charset="-122"/>
              </a:rPr>
              <a:t>）图中哪几对角是相等的角</a:t>
            </a:r>
            <a:r>
              <a:rPr lang="en-US" altLang="x-none" sz="2400" dirty="0">
                <a:latin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</a:rPr>
              <a:t>直角除外</a:t>
            </a:r>
            <a:r>
              <a:rPr lang="en-US" altLang="x-none" sz="2400" dirty="0">
                <a:latin typeface="宋体" panose="02010600030101010101" pitchFamily="2" charset="-122"/>
              </a:rPr>
              <a:t>)</a:t>
            </a:r>
            <a:r>
              <a:rPr lang="zh-CN" altLang="en-US" sz="2400" dirty="0">
                <a:latin typeface="宋体" panose="02010600030101010101" pitchFamily="2" charset="-122"/>
              </a:rPr>
              <a:t>？   </a:t>
            </a:r>
            <a:endParaRPr lang="zh-CN" altLang="en-US" sz="2400" dirty="0">
              <a:latin typeface="宋体" panose="02010600030101010101" pitchFamily="2" charset="-122"/>
            </a:endParaRPr>
          </a:p>
          <a:p>
            <a:pPr defTabSz="0">
              <a:lnSpc>
                <a:spcPct val="60000"/>
              </a:lnSpc>
              <a:spcBef>
                <a:spcPct val="50000"/>
              </a:spcBef>
              <a:tabLst>
                <a:tab pos="1259205" algn="l"/>
              </a:tabLst>
            </a:pPr>
            <a:r>
              <a:rPr lang="zh-CN" altLang="en-US" sz="2400" dirty="0">
                <a:latin typeface="宋体" panose="02010600030101010101" pitchFamily="2" charset="-122"/>
              </a:rPr>
              <a:t>     为什么？</a:t>
            </a:r>
            <a:endParaRPr lang="zh-CN" altLang="en-US" sz="2400" dirty="0">
              <a:latin typeface="宋体" panose="02010600030101010101" pitchFamily="2" charset="-122"/>
            </a:endParaRPr>
          </a:p>
        </p:txBody>
      </p:sp>
      <p:sp>
        <p:nvSpPr>
          <p:cNvPr id="14341" name="文本框 14340"/>
          <p:cNvSpPr txBox="1"/>
          <p:nvPr/>
        </p:nvSpPr>
        <p:spPr>
          <a:xfrm>
            <a:off x="250825" y="1700213"/>
            <a:ext cx="640873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宋体" panose="02010600030101010101" pitchFamily="2" charset="-122"/>
              </a:rPr>
              <a:t>（</a:t>
            </a:r>
            <a:r>
              <a:rPr lang="en-US" altLang="x-none" sz="2400" dirty="0">
                <a:latin typeface="宋体" panose="02010600030101010101" pitchFamily="2" charset="-122"/>
              </a:rPr>
              <a:t>1</a:t>
            </a:r>
            <a:r>
              <a:rPr lang="zh-CN" altLang="en-US" sz="2400" dirty="0">
                <a:latin typeface="宋体" panose="02010600030101010101" pitchFamily="2" charset="-122"/>
              </a:rPr>
              <a:t>）图中有哪几对互余的角？</a:t>
            </a:r>
            <a:endParaRPr lang="zh-CN" altLang="en-US" sz="2400" dirty="0">
              <a:latin typeface="宋体" panose="02010600030101010101" pitchFamily="2" charset="-122"/>
            </a:endParaRPr>
          </a:p>
        </p:txBody>
      </p:sp>
      <p:sp>
        <p:nvSpPr>
          <p:cNvPr id="14342" name="文本框 14341"/>
          <p:cNvSpPr txBox="1"/>
          <p:nvPr/>
        </p:nvSpPr>
        <p:spPr>
          <a:xfrm>
            <a:off x="1042988" y="2133600"/>
            <a:ext cx="3657600" cy="1004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660066"/>
                </a:solidFill>
                <a:latin typeface="Arial" panose="020B0604020202020204" pitchFamily="34" charset="0"/>
              </a:rPr>
              <a:t>∠</a:t>
            </a:r>
            <a:r>
              <a:rPr lang="en-US" altLang="x-none" sz="2400" dirty="0">
                <a:solidFill>
                  <a:srgbClr val="660066"/>
                </a:solidFill>
                <a:latin typeface="Arial" panose="020B0604020202020204" pitchFamily="34" charset="0"/>
              </a:rPr>
              <a:t>A</a:t>
            </a:r>
            <a:r>
              <a:rPr lang="zh-CN" altLang="en-US" sz="2400" dirty="0">
                <a:solidFill>
                  <a:srgbClr val="660066"/>
                </a:solidFill>
                <a:latin typeface="Arial" panose="020B0604020202020204" pitchFamily="34" charset="0"/>
              </a:rPr>
              <a:t>与∠</a:t>
            </a:r>
            <a:r>
              <a:rPr lang="en-US" altLang="x-none" sz="2400" dirty="0">
                <a:solidFill>
                  <a:srgbClr val="660066"/>
                </a:solidFill>
                <a:latin typeface="Arial" panose="020B0604020202020204" pitchFamily="34" charset="0"/>
              </a:rPr>
              <a:t>B</a:t>
            </a:r>
            <a:r>
              <a:rPr lang="zh-CN" altLang="en-US" sz="2400" dirty="0">
                <a:solidFill>
                  <a:srgbClr val="660066"/>
                </a:solidFill>
                <a:latin typeface="Arial" panose="020B0604020202020204" pitchFamily="34" charset="0"/>
              </a:rPr>
              <a:t>互余 </a:t>
            </a:r>
            <a:endParaRPr lang="zh-CN" altLang="en-US" sz="2400" dirty="0">
              <a:solidFill>
                <a:srgbClr val="66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660066"/>
                </a:solidFill>
                <a:latin typeface="Arial" panose="020B0604020202020204" pitchFamily="34" charset="0"/>
              </a:rPr>
              <a:t>∠</a:t>
            </a:r>
            <a:r>
              <a:rPr lang="en-US" altLang="x-none" sz="2400" dirty="0">
                <a:solidFill>
                  <a:srgbClr val="660066"/>
                </a:solidFill>
                <a:latin typeface="Arial" panose="020B0604020202020204" pitchFamily="34" charset="0"/>
              </a:rPr>
              <a:t>A</a:t>
            </a:r>
            <a:r>
              <a:rPr lang="zh-CN" altLang="en-US" sz="2400" dirty="0">
                <a:solidFill>
                  <a:srgbClr val="660066"/>
                </a:solidFill>
                <a:latin typeface="Arial" panose="020B0604020202020204" pitchFamily="34" charset="0"/>
              </a:rPr>
              <a:t>与∠</a:t>
            </a:r>
            <a:r>
              <a:rPr lang="en-US" altLang="x-none" sz="2400" dirty="0">
                <a:solidFill>
                  <a:srgbClr val="660066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400" dirty="0">
                <a:solidFill>
                  <a:srgbClr val="660066"/>
                </a:solidFill>
                <a:latin typeface="Arial" panose="020B0604020202020204" pitchFamily="34" charset="0"/>
              </a:rPr>
              <a:t>互余</a:t>
            </a:r>
            <a:r>
              <a:rPr lang="zh-CN" altLang="en-US" sz="2400" dirty="0">
                <a:latin typeface="Arial" panose="020B0604020202020204" pitchFamily="34" charset="0"/>
              </a:rPr>
              <a:t> </a:t>
            </a:r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14343" name="文本框 14342"/>
          <p:cNvSpPr txBox="1"/>
          <p:nvPr/>
        </p:nvSpPr>
        <p:spPr>
          <a:xfrm>
            <a:off x="1042988" y="3068638"/>
            <a:ext cx="3733800" cy="1004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660066"/>
                </a:solidFill>
                <a:latin typeface="Arial" panose="020B0604020202020204" pitchFamily="34" charset="0"/>
              </a:rPr>
              <a:t>∠</a:t>
            </a:r>
            <a:r>
              <a:rPr lang="en-US" altLang="x-none" sz="2400" dirty="0">
                <a:solidFill>
                  <a:srgbClr val="660066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400" dirty="0">
                <a:solidFill>
                  <a:srgbClr val="660066"/>
                </a:solidFill>
                <a:latin typeface="Arial" panose="020B0604020202020204" pitchFamily="34" charset="0"/>
              </a:rPr>
              <a:t>与∠</a:t>
            </a:r>
            <a:r>
              <a:rPr lang="en-US" altLang="x-none" sz="2400" dirty="0">
                <a:solidFill>
                  <a:srgbClr val="660066"/>
                </a:solidFill>
                <a:latin typeface="Arial" panose="020B0604020202020204" pitchFamily="34" charset="0"/>
              </a:rPr>
              <a:t>B</a:t>
            </a:r>
            <a:r>
              <a:rPr lang="zh-CN" altLang="en-US" sz="2400" dirty="0">
                <a:solidFill>
                  <a:srgbClr val="660066"/>
                </a:solidFill>
                <a:latin typeface="Arial" panose="020B0604020202020204" pitchFamily="34" charset="0"/>
              </a:rPr>
              <a:t>互余 </a:t>
            </a:r>
            <a:endParaRPr lang="zh-CN" altLang="en-US" sz="2400" dirty="0">
              <a:solidFill>
                <a:srgbClr val="66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660066"/>
                </a:solidFill>
                <a:latin typeface="Arial" panose="020B0604020202020204" pitchFamily="34" charset="0"/>
              </a:rPr>
              <a:t>∠</a:t>
            </a:r>
            <a:r>
              <a:rPr lang="en-US" altLang="x-none" sz="2400" dirty="0">
                <a:solidFill>
                  <a:srgbClr val="660066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400" dirty="0">
                <a:solidFill>
                  <a:srgbClr val="660066"/>
                </a:solidFill>
                <a:latin typeface="Arial" panose="020B0604020202020204" pitchFamily="34" charset="0"/>
              </a:rPr>
              <a:t>与∠</a:t>
            </a:r>
            <a:r>
              <a:rPr lang="en-US" altLang="x-none" sz="2400" dirty="0">
                <a:solidFill>
                  <a:srgbClr val="660066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400" dirty="0">
                <a:solidFill>
                  <a:srgbClr val="660066"/>
                </a:solidFill>
                <a:latin typeface="Arial" panose="020B0604020202020204" pitchFamily="34" charset="0"/>
              </a:rPr>
              <a:t>互余</a:t>
            </a:r>
            <a:endParaRPr lang="zh-CN" altLang="en-US" sz="2400" dirty="0">
              <a:solidFill>
                <a:srgbClr val="660066"/>
              </a:solidFill>
              <a:latin typeface="Arial" panose="020B0604020202020204" pitchFamily="34" charset="0"/>
            </a:endParaRPr>
          </a:p>
        </p:txBody>
      </p:sp>
      <p:sp>
        <p:nvSpPr>
          <p:cNvPr id="14344" name="文本框 14343"/>
          <p:cNvSpPr txBox="1"/>
          <p:nvPr/>
        </p:nvSpPr>
        <p:spPr>
          <a:xfrm>
            <a:off x="1116013" y="5013325"/>
            <a:ext cx="52927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660066"/>
                </a:solidFill>
                <a:latin typeface="Arial" panose="020B0604020202020204" pitchFamily="34" charset="0"/>
              </a:rPr>
              <a:t>∠</a:t>
            </a:r>
            <a:r>
              <a:rPr lang="en-US" altLang="x-none" sz="2400" dirty="0">
                <a:solidFill>
                  <a:srgbClr val="660066"/>
                </a:solidFill>
                <a:latin typeface="Arial" panose="020B0604020202020204" pitchFamily="34" charset="0"/>
              </a:rPr>
              <a:t>B=∠2</a:t>
            </a:r>
            <a:endParaRPr lang="en-US" altLang="x-none" sz="2400" dirty="0">
              <a:solidFill>
                <a:srgbClr val="660066"/>
              </a:solidFill>
              <a:latin typeface="Arial" panose="020B0604020202020204" pitchFamily="34" charset="0"/>
            </a:endParaRPr>
          </a:p>
        </p:txBody>
      </p:sp>
      <p:sp>
        <p:nvSpPr>
          <p:cNvPr id="14345" name="文本框 14344"/>
          <p:cNvSpPr txBox="1"/>
          <p:nvPr/>
        </p:nvSpPr>
        <p:spPr>
          <a:xfrm>
            <a:off x="1116013" y="5516563"/>
            <a:ext cx="52927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660066"/>
                </a:solidFill>
                <a:latin typeface="Arial" panose="020B0604020202020204" pitchFamily="34" charset="0"/>
              </a:rPr>
              <a:t>∠</a:t>
            </a:r>
            <a:r>
              <a:rPr lang="en-US" altLang="x-none" sz="2400" dirty="0">
                <a:solidFill>
                  <a:srgbClr val="660066"/>
                </a:solidFill>
                <a:latin typeface="Arial" panose="020B0604020202020204" pitchFamily="34" charset="0"/>
              </a:rPr>
              <a:t>A=∠1</a:t>
            </a:r>
            <a:endParaRPr lang="en-US" altLang="x-none" sz="2400" dirty="0">
              <a:solidFill>
                <a:srgbClr val="660066"/>
              </a:solidFill>
              <a:latin typeface="Arial" panose="020B0604020202020204" pitchFamily="34" charset="0"/>
            </a:endParaRPr>
          </a:p>
        </p:txBody>
      </p:sp>
      <p:grpSp>
        <p:nvGrpSpPr>
          <p:cNvPr id="14346" name="组合 14345"/>
          <p:cNvGrpSpPr/>
          <p:nvPr/>
        </p:nvGrpSpPr>
        <p:grpSpPr>
          <a:xfrm>
            <a:off x="4214813" y="1066800"/>
            <a:ext cx="4929187" cy="3167063"/>
            <a:chOff x="0" y="0"/>
            <a:chExt cx="3105" cy="1995"/>
          </a:xfrm>
        </p:grpSpPr>
        <p:sp>
          <p:nvSpPr>
            <p:cNvPr id="14347" name="任意多边形 14346"/>
            <p:cNvSpPr/>
            <p:nvPr/>
          </p:nvSpPr>
          <p:spPr>
            <a:xfrm rot="-21257186" flipV="1">
              <a:off x="2064" y="624"/>
              <a:ext cx="159" cy="128"/>
            </a:xfrm>
            <a:custGeom>
              <a:avLst/>
              <a:gdLst>
                <a:gd name="txL" fmla="*/ 0 w 28576"/>
                <a:gd name="txT" fmla="*/ 0 h 21600"/>
                <a:gd name="txR" fmla="*/ 28576 w 28576"/>
                <a:gd name="txB" fmla="*/ 21600 h 21600"/>
              </a:gdLst>
              <a:ahLst/>
              <a:cxnLst>
                <a:cxn ang="180">
                  <a:pos x="0" y="1157"/>
                </a:cxn>
                <a:cxn ang="0">
                  <a:pos x="28576" y="21600"/>
                </a:cxn>
                <a:cxn ang="90">
                  <a:pos x="6976" y="21600"/>
                </a:cxn>
              </a:cxnLst>
              <a:rect l="txL" t="txT" r="txR" b="txB"/>
              <a:pathLst>
                <a:path w="28576" h="21600" fill="none">
                  <a:moveTo>
                    <a:pt x="0" y="1157"/>
                  </a:moveTo>
                  <a:arcTo wR="21600" hR="21600" stAng="-6530506" swAng="6530506"/>
                </a:path>
                <a:path w="28576" h="21600" stroke="0">
                  <a:moveTo>
                    <a:pt x="0" y="1157"/>
                  </a:moveTo>
                  <a:arcTo wR="21600" hR="21600" stAng="-6530506" swAng="6530506"/>
                  <a:lnTo>
                    <a:pt x="6976" y="21600"/>
                  </a:lnTo>
                  <a:close/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4348" name="组合 14347"/>
            <p:cNvGrpSpPr/>
            <p:nvPr/>
          </p:nvGrpSpPr>
          <p:grpSpPr>
            <a:xfrm>
              <a:off x="0" y="0"/>
              <a:ext cx="3105" cy="1995"/>
              <a:chOff x="0" y="0"/>
              <a:chExt cx="3105" cy="1995"/>
            </a:xfrm>
          </p:grpSpPr>
          <p:sp>
            <p:nvSpPr>
              <p:cNvPr id="14349" name="直接连接符 14348"/>
              <p:cNvSpPr/>
              <p:nvPr/>
            </p:nvSpPr>
            <p:spPr>
              <a:xfrm>
                <a:off x="2060" y="359"/>
                <a:ext cx="6" cy="1055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14350" name="组合 14349"/>
              <p:cNvGrpSpPr/>
              <p:nvPr/>
            </p:nvGrpSpPr>
            <p:grpSpPr>
              <a:xfrm>
                <a:off x="0" y="0"/>
                <a:ext cx="3105" cy="1995"/>
                <a:chOff x="0" y="0"/>
                <a:chExt cx="3105" cy="1995"/>
              </a:xfrm>
            </p:grpSpPr>
            <p:grpSp>
              <p:nvGrpSpPr>
                <p:cNvPr id="14351" name="组合 14350"/>
                <p:cNvGrpSpPr/>
                <p:nvPr/>
              </p:nvGrpSpPr>
              <p:grpSpPr>
                <a:xfrm>
                  <a:off x="0" y="1203"/>
                  <a:ext cx="3105" cy="564"/>
                  <a:chOff x="0" y="0"/>
                  <a:chExt cx="3105" cy="564"/>
                </a:xfrm>
              </p:grpSpPr>
              <p:sp>
                <p:nvSpPr>
                  <p:cNvPr id="14352" name="文本框 14351"/>
                  <p:cNvSpPr txBox="1"/>
                  <p:nvPr/>
                </p:nvSpPr>
                <p:spPr>
                  <a:xfrm>
                    <a:off x="2592" y="66"/>
                    <a:ext cx="513" cy="36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en-US" altLang="x-none" sz="3200" b="1" dirty="0">
                        <a:latin typeface="Arial" panose="020B0604020202020204" pitchFamily="34" charset="0"/>
                      </a:rPr>
                      <a:t>B</a:t>
                    </a:r>
                    <a:endParaRPr lang="en-US" altLang="x-none" sz="3200" b="1" dirty="0">
                      <a:latin typeface="Arial" panose="020B0604020202020204" pitchFamily="34" charset="0"/>
                    </a:endParaRPr>
                  </a:p>
                </p:txBody>
              </p:sp>
              <p:grpSp>
                <p:nvGrpSpPr>
                  <p:cNvPr id="14353" name="组合 14352"/>
                  <p:cNvGrpSpPr/>
                  <p:nvPr/>
                </p:nvGrpSpPr>
                <p:grpSpPr>
                  <a:xfrm>
                    <a:off x="2075" y="0"/>
                    <a:ext cx="246" cy="213"/>
                    <a:chOff x="0" y="0"/>
                    <a:chExt cx="136" cy="136"/>
                  </a:xfrm>
                </p:grpSpPr>
                <p:sp>
                  <p:nvSpPr>
                    <p:cNvPr id="14354" name="直接连接符 14353"/>
                    <p:cNvSpPr/>
                    <p:nvPr/>
                  </p:nvSpPr>
                  <p:spPr>
                    <a:xfrm>
                      <a:off x="0" y="0"/>
                      <a:ext cx="136" cy="0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14355" name="直接连接符 14354"/>
                    <p:cNvSpPr/>
                    <p:nvPr/>
                  </p:nvSpPr>
                  <p:spPr>
                    <a:xfrm>
                      <a:off x="136" y="0"/>
                      <a:ext cx="0" cy="136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4356" name="组合 14355"/>
                  <p:cNvGrpSpPr/>
                  <p:nvPr/>
                </p:nvGrpSpPr>
                <p:grpSpPr>
                  <a:xfrm>
                    <a:off x="0" y="199"/>
                    <a:ext cx="2464" cy="365"/>
                    <a:chOff x="0" y="0"/>
                    <a:chExt cx="2464" cy="365"/>
                  </a:xfrm>
                </p:grpSpPr>
                <p:sp>
                  <p:nvSpPr>
                    <p:cNvPr id="14357" name="文本框 14356"/>
                    <p:cNvSpPr txBox="1"/>
                    <p:nvPr/>
                  </p:nvSpPr>
                  <p:spPr>
                    <a:xfrm>
                      <a:off x="0" y="0"/>
                      <a:ext cx="513" cy="365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>
                      <a:spAutoFit/>
                    </a:bodyPr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altLang="x-none" sz="3200" b="1" dirty="0">
                          <a:latin typeface="Arial" panose="020B0604020202020204" pitchFamily="34" charset="0"/>
                        </a:rPr>
                        <a:t>A</a:t>
                      </a:r>
                      <a:endParaRPr lang="en-US" altLang="x-none" sz="3200" b="1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4358" name="文本框 14357"/>
                    <p:cNvSpPr txBox="1"/>
                    <p:nvPr/>
                  </p:nvSpPr>
                  <p:spPr>
                    <a:xfrm>
                      <a:off x="1951" y="4"/>
                      <a:ext cx="513" cy="327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>
                      <a:spAutoFit/>
                    </a:bodyPr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altLang="x-none" sz="2800" b="1" dirty="0">
                          <a:latin typeface="Arial" panose="020B0604020202020204" pitchFamily="34" charset="0"/>
                        </a:rPr>
                        <a:t>D</a:t>
                      </a:r>
                      <a:endParaRPr lang="en-US" altLang="x-none" sz="2800" b="1" dirty="0">
                        <a:latin typeface="Arial" panose="020B0604020202020204" pitchFamily="34" charset="0"/>
                      </a:endParaRPr>
                    </a:p>
                  </p:txBody>
                </p:sp>
              </p:grpSp>
            </p:grpSp>
            <p:grpSp>
              <p:nvGrpSpPr>
                <p:cNvPr id="14359" name="组合 14358"/>
                <p:cNvGrpSpPr/>
                <p:nvPr/>
              </p:nvGrpSpPr>
              <p:grpSpPr>
                <a:xfrm>
                  <a:off x="196" y="0"/>
                  <a:ext cx="2268" cy="1995"/>
                  <a:chOff x="0" y="0"/>
                  <a:chExt cx="2268" cy="1995"/>
                </a:xfrm>
              </p:grpSpPr>
              <p:sp>
                <p:nvSpPr>
                  <p:cNvPr id="14360" name="任意多边形 14359"/>
                  <p:cNvSpPr/>
                  <p:nvPr/>
                </p:nvSpPr>
                <p:spPr>
                  <a:xfrm flipH="1" flipV="1">
                    <a:off x="1549" y="504"/>
                    <a:ext cx="340" cy="246"/>
                  </a:xfrm>
                  <a:custGeom>
                    <a:avLst/>
                    <a:gdLst>
                      <a:gd name="txL" fmla="*/ 0 w 24219"/>
                      <a:gd name="txT" fmla="*/ 0 h 27999"/>
                      <a:gd name="txR" fmla="*/ 24219 w 24219"/>
                      <a:gd name="txB" fmla="*/ 27999 h 27999"/>
                    </a:gdLst>
                    <a:ahLst/>
                    <a:cxnLst>
                      <a:cxn ang="180">
                        <a:pos x="0" y="159"/>
                      </a:cxn>
                      <a:cxn ang="90">
                        <a:pos x="23249" y="27999"/>
                      </a:cxn>
                      <a:cxn ang="90">
                        <a:pos x="2619" y="21600"/>
                      </a:cxn>
                    </a:cxnLst>
                    <a:rect l="txL" t="txT" r="txR" b="txB"/>
                    <a:pathLst>
                      <a:path w="24219" h="27999" fill="none">
                        <a:moveTo>
                          <a:pt x="0" y="159"/>
                        </a:moveTo>
                        <a:arcTo wR="21600" hR="21600" stAng="-5817848" swAng="6851817"/>
                      </a:path>
                      <a:path w="24219" h="27999" stroke="0">
                        <a:moveTo>
                          <a:pt x="0" y="159"/>
                        </a:moveTo>
                        <a:arcTo wR="21600" hR="21600" stAng="-5817848" swAng="6851817"/>
                        <a:lnTo>
                          <a:pt x="2619" y="21600"/>
                        </a:lnTo>
                        <a:close/>
                      </a:path>
                    </a:pathLst>
                  </a:custGeom>
                  <a:noFill/>
                  <a:ln w="38100" cap="flat" cmpd="sng">
                    <a:solidFill>
                      <a:srgbClr val="0000FF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grpSp>
                <p:nvGrpSpPr>
                  <p:cNvPr id="14361" name="组合 14360"/>
                  <p:cNvGrpSpPr/>
                  <p:nvPr/>
                </p:nvGrpSpPr>
                <p:grpSpPr>
                  <a:xfrm>
                    <a:off x="0" y="0"/>
                    <a:ext cx="2268" cy="1995"/>
                    <a:chOff x="0" y="0"/>
                    <a:chExt cx="2268" cy="1995"/>
                  </a:xfrm>
                </p:grpSpPr>
                <p:grpSp>
                  <p:nvGrpSpPr>
                    <p:cNvPr id="14362" name="组合 14361"/>
                    <p:cNvGrpSpPr/>
                    <p:nvPr/>
                  </p:nvGrpSpPr>
                  <p:grpSpPr>
                    <a:xfrm>
                      <a:off x="1641" y="439"/>
                      <a:ext cx="318" cy="230"/>
                      <a:chOff x="0" y="0"/>
                      <a:chExt cx="136" cy="91"/>
                    </a:xfrm>
                  </p:grpSpPr>
                  <p:sp>
                    <p:nvSpPr>
                      <p:cNvPr id="14363" name="直接连接符 14362"/>
                      <p:cNvSpPr/>
                      <p:nvPr/>
                    </p:nvSpPr>
                    <p:spPr>
                      <a:xfrm>
                        <a:off x="0" y="0"/>
                        <a:ext cx="46" cy="91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  <p:sp>
                    <p:nvSpPr>
                      <p:cNvPr id="14364" name="直接连接符 14363"/>
                      <p:cNvSpPr/>
                      <p:nvPr/>
                    </p:nvSpPr>
                    <p:spPr>
                      <a:xfrm flipV="1">
                        <a:off x="46" y="45"/>
                        <a:ext cx="90" cy="46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4365" name="直角三角形 14364"/>
                    <p:cNvSpPr/>
                    <p:nvPr/>
                  </p:nvSpPr>
                  <p:spPr>
                    <a:xfrm rot="9132853">
                      <a:off x="0" y="807"/>
                      <a:ext cx="2268" cy="1188"/>
                    </a:xfrm>
                    <a:prstGeom prst="rtTriangle">
                      <a:avLst/>
                    </a:prstGeom>
                    <a:noFill/>
                    <a:ln w="381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4366" name="文本框 14365"/>
                    <p:cNvSpPr txBox="1"/>
                    <p:nvPr/>
                  </p:nvSpPr>
                  <p:spPr>
                    <a:xfrm>
                      <a:off x="1723" y="0"/>
                      <a:ext cx="514" cy="365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>
                      <a:spAutoFit/>
                    </a:bodyPr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altLang="x-none" sz="3200" b="1" dirty="0">
                          <a:latin typeface="Arial" panose="020B0604020202020204" pitchFamily="34" charset="0"/>
                        </a:rPr>
                        <a:t>C</a:t>
                      </a:r>
                      <a:endParaRPr lang="en-US" altLang="x-none" sz="3200" b="1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4367" name="文本框 14366"/>
                    <p:cNvSpPr txBox="1"/>
                    <p:nvPr/>
                  </p:nvSpPr>
                  <p:spPr>
                    <a:xfrm>
                      <a:off x="1859" y="725"/>
                      <a:ext cx="363" cy="327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>
                      <a:spAutoFit/>
                    </a:bodyPr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altLang="x-none" sz="2800" b="1" dirty="0">
                          <a:latin typeface="Arial" panose="020B0604020202020204" pitchFamily="34" charset="0"/>
                        </a:rPr>
                        <a:t>1</a:t>
                      </a:r>
                      <a:endParaRPr lang="en-US" altLang="x-none" sz="2800" b="1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4368" name="文本框 14367"/>
                    <p:cNvSpPr txBox="1"/>
                    <p:nvPr/>
                  </p:nvSpPr>
                  <p:spPr>
                    <a:xfrm>
                      <a:off x="1357" y="648"/>
                      <a:ext cx="363" cy="365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>
                      <a:spAutoFit/>
                    </a:bodyPr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altLang="x-none" sz="3200" b="1" dirty="0">
                          <a:latin typeface="Arial" panose="020B0604020202020204" pitchFamily="34" charset="0"/>
                        </a:rPr>
                        <a:t>2</a:t>
                      </a:r>
                      <a:endParaRPr lang="en-US" altLang="x-none" sz="3200" b="1" dirty="0">
                        <a:latin typeface="Arial" panose="020B0604020202020204" pitchFamily="34" charset="0"/>
                      </a:endParaRPr>
                    </a:p>
                  </p:txBody>
                </p:sp>
              </p:grpSp>
            </p:grpSp>
          </p:grpSp>
        </p:grpSp>
      </p:grpSp>
      <p:sp>
        <p:nvSpPr>
          <p:cNvPr id="14369" name="文本框 14368"/>
          <p:cNvSpPr txBox="1"/>
          <p:nvPr/>
        </p:nvSpPr>
        <p:spPr>
          <a:xfrm>
            <a:off x="2484438" y="4941888"/>
            <a:ext cx="52927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660066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（同角的余角相等）</a:t>
            </a:r>
            <a:endParaRPr lang="zh-CN" altLang="en-US" sz="2400" dirty="0">
              <a:solidFill>
                <a:srgbClr val="660066"/>
              </a:solidFill>
              <a:latin typeface="Arial" panose="020B0604020202020204" pitchFamily="34" charset="0"/>
              <a:ea typeface="黑体" panose="02010600030101010101" pitchFamily="49" charset="-122"/>
            </a:endParaRPr>
          </a:p>
        </p:txBody>
      </p:sp>
      <p:sp>
        <p:nvSpPr>
          <p:cNvPr id="14370" name="文本框 14369"/>
          <p:cNvSpPr txBox="1"/>
          <p:nvPr/>
        </p:nvSpPr>
        <p:spPr>
          <a:xfrm>
            <a:off x="2484438" y="5516563"/>
            <a:ext cx="52927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660066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（同角的余角相等）</a:t>
            </a:r>
            <a:endParaRPr lang="zh-CN" altLang="en-US" sz="2400" dirty="0">
              <a:solidFill>
                <a:srgbClr val="660066"/>
              </a:solidFill>
              <a:latin typeface="Arial" panose="020B0604020202020204" pitchFamily="34" charset="0"/>
              <a:ea typeface="黑体" panose="02010600030101010101" pitchFamily="49" charset="-122"/>
            </a:endParaRPr>
          </a:p>
        </p:txBody>
      </p:sp>
      <p:sp>
        <p:nvSpPr>
          <p:cNvPr id="14371" name="文本框 14370"/>
          <p:cNvSpPr txBox="1"/>
          <p:nvPr/>
        </p:nvSpPr>
        <p:spPr>
          <a:xfrm>
            <a:off x="250825" y="1268413"/>
            <a:ext cx="62293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dirty="0"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</a:rPr>
              <a:t>认真观察下面的图形，回答下列问题：</a:t>
            </a:r>
            <a:endParaRPr lang="zh-CN" altLang="en-US" sz="2800" dirty="0">
              <a:effectLst>
                <a:outerShdw blurRad="38100" dist="38100" dir="2700000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4372" name="文本框 14371"/>
          <p:cNvSpPr txBox="1"/>
          <p:nvPr/>
        </p:nvSpPr>
        <p:spPr>
          <a:xfrm>
            <a:off x="179388" y="908050"/>
            <a:ext cx="1103312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660033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找一找</a:t>
            </a:r>
            <a:endParaRPr lang="zh-CN" altLang="en-US" sz="2400" b="1" dirty="0">
              <a:solidFill>
                <a:srgbClr val="660033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4373" name="矩形 14372"/>
          <p:cNvSpPr>
            <a:spLocks noRot="1"/>
          </p:cNvSpPr>
          <p:nvPr/>
        </p:nvSpPr>
        <p:spPr>
          <a:xfrm>
            <a:off x="1547813" y="0"/>
            <a:ext cx="5327650" cy="9366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1" u="none" kern="1200"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 algn="l"/>
            <a:r>
              <a:rPr lang="zh-CN" altLang="en-US" sz="3600" b="0" dirty="0">
                <a:solidFill>
                  <a:srgbClr val="FF0000"/>
                </a:solidFill>
              </a:rPr>
              <a:t>二、自主学习  合作探究</a:t>
            </a:r>
            <a:endParaRPr lang="en-US" altLang="x-none" sz="36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/>
      <p:bldP spid="14343" grpId="0"/>
      <p:bldP spid="14344" grpId="0"/>
      <p:bldP spid="14345" grpId="0"/>
      <p:bldP spid="14369" grpId="0"/>
      <p:bldP spid="14370" grpId="0"/>
      <p:bldP spid="143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标题 15361"/>
          <p:cNvSpPr>
            <a:spLocks noGrp="1" noRot="1"/>
          </p:cNvSpPr>
          <p:nvPr>
            <p:ph type="title"/>
          </p:nvPr>
        </p:nvSpPr>
        <p:spPr>
          <a:xfrm>
            <a:off x="395288" y="981075"/>
            <a:ext cx="8210550" cy="935038"/>
          </a:xfrm>
          <a:ln/>
        </p:spPr>
        <p:txBody>
          <a:bodyPr anchor="ctr"/>
          <a:p>
            <a:r>
              <a:rPr lang="zh-CN" altLang="en-US" b="1">
                <a:solidFill>
                  <a:srgbClr val="FF0000"/>
                </a:solidFill>
              </a:rPr>
              <a:t>问题回顾     </a:t>
            </a:r>
            <a:r>
              <a:rPr lang="zh-CN" altLang="en-US" sz="3200" b="1">
                <a:solidFill>
                  <a:srgbClr val="003300"/>
                </a:solidFill>
                <a:ea typeface="楷体_GB2312" panose="02010609030101010101" pitchFamily="1" charset="-122"/>
              </a:rPr>
              <a:t>我有好办法</a:t>
            </a:r>
            <a:endParaRPr lang="zh-CN" altLang="en-US" sz="3200" b="1">
              <a:solidFill>
                <a:srgbClr val="003300"/>
              </a:solidFill>
              <a:ea typeface="楷体_GB2312" panose="02010609030101010101" pitchFamily="1" charset="-122"/>
            </a:endParaRPr>
          </a:p>
        </p:txBody>
      </p:sp>
      <p:sp>
        <p:nvSpPr>
          <p:cNvPr id="15363" name="文本占位符 15362"/>
          <p:cNvSpPr>
            <a:spLocks noGrp="1" noRot="1"/>
          </p:cNvSpPr>
          <p:nvPr>
            <p:ph type="body" idx="1"/>
          </p:nvPr>
        </p:nvSpPr>
        <p:spPr>
          <a:xfrm>
            <a:off x="1547813" y="2997200"/>
            <a:ext cx="6626225" cy="1152525"/>
          </a:xfrm>
          <a:ln/>
        </p:spPr>
        <p:txBody>
          <a:bodyPr/>
          <a:p>
            <a:pPr>
              <a:lnSpc>
                <a:spcPct val="90000"/>
              </a:lnSpc>
              <a:buNone/>
            </a:pPr>
            <a:r>
              <a:rPr lang="zh-CN" altLang="en-US" b="1" dirty="0">
                <a:solidFill>
                  <a:srgbClr val="003300"/>
                </a:solidFill>
              </a:rPr>
              <a:t>怎样用一副三角板做出</a:t>
            </a:r>
            <a:endParaRPr lang="zh-CN" altLang="en-US" b="1" dirty="0">
              <a:solidFill>
                <a:srgbClr val="0033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x-none" b="1" dirty="0">
                <a:solidFill>
                  <a:srgbClr val="FF0000"/>
                </a:solidFill>
              </a:rPr>
              <a:t>15°</a:t>
            </a:r>
            <a:r>
              <a:rPr lang="zh-CN" altLang="en-US" b="1" dirty="0">
                <a:solidFill>
                  <a:srgbClr val="FF0000"/>
                </a:solidFill>
              </a:rPr>
              <a:t>、</a:t>
            </a:r>
            <a:r>
              <a:rPr lang="en-US" altLang="x-none" b="1" dirty="0">
                <a:solidFill>
                  <a:srgbClr val="FF0000"/>
                </a:solidFill>
              </a:rPr>
              <a:t>75°</a:t>
            </a:r>
            <a:r>
              <a:rPr lang="zh-CN" altLang="en-US" b="1" dirty="0">
                <a:solidFill>
                  <a:srgbClr val="FF0000"/>
                </a:solidFill>
              </a:rPr>
              <a:t>、 </a:t>
            </a:r>
            <a:r>
              <a:rPr lang="en-US" altLang="x-none" b="1" dirty="0">
                <a:solidFill>
                  <a:srgbClr val="FF0000"/>
                </a:solidFill>
              </a:rPr>
              <a:t>150 </a:t>
            </a:r>
            <a:r>
              <a:rPr lang="zh-CN" altLang="en-US" b="1" dirty="0">
                <a:solidFill>
                  <a:srgbClr val="FF0000"/>
                </a:solidFill>
              </a:rPr>
              <a:t>°</a:t>
            </a:r>
            <a:r>
              <a:rPr lang="zh-CN" altLang="en-US" b="1" dirty="0">
                <a:solidFill>
                  <a:srgbClr val="003300"/>
                </a:solidFill>
              </a:rPr>
              <a:t>的角呢？</a:t>
            </a:r>
            <a:endParaRPr lang="zh-CN" altLang="en-US" b="1" dirty="0">
              <a:solidFill>
                <a:srgbClr val="003300"/>
              </a:solidFill>
            </a:endParaRPr>
          </a:p>
        </p:txBody>
      </p:sp>
      <p:sp>
        <p:nvSpPr>
          <p:cNvPr id="15364" name="矩形 15363"/>
          <p:cNvSpPr>
            <a:spLocks noRot="1"/>
          </p:cNvSpPr>
          <p:nvPr/>
        </p:nvSpPr>
        <p:spPr>
          <a:xfrm>
            <a:off x="1547813" y="0"/>
            <a:ext cx="5327650" cy="9366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1" u="none" kern="1200"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 algn="l"/>
            <a:r>
              <a:rPr lang="zh-CN" altLang="en-US" sz="3600" b="0" dirty="0">
                <a:solidFill>
                  <a:srgbClr val="FF0000"/>
                </a:solidFill>
              </a:rPr>
              <a:t>二、自主学习  合作探究</a:t>
            </a:r>
            <a:endParaRPr lang="en-US" altLang="x-none" sz="36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386" name="图片 16385" descr="FR30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133600"/>
            <a:ext cx="9180513" cy="47513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7" name="文本框 16386"/>
          <p:cNvSpPr txBox="1"/>
          <p:nvPr/>
        </p:nvSpPr>
        <p:spPr>
          <a:xfrm>
            <a:off x="250825" y="2997200"/>
            <a:ext cx="4535488" cy="2043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6600FF"/>
                </a:solidFill>
                <a:latin typeface="Arial" panose="020B0604020202020204" pitchFamily="34" charset="0"/>
              </a:rPr>
              <a:t>作业：</a:t>
            </a:r>
            <a:endParaRPr lang="zh-CN" altLang="en-US" sz="3200" b="1" dirty="0">
              <a:solidFill>
                <a:srgbClr val="6600FF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6600FF"/>
                </a:solidFill>
                <a:latin typeface="Arial" panose="020B0604020202020204" pitchFamily="34" charset="0"/>
              </a:rPr>
              <a:t>必做：习题</a:t>
            </a:r>
            <a:r>
              <a:rPr lang="en-US" altLang="x-none" sz="3200" b="1" dirty="0">
                <a:solidFill>
                  <a:srgbClr val="6600FF"/>
                </a:solidFill>
                <a:latin typeface="Arial" panose="020B0604020202020204" pitchFamily="34" charset="0"/>
              </a:rPr>
              <a:t>A</a:t>
            </a:r>
            <a:r>
              <a:rPr lang="zh-CN" altLang="en-US" sz="3200" b="1" dirty="0">
                <a:solidFill>
                  <a:srgbClr val="6600FF"/>
                </a:solidFill>
                <a:latin typeface="Arial" panose="020B0604020202020204" pitchFamily="34" charset="0"/>
              </a:rPr>
              <a:t>组</a:t>
            </a:r>
            <a:r>
              <a:rPr lang="en-US" altLang="x-none" sz="3200" b="1" dirty="0">
                <a:solidFill>
                  <a:srgbClr val="6600FF"/>
                </a:solidFill>
                <a:latin typeface="Arial" panose="020B0604020202020204" pitchFamily="34" charset="0"/>
              </a:rPr>
              <a:t>1</a:t>
            </a:r>
            <a:r>
              <a:rPr lang="zh-CN" altLang="en-US" sz="3200" b="1" dirty="0">
                <a:solidFill>
                  <a:srgbClr val="6600FF"/>
                </a:solidFill>
                <a:latin typeface="Arial" panose="020B0604020202020204" pitchFamily="34" charset="0"/>
              </a:rPr>
              <a:t>、</a:t>
            </a:r>
            <a:r>
              <a:rPr lang="en-US" altLang="x-none" sz="3200" b="1" dirty="0">
                <a:solidFill>
                  <a:srgbClr val="6600FF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200" b="1" dirty="0">
                <a:solidFill>
                  <a:srgbClr val="6600FF"/>
                </a:solidFill>
                <a:latin typeface="Arial" panose="020B0604020202020204" pitchFamily="34" charset="0"/>
              </a:rPr>
              <a:t>题</a:t>
            </a:r>
            <a:endParaRPr lang="zh-CN" altLang="en-US" sz="3200" b="1" dirty="0">
              <a:solidFill>
                <a:srgbClr val="6600FF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6600FF"/>
                </a:solidFill>
                <a:latin typeface="Arial" panose="020B0604020202020204" pitchFamily="34" charset="0"/>
              </a:rPr>
              <a:t>选做题：习题</a:t>
            </a:r>
            <a:r>
              <a:rPr lang="en-US" altLang="x-none" sz="3200" b="1" dirty="0">
                <a:solidFill>
                  <a:srgbClr val="6600FF"/>
                </a:solidFill>
                <a:latin typeface="Arial" panose="020B0604020202020204" pitchFamily="34" charset="0"/>
              </a:rPr>
              <a:t>B</a:t>
            </a:r>
            <a:r>
              <a:rPr lang="zh-CN" altLang="en-US" sz="3200" b="1" dirty="0">
                <a:solidFill>
                  <a:srgbClr val="6600FF"/>
                </a:solidFill>
                <a:latin typeface="Arial" panose="020B0604020202020204" pitchFamily="34" charset="0"/>
              </a:rPr>
              <a:t>组第</a:t>
            </a:r>
            <a:r>
              <a:rPr lang="en-US" altLang="x-none" sz="3200" b="1" dirty="0">
                <a:solidFill>
                  <a:srgbClr val="6600FF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200" b="1" dirty="0">
                <a:solidFill>
                  <a:srgbClr val="6600FF"/>
                </a:solidFill>
                <a:latin typeface="Arial" panose="020B0604020202020204" pitchFamily="34" charset="0"/>
              </a:rPr>
              <a:t>题</a:t>
            </a:r>
            <a:endParaRPr lang="zh-CN" altLang="en-US" sz="3200" b="1" dirty="0">
              <a:solidFill>
                <a:srgbClr val="6600FF"/>
              </a:solidFill>
              <a:latin typeface="Arial" panose="020B0604020202020204" pitchFamily="34" charset="0"/>
            </a:endParaRPr>
          </a:p>
        </p:txBody>
      </p:sp>
      <p:sp>
        <p:nvSpPr>
          <p:cNvPr id="16388" name="矩形 16387"/>
          <p:cNvSpPr/>
          <p:nvPr/>
        </p:nvSpPr>
        <p:spPr>
          <a:xfrm>
            <a:off x="611188" y="1484313"/>
            <a:ext cx="3527425" cy="739775"/>
          </a:xfrm>
          <a:prstGeom prst="rect">
            <a:avLst/>
          </a:prstGeom>
          <a:gradFill rotWithShape="0">
            <a:gsLst>
              <a:gs pos="0">
                <a:srgbClr val="FFCC99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  <a:tileRect/>
          </a:gradFill>
          <a:ln w="38100" cap="flat" cmpd="sng">
            <a:solidFill>
              <a:srgbClr val="CC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eaLnBrk="0" hangingPunct="0"/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四、布置作业</a:t>
            </a:r>
            <a:endParaRPr lang="zh-CN" altLang="en-US" b="1" baseline="-25000" dirty="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pic>
        <p:nvPicPr>
          <p:cNvPr id="16389" name="图片 16388" descr="6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375" y="1485900"/>
            <a:ext cx="1400175" cy="685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90" name="矩形 16389"/>
          <p:cNvSpPr>
            <a:spLocks noGrp="1" noRot="1"/>
          </p:cNvSpPr>
          <p:nvPr/>
        </p:nvSpPr>
        <p:spPr>
          <a:xfrm>
            <a:off x="603250" y="404813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60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/>
            <a:r>
              <a:rPr lang="zh-CN" altLang="en-US" sz="4000" b="1">
                <a:solidFill>
                  <a:srgbClr val="FF0000"/>
                </a:solidFill>
              </a:rPr>
              <a:t>三、本节课你学到了哪些知识？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矩形 5121"/>
          <p:cNvSpPr/>
          <p:nvPr/>
        </p:nvSpPr>
        <p:spPr>
          <a:xfrm>
            <a:off x="1403350" y="1341438"/>
            <a:ext cx="6213475" cy="19431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10949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B2B2B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35921" dir="2699999" sy="50000" rotWithShape="0">
                    <a:srgbClr val="875B0D">
                      <a:alpha val="64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2.7角的和与差</a:t>
            </a:r>
            <a:endParaRPr lang="zh-CN" altLang="en-US" sz="3600" b="1">
              <a:ln w="12700" cap="flat" cmpd="sng">
                <a:solidFill>
                  <a:srgbClr val="B2B2B2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35921" dir="2699999" sy="50000" rotWithShape="0">
                  <a:srgbClr val="875B0D">
                    <a:alpha val="64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矩形 6145"/>
          <p:cNvSpPr>
            <a:spLocks noRot="1"/>
          </p:cNvSpPr>
          <p:nvPr/>
        </p:nvSpPr>
        <p:spPr>
          <a:xfrm>
            <a:off x="1547813" y="0"/>
            <a:ext cx="5327650" cy="9366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1" u="none" kern="1200"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 algn="l"/>
            <a:r>
              <a:rPr lang="zh-CN" altLang="en-US" sz="3600" b="0" dirty="0">
                <a:solidFill>
                  <a:srgbClr val="FF0000"/>
                </a:solidFill>
              </a:rPr>
              <a:t>二、自主学习  合作探究</a:t>
            </a:r>
            <a:endParaRPr lang="en-US" altLang="x-none" sz="3600" b="0" dirty="0">
              <a:solidFill>
                <a:srgbClr val="FF0000"/>
              </a:solidFill>
            </a:endParaRPr>
          </a:p>
        </p:txBody>
      </p:sp>
      <p:sp>
        <p:nvSpPr>
          <p:cNvPr id="6147" name="矩形 6146"/>
          <p:cNvSpPr>
            <a:spLocks noRot="1"/>
          </p:cNvSpPr>
          <p:nvPr/>
        </p:nvSpPr>
        <p:spPr>
          <a:xfrm>
            <a:off x="228600" y="1447800"/>
            <a:ext cx="2209800" cy="685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1" u="none" kern="1200"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 algn="l"/>
            <a:br>
              <a:rPr lang="en-US" altLang="x-none" sz="2800" b="0" dirty="0">
                <a:solidFill>
                  <a:srgbClr val="660033"/>
                </a:solidFill>
              </a:rPr>
            </a:br>
            <a:r>
              <a:rPr lang="zh-CN" altLang="en-US" sz="2800" b="0" dirty="0">
                <a:solidFill>
                  <a:srgbClr val="660033"/>
                </a:solidFill>
              </a:rPr>
              <a:t>学习活动</a:t>
            </a:r>
            <a:r>
              <a:rPr lang="en-US" altLang="x-none" sz="2800" b="0" dirty="0">
                <a:solidFill>
                  <a:srgbClr val="660033"/>
                </a:solidFill>
              </a:rPr>
              <a:t>1</a:t>
            </a:r>
            <a:r>
              <a:rPr lang="zh-CN" altLang="en-US" sz="2800" b="0" dirty="0">
                <a:solidFill>
                  <a:srgbClr val="660033"/>
                </a:solidFill>
              </a:rPr>
              <a:t>：</a:t>
            </a:r>
            <a:endParaRPr lang="zh-CN" altLang="en-US" sz="2800" b="0" dirty="0">
              <a:solidFill>
                <a:srgbClr val="660033"/>
              </a:solidFill>
            </a:endParaRPr>
          </a:p>
        </p:txBody>
      </p:sp>
      <p:sp>
        <p:nvSpPr>
          <p:cNvPr id="6148" name="直接连接符 6147"/>
          <p:cNvSpPr/>
          <p:nvPr/>
        </p:nvSpPr>
        <p:spPr>
          <a:xfrm>
            <a:off x="2700338" y="4005263"/>
            <a:ext cx="2808287" cy="0"/>
          </a:xfrm>
          <a:prstGeom prst="line">
            <a:avLst/>
          </a:prstGeom>
          <a:ln w="3810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49" name="直接连接符 6148"/>
          <p:cNvSpPr/>
          <p:nvPr/>
        </p:nvSpPr>
        <p:spPr>
          <a:xfrm flipV="1">
            <a:off x="2700338" y="3213100"/>
            <a:ext cx="2808287" cy="790575"/>
          </a:xfrm>
          <a:prstGeom prst="line">
            <a:avLst/>
          </a:prstGeom>
          <a:ln w="3810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0" name="直接连接符 6149"/>
          <p:cNvSpPr/>
          <p:nvPr/>
        </p:nvSpPr>
        <p:spPr>
          <a:xfrm flipV="1">
            <a:off x="2700338" y="1916113"/>
            <a:ext cx="1150937" cy="2089150"/>
          </a:xfrm>
          <a:prstGeom prst="line">
            <a:avLst/>
          </a:prstGeom>
          <a:ln w="3810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1" name="文本框 6150"/>
          <p:cNvSpPr txBox="1"/>
          <p:nvPr/>
        </p:nvSpPr>
        <p:spPr>
          <a:xfrm>
            <a:off x="2916238" y="1700213"/>
            <a:ext cx="7207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x-none" sz="3200" dirty="0">
                <a:solidFill>
                  <a:schemeClr val="tx2"/>
                </a:solidFill>
                <a:latin typeface="Arial" panose="020B0604020202020204" pitchFamily="34" charset="0"/>
              </a:rPr>
              <a:t>A</a:t>
            </a:r>
            <a:endParaRPr lang="en-US" altLang="x-none" sz="32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152" name="文本框 6151"/>
          <p:cNvSpPr txBox="1"/>
          <p:nvPr/>
        </p:nvSpPr>
        <p:spPr>
          <a:xfrm>
            <a:off x="2124075" y="3787775"/>
            <a:ext cx="6477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x-none" sz="3200" dirty="0">
                <a:solidFill>
                  <a:schemeClr val="tx2"/>
                </a:solidFill>
                <a:latin typeface="Arial" panose="020B0604020202020204" pitchFamily="34" charset="0"/>
              </a:rPr>
              <a:t>O</a:t>
            </a:r>
            <a:endParaRPr lang="en-US" altLang="x-none" sz="32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153" name="文本框 6152"/>
          <p:cNvSpPr txBox="1"/>
          <p:nvPr/>
        </p:nvSpPr>
        <p:spPr>
          <a:xfrm>
            <a:off x="5075238" y="2708275"/>
            <a:ext cx="7207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x-none" sz="3200" dirty="0">
                <a:solidFill>
                  <a:schemeClr val="tx2"/>
                </a:solidFill>
                <a:latin typeface="Arial" panose="020B0604020202020204" pitchFamily="34" charset="0"/>
              </a:rPr>
              <a:t>C</a:t>
            </a:r>
            <a:endParaRPr lang="en-US" altLang="x-none" sz="32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154" name="文本框 6153"/>
          <p:cNvSpPr txBox="1"/>
          <p:nvPr/>
        </p:nvSpPr>
        <p:spPr>
          <a:xfrm>
            <a:off x="5508625" y="3787775"/>
            <a:ext cx="50323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x-none" sz="3200" dirty="0">
                <a:solidFill>
                  <a:schemeClr val="tx2"/>
                </a:solidFill>
                <a:latin typeface="Arial" panose="020B0604020202020204" pitchFamily="34" charset="0"/>
              </a:rPr>
              <a:t>B</a:t>
            </a:r>
            <a:endParaRPr lang="en-US" altLang="x-none" sz="32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155" name="矩形 6154"/>
          <p:cNvSpPr>
            <a:spLocks noRot="1"/>
          </p:cNvSpPr>
          <p:nvPr/>
        </p:nvSpPr>
        <p:spPr>
          <a:xfrm>
            <a:off x="1692275" y="3933825"/>
            <a:ext cx="5975350" cy="2303463"/>
          </a:xfrm>
          <a:prstGeom prst="rect">
            <a:avLst/>
          </a:prstGeom>
          <a:noFill/>
          <a:ln w="9525">
            <a:noFill/>
          </a:ln>
        </p:spPr>
        <p:txBody>
          <a:bodyPr anchor="ctr" anchorCtr="1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3200" u="none" kern="1200" baseline="0">
                <a:solidFill>
                  <a:schemeClr val="bg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  <a:lvl2pPr marL="457200" lvl="1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lvl="2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lvl="3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lvl="4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342900" lvl="0" indent="-342900" algn="l"/>
            <a:r>
              <a:rPr lang="zh-CN" altLang="en-US" b="1" dirty="0">
                <a:solidFill>
                  <a:srgbClr val="000066"/>
                </a:solidFill>
              </a:rPr>
              <a:t>观察图形，思考如下问题：</a:t>
            </a:r>
            <a:endParaRPr lang="zh-CN" altLang="en-US" b="1" dirty="0">
              <a:solidFill>
                <a:srgbClr val="000066"/>
              </a:solidFill>
            </a:endParaRPr>
          </a:p>
          <a:p>
            <a:pPr marL="342900" lvl="0" indent="-342900" algn="l"/>
            <a:r>
              <a:rPr lang="en-US" altLang="x-none" b="1" dirty="0">
                <a:solidFill>
                  <a:srgbClr val="000066"/>
                </a:solidFill>
              </a:rPr>
              <a:t>1</a:t>
            </a:r>
            <a:r>
              <a:rPr lang="zh-CN" altLang="en-US" b="1" dirty="0">
                <a:solidFill>
                  <a:srgbClr val="000066"/>
                </a:solidFill>
              </a:rPr>
              <a:t>、图中都有哪些角？</a:t>
            </a:r>
            <a:endParaRPr lang="zh-CN" altLang="en-US" b="1" dirty="0">
              <a:solidFill>
                <a:srgbClr val="000066"/>
              </a:solidFill>
            </a:endParaRPr>
          </a:p>
          <a:p>
            <a:pPr marL="342900" lvl="0" indent="-342900" algn="l"/>
            <a:r>
              <a:rPr lang="en-US" altLang="x-none" b="1" dirty="0">
                <a:solidFill>
                  <a:srgbClr val="000066"/>
                </a:solidFill>
              </a:rPr>
              <a:t>2</a:t>
            </a:r>
            <a:r>
              <a:rPr lang="zh-CN" altLang="en-US" b="1" dirty="0">
                <a:solidFill>
                  <a:srgbClr val="000066"/>
                </a:solidFill>
              </a:rPr>
              <a:t>、这些角之间有怎样的关系？</a:t>
            </a:r>
            <a:r>
              <a:rPr lang="zh-CN" altLang="en-US" b="1" dirty="0">
                <a:solidFill>
                  <a:srgbClr val="660066"/>
                </a:solidFill>
              </a:rPr>
              <a:t>    </a:t>
            </a:r>
            <a:endParaRPr lang="zh-CN" altLang="en-US" b="1" dirty="0">
              <a:solidFill>
                <a:srgbClr val="660066"/>
              </a:solidFill>
            </a:endParaRPr>
          </a:p>
        </p:txBody>
      </p:sp>
      <p:sp>
        <p:nvSpPr>
          <p:cNvPr id="6156" name="矩形 6155"/>
          <p:cNvSpPr>
            <a:spLocks noRot="1"/>
          </p:cNvSpPr>
          <p:nvPr/>
        </p:nvSpPr>
        <p:spPr>
          <a:xfrm>
            <a:off x="2286000" y="609600"/>
            <a:ext cx="4191000" cy="1066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1" u="none" kern="1200"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 algn="l"/>
            <a:br>
              <a:rPr lang="en-US" altLang="x-none" sz="2800" b="0" dirty="0">
                <a:solidFill>
                  <a:srgbClr val="660033"/>
                </a:solidFill>
              </a:rPr>
            </a:br>
            <a:r>
              <a:rPr lang="zh-CN" altLang="en-US" sz="2800" b="0" dirty="0">
                <a:solidFill>
                  <a:srgbClr val="66003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从图形上研究角的和与差</a:t>
            </a:r>
            <a:r>
              <a:rPr lang="zh-CN" altLang="en-US" sz="2800" b="0" dirty="0">
                <a:solidFill>
                  <a:srgbClr val="660033"/>
                </a:solidFill>
              </a:rPr>
              <a:t> </a:t>
            </a:r>
            <a:br>
              <a:rPr lang="zh-CN" altLang="en-US" sz="2800" b="0" dirty="0">
                <a:solidFill>
                  <a:srgbClr val="660033"/>
                </a:solidFill>
              </a:rPr>
            </a:br>
            <a:endParaRPr lang="zh-CN" altLang="en-US" sz="2800" b="0" dirty="0">
              <a:solidFill>
                <a:srgbClr val="660033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矩形 7169"/>
          <p:cNvSpPr>
            <a:spLocks noRot="1"/>
          </p:cNvSpPr>
          <p:nvPr/>
        </p:nvSpPr>
        <p:spPr>
          <a:xfrm>
            <a:off x="1547813" y="0"/>
            <a:ext cx="5327650" cy="9366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1" u="none" kern="1200"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 algn="l"/>
            <a:r>
              <a:rPr lang="zh-CN" altLang="en-US" sz="3600" b="0" dirty="0">
                <a:solidFill>
                  <a:srgbClr val="FF0000"/>
                </a:solidFill>
              </a:rPr>
              <a:t>二、自主学习  合作探究</a:t>
            </a:r>
            <a:endParaRPr lang="en-US" altLang="x-none" sz="3600" b="0" dirty="0">
              <a:solidFill>
                <a:srgbClr val="FF0000"/>
              </a:solidFill>
            </a:endParaRPr>
          </a:p>
        </p:txBody>
      </p:sp>
      <p:sp>
        <p:nvSpPr>
          <p:cNvPr id="7171" name="直接连接符 7170"/>
          <p:cNvSpPr/>
          <p:nvPr/>
        </p:nvSpPr>
        <p:spPr>
          <a:xfrm>
            <a:off x="1979613" y="3213100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2" name="矩形 7171"/>
          <p:cNvSpPr>
            <a:spLocks noRot="1"/>
          </p:cNvSpPr>
          <p:nvPr/>
        </p:nvSpPr>
        <p:spPr>
          <a:xfrm>
            <a:off x="900113" y="1916113"/>
            <a:ext cx="5616575" cy="9366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1" u="none" kern="1200"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 algn="l"/>
            <a:r>
              <a:rPr lang="zh-CN" altLang="en-US" sz="3200" b="0" dirty="0">
                <a:solidFill>
                  <a:srgbClr val="660033"/>
                </a:solidFill>
              </a:rPr>
              <a:t>学习活动</a:t>
            </a:r>
            <a:r>
              <a:rPr lang="en-US" altLang="x-none" sz="3200" b="0" dirty="0">
                <a:solidFill>
                  <a:srgbClr val="660033"/>
                </a:solidFill>
              </a:rPr>
              <a:t>2</a:t>
            </a:r>
            <a:r>
              <a:rPr lang="zh-CN" altLang="en-US" sz="3200" b="0" dirty="0">
                <a:solidFill>
                  <a:srgbClr val="660033"/>
                </a:solidFill>
              </a:rPr>
              <a:t>： </a:t>
            </a:r>
            <a:r>
              <a:rPr lang="zh-CN" altLang="en-US" sz="3200" dirty="0">
                <a:solidFill>
                  <a:srgbClr val="660033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角的平分线</a:t>
            </a:r>
            <a:endParaRPr lang="zh-CN" altLang="en-US" sz="3200" dirty="0">
              <a:solidFill>
                <a:srgbClr val="660033"/>
              </a:solidFill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7173" name="文本框 7172"/>
          <p:cNvSpPr txBox="1"/>
          <p:nvPr/>
        </p:nvSpPr>
        <p:spPr>
          <a:xfrm>
            <a:off x="2057400" y="1143000"/>
            <a:ext cx="411321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00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宋体" panose="02010600030101010101" pitchFamily="2" charset="-122"/>
              </a:rPr>
              <a:t>从图形上研究角的和与差</a:t>
            </a:r>
            <a:endParaRPr lang="zh-CN" altLang="en-US" sz="2800" b="1" dirty="0">
              <a:solidFill>
                <a:srgbClr val="003300"/>
              </a:solidFill>
              <a:effectLst>
                <a:outerShdw blurRad="38100" dist="38100" dir="2700000">
                  <a:srgbClr val="000000"/>
                </a:outerShdw>
              </a:effectLst>
              <a:latin typeface="宋体" panose="02010600030101010101" pitchFamily="2" charset="-122"/>
            </a:endParaRPr>
          </a:p>
        </p:txBody>
      </p:sp>
      <p:sp>
        <p:nvSpPr>
          <p:cNvPr id="7174" name="直接连接符 7173"/>
          <p:cNvSpPr/>
          <p:nvPr/>
        </p:nvSpPr>
        <p:spPr>
          <a:xfrm flipH="1" flipV="1">
            <a:off x="3879850" y="4506913"/>
            <a:ext cx="2060575" cy="1587"/>
          </a:xfrm>
          <a:prstGeom prst="line">
            <a:avLst/>
          </a:prstGeom>
          <a:ln w="28575" cap="flat" cmpd="sng">
            <a:solidFill>
              <a:srgbClr val="0033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5" name="文本框 7174"/>
          <p:cNvSpPr txBox="1"/>
          <p:nvPr/>
        </p:nvSpPr>
        <p:spPr>
          <a:xfrm>
            <a:off x="3995738" y="2781300"/>
            <a:ext cx="5048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b="1" dirty="0">
                <a:solidFill>
                  <a:srgbClr val="990099"/>
                </a:solidFill>
                <a:latin typeface="Arial" panose="020B0604020202020204" pitchFamily="34" charset="0"/>
              </a:rPr>
              <a:t>A</a:t>
            </a:r>
            <a:endParaRPr lang="en-US" altLang="x-none" sz="3200" b="1" dirty="0">
              <a:solidFill>
                <a:srgbClr val="990099"/>
              </a:solidFill>
              <a:latin typeface="Arial" panose="020B0604020202020204" pitchFamily="34" charset="0"/>
            </a:endParaRPr>
          </a:p>
        </p:txBody>
      </p:sp>
      <p:sp>
        <p:nvSpPr>
          <p:cNvPr id="7176" name="文本框 7175"/>
          <p:cNvSpPr txBox="1"/>
          <p:nvPr/>
        </p:nvSpPr>
        <p:spPr>
          <a:xfrm>
            <a:off x="5795963" y="4581525"/>
            <a:ext cx="68421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b="1" dirty="0">
                <a:solidFill>
                  <a:srgbClr val="990099"/>
                </a:solidFill>
                <a:latin typeface="Arial" panose="020B0604020202020204" pitchFamily="34" charset="0"/>
              </a:rPr>
              <a:t>B</a:t>
            </a:r>
            <a:endParaRPr lang="en-US" altLang="x-none" sz="3200" b="1" dirty="0">
              <a:solidFill>
                <a:srgbClr val="990099"/>
              </a:solidFill>
              <a:latin typeface="Arial" panose="020B0604020202020204" pitchFamily="34" charset="0"/>
            </a:endParaRPr>
          </a:p>
        </p:txBody>
      </p:sp>
      <p:sp>
        <p:nvSpPr>
          <p:cNvPr id="7177" name="文本框 7176"/>
          <p:cNvSpPr txBox="1"/>
          <p:nvPr/>
        </p:nvSpPr>
        <p:spPr>
          <a:xfrm>
            <a:off x="3348038" y="4437063"/>
            <a:ext cx="504825" cy="577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b="1" dirty="0">
                <a:solidFill>
                  <a:srgbClr val="990099"/>
                </a:solidFill>
                <a:latin typeface="Arial" panose="020B0604020202020204" pitchFamily="34" charset="0"/>
              </a:rPr>
              <a:t>O</a:t>
            </a:r>
            <a:endParaRPr lang="en-US" altLang="x-none" sz="3200" b="1" dirty="0">
              <a:solidFill>
                <a:srgbClr val="990099"/>
              </a:solidFill>
              <a:latin typeface="Arial" panose="020B0604020202020204" pitchFamily="34" charset="0"/>
            </a:endParaRPr>
          </a:p>
        </p:txBody>
      </p:sp>
      <p:sp>
        <p:nvSpPr>
          <p:cNvPr id="7178" name="任意多边形 7177"/>
          <p:cNvSpPr/>
          <p:nvPr/>
        </p:nvSpPr>
        <p:spPr>
          <a:xfrm rot="1730577">
            <a:off x="4211638" y="4292600"/>
            <a:ext cx="312737" cy="222250"/>
          </a:xfrm>
          <a:custGeom>
            <a:avLst/>
            <a:gdLst>
              <a:gd name="txL" fmla="*/ 0 w 20889"/>
              <a:gd name="txT" fmla="*/ 0 h 20936"/>
              <a:gd name="txR" fmla="*/ 20889 w 20889"/>
              <a:gd name="txB" fmla="*/ 20936 h 20936"/>
            </a:gdLst>
            <a:ahLst/>
            <a:cxnLst>
              <a:cxn ang="270">
                <a:pos x="5312" y="0"/>
              </a:cxn>
              <a:cxn ang="0">
                <a:pos x="20889" y="15440"/>
              </a:cxn>
              <a:cxn ang="180">
                <a:pos x="0" y="20936"/>
              </a:cxn>
            </a:cxnLst>
            <a:rect l="txL" t="txT" r="txR" b="txB"/>
            <a:pathLst>
              <a:path w="20889" h="20936" fill="none">
                <a:moveTo>
                  <a:pt x="5312" y="0"/>
                </a:moveTo>
                <a:arcTo wR="21600" hR="21600" stAng="-4545782" swAng="3661338"/>
              </a:path>
              <a:path w="20889" h="20936" stroke="0">
                <a:moveTo>
                  <a:pt x="5312" y="0"/>
                </a:moveTo>
                <a:arcTo wR="21600" hR="21600" stAng="-4545782" swAng="3661338"/>
                <a:lnTo>
                  <a:pt x="0" y="20936"/>
                </a:lnTo>
                <a:close/>
              </a:path>
            </a:pathLst>
          </a:custGeom>
          <a:noFill/>
          <a:ln w="2857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7179" name="文本框 7178"/>
          <p:cNvSpPr txBox="1"/>
          <p:nvPr/>
        </p:nvSpPr>
        <p:spPr>
          <a:xfrm>
            <a:off x="4500563" y="4076700"/>
            <a:ext cx="3587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400" dirty="0">
                <a:solidFill>
                  <a:srgbClr val="FF00FF"/>
                </a:solidFill>
                <a:latin typeface="Arial" panose="020B0604020202020204" pitchFamily="34" charset="0"/>
              </a:rPr>
              <a:t>1</a:t>
            </a:r>
            <a:endParaRPr lang="en-US" altLang="x-none" sz="2400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7180" name="文本框 7179"/>
          <p:cNvSpPr txBox="1"/>
          <p:nvPr/>
        </p:nvSpPr>
        <p:spPr>
          <a:xfrm>
            <a:off x="4500563" y="3573463"/>
            <a:ext cx="3587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400" dirty="0">
                <a:latin typeface="Arial" panose="020B0604020202020204" pitchFamily="34" charset="0"/>
              </a:rPr>
              <a:t>2</a:t>
            </a:r>
            <a:endParaRPr lang="en-US" altLang="x-none" sz="2400" dirty="0">
              <a:latin typeface="Arial" panose="020B0604020202020204" pitchFamily="34" charset="0"/>
            </a:endParaRPr>
          </a:p>
        </p:txBody>
      </p:sp>
      <p:sp>
        <p:nvSpPr>
          <p:cNvPr id="7181" name="文本框 7180"/>
          <p:cNvSpPr txBox="1"/>
          <p:nvPr/>
        </p:nvSpPr>
        <p:spPr>
          <a:xfrm>
            <a:off x="5651500" y="3213100"/>
            <a:ext cx="4667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b="1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endParaRPr lang="en-US" altLang="x-none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182" name="直接连接符 7181"/>
          <p:cNvSpPr/>
          <p:nvPr/>
        </p:nvSpPr>
        <p:spPr>
          <a:xfrm flipV="1">
            <a:off x="3924300" y="2997200"/>
            <a:ext cx="792163" cy="1512888"/>
          </a:xfrm>
          <a:prstGeom prst="line">
            <a:avLst/>
          </a:prstGeom>
          <a:ln w="38100" cap="flat" cmpd="sng">
            <a:solidFill>
              <a:srgbClr val="0033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3" name="直接连接符 7182"/>
          <p:cNvSpPr/>
          <p:nvPr/>
        </p:nvSpPr>
        <p:spPr>
          <a:xfrm flipV="1">
            <a:off x="3924300" y="3573463"/>
            <a:ext cx="1655763" cy="93345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4" name="任意多边形 7183"/>
          <p:cNvSpPr/>
          <p:nvPr/>
        </p:nvSpPr>
        <p:spPr>
          <a:xfrm rot="1316922">
            <a:off x="4140200" y="3933825"/>
            <a:ext cx="403225" cy="228600"/>
          </a:xfrm>
          <a:custGeom>
            <a:avLst/>
            <a:gdLst>
              <a:gd name="txL" fmla="*/ 0 w 26615"/>
              <a:gd name="txT" fmla="*/ 0 h 21600"/>
              <a:gd name="txR" fmla="*/ 26615 w 26615"/>
              <a:gd name="txB" fmla="*/ 21600 h 21600"/>
            </a:gdLst>
            <a:ahLst/>
            <a:cxnLst>
              <a:cxn ang="180">
                <a:pos x="0" y="1042"/>
              </a:cxn>
              <a:cxn ang="0">
                <a:pos x="26614" y="13404"/>
              </a:cxn>
              <a:cxn ang="90">
                <a:pos x="6630" y="21600"/>
              </a:cxn>
            </a:cxnLst>
            <a:rect l="txL" t="txT" r="txR" b="txB"/>
            <a:pathLst>
              <a:path w="26615" h="21600" fill="none">
                <a:moveTo>
                  <a:pt x="0" y="1042"/>
                </a:moveTo>
                <a:arcTo wR="21600" hR="21600" stAng="-6472477" swAng="5134483"/>
              </a:path>
              <a:path w="26615" h="21600" stroke="0">
                <a:moveTo>
                  <a:pt x="0" y="1042"/>
                </a:moveTo>
                <a:arcTo wR="21600" hR="21600" stAng="-6472477" swAng="5134483"/>
                <a:lnTo>
                  <a:pt x="6630" y="21600"/>
                </a:lnTo>
                <a:close/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8193"/>
          <p:cNvSpPr>
            <a:spLocks noGrp="1" noRot="1"/>
          </p:cNvSpPr>
          <p:nvPr>
            <p:ph type="title"/>
          </p:nvPr>
        </p:nvSpPr>
        <p:spPr>
          <a:xfrm>
            <a:off x="250825" y="908050"/>
            <a:ext cx="4105275" cy="503238"/>
          </a:xfrm>
          <a:ln/>
        </p:spPr>
        <p:txBody>
          <a:bodyPr anchor="ctr"/>
          <a:p>
            <a:r>
              <a:rPr lang="zh-CN" altLang="en-US" sz="3200" b="1">
                <a:solidFill>
                  <a:srgbClr val="660033"/>
                </a:solidFill>
              </a:rPr>
              <a:t>练一练</a:t>
            </a:r>
            <a:endParaRPr lang="zh-CN" altLang="en-US" sz="3200" b="1">
              <a:solidFill>
                <a:srgbClr val="660033"/>
              </a:solidFill>
            </a:endParaRPr>
          </a:p>
        </p:txBody>
      </p:sp>
      <p:sp>
        <p:nvSpPr>
          <p:cNvPr id="8195" name="矩形 8194"/>
          <p:cNvSpPr>
            <a:spLocks noRot="1"/>
          </p:cNvSpPr>
          <p:nvPr/>
        </p:nvSpPr>
        <p:spPr>
          <a:xfrm>
            <a:off x="0" y="1628775"/>
            <a:ext cx="4319588" cy="23050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5pPr>
          </a:lstStyle>
          <a:p>
            <a:pPr lvl="0">
              <a:buNone/>
            </a:pPr>
            <a:r>
              <a:rPr lang="zh-CN" altLang="en-US" sz="2800" dirty="0"/>
              <a:t>   如图，如果∠</a:t>
            </a:r>
            <a:r>
              <a:rPr lang="en-US" altLang="x-none" sz="2800" dirty="0"/>
              <a:t>AOB= 82°</a:t>
            </a:r>
            <a:r>
              <a:rPr lang="zh-CN" altLang="en-US" sz="2800" dirty="0"/>
              <a:t>，</a:t>
            </a:r>
            <a:r>
              <a:rPr lang="en-US" altLang="x-none" sz="2800" dirty="0"/>
              <a:t>OP</a:t>
            </a:r>
            <a:r>
              <a:rPr lang="zh-CN" altLang="en-US" sz="2800" dirty="0"/>
              <a:t>是∠</a:t>
            </a:r>
            <a:r>
              <a:rPr lang="en-US" altLang="x-none" sz="2800" dirty="0"/>
              <a:t>AOC</a:t>
            </a:r>
            <a:r>
              <a:rPr lang="zh-CN" altLang="en-US" sz="2800" dirty="0"/>
              <a:t>的平分线，</a:t>
            </a:r>
            <a:r>
              <a:rPr lang="en-US" altLang="x-none" sz="2800" dirty="0"/>
              <a:t>OQ</a:t>
            </a:r>
            <a:r>
              <a:rPr lang="zh-CN" altLang="en-US" sz="2800" dirty="0"/>
              <a:t>是∠</a:t>
            </a:r>
            <a:r>
              <a:rPr lang="en-US" altLang="x-none" sz="2800" dirty="0"/>
              <a:t>COB</a:t>
            </a:r>
            <a:r>
              <a:rPr lang="zh-CN" altLang="en-US" sz="2800" dirty="0"/>
              <a:t>的平分线，请求出∠</a:t>
            </a:r>
            <a:r>
              <a:rPr lang="en-US" altLang="x-none" sz="2800" dirty="0"/>
              <a:t>POQ</a:t>
            </a:r>
            <a:r>
              <a:rPr lang="zh-CN" altLang="en-US" sz="2800" dirty="0"/>
              <a:t>的度数。</a:t>
            </a:r>
            <a:endParaRPr lang="zh-CN" altLang="en-US" sz="2800" dirty="0"/>
          </a:p>
        </p:txBody>
      </p:sp>
      <p:grpSp>
        <p:nvGrpSpPr>
          <p:cNvPr id="8196" name="组合 8195"/>
          <p:cNvGrpSpPr/>
          <p:nvPr/>
        </p:nvGrpSpPr>
        <p:grpSpPr>
          <a:xfrm>
            <a:off x="4643438" y="1341438"/>
            <a:ext cx="4175125" cy="3122612"/>
            <a:chOff x="0" y="0"/>
            <a:chExt cx="6574" cy="4917"/>
          </a:xfrm>
        </p:grpSpPr>
        <p:sp>
          <p:nvSpPr>
            <p:cNvPr id="8197" name="直接连接符 8196"/>
            <p:cNvSpPr/>
            <p:nvPr/>
          </p:nvSpPr>
          <p:spPr>
            <a:xfrm>
              <a:off x="1247" y="4310"/>
              <a:ext cx="4080" cy="0"/>
            </a:xfrm>
            <a:prstGeom prst="line">
              <a:avLst/>
            </a:prstGeom>
            <a:ln w="38100" cap="flat" cmpd="sng">
              <a:solidFill>
                <a:srgbClr val="8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198" name="直接连接符 8197"/>
            <p:cNvSpPr/>
            <p:nvPr/>
          </p:nvSpPr>
          <p:spPr>
            <a:xfrm flipV="1">
              <a:off x="1247" y="340"/>
              <a:ext cx="565" cy="3970"/>
            </a:xfrm>
            <a:prstGeom prst="line">
              <a:avLst/>
            </a:prstGeom>
            <a:ln w="38100" cap="flat" cmpd="sng">
              <a:solidFill>
                <a:srgbClr val="8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199" name="直接连接符 8198"/>
            <p:cNvSpPr/>
            <p:nvPr/>
          </p:nvSpPr>
          <p:spPr>
            <a:xfrm flipV="1">
              <a:off x="1247" y="2382"/>
              <a:ext cx="3855" cy="1928"/>
            </a:xfrm>
            <a:prstGeom prst="line">
              <a:avLst/>
            </a:prstGeom>
            <a:ln w="38100" cap="flat" cmpd="sng">
              <a:solidFill>
                <a:srgbClr val="8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00" name="直接连接符 8199"/>
            <p:cNvSpPr/>
            <p:nvPr/>
          </p:nvSpPr>
          <p:spPr>
            <a:xfrm flipV="1">
              <a:off x="1247" y="3290"/>
              <a:ext cx="4535" cy="1020"/>
            </a:xfrm>
            <a:prstGeom prst="line">
              <a:avLst/>
            </a:prstGeom>
            <a:ln w="38100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01" name="直接连接符 8200"/>
            <p:cNvSpPr/>
            <p:nvPr/>
          </p:nvSpPr>
          <p:spPr>
            <a:xfrm flipV="1">
              <a:off x="1247" y="795"/>
              <a:ext cx="2493" cy="3515"/>
            </a:xfrm>
            <a:prstGeom prst="line">
              <a:avLst/>
            </a:prstGeom>
            <a:ln w="38100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02" name="文本框 8201"/>
            <p:cNvSpPr txBox="1"/>
            <p:nvPr/>
          </p:nvSpPr>
          <p:spPr>
            <a:xfrm>
              <a:off x="905" y="0"/>
              <a:ext cx="795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x-none" sz="2400" dirty="0">
                  <a:solidFill>
                    <a:srgbClr val="FF0000"/>
                  </a:solidFill>
                  <a:latin typeface="Arial" panose="020B0604020202020204" pitchFamily="34" charset="0"/>
                </a:rPr>
                <a:t>A</a:t>
              </a:r>
              <a:endParaRPr lang="en-US" altLang="x-none" sz="2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3" name="文本框 8202"/>
            <p:cNvSpPr txBox="1"/>
            <p:nvPr/>
          </p:nvSpPr>
          <p:spPr>
            <a:xfrm>
              <a:off x="5442" y="4197"/>
              <a:ext cx="680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x-none" sz="2400" dirty="0">
                  <a:solidFill>
                    <a:srgbClr val="FF0000"/>
                  </a:solidFill>
                  <a:latin typeface="Arial" panose="020B0604020202020204" pitchFamily="34" charset="0"/>
                </a:rPr>
                <a:t>B</a:t>
              </a:r>
              <a:endParaRPr lang="en-US" altLang="x-none" sz="2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4" name="文本框 8203"/>
            <p:cNvSpPr txBox="1"/>
            <p:nvPr/>
          </p:nvSpPr>
          <p:spPr>
            <a:xfrm>
              <a:off x="5102" y="1702"/>
              <a:ext cx="793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x-none" sz="2400" dirty="0">
                  <a:solidFill>
                    <a:srgbClr val="FF0000"/>
                  </a:solidFill>
                  <a:latin typeface="Arial" panose="020B0604020202020204" pitchFamily="34" charset="0"/>
                </a:rPr>
                <a:t>C</a:t>
              </a:r>
              <a:endParaRPr lang="en-US" altLang="x-none" sz="2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5" name="文本框 8204"/>
            <p:cNvSpPr txBox="1"/>
            <p:nvPr/>
          </p:nvSpPr>
          <p:spPr>
            <a:xfrm>
              <a:off x="3400" y="115"/>
              <a:ext cx="792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x-none" sz="2400" dirty="0">
                  <a:solidFill>
                    <a:srgbClr val="003300"/>
                  </a:solidFill>
                  <a:latin typeface="Arial" panose="020B0604020202020204" pitchFamily="34" charset="0"/>
                </a:rPr>
                <a:t>P</a:t>
              </a:r>
              <a:endParaRPr lang="en-US" altLang="x-none" sz="2400" dirty="0">
                <a:solidFill>
                  <a:srgbClr val="00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6" name="文本框 8205"/>
            <p:cNvSpPr txBox="1"/>
            <p:nvPr/>
          </p:nvSpPr>
          <p:spPr>
            <a:xfrm>
              <a:off x="5782" y="2722"/>
              <a:ext cx="793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x-none" sz="2400" dirty="0">
                  <a:solidFill>
                    <a:srgbClr val="003300"/>
                  </a:solidFill>
                  <a:latin typeface="Arial" panose="020B0604020202020204" pitchFamily="34" charset="0"/>
                </a:rPr>
                <a:t>Q</a:t>
              </a:r>
              <a:endParaRPr lang="en-US" altLang="x-none" sz="2400" dirty="0">
                <a:solidFill>
                  <a:srgbClr val="00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7" name="文本框 8206"/>
            <p:cNvSpPr txBox="1"/>
            <p:nvPr/>
          </p:nvSpPr>
          <p:spPr>
            <a:xfrm>
              <a:off x="0" y="3970"/>
              <a:ext cx="1135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x-none" sz="2400" dirty="0">
                  <a:solidFill>
                    <a:schemeClr val="tx2"/>
                  </a:solidFill>
                  <a:latin typeface="Arial" panose="020B0604020202020204" pitchFamily="34" charset="0"/>
                </a:rPr>
                <a:t>O</a:t>
              </a:r>
              <a:endParaRPr lang="en-US" altLang="x-none" sz="2400" dirty="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8208" name="矩形 8207"/>
          <p:cNvSpPr>
            <a:spLocks noRot="1"/>
          </p:cNvSpPr>
          <p:nvPr/>
        </p:nvSpPr>
        <p:spPr>
          <a:xfrm>
            <a:off x="1547813" y="0"/>
            <a:ext cx="5327650" cy="9366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1" u="none" kern="1200"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 algn="l"/>
            <a:r>
              <a:rPr lang="zh-CN" altLang="en-US" sz="3600" b="0" dirty="0">
                <a:solidFill>
                  <a:srgbClr val="FF0000"/>
                </a:solidFill>
              </a:rPr>
              <a:t>二、自主学习  合作探究</a:t>
            </a:r>
            <a:endParaRPr lang="en-US" altLang="x-none" sz="3600" b="0" dirty="0">
              <a:solidFill>
                <a:srgbClr val="FF0000"/>
              </a:solidFill>
            </a:endParaRPr>
          </a:p>
        </p:txBody>
      </p:sp>
      <p:sp>
        <p:nvSpPr>
          <p:cNvPr id="8209" name="矩形 8208"/>
          <p:cNvSpPr>
            <a:spLocks noRot="1"/>
          </p:cNvSpPr>
          <p:nvPr/>
        </p:nvSpPr>
        <p:spPr>
          <a:xfrm>
            <a:off x="179388" y="4552950"/>
            <a:ext cx="5113337" cy="23050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5pPr>
          </a:lstStyle>
          <a:p>
            <a:pPr lvl="0">
              <a:buNone/>
            </a:pPr>
            <a:r>
              <a:rPr lang="zh-CN" altLang="en-US" sz="2400" dirty="0"/>
              <a:t>   因为 </a:t>
            </a:r>
            <a:r>
              <a:rPr lang="en-US" altLang="x-none" sz="2400" dirty="0"/>
              <a:t>OP</a:t>
            </a:r>
            <a:r>
              <a:rPr lang="zh-CN" altLang="en-US" sz="2400" dirty="0"/>
              <a:t>是∠</a:t>
            </a:r>
            <a:r>
              <a:rPr lang="en-US" altLang="x-none" sz="2400" dirty="0"/>
              <a:t>AOC</a:t>
            </a:r>
            <a:r>
              <a:rPr lang="zh-CN" altLang="en-US" sz="2400" dirty="0"/>
              <a:t>的平分线，</a:t>
            </a:r>
            <a:endParaRPr lang="zh-CN" altLang="en-US" sz="2400" dirty="0"/>
          </a:p>
          <a:p>
            <a:pPr lvl="0">
              <a:buNone/>
            </a:pPr>
            <a:r>
              <a:rPr lang="zh-CN" altLang="en-US" sz="2400" dirty="0"/>
              <a:t>  </a:t>
            </a:r>
            <a:endParaRPr lang="zh-CN" altLang="en-US" sz="2400" dirty="0"/>
          </a:p>
          <a:p>
            <a:pPr lvl="0">
              <a:buNone/>
            </a:pPr>
            <a:r>
              <a:rPr lang="zh-CN" altLang="en-US" sz="2400" dirty="0"/>
              <a:t>   所以 ∠</a:t>
            </a:r>
            <a:r>
              <a:rPr lang="en-US" altLang="x-none" sz="2400" u="sng" dirty="0"/>
              <a:t>        </a:t>
            </a:r>
            <a:r>
              <a:rPr lang="en-US" altLang="x-none" sz="2400" dirty="0"/>
              <a:t>=         </a:t>
            </a:r>
            <a:r>
              <a:rPr lang="zh-CN" altLang="en-US" sz="2400" dirty="0"/>
              <a:t>∠</a:t>
            </a:r>
            <a:r>
              <a:rPr lang="zh-CN" altLang="en-US" sz="2400" u="sng" dirty="0"/>
              <a:t>       </a:t>
            </a:r>
            <a:r>
              <a:rPr lang="zh-CN" altLang="en-US" sz="2400" dirty="0"/>
              <a:t>。</a:t>
            </a:r>
            <a:endParaRPr lang="en-US" altLang="x-none" sz="2400" dirty="0"/>
          </a:p>
          <a:p>
            <a:pPr lvl="0">
              <a:buNone/>
            </a:pPr>
            <a:endParaRPr lang="en-US" altLang="x-none" sz="2400" dirty="0"/>
          </a:p>
          <a:p>
            <a:pPr lvl="0">
              <a:buNone/>
            </a:pPr>
            <a:endParaRPr lang="zh-CN" altLang="en-US" sz="2400" dirty="0"/>
          </a:p>
          <a:p>
            <a:pPr lvl="0">
              <a:buNone/>
            </a:pPr>
            <a:endParaRPr lang="zh-CN" altLang="en-US" sz="2400" dirty="0"/>
          </a:p>
          <a:p>
            <a:pPr lvl="0">
              <a:buNone/>
            </a:pPr>
            <a:r>
              <a:rPr lang="zh-CN" altLang="en-US" sz="2400" dirty="0"/>
              <a:t>的平分线，请求出∠</a:t>
            </a:r>
            <a:r>
              <a:rPr lang="en-US" altLang="x-none" sz="2400" dirty="0"/>
              <a:t>POQ</a:t>
            </a:r>
            <a:r>
              <a:rPr lang="zh-CN" altLang="en-US" sz="2400" dirty="0"/>
              <a:t>的度数。</a:t>
            </a:r>
            <a:endParaRPr lang="zh-CN" altLang="en-US" sz="2400" dirty="0"/>
          </a:p>
        </p:txBody>
      </p:sp>
      <p:sp>
        <p:nvSpPr>
          <p:cNvPr id="8210" name="直接连接符 8209"/>
          <p:cNvSpPr/>
          <p:nvPr/>
        </p:nvSpPr>
        <p:spPr>
          <a:xfrm>
            <a:off x="2484438" y="5661025"/>
            <a:ext cx="719137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11" name="文本框 8210"/>
          <p:cNvSpPr txBox="1"/>
          <p:nvPr/>
        </p:nvSpPr>
        <p:spPr>
          <a:xfrm>
            <a:off x="2627313" y="5805488"/>
            <a:ext cx="431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400" dirty="0">
                <a:latin typeface="Arial" panose="020B0604020202020204" pitchFamily="34" charset="0"/>
              </a:rPr>
              <a:t>2</a:t>
            </a:r>
            <a:endParaRPr lang="en-US" altLang="x-none" sz="2400" dirty="0">
              <a:latin typeface="Arial" panose="020B0604020202020204" pitchFamily="34" charset="0"/>
            </a:endParaRPr>
          </a:p>
        </p:txBody>
      </p:sp>
      <p:sp>
        <p:nvSpPr>
          <p:cNvPr id="8212" name="文本框 8211"/>
          <p:cNvSpPr txBox="1"/>
          <p:nvPr/>
        </p:nvSpPr>
        <p:spPr>
          <a:xfrm>
            <a:off x="2627313" y="5157788"/>
            <a:ext cx="431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400" dirty="0">
                <a:latin typeface="Arial" panose="020B0604020202020204" pitchFamily="34" charset="0"/>
              </a:rPr>
              <a:t>1</a:t>
            </a:r>
            <a:endParaRPr lang="en-US" altLang="x-none" sz="2400" dirty="0">
              <a:latin typeface="Arial" panose="020B0604020202020204" pitchFamily="34" charset="0"/>
            </a:endParaRPr>
          </a:p>
        </p:txBody>
      </p:sp>
      <p:sp>
        <p:nvSpPr>
          <p:cNvPr id="8213" name="矩形 8212"/>
          <p:cNvSpPr>
            <a:spLocks noRot="1"/>
          </p:cNvSpPr>
          <p:nvPr/>
        </p:nvSpPr>
        <p:spPr>
          <a:xfrm>
            <a:off x="395288" y="4076700"/>
            <a:ext cx="2160587" cy="50323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1" u="none" kern="1200"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 algn="l"/>
            <a:r>
              <a:rPr lang="zh-CN" altLang="en-US" sz="1800" b="0" dirty="0">
                <a:solidFill>
                  <a:srgbClr val="FF0000"/>
                </a:solidFill>
              </a:rPr>
              <a:t>温馨小提示</a:t>
            </a:r>
            <a:endParaRPr lang="en-US" altLang="x-none" sz="18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标题 9217"/>
          <p:cNvSpPr>
            <a:spLocks noGrp="1" noRot="1"/>
          </p:cNvSpPr>
          <p:nvPr>
            <p:ph type="title"/>
          </p:nvPr>
        </p:nvSpPr>
        <p:spPr>
          <a:xfrm>
            <a:off x="323850" y="1557338"/>
            <a:ext cx="5419725" cy="1054100"/>
          </a:xfrm>
          <a:ln/>
        </p:spPr>
        <p:txBody>
          <a:bodyPr anchor="ctr"/>
          <a:p>
            <a:r>
              <a:rPr lang="zh-CN" altLang="en-US" sz="2400" b="1" dirty="0">
                <a:solidFill>
                  <a:srgbClr val="FF0000"/>
                </a:solidFill>
              </a:rPr>
              <a:t>例题：</a:t>
            </a:r>
            <a:r>
              <a:rPr lang="zh-CN" altLang="en-US" sz="2400" b="1" dirty="0"/>
              <a:t>已知∠</a:t>
            </a:r>
            <a:r>
              <a:rPr lang="en-US" altLang="x-none" sz="2400" b="1" dirty="0"/>
              <a:t>1</a:t>
            </a:r>
            <a:r>
              <a:rPr lang="zh-CN" altLang="en-US" sz="2400" b="1" dirty="0"/>
              <a:t>＝</a:t>
            </a:r>
            <a:r>
              <a:rPr lang="en-US" altLang="x-none" sz="2400" b="1" dirty="0"/>
              <a:t>103°24′28″</a:t>
            </a:r>
            <a:r>
              <a:rPr lang="zh-CN" altLang="en-US" sz="2400" b="1" dirty="0"/>
              <a:t>， ∠</a:t>
            </a:r>
            <a:r>
              <a:rPr lang="en-US" altLang="x-none" sz="2400" b="1" dirty="0"/>
              <a:t>2 </a:t>
            </a:r>
            <a:r>
              <a:rPr lang="zh-CN" altLang="en-US" sz="2400" b="1" dirty="0"/>
              <a:t>＝</a:t>
            </a:r>
            <a:r>
              <a:rPr lang="en-US" altLang="x-none" sz="2400" b="1" dirty="0"/>
              <a:t>30°54 ″</a:t>
            </a:r>
            <a:r>
              <a:rPr lang="zh-CN" altLang="en-US" sz="2400" b="1" dirty="0"/>
              <a:t>，求∠</a:t>
            </a:r>
            <a:r>
              <a:rPr lang="en-US" altLang="x-none" sz="2400" b="1" dirty="0"/>
              <a:t>1</a:t>
            </a:r>
            <a:r>
              <a:rPr lang="zh-CN" altLang="en-US" sz="2400" b="1" dirty="0"/>
              <a:t>＋ ∠</a:t>
            </a:r>
            <a:r>
              <a:rPr lang="en-US" altLang="x-none" sz="2400" b="1" dirty="0"/>
              <a:t>2</a:t>
            </a:r>
            <a:r>
              <a:rPr lang="zh-CN" altLang="en-US" sz="2400" b="1" dirty="0"/>
              <a:t>和∠</a:t>
            </a:r>
            <a:r>
              <a:rPr lang="en-US" altLang="x-none" sz="2400" b="1" dirty="0"/>
              <a:t>1</a:t>
            </a:r>
            <a:r>
              <a:rPr lang="zh-CN" altLang="en-US" sz="2400" b="1" dirty="0"/>
              <a:t>－ ∠</a:t>
            </a:r>
            <a:r>
              <a:rPr lang="en-US" altLang="x-none" sz="2400" b="1" dirty="0"/>
              <a:t>2</a:t>
            </a:r>
            <a:r>
              <a:rPr lang="zh-CN" altLang="en-US" sz="2400" b="1" dirty="0"/>
              <a:t>。</a:t>
            </a:r>
            <a:endParaRPr lang="zh-CN" altLang="en-US" sz="2400" b="1" dirty="0"/>
          </a:p>
        </p:txBody>
      </p:sp>
      <p:sp>
        <p:nvSpPr>
          <p:cNvPr id="9219" name="文本占位符 9218"/>
          <p:cNvSpPr>
            <a:spLocks noGrp="1" noRot="1"/>
          </p:cNvSpPr>
          <p:nvPr>
            <p:ph type="body" idx="1"/>
          </p:nvPr>
        </p:nvSpPr>
        <p:spPr>
          <a:xfrm>
            <a:off x="468313" y="2565400"/>
            <a:ext cx="8229600" cy="1566863"/>
          </a:xfrm>
          <a:ln/>
        </p:spPr>
        <p:txBody>
          <a:bodyPr/>
          <a:p>
            <a:pPr>
              <a:buNone/>
            </a:pPr>
            <a:r>
              <a:rPr lang="zh-CN" altLang="en-US" sz="2800" dirty="0"/>
              <a:t>解：∠</a:t>
            </a:r>
            <a:r>
              <a:rPr lang="en-US" altLang="x-none" sz="2800" dirty="0"/>
              <a:t>1</a:t>
            </a:r>
            <a:r>
              <a:rPr lang="zh-CN" altLang="en-US" sz="2800" dirty="0"/>
              <a:t>＋ ∠</a:t>
            </a:r>
            <a:r>
              <a:rPr lang="en-US" altLang="x-none" sz="2800" dirty="0"/>
              <a:t>2</a:t>
            </a:r>
            <a:r>
              <a:rPr lang="zh-CN" altLang="en-US" sz="2800" dirty="0"/>
              <a:t>＝ </a:t>
            </a:r>
            <a:r>
              <a:rPr lang="en-US" altLang="x-none" sz="2800" dirty="0"/>
              <a:t>103°24′28″</a:t>
            </a:r>
            <a:r>
              <a:rPr lang="zh-CN" altLang="en-US" sz="2800" dirty="0"/>
              <a:t>＋ </a:t>
            </a:r>
            <a:r>
              <a:rPr lang="en-US" altLang="x-none" sz="2800" dirty="0"/>
              <a:t>30°54 ″</a:t>
            </a:r>
            <a:endParaRPr lang="en-US" altLang="x-none" sz="2800" dirty="0"/>
          </a:p>
          <a:p>
            <a:pPr>
              <a:buNone/>
            </a:pPr>
            <a:r>
              <a:rPr lang="zh-CN" altLang="en-US" sz="2800" dirty="0"/>
              <a:t>　　　　　　＝</a:t>
            </a:r>
            <a:r>
              <a:rPr lang="en-US" altLang="x-none" sz="2800" dirty="0"/>
              <a:t>133°24′82 ″</a:t>
            </a:r>
            <a:endParaRPr lang="en-US" altLang="x-none" sz="2800" dirty="0"/>
          </a:p>
          <a:p>
            <a:pPr>
              <a:buNone/>
            </a:pPr>
            <a:r>
              <a:rPr lang="zh-CN" altLang="en-US" sz="2800" dirty="0"/>
              <a:t>　　　　　　＝</a:t>
            </a:r>
            <a:r>
              <a:rPr lang="en-US" altLang="x-none" sz="2800" dirty="0"/>
              <a:t>133°25′22 ″</a:t>
            </a:r>
            <a:endParaRPr lang="en-US" altLang="x-none" sz="2800" dirty="0"/>
          </a:p>
        </p:txBody>
      </p:sp>
      <p:sp>
        <p:nvSpPr>
          <p:cNvPr id="9220" name="文本框 9219"/>
          <p:cNvSpPr txBox="1"/>
          <p:nvPr/>
        </p:nvSpPr>
        <p:spPr>
          <a:xfrm>
            <a:off x="2555875" y="4076700"/>
            <a:ext cx="298132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dirty="0">
                <a:latin typeface="Arial" panose="020B0604020202020204" pitchFamily="34" charset="0"/>
              </a:rPr>
              <a:t>103°24′28″</a:t>
            </a:r>
            <a:endParaRPr lang="en-US" altLang="x-none" sz="3200" dirty="0">
              <a:latin typeface="Arial" panose="020B0604020202020204" pitchFamily="34" charset="0"/>
            </a:endParaRPr>
          </a:p>
        </p:txBody>
      </p:sp>
      <p:sp>
        <p:nvSpPr>
          <p:cNvPr id="9221" name="文本框 9220"/>
          <p:cNvSpPr txBox="1"/>
          <p:nvPr/>
        </p:nvSpPr>
        <p:spPr>
          <a:xfrm>
            <a:off x="2051050" y="4581525"/>
            <a:ext cx="5762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zh-CN" altLang="en-US" sz="3200" dirty="0">
                <a:latin typeface="Arial" panose="020B0604020202020204" pitchFamily="34" charset="0"/>
              </a:rPr>
              <a:t>＋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9222" name="文本框 9221"/>
          <p:cNvSpPr txBox="1"/>
          <p:nvPr/>
        </p:nvSpPr>
        <p:spPr>
          <a:xfrm>
            <a:off x="2771775" y="4581525"/>
            <a:ext cx="30956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dirty="0">
                <a:latin typeface="Arial" panose="020B0604020202020204" pitchFamily="34" charset="0"/>
              </a:rPr>
              <a:t>30°        54 ″</a:t>
            </a:r>
            <a:endParaRPr lang="en-US" altLang="x-none" sz="3200" dirty="0">
              <a:latin typeface="Arial" panose="020B0604020202020204" pitchFamily="34" charset="0"/>
            </a:endParaRPr>
          </a:p>
        </p:txBody>
      </p:sp>
      <p:sp>
        <p:nvSpPr>
          <p:cNvPr id="9223" name="直接连接符 9222"/>
          <p:cNvSpPr/>
          <p:nvPr/>
        </p:nvSpPr>
        <p:spPr>
          <a:xfrm>
            <a:off x="1835150" y="5157788"/>
            <a:ext cx="4249738" cy="0"/>
          </a:xfrm>
          <a:prstGeom prst="line">
            <a:avLst/>
          </a:prstGeom>
          <a:ln w="28575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4" name="文本框 9223"/>
          <p:cNvSpPr txBox="1"/>
          <p:nvPr/>
        </p:nvSpPr>
        <p:spPr>
          <a:xfrm>
            <a:off x="2339975" y="5084763"/>
            <a:ext cx="35274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zh-CN" altLang="en-US" sz="3200" dirty="0">
                <a:latin typeface="Arial" panose="020B0604020202020204" pitchFamily="34" charset="0"/>
              </a:rPr>
              <a:t>  </a:t>
            </a:r>
            <a:r>
              <a:rPr lang="en-US" altLang="x-none" sz="3200" dirty="0">
                <a:latin typeface="Arial" panose="020B0604020202020204" pitchFamily="34" charset="0"/>
              </a:rPr>
              <a:t>133°24′82 ″</a:t>
            </a:r>
            <a:endParaRPr lang="en-US" altLang="x-none" sz="3200" dirty="0">
              <a:latin typeface="Arial" panose="020B0604020202020204" pitchFamily="34" charset="0"/>
            </a:endParaRPr>
          </a:p>
        </p:txBody>
      </p:sp>
      <p:sp>
        <p:nvSpPr>
          <p:cNvPr id="9225" name="文本框 9224"/>
          <p:cNvSpPr txBox="1"/>
          <p:nvPr/>
        </p:nvSpPr>
        <p:spPr>
          <a:xfrm>
            <a:off x="5940425" y="5013325"/>
            <a:ext cx="35274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dirty="0">
                <a:latin typeface="Arial" panose="020B0604020202020204" pitchFamily="34" charset="0"/>
              </a:rPr>
              <a:t>(82 ″=1′22 ″)</a:t>
            </a:r>
            <a:endParaRPr lang="en-US" altLang="x-none" sz="3200" dirty="0">
              <a:latin typeface="Arial" panose="020B0604020202020204" pitchFamily="34" charset="0"/>
            </a:endParaRPr>
          </a:p>
        </p:txBody>
      </p:sp>
      <p:sp>
        <p:nvSpPr>
          <p:cNvPr id="9226" name="文本框 9225"/>
          <p:cNvSpPr txBox="1"/>
          <p:nvPr/>
        </p:nvSpPr>
        <p:spPr>
          <a:xfrm>
            <a:off x="1619250" y="5661025"/>
            <a:ext cx="64801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zh-CN" altLang="en-US" sz="3200" dirty="0">
                <a:latin typeface="Arial" panose="020B0604020202020204" pitchFamily="34" charset="0"/>
              </a:rPr>
              <a:t>所以 ∠</a:t>
            </a:r>
            <a:r>
              <a:rPr lang="en-US" altLang="x-none" sz="3200" dirty="0">
                <a:latin typeface="Arial" panose="020B0604020202020204" pitchFamily="34" charset="0"/>
              </a:rPr>
              <a:t>1</a:t>
            </a:r>
            <a:r>
              <a:rPr lang="zh-CN" altLang="en-US" sz="3200" dirty="0">
                <a:latin typeface="Arial" panose="020B0604020202020204" pitchFamily="34" charset="0"/>
              </a:rPr>
              <a:t>＋ ∠</a:t>
            </a:r>
            <a:r>
              <a:rPr lang="en-US" altLang="x-none" sz="3200" dirty="0">
                <a:latin typeface="Arial" panose="020B0604020202020204" pitchFamily="34" charset="0"/>
              </a:rPr>
              <a:t>2= 133°25′22 ″</a:t>
            </a:r>
            <a:endParaRPr lang="en-US" altLang="x-none" sz="3200" dirty="0">
              <a:latin typeface="Arial" panose="020B0604020202020204" pitchFamily="34" charset="0"/>
            </a:endParaRPr>
          </a:p>
        </p:txBody>
      </p:sp>
      <p:sp>
        <p:nvSpPr>
          <p:cNvPr id="9227" name="直接连接符 9226"/>
          <p:cNvSpPr/>
          <p:nvPr/>
        </p:nvSpPr>
        <p:spPr>
          <a:xfrm>
            <a:off x="5724525" y="1628775"/>
            <a:ext cx="1076325" cy="674688"/>
          </a:xfrm>
          <a:prstGeom prst="line">
            <a:avLst/>
          </a:prstGeom>
          <a:ln w="28575" cap="flat" cmpd="sng">
            <a:solidFill>
              <a:srgbClr val="8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8" name="直接连接符 9227"/>
          <p:cNvSpPr/>
          <p:nvPr/>
        </p:nvSpPr>
        <p:spPr>
          <a:xfrm flipH="1" flipV="1">
            <a:off x="6831013" y="2346325"/>
            <a:ext cx="1512887" cy="0"/>
          </a:xfrm>
          <a:prstGeom prst="line">
            <a:avLst/>
          </a:prstGeom>
          <a:ln w="28575" cap="flat" cmpd="sng">
            <a:solidFill>
              <a:srgbClr val="8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9" name="直接连接符 9228"/>
          <p:cNvSpPr/>
          <p:nvPr/>
        </p:nvSpPr>
        <p:spPr>
          <a:xfrm>
            <a:off x="6516688" y="1341438"/>
            <a:ext cx="314325" cy="979487"/>
          </a:xfrm>
          <a:prstGeom prst="line">
            <a:avLst/>
          </a:prstGeom>
          <a:ln w="28575" cap="flat" cmpd="sng">
            <a:solidFill>
              <a:srgbClr val="8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0" name="文本框 9229"/>
          <p:cNvSpPr txBox="1"/>
          <p:nvPr/>
        </p:nvSpPr>
        <p:spPr>
          <a:xfrm>
            <a:off x="5754688" y="1290638"/>
            <a:ext cx="5048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b="1" dirty="0">
                <a:solidFill>
                  <a:srgbClr val="990099"/>
                </a:solidFill>
                <a:latin typeface="Arial" panose="020B0604020202020204" pitchFamily="34" charset="0"/>
              </a:rPr>
              <a:t>A</a:t>
            </a:r>
            <a:endParaRPr lang="en-US" altLang="x-none" sz="3200" b="1" dirty="0">
              <a:solidFill>
                <a:srgbClr val="990099"/>
              </a:solidFill>
              <a:latin typeface="Arial" panose="020B0604020202020204" pitchFamily="34" charset="0"/>
            </a:endParaRPr>
          </a:p>
        </p:txBody>
      </p:sp>
      <p:sp>
        <p:nvSpPr>
          <p:cNvPr id="9231" name="文本框 9230"/>
          <p:cNvSpPr txBox="1"/>
          <p:nvPr/>
        </p:nvSpPr>
        <p:spPr>
          <a:xfrm>
            <a:off x="8243888" y="1989138"/>
            <a:ext cx="68421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b="1" dirty="0">
                <a:solidFill>
                  <a:srgbClr val="990099"/>
                </a:solidFill>
                <a:latin typeface="Arial" panose="020B0604020202020204" pitchFamily="34" charset="0"/>
              </a:rPr>
              <a:t>B</a:t>
            </a:r>
            <a:endParaRPr lang="en-US" altLang="x-none" sz="3200" b="1" dirty="0">
              <a:solidFill>
                <a:srgbClr val="990099"/>
              </a:solidFill>
              <a:latin typeface="Arial" panose="020B0604020202020204" pitchFamily="34" charset="0"/>
            </a:endParaRPr>
          </a:p>
        </p:txBody>
      </p:sp>
      <p:sp>
        <p:nvSpPr>
          <p:cNvPr id="9232" name="文本框 9231"/>
          <p:cNvSpPr txBox="1"/>
          <p:nvPr/>
        </p:nvSpPr>
        <p:spPr>
          <a:xfrm>
            <a:off x="6516688" y="2205038"/>
            <a:ext cx="504825" cy="577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b="1" dirty="0">
                <a:solidFill>
                  <a:srgbClr val="990099"/>
                </a:solidFill>
                <a:latin typeface="Arial" panose="020B0604020202020204" pitchFamily="34" charset="0"/>
              </a:rPr>
              <a:t>O</a:t>
            </a:r>
            <a:endParaRPr lang="en-US" altLang="x-none" sz="3200" b="1" dirty="0">
              <a:solidFill>
                <a:srgbClr val="990099"/>
              </a:solidFill>
              <a:latin typeface="Arial" panose="020B0604020202020204" pitchFamily="34" charset="0"/>
            </a:endParaRPr>
          </a:p>
        </p:txBody>
      </p:sp>
      <p:sp>
        <p:nvSpPr>
          <p:cNvPr id="9233" name="任意多边形 9232"/>
          <p:cNvSpPr/>
          <p:nvPr/>
        </p:nvSpPr>
        <p:spPr>
          <a:xfrm flipH="1">
            <a:off x="6588125" y="1989138"/>
            <a:ext cx="152400" cy="223837"/>
          </a:xfrm>
          <a:custGeom>
            <a:avLst/>
            <a:gdLst>
              <a:gd name="txL" fmla="*/ 0 w 21600"/>
              <a:gd name="txT" fmla="*/ 0 h 38693"/>
              <a:gd name="txR" fmla="*/ 21600 w 21600"/>
              <a:gd name="txB" fmla="*/ 38693 h 38693"/>
            </a:gdLst>
            <a:ahLst/>
            <a:cxnLst>
              <a:cxn ang="270">
                <a:pos x="0" y="0"/>
              </a:cxn>
              <a:cxn ang="90">
                <a:pos x="13206" y="38692"/>
              </a:cxn>
              <a:cxn ang="90">
                <a:pos x="0" y="21600"/>
              </a:cxn>
            </a:cxnLst>
            <a:rect l="txL" t="txT" r="txR" b="txB"/>
            <a:pathLst>
              <a:path w="21600" h="38693" fill="none">
                <a:moveTo>
                  <a:pt x="0" y="0"/>
                </a:moveTo>
                <a:arcTo wR="21600" hR="21600" stAng="-5400000" swAng="8538529"/>
              </a:path>
              <a:path w="21600" h="38693" stroke="0">
                <a:moveTo>
                  <a:pt x="0" y="0"/>
                </a:moveTo>
                <a:arcTo wR="21600" hR="21600" stAng="-5400000" swAng="8538529"/>
                <a:lnTo>
                  <a:pt x="0" y="21600"/>
                </a:lnTo>
                <a:close/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34" name="任意多边形 9233"/>
          <p:cNvSpPr/>
          <p:nvPr/>
        </p:nvSpPr>
        <p:spPr>
          <a:xfrm>
            <a:off x="6732588" y="2060575"/>
            <a:ext cx="355600" cy="274638"/>
          </a:xfrm>
          <a:custGeom>
            <a:avLst/>
            <a:gdLst>
              <a:gd name="txL" fmla="*/ 0 w 23668"/>
              <a:gd name="txT" fmla="*/ 0 h 25909"/>
              <a:gd name="txR" fmla="*/ 23668 w 23668"/>
              <a:gd name="txB" fmla="*/ 25909 h 25909"/>
            </a:gdLst>
            <a:ahLst/>
            <a:cxnLst>
              <a:cxn ang="180">
                <a:pos x="0" y="99"/>
              </a:cxn>
              <a:cxn ang="90">
                <a:pos x="23233" y="25908"/>
              </a:cxn>
              <a:cxn ang="90">
                <a:pos x="2068" y="21600"/>
              </a:cxn>
            </a:cxnLst>
            <a:rect l="txL" t="txT" r="txR" b="txB"/>
            <a:pathLst>
              <a:path w="23668" h="25909" fill="none">
                <a:moveTo>
                  <a:pt x="0" y="99"/>
                </a:moveTo>
                <a:arcTo wR="21600" hR="21600" stAng="-5729634" swAng="6419935"/>
              </a:path>
              <a:path w="23668" h="25909" stroke="0">
                <a:moveTo>
                  <a:pt x="0" y="99"/>
                </a:moveTo>
                <a:arcTo wR="21600" hR="21600" stAng="-5729634" swAng="6419935"/>
                <a:lnTo>
                  <a:pt x="2068" y="21600"/>
                </a:lnTo>
                <a:close/>
              </a:path>
            </a:pathLst>
          </a:custGeom>
          <a:noFill/>
          <a:ln w="2857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35" name="文本框 9234"/>
          <p:cNvSpPr txBox="1"/>
          <p:nvPr/>
        </p:nvSpPr>
        <p:spPr>
          <a:xfrm>
            <a:off x="7092950" y="1700213"/>
            <a:ext cx="3587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400" dirty="0">
                <a:solidFill>
                  <a:srgbClr val="FF00FF"/>
                </a:solidFill>
                <a:latin typeface="Arial" panose="020B0604020202020204" pitchFamily="34" charset="0"/>
              </a:rPr>
              <a:t>1</a:t>
            </a:r>
            <a:endParaRPr lang="en-US" altLang="x-none" sz="2400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9236" name="文本框 9235"/>
          <p:cNvSpPr txBox="1"/>
          <p:nvPr/>
        </p:nvSpPr>
        <p:spPr>
          <a:xfrm>
            <a:off x="6300788" y="1628775"/>
            <a:ext cx="3587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400" dirty="0">
                <a:solidFill>
                  <a:srgbClr val="FF00FF"/>
                </a:solidFill>
                <a:latin typeface="Arial" panose="020B0604020202020204" pitchFamily="34" charset="0"/>
              </a:rPr>
              <a:t>2</a:t>
            </a:r>
            <a:endParaRPr lang="en-US" altLang="x-none" sz="2400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9237" name="矩形 9236"/>
          <p:cNvSpPr>
            <a:spLocks noRot="1"/>
          </p:cNvSpPr>
          <p:nvPr/>
        </p:nvSpPr>
        <p:spPr>
          <a:xfrm>
            <a:off x="990600" y="914400"/>
            <a:ext cx="4648200" cy="685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just"/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从角的数量上研究角的和与差。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zh-CN" altLang="en-US" sz="2400" b="1" dirty="0">
              <a:solidFill>
                <a:srgbClr val="FF0000"/>
              </a:solidFill>
              <a:latin typeface="Arial Rounded MT Bold" panose="020F0704030504030204" pitchFamily="34" charset="0"/>
              <a:ea typeface="黑体" panose="02010600030101010101" pitchFamily="49" charset="-122"/>
            </a:endParaRPr>
          </a:p>
        </p:txBody>
      </p:sp>
      <p:sp>
        <p:nvSpPr>
          <p:cNvPr id="9238" name="矩形 9237"/>
          <p:cNvSpPr>
            <a:spLocks noRot="1"/>
          </p:cNvSpPr>
          <p:nvPr/>
        </p:nvSpPr>
        <p:spPr>
          <a:xfrm>
            <a:off x="1547813" y="0"/>
            <a:ext cx="5327650" cy="9366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1" u="none" kern="1200"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 algn="l"/>
            <a:r>
              <a:rPr lang="zh-CN" altLang="en-US" sz="3600" b="0" dirty="0">
                <a:solidFill>
                  <a:srgbClr val="FF0000"/>
                </a:solidFill>
              </a:rPr>
              <a:t>二、自主学习  合作探究</a:t>
            </a:r>
            <a:endParaRPr lang="en-US" altLang="x-none" sz="3600" b="0" dirty="0">
              <a:solidFill>
                <a:srgbClr val="FF0000"/>
              </a:solidFill>
            </a:endParaRPr>
          </a:p>
        </p:txBody>
      </p:sp>
      <p:sp>
        <p:nvSpPr>
          <p:cNvPr id="9239" name="文本框 9238"/>
          <p:cNvSpPr txBox="1"/>
          <p:nvPr/>
        </p:nvSpPr>
        <p:spPr>
          <a:xfrm>
            <a:off x="6588125" y="1052513"/>
            <a:ext cx="4667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b="1" dirty="0">
                <a:solidFill>
                  <a:srgbClr val="990099"/>
                </a:solidFill>
                <a:latin typeface="Arial" panose="020B0604020202020204" pitchFamily="34" charset="0"/>
              </a:rPr>
              <a:t>C</a:t>
            </a:r>
            <a:endParaRPr lang="en-US" altLang="x-none" sz="3200" b="1" dirty="0">
              <a:solidFill>
                <a:srgbClr val="9900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3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charRg st="30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49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charRg st="49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0" grpId="0"/>
      <p:bldP spid="9221" grpId="0"/>
      <p:bldP spid="9222" grpId="0"/>
      <p:bldP spid="9224" grpId="0"/>
      <p:bldP spid="9225" grpId="0"/>
      <p:bldP spid="92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矩形 10241"/>
          <p:cNvSpPr>
            <a:spLocks noRot="1"/>
          </p:cNvSpPr>
          <p:nvPr/>
        </p:nvSpPr>
        <p:spPr>
          <a:xfrm>
            <a:off x="0" y="990600"/>
            <a:ext cx="8893175" cy="15843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5pPr>
          </a:lstStyle>
          <a:p>
            <a:pPr lvl="0">
              <a:buNone/>
            </a:pPr>
            <a:r>
              <a:rPr lang="zh-CN" altLang="en-US" sz="2800" dirty="0"/>
              <a:t>　　∠</a:t>
            </a:r>
            <a:r>
              <a:rPr lang="en-US" altLang="x-none" sz="2800" dirty="0"/>
              <a:t>1</a:t>
            </a:r>
            <a:r>
              <a:rPr lang="zh-CN" altLang="en-US" sz="2800" dirty="0"/>
              <a:t>一 ∠</a:t>
            </a:r>
            <a:r>
              <a:rPr lang="en-US" altLang="x-none" sz="2800" dirty="0"/>
              <a:t>2</a:t>
            </a:r>
            <a:r>
              <a:rPr lang="zh-CN" altLang="en-US" sz="2800" dirty="0"/>
              <a:t>＝ </a:t>
            </a:r>
            <a:r>
              <a:rPr lang="en-US" altLang="x-none" sz="2800" dirty="0"/>
              <a:t>103°24′28″</a:t>
            </a:r>
            <a:r>
              <a:rPr lang="zh-CN" altLang="en-US" sz="2800" dirty="0"/>
              <a:t>－ </a:t>
            </a:r>
            <a:r>
              <a:rPr lang="en-US" altLang="x-none" sz="2800" dirty="0"/>
              <a:t>30°54 ″</a:t>
            </a:r>
            <a:endParaRPr lang="en-US" altLang="x-none" sz="2800" dirty="0"/>
          </a:p>
          <a:p>
            <a:pPr lvl="0">
              <a:buNone/>
            </a:pPr>
            <a:r>
              <a:rPr lang="zh-CN" altLang="en-US" sz="2800" dirty="0"/>
              <a:t>　　　　　　＝</a:t>
            </a:r>
            <a:r>
              <a:rPr lang="en-US" altLang="x-none" sz="2800" dirty="0"/>
              <a:t>103°23′88 ″</a:t>
            </a:r>
            <a:r>
              <a:rPr lang="zh-CN" altLang="en-US" sz="2800" dirty="0"/>
              <a:t>－ </a:t>
            </a:r>
            <a:r>
              <a:rPr lang="en-US" altLang="x-none" sz="2800" dirty="0"/>
              <a:t>30°54 ″</a:t>
            </a:r>
            <a:endParaRPr lang="en-US" altLang="x-none" sz="2800" dirty="0"/>
          </a:p>
          <a:p>
            <a:pPr lvl="0">
              <a:buNone/>
            </a:pPr>
            <a:r>
              <a:rPr lang="zh-CN" altLang="en-US" sz="2800" dirty="0"/>
              <a:t>　　　　　　＝</a:t>
            </a:r>
            <a:r>
              <a:rPr lang="en-US" altLang="x-none" sz="2800" dirty="0"/>
              <a:t>73°23′34 ″</a:t>
            </a:r>
            <a:endParaRPr lang="en-US" altLang="x-none" sz="2800" dirty="0"/>
          </a:p>
        </p:txBody>
      </p:sp>
      <p:sp>
        <p:nvSpPr>
          <p:cNvPr id="10243" name="文本框 10242"/>
          <p:cNvSpPr txBox="1"/>
          <p:nvPr/>
        </p:nvSpPr>
        <p:spPr>
          <a:xfrm>
            <a:off x="1187450" y="2781300"/>
            <a:ext cx="298132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dirty="0">
                <a:latin typeface="Arial" panose="020B0604020202020204" pitchFamily="34" charset="0"/>
              </a:rPr>
              <a:t>103°24′28″</a:t>
            </a:r>
            <a:endParaRPr lang="en-US" altLang="x-none" sz="3200" dirty="0">
              <a:latin typeface="Arial" panose="020B0604020202020204" pitchFamily="34" charset="0"/>
            </a:endParaRPr>
          </a:p>
        </p:txBody>
      </p:sp>
      <p:sp>
        <p:nvSpPr>
          <p:cNvPr id="10244" name="文本框 10243"/>
          <p:cNvSpPr txBox="1"/>
          <p:nvPr/>
        </p:nvSpPr>
        <p:spPr>
          <a:xfrm>
            <a:off x="682625" y="3286125"/>
            <a:ext cx="5762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dirty="0">
                <a:latin typeface="Arial" panose="020B0604020202020204" pitchFamily="34" charset="0"/>
              </a:rPr>
              <a:t>—</a:t>
            </a:r>
            <a:endParaRPr lang="en-US" altLang="x-none" sz="3200" dirty="0">
              <a:latin typeface="Arial" panose="020B0604020202020204" pitchFamily="34" charset="0"/>
            </a:endParaRPr>
          </a:p>
        </p:txBody>
      </p:sp>
      <p:sp>
        <p:nvSpPr>
          <p:cNvPr id="10245" name="文本框 10244"/>
          <p:cNvSpPr txBox="1"/>
          <p:nvPr/>
        </p:nvSpPr>
        <p:spPr>
          <a:xfrm>
            <a:off x="1403350" y="3357563"/>
            <a:ext cx="30956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dirty="0">
                <a:latin typeface="Arial" panose="020B0604020202020204" pitchFamily="34" charset="0"/>
              </a:rPr>
              <a:t>30°        54 ″</a:t>
            </a:r>
            <a:endParaRPr lang="en-US" altLang="x-none" sz="3200" dirty="0">
              <a:latin typeface="Arial" panose="020B0604020202020204" pitchFamily="34" charset="0"/>
            </a:endParaRPr>
          </a:p>
        </p:txBody>
      </p:sp>
      <p:sp>
        <p:nvSpPr>
          <p:cNvPr id="10246" name="直接连接符 10245"/>
          <p:cNvSpPr/>
          <p:nvPr/>
        </p:nvSpPr>
        <p:spPr>
          <a:xfrm>
            <a:off x="466725" y="4006850"/>
            <a:ext cx="4249738" cy="0"/>
          </a:xfrm>
          <a:prstGeom prst="line">
            <a:avLst/>
          </a:prstGeom>
          <a:ln w="28575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7" name="文本框 10246"/>
          <p:cNvSpPr txBox="1"/>
          <p:nvPr/>
        </p:nvSpPr>
        <p:spPr>
          <a:xfrm>
            <a:off x="971550" y="4149725"/>
            <a:ext cx="35274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zh-CN" altLang="en-US" sz="3200" dirty="0">
                <a:latin typeface="Arial" panose="020B0604020202020204" pitchFamily="34" charset="0"/>
              </a:rPr>
              <a:t>    </a:t>
            </a:r>
            <a:r>
              <a:rPr lang="en-US" altLang="x-none" sz="3200" dirty="0">
                <a:latin typeface="Arial" panose="020B0604020202020204" pitchFamily="34" charset="0"/>
              </a:rPr>
              <a:t>73°23′34″</a:t>
            </a:r>
            <a:endParaRPr lang="en-US" altLang="x-none" sz="3200" dirty="0">
              <a:latin typeface="Arial" panose="020B0604020202020204" pitchFamily="34" charset="0"/>
            </a:endParaRPr>
          </a:p>
        </p:txBody>
      </p:sp>
      <p:sp>
        <p:nvSpPr>
          <p:cNvPr id="10248" name="文本框 10247"/>
          <p:cNvSpPr txBox="1"/>
          <p:nvPr/>
        </p:nvSpPr>
        <p:spPr>
          <a:xfrm>
            <a:off x="4643438" y="2781300"/>
            <a:ext cx="45005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dirty="0">
                <a:latin typeface="Arial" panose="020B0604020202020204" pitchFamily="34" charset="0"/>
              </a:rPr>
              <a:t>(24′28 ″=23′88 ″)</a:t>
            </a:r>
            <a:endParaRPr lang="en-US" altLang="x-none" sz="3200" dirty="0">
              <a:latin typeface="Arial" panose="020B0604020202020204" pitchFamily="34" charset="0"/>
            </a:endParaRPr>
          </a:p>
        </p:txBody>
      </p:sp>
      <p:sp>
        <p:nvSpPr>
          <p:cNvPr id="10249" name="文本框 10248"/>
          <p:cNvSpPr txBox="1"/>
          <p:nvPr/>
        </p:nvSpPr>
        <p:spPr>
          <a:xfrm>
            <a:off x="1116013" y="5013325"/>
            <a:ext cx="64801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zh-CN" altLang="en-US" sz="3200" dirty="0">
                <a:latin typeface="Arial" panose="020B0604020202020204" pitchFamily="34" charset="0"/>
              </a:rPr>
              <a:t>所以 ∠</a:t>
            </a:r>
            <a:r>
              <a:rPr lang="en-US" altLang="x-none" sz="3200" dirty="0">
                <a:latin typeface="Arial" panose="020B0604020202020204" pitchFamily="34" charset="0"/>
              </a:rPr>
              <a:t>1— ∠2= 73°23′24 ″</a:t>
            </a:r>
            <a:endParaRPr lang="en-US" altLang="x-none"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  <p:bldP spid="10244" grpId="0"/>
      <p:bldP spid="10245" grpId="0"/>
      <p:bldP spid="10247" grpId="0"/>
      <p:bldP spid="10248" grpId="0"/>
      <p:bldP spid="102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矩形 11265"/>
          <p:cNvSpPr>
            <a:spLocks noRot="1"/>
          </p:cNvSpPr>
          <p:nvPr/>
        </p:nvSpPr>
        <p:spPr>
          <a:xfrm>
            <a:off x="304800" y="1371600"/>
            <a:ext cx="3311525" cy="50323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60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/>
            <a:r>
              <a:rPr lang="zh-CN" altLang="en-US" sz="2800" b="1">
                <a:solidFill>
                  <a:srgbClr val="660033"/>
                </a:solidFill>
              </a:rPr>
              <a:t>学习活动</a:t>
            </a:r>
            <a:r>
              <a:rPr lang="en-US" altLang="zh-CN" sz="2800" b="1">
                <a:solidFill>
                  <a:srgbClr val="660033"/>
                </a:solidFill>
              </a:rPr>
              <a:t>3</a:t>
            </a:r>
            <a:r>
              <a:rPr lang="zh-CN" altLang="en-US" sz="2800" b="1">
                <a:solidFill>
                  <a:srgbClr val="660033"/>
                </a:solidFill>
                <a:sym typeface="Wingdings" panose="05000000000000000000" pitchFamily="2" charset="2"/>
              </a:rPr>
              <a:t>：</a:t>
            </a:r>
            <a:endParaRPr lang="zh-CN" altLang="en-US" sz="2800" b="1">
              <a:solidFill>
                <a:srgbClr val="660033"/>
              </a:solidFill>
            </a:endParaRPr>
          </a:p>
        </p:txBody>
      </p:sp>
      <p:sp>
        <p:nvSpPr>
          <p:cNvPr id="11267" name="矩形 11266"/>
          <p:cNvSpPr>
            <a:spLocks noRot="1"/>
          </p:cNvSpPr>
          <p:nvPr/>
        </p:nvSpPr>
        <p:spPr>
          <a:xfrm>
            <a:off x="1547813" y="0"/>
            <a:ext cx="5327650" cy="9366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1" u="none" kern="1200"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 algn="l"/>
            <a:r>
              <a:rPr lang="zh-CN" altLang="en-US" sz="3600" b="0" dirty="0">
                <a:solidFill>
                  <a:srgbClr val="FF0000"/>
                </a:solidFill>
              </a:rPr>
              <a:t>二、自主学习  合作探究</a:t>
            </a:r>
            <a:endParaRPr lang="en-US" altLang="x-none" sz="3600" b="0" dirty="0">
              <a:solidFill>
                <a:srgbClr val="FF0000"/>
              </a:solidFill>
            </a:endParaRPr>
          </a:p>
        </p:txBody>
      </p:sp>
      <p:sp>
        <p:nvSpPr>
          <p:cNvPr id="11268" name="矩形 11267"/>
          <p:cNvSpPr>
            <a:spLocks noRot="1"/>
          </p:cNvSpPr>
          <p:nvPr/>
        </p:nvSpPr>
        <p:spPr>
          <a:xfrm>
            <a:off x="4643438" y="4292600"/>
            <a:ext cx="3810000" cy="20574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5pPr>
          </a:lstStyle>
          <a:p>
            <a:pPr lvl="0">
              <a:buNone/>
            </a:pPr>
            <a:r>
              <a:rPr lang="zh-CN" altLang="en-US" sz="2400" b="1" dirty="0">
                <a:solidFill>
                  <a:srgbClr val="CC3300"/>
                </a:solidFill>
              </a:rPr>
              <a:t>定义：</a:t>
            </a:r>
            <a:r>
              <a:rPr lang="zh-CN" altLang="en-US" sz="2400" dirty="0">
                <a:solidFill>
                  <a:srgbClr val="660033"/>
                </a:solidFill>
              </a:rPr>
              <a:t>如果</a:t>
            </a:r>
            <a:r>
              <a:rPr lang="zh-CN" altLang="en-US" sz="2400" dirty="0">
                <a:solidFill>
                  <a:srgbClr val="FF0000"/>
                </a:solidFill>
              </a:rPr>
              <a:t>两个角</a:t>
            </a:r>
            <a:r>
              <a:rPr lang="zh-CN" altLang="en-US" sz="2400" dirty="0">
                <a:solidFill>
                  <a:srgbClr val="660033"/>
                </a:solidFill>
              </a:rPr>
              <a:t>的</a:t>
            </a:r>
            <a:r>
              <a:rPr lang="zh-CN" altLang="en-US" sz="2400" dirty="0">
                <a:solidFill>
                  <a:srgbClr val="FF0000"/>
                </a:solidFill>
              </a:rPr>
              <a:t>和</a:t>
            </a:r>
            <a:r>
              <a:rPr lang="zh-CN" altLang="en-US" sz="2400" dirty="0">
                <a:solidFill>
                  <a:srgbClr val="660033"/>
                </a:solidFill>
              </a:rPr>
              <a:t>等于</a:t>
            </a:r>
            <a:r>
              <a:rPr lang="en-US" altLang="x-none" sz="2400" dirty="0">
                <a:solidFill>
                  <a:srgbClr val="FF0000"/>
                </a:solidFill>
              </a:rPr>
              <a:t>180°</a:t>
            </a:r>
            <a:r>
              <a:rPr lang="zh-CN" altLang="en-US" sz="2400" dirty="0">
                <a:solidFill>
                  <a:srgbClr val="660033"/>
                </a:solidFill>
              </a:rPr>
              <a:t>，那么就称这两个角</a:t>
            </a:r>
            <a:r>
              <a:rPr lang="zh-CN" altLang="en-US" sz="2400" dirty="0">
                <a:solidFill>
                  <a:srgbClr val="FF0000"/>
                </a:solidFill>
              </a:rPr>
              <a:t>互为补角</a:t>
            </a:r>
            <a:r>
              <a:rPr lang="zh-CN" altLang="en-US" sz="2400" dirty="0">
                <a:solidFill>
                  <a:srgbClr val="660033"/>
                </a:solidFill>
              </a:rPr>
              <a:t>，简称</a:t>
            </a:r>
            <a:r>
              <a:rPr lang="zh-CN" altLang="en-US" sz="2400" dirty="0">
                <a:solidFill>
                  <a:srgbClr val="FF0000"/>
                </a:solidFill>
              </a:rPr>
              <a:t>互补</a:t>
            </a:r>
            <a:r>
              <a:rPr lang="zh-CN" altLang="en-US" sz="2400" dirty="0">
                <a:solidFill>
                  <a:srgbClr val="660033"/>
                </a:solidFill>
              </a:rPr>
              <a:t>。   </a:t>
            </a:r>
            <a:endParaRPr lang="zh-CN" altLang="en-US" sz="2400" dirty="0">
              <a:solidFill>
                <a:srgbClr val="660033"/>
              </a:solidFill>
            </a:endParaRPr>
          </a:p>
        </p:txBody>
      </p:sp>
      <p:sp>
        <p:nvSpPr>
          <p:cNvPr id="11269" name="矩形 11268"/>
          <p:cNvSpPr>
            <a:spLocks noRot="1"/>
          </p:cNvSpPr>
          <p:nvPr/>
        </p:nvSpPr>
        <p:spPr>
          <a:xfrm>
            <a:off x="4572000" y="2349500"/>
            <a:ext cx="3886200" cy="1371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5pPr>
          </a:lstStyle>
          <a:p>
            <a:pPr lvl="0">
              <a:buNone/>
            </a:pPr>
            <a:r>
              <a:rPr lang="zh-CN" altLang="en-US" sz="2400" b="1" dirty="0">
                <a:solidFill>
                  <a:srgbClr val="CC3300"/>
                </a:solidFill>
              </a:rPr>
              <a:t>定义：</a:t>
            </a:r>
            <a:r>
              <a:rPr lang="zh-CN" altLang="en-US" sz="2400" dirty="0">
                <a:solidFill>
                  <a:srgbClr val="660033"/>
                </a:solidFill>
              </a:rPr>
              <a:t>如果</a:t>
            </a:r>
            <a:r>
              <a:rPr lang="zh-CN" altLang="en-US" sz="2400" dirty="0">
                <a:solidFill>
                  <a:srgbClr val="FF0000"/>
                </a:solidFill>
              </a:rPr>
              <a:t>两个角</a:t>
            </a:r>
            <a:r>
              <a:rPr lang="zh-CN" altLang="en-US" sz="2400" dirty="0">
                <a:solidFill>
                  <a:srgbClr val="660033"/>
                </a:solidFill>
              </a:rPr>
              <a:t>的</a:t>
            </a:r>
            <a:r>
              <a:rPr lang="zh-CN" altLang="en-US" sz="2400" dirty="0">
                <a:solidFill>
                  <a:srgbClr val="FF0000"/>
                </a:solidFill>
              </a:rPr>
              <a:t>和</a:t>
            </a:r>
            <a:r>
              <a:rPr lang="zh-CN" altLang="en-US" sz="2400" dirty="0">
                <a:solidFill>
                  <a:srgbClr val="660033"/>
                </a:solidFill>
              </a:rPr>
              <a:t>等于</a:t>
            </a:r>
            <a:r>
              <a:rPr lang="en-US" altLang="x-none" sz="2400" dirty="0">
                <a:solidFill>
                  <a:srgbClr val="FF0000"/>
                </a:solidFill>
              </a:rPr>
              <a:t>90°</a:t>
            </a:r>
            <a:r>
              <a:rPr lang="zh-CN" altLang="en-US" sz="2400" dirty="0">
                <a:solidFill>
                  <a:srgbClr val="660033"/>
                </a:solidFill>
              </a:rPr>
              <a:t>，那么就称这两个角</a:t>
            </a:r>
            <a:r>
              <a:rPr lang="zh-CN" altLang="en-US" sz="2400" dirty="0">
                <a:solidFill>
                  <a:srgbClr val="FF0000"/>
                </a:solidFill>
              </a:rPr>
              <a:t>互为余角</a:t>
            </a:r>
            <a:r>
              <a:rPr lang="zh-CN" altLang="en-US" sz="2400" dirty="0">
                <a:solidFill>
                  <a:srgbClr val="660033"/>
                </a:solidFill>
              </a:rPr>
              <a:t>，简称</a:t>
            </a:r>
            <a:r>
              <a:rPr lang="zh-CN" altLang="en-US" sz="2400" dirty="0">
                <a:solidFill>
                  <a:srgbClr val="FF0000"/>
                </a:solidFill>
              </a:rPr>
              <a:t>互余</a:t>
            </a:r>
            <a:r>
              <a:rPr lang="zh-CN" altLang="en-US" sz="2400" dirty="0">
                <a:solidFill>
                  <a:srgbClr val="660033"/>
                </a:solidFill>
              </a:rPr>
              <a:t>。   </a:t>
            </a:r>
            <a:endParaRPr lang="zh-CN" altLang="en-US" sz="2400" dirty="0">
              <a:solidFill>
                <a:srgbClr val="660033"/>
              </a:solidFill>
            </a:endParaRPr>
          </a:p>
        </p:txBody>
      </p:sp>
      <p:sp>
        <p:nvSpPr>
          <p:cNvPr id="11270" name="直接连接符 11269"/>
          <p:cNvSpPr/>
          <p:nvPr/>
        </p:nvSpPr>
        <p:spPr>
          <a:xfrm flipH="1">
            <a:off x="3201988" y="4729163"/>
            <a:ext cx="792162" cy="1152525"/>
          </a:xfrm>
          <a:prstGeom prst="line">
            <a:avLst/>
          </a:prstGeom>
          <a:ln w="28575" cap="flat" cmpd="sng">
            <a:solidFill>
              <a:srgbClr val="8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1" name="直接连接符 11270"/>
          <p:cNvSpPr/>
          <p:nvPr/>
        </p:nvSpPr>
        <p:spPr>
          <a:xfrm flipH="1">
            <a:off x="1766888" y="5865813"/>
            <a:ext cx="2881312" cy="1587"/>
          </a:xfrm>
          <a:prstGeom prst="line">
            <a:avLst/>
          </a:prstGeom>
          <a:ln w="28575" cap="flat" cmpd="sng">
            <a:solidFill>
              <a:srgbClr val="8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2" name="文本框 11271"/>
          <p:cNvSpPr txBox="1"/>
          <p:nvPr/>
        </p:nvSpPr>
        <p:spPr>
          <a:xfrm>
            <a:off x="3983038" y="4344988"/>
            <a:ext cx="5048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b="1" dirty="0">
                <a:solidFill>
                  <a:srgbClr val="990099"/>
                </a:solidFill>
                <a:latin typeface="Arial" panose="020B0604020202020204" pitchFamily="34" charset="0"/>
              </a:rPr>
              <a:t>F</a:t>
            </a:r>
            <a:endParaRPr lang="en-US" altLang="x-none" sz="3200" b="1" dirty="0">
              <a:solidFill>
                <a:srgbClr val="990099"/>
              </a:solidFill>
              <a:latin typeface="Arial" panose="020B0604020202020204" pitchFamily="34" charset="0"/>
            </a:endParaRPr>
          </a:p>
        </p:txBody>
      </p:sp>
      <p:sp>
        <p:nvSpPr>
          <p:cNvPr id="11273" name="文本框 11272"/>
          <p:cNvSpPr txBox="1"/>
          <p:nvPr/>
        </p:nvSpPr>
        <p:spPr>
          <a:xfrm>
            <a:off x="4211638" y="5805488"/>
            <a:ext cx="5048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b="1" dirty="0">
                <a:solidFill>
                  <a:srgbClr val="990099"/>
                </a:solidFill>
                <a:latin typeface="Arial" panose="020B0604020202020204" pitchFamily="34" charset="0"/>
              </a:rPr>
              <a:t>E</a:t>
            </a:r>
            <a:endParaRPr lang="en-US" altLang="x-none" sz="3200" b="1" dirty="0">
              <a:solidFill>
                <a:srgbClr val="990099"/>
              </a:solidFill>
              <a:latin typeface="Arial" panose="020B0604020202020204" pitchFamily="34" charset="0"/>
            </a:endParaRPr>
          </a:p>
        </p:txBody>
      </p:sp>
      <p:sp>
        <p:nvSpPr>
          <p:cNvPr id="11274" name="文本框 11273"/>
          <p:cNvSpPr txBox="1"/>
          <p:nvPr/>
        </p:nvSpPr>
        <p:spPr>
          <a:xfrm>
            <a:off x="2992438" y="5792788"/>
            <a:ext cx="5048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b="1" dirty="0">
                <a:solidFill>
                  <a:srgbClr val="990099"/>
                </a:solidFill>
                <a:latin typeface="Arial" panose="020B0604020202020204" pitchFamily="34" charset="0"/>
              </a:rPr>
              <a:t>S</a:t>
            </a:r>
            <a:endParaRPr lang="en-US" altLang="x-none" sz="3200" b="1" dirty="0">
              <a:solidFill>
                <a:srgbClr val="990099"/>
              </a:solidFill>
              <a:latin typeface="Arial" panose="020B0604020202020204" pitchFamily="34" charset="0"/>
            </a:endParaRPr>
          </a:p>
        </p:txBody>
      </p:sp>
      <p:sp>
        <p:nvSpPr>
          <p:cNvPr id="11275" name="文本框 11274"/>
          <p:cNvSpPr txBox="1"/>
          <p:nvPr/>
        </p:nvSpPr>
        <p:spPr>
          <a:xfrm>
            <a:off x="1544638" y="5792788"/>
            <a:ext cx="5048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x-none" sz="3200" b="1" dirty="0">
                <a:solidFill>
                  <a:srgbClr val="990099"/>
                </a:solidFill>
                <a:latin typeface="Arial" panose="020B0604020202020204" pitchFamily="34" charset="0"/>
              </a:rPr>
              <a:t>D</a:t>
            </a:r>
            <a:endParaRPr lang="en-US" altLang="x-none" sz="3200" b="1" dirty="0">
              <a:solidFill>
                <a:srgbClr val="990099"/>
              </a:solidFill>
              <a:latin typeface="Arial" panose="020B0604020202020204" pitchFamily="34" charset="0"/>
            </a:endParaRPr>
          </a:p>
        </p:txBody>
      </p:sp>
      <p:sp>
        <p:nvSpPr>
          <p:cNvPr id="11276" name="任意多边形 11275"/>
          <p:cNvSpPr/>
          <p:nvPr/>
        </p:nvSpPr>
        <p:spPr>
          <a:xfrm rot="-18921057" flipH="1">
            <a:off x="3101975" y="5578475"/>
            <a:ext cx="215900" cy="373063"/>
          </a:xfrm>
          <a:custGeom>
            <a:avLst/>
            <a:gdLst>
              <a:gd name="txL" fmla="*/ 0 w 21600"/>
              <a:gd name="txT" fmla="*/ 0 h 37555"/>
              <a:gd name="txR" fmla="*/ 21600 w 21600"/>
              <a:gd name="txB" fmla="*/ 37555 h 37555"/>
            </a:gdLst>
            <a:ahLst/>
            <a:cxnLst>
              <a:cxn ang="270">
                <a:pos x="10805" y="0"/>
              </a:cxn>
              <a:cxn ang="90">
                <a:pos x="10543" y="37555"/>
              </a:cxn>
              <a:cxn ang="180">
                <a:pos x="0" y="18703"/>
              </a:cxn>
            </a:cxnLst>
            <a:rect l="txL" t="txT" r="txR" b="txB"/>
            <a:pathLst>
              <a:path w="21600" h="37555" fill="none">
                <a:moveTo>
                  <a:pt x="10805" y="0"/>
                </a:moveTo>
                <a:arcTo wR="21600" hR="21600" stAng="-3599060" swAng="7246091"/>
              </a:path>
              <a:path w="21600" h="37555" stroke="0">
                <a:moveTo>
                  <a:pt x="10805" y="0"/>
                </a:moveTo>
                <a:arcTo wR="21600" hR="21600" stAng="-3599060" swAng="7246091"/>
                <a:lnTo>
                  <a:pt x="0" y="18703"/>
                </a:lnTo>
                <a:close/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1277" name="任意多边形 11276"/>
          <p:cNvSpPr/>
          <p:nvPr/>
        </p:nvSpPr>
        <p:spPr>
          <a:xfrm>
            <a:off x="3449638" y="5564188"/>
            <a:ext cx="355600" cy="274637"/>
          </a:xfrm>
          <a:custGeom>
            <a:avLst/>
            <a:gdLst>
              <a:gd name="txL" fmla="*/ 0 w 23668"/>
              <a:gd name="txT" fmla="*/ 0 h 25909"/>
              <a:gd name="txR" fmla="*/ 23668 w 23668"/>
              <a:gd name="txB" fmla="*/ 25909 h 25909"/>
            </a:gdLst>
            <a:ahLst/>
            <a:cxnLst>
              <a:cxn ang="180">
                <a:pos x="0" y="99"/>
              </a:cxn>
              <a:cxn ang="90">
                <a:pos x="23233" y="25908"/>
              </a:cxn>
              <a:cxn ang="90">
                <a:pos x="2068" y="21600"/>
              </a:cxn>
            </a:cxnLst>
            <a:rect l="txL" t="txT" r="txR" b="txB"/>
            <a:pathLst>
              <a:path w="23668" h="25909" fill="none">
                <a:moveTo>
                  <a:pt x="0" y="99"/>
                </a:moveTo>
                <a:arcTo wR="21600" hR="21600" stAng="-5729634" swAng="6419935"/>
              </a:path>
              <a:path w="23668" h="25909" stroke="0">
                <a:moveTo>
                  <a:pt x="0" y="99"/>
                </a:moveTo>
                <a:arcTo wR="21600" hR="21600" stAng="-5729634" swAng="6419935"/>
                <a:lnTo>
                  <a:pt x="2068" y="21600"/>
                </a:lnTo>
                <a:close/>
              </a:path>
            </a:pathLst>
          </a:custGeom>
          <a:noFill/>
          <a:ln w="28575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1278" name="文本框 11277"/>
          <p:cNvSpPr txBox="1"/>
          <p:nvPr/>
        </p:nvSpPr>
        <p:spPr>
          <a:xfrm>
            <a:off x="3830638" y="5335588"/>
            <a:ext cx="3587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400" dirty="0">
                <a:solidFill>
                  <a:srgbClr val="FF00FF"/>
                </a:solidFill>
                <a:latin typeface="Arial" panose="020B0604020202020204" pitchFamily="34" charset="0"/>
              </a:rPr>
              <a:t>1</a:t>
            </a:r>
            <a:endParaRPr lang="en-US" altLang="x-none" sz="2400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grpSp>
        <p:nvGrpSpPr>
          <p:cNvPr id="11279" name="组合 11278"/>
          <p:cNvGrpSpPr/>
          <p:nvPr/>
        </p:nvGrpSpPr>
        <p:grpSpPr>
          <a:xfrm>
            <a:off x="1547813" y="2276475"/>
            <a:ext cx="2700337" cy="1876425"/>
            <a:chOff x="0" y="0"/>
            <a:chExt cx="1701" cy="1182"/>
          </a:xfrm>
        </p:grpSpPr>
        <p:sp>
          <p:nvSpPr>
            <p:cNvPr id="11280" name="直接连接符 11279"/>
            <p:cNvSpPr/>
            <p:nvPr/>
          </p:nvSpPr>
          <p:spPr>
            <a:xfrm>
              <a:off x="363" y="182"/>
              <a:ext cx="0" cy="771"/>
            </a:xfrm>
            <a:prstGeom prst="line">
              <a:avLst/>
            </a:prstGeom>
            <a:ln w="28575" cap="flat" cmpd="sng">
              <a:solidFill>
                <a:srgbClr val="8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81" name="直接连接符 11280"/>
            <p:cNvSpPr/>
            <p:nvPr/>
          </p:nvSpPr>
          <p:spPr>
            <a:xfrm flipH="1" flipV="1">
              <a:off x="363" y="953"/>
              <a:ext cx="953" cy="0"/>
            </a:xfrm>
            <a:prstGeom prst="line">
              <a:avLst/>
            </a:prstGeom>
            <a:ln w="28575" cap="flat" cmpd="sng">
              <a:solidFill>
                <a:srgbClr val="8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82" name="直接连接符 11281"/>
            <p:cNvSpPr/>
            <p:nvPr/>
          </p:nvSpPr>
          <p:spPr>
            <a:xfrm flipH="1">
              <a:off x="363" y="318"/>
              <a:ext cx="590" cy="635"/>
            </a:xfrm>
            <a:prstGeom prst="line">
              <a:avLst/>
            </a:prstGeom>
            <a:ln w="28575" cap="flat" cmpd="sng">
              <a:solidFill>
                <a:srgbClr val="8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83" name="文本框 11282"/>
            <p:cNvSpPr txBox="1"/>
            <p:nvPr/>
          </p:nvSpPr>
          <p:spPr>
            <a:xfrm>
              <a:off x="0" y="0"/>
              <a:ext cx="31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marL="342900" indent="-342900">
                <a:spcBef>
                  <a:spcPct val="5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</a:pPr>
              <a:r>
                <a:rPr lang="en-US" altLang="x-none" sz="3200" b="1" dirty="0">
                  <a:solidFill>
                    <a:srgbClr val="990099"/>
                  </a:solidFill>
                  <a:latin typeface="Arial" panose="020B0604020202020204" pitchFamily="34" charset="0"/>
                </a:rPr>
                <a:t>A</a:t>
              </a:r>
              <a:endParaRPr lang="en-US" altLang="x-none" sz="3200" b="1" dirty="0">
                <a:solidFill>
                  <a:srgbClr val="990099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84" name="文本框 11283"/>
            <p:cNvSpPr txBox="1"/>
            <p:nvPr/>
          </p:nvSpPr>
          <p:spPr>
            <a:xfrm>
              <a:off x="1270" y="681"/>
              <a:ext cx="431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marL="342900" indent="-342900">
                <a:spcBef>
                  <a:spcPct val="5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</a:pPr>
              <a:r>
                <a:rPr lang="en-US" altLang="x-none" sz="3200" b="1" dirty="0">
                  <a:solidFill>
                    <a:srgbClr val="990099"/>
                  </a:solidFill>
                  <a:latin typeface="Arial" panose="020B0604020202020204" pitchFamily="34" charset="0"/>
                </a:rPr>
                <a:t>B</a:t>
              </a:r>
              <a:endParaRPr lang="en-US" altLang="x-none" sz="3200" b="1" dirty="0">
                <a:solidFill>
                  <a:srgbClr val="990099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85" name="文本框 11284"/>
            <p:cNvSpPr txBox="1"/>
            <p:nvPr/>
          </p:nvSpPr>
          <p:spPr>
            <a:xfrm>
              <a:off x="0" y="817"/>
              <a:ext cx="31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marL="342900" indent="-342900">
                <a:spcBef>
                  <a:spcPct val="5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</a:pPr>
              <a:r>
                <a:rPr lang="en-US" altLang="x-none" sz="3200" b="1" dirty="0">
                  <a:solidFill>
                    <a:srgbClr val="990099"/>
                  </a:solidFill>
                  <a:latin typeface="Arial" panose="020B0604020202020204" pitchFamily="34" charset="0"/>
                </a:rPr>
                <a:t>O</a:t>
              </a:r>
              <a:endParaRPr lang="en-US" altLang="x-none" sz="3200" b="1" dirty="0">
                <a:solidFill>
                  <a:srgbClr val="990099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86" name="文本框 11285"/>
            <p:cNvSpPr txBox="1"/>
            <p:nvPr/>
          </p:nvSpPr>
          <p:spPr>
            <a:xfrm>
              <a:off x="908" y="46"/>
              <a:ext cx="31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marL="342900" indent="-342900">
                <a:spcBef>
                  <a:spcPct val="5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</a:pPr>
              <a:r>
                <a:rPr lang="en-US" altLang="x-none" sz="3200" b="1" dirty="0">
                  <a:solidFill>
                    <a:srgbClr val="990099"/>
                  </a:solidFill>
                  <a:latin typeface="Arial" panose="020B0604020202020204" pitchFamily="34" charset="0"/>
                </a:rPr>
                <a:t>C</a:t>
              </a:r>
              <a:endParaRPr lang="en-US" altLang="x-none" sz="3200" b="1" dirty="0">
                <a:solidFill>
                  <a:srgbClr val="990099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87" name="文本框 11286"/>
            <p:cNvSpPr txBox="1"/>
            <p:nvPr/>
          </p:nvSpPr>
          <p:spPr>
            <a:xfrm>
              <a:off x="384" y="336"/>
              <a:ext cx="22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sz="2400" dirty="0">
                  <a:latin typeface="Arial" panose="020B0604020202020204" pitchFamily="34" charset="0"/>
                </a:rPr>
                <a:t>2</a:t>
              </a:r>
              <a:endParaRPr lang="en-US" altLang="x-none" sz="2400" dirty="0">
                <a:latin typeface="Arial" panose="020B0604020202020204" pitchFamily="34" charset="0"/>
              </a:endParaRPr>
            </a:p>
          </p:txBody>
        </p:sp>
        <p:sp>
          <p:nvSpPr>
            <p:cNvPr id="11288" name="任意多边形 11287"/>
            <p:cNvSpPr/>
            <p:nvPr/>
          </p:nvSpPr>
          <p:spPr>
            <a:xfrm rot="-19541495" flipH="1">
              <a:off x="330" y="690"/>
              <a:ext cx="221" cy="134"/>
            </a:xfrm>
            <a:custGeom>
              <a:avLst/>
              <a:gdLst>
                <a:gd name="txL" fmla="*/ 0 w 19810"/>
                <a:gd name="txT" fmla="*/ 0 h 21287"/>
                <a:gd name="txR" fmla="*/ 19810 w 19810"/>
                <a:gd name="txB" fmla="*/ 21287 h 21287"/>
              </a:gdLst>
              <a:ahLst/>
              <a:cxnLst>
                <a:cxn ang="270">
                  <a:pos x="3665" y="0"/>
                </a:cxn>
                <a:cxn ang="0">
                  <a:pos x="19809" y="12676"/>
                </a:cxn>
                <a:cxn ang="180">
                  <a:pos x="0" y="21287"/>
                </a:cxn>
              </a:cxnLst>
              <a:rect l="txL" t="txT" r="txR" b="txB"/>
              <a:pathLst>
                <a:path w="19810" h="21287" fill="none">
                  <a:moveTo>
                    <a:pt x="3665" y="0"/>
                  </a:moveTo>
                  <a:arcTo wR="21600" hR="21600" stAng="-4813867" swAng="3404188"/>
                </a:path>
                <a:path w="19810" h="21287" stroke="0">
                  <a:moveTo>
                    <a:pt x="3665" y="0"/>
                  </a:moveTo>
                  <a:arcTo wR="21600" hR="21600" stAng="-4813867" swAng="3404188"/>
                  <a:lnTo>
                    <a:pt x="0" y="21287"/>
                  </a:lnTo>
                  <a:close/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89" name="任意多边形 11288"/>
            <p:cNvSpPr/>
            <p:nvPr/>
          </p:nvSpPr>
          <p:spPr>
            <a:xfrm>
              <a:off x="577" y="720"/>
              <a:ext cx="224" cy="225"/>
            </a:xfrm>
            <a:custGeom>
              <a:avLst/>
              <a:gdLst>
                <a:gd name="txL" fmla="*/ 0 w 23668"/>
                <a:gd name="txT" fmla="*/ 0 h 33656"/>
                <a:gd name="txR" fmla="*/ 23668 w 23668"/>
                <a:gd name="txB" fmla="*/ 33656 h 33656"/>
              </a:gdLst>
              <a:ahLst/>
              <a:cxnLst>
                <a:cxn ang="180">
                  <a:pos x="0" y="99"/>
                </a:cxn>
                <a:cxn ang="90">
                  <a:pos x="19990" y="33656"/>
                </a:cxn>
                <a:cxn ang="90">
                  <a:pos x="2068" y="21600"/>
                </a:cxn>
              </a:cxnLst>
              <a:rect l="txL" t="txT" r="txR" b="txB"/>
              <a:pathLst>
                <a:path w="23668" h="33656" fill="none">
                  <a:moveTo>
                    <a:pt x="0" y="99"/>
                  </a:moveTo>
                  <a:arcTo wR="21600" hR="21600" stAng="-5729634" swAng="7765340"/>
                </a:path>
                <a:path w="23668" h="33656" stroke="0">
                  <a:moveTo>
                    <a:pt x="0" y="99"/>
                  </a:moveTo>
                  <a:arcTo wR="21600" hR="21600" stAng="-5729634" swAng="7765340"/>
                  <a:lnTo>
                    <a:pt x="2068" y="21600"/>
                  </a:lnTo>
                  <a:close/>
                </a:path>
              </a:pathLst>
            </a:custGeom>
            <a:noFill/>
            <a:ln w="28575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90" name="文本框 11289"/>
            <p:cNvSpPr txBox="1"/>
            <p:nvPr/>
          </p:nvSpPr>
          <p:spPr>
            <a:xfrm>
              <a:off x="816" y="624"/>
              <a:ext cx="22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x-none" sz="2400" dirty="0">
                  <a:solidFill>
                    <a:srgbClr val="FF00FF"/>
                  </a:solidFill>
                  <a:latin typeface="Arial" panose="020B0604020202020204" pitchFamily="34" charset="0"/>
                </a:rPr>
                <a:t>1</a:t>
              </a:r>
              <a:endParaRPr lang="en-US" altLang="x-none" sz="2400" dirty="0">
                <a:solidFill>
                  <a:srgbClr val="FF00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1291" name="文本框 11290"/>
          <p:cNvSpPr txBox="1"/>
          <p:nvPr/>
        </p:nvSpPr>
        <p:spPr>
          <a:xfrm>
            <a:off x="2868613" y="5264150"/>
            <a:ext cx="3587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2400" dirty="0">
                <a:latin typeface="Arial" panose="020B0604020202020204" pitchFamily="34" charset="0"/>
              </a:rPr>
              <a:t>2</a:t>
            </a:r>
            <a:endParaRPr lang="en-US" altLang="x-none" sz="2400" dirty="0">
              <a:latin typeface="Arial" panose="020B0604020202020204" pitchFamily="34" charset="0"/>
            </a:endParaRPr>
          </a:p>
        </p:txBody>
      </p:sp>
      <p:sp>
        <p:nvSpPr>
          <p:cNvPr id="11292" name="矩形 11291"/>
          <p:cNvSpPr>
            <a:spLocks noRot="1"/>
          </p:cNvSpPr>
          <p:nvPr/>
        </p:nvSpPr>
        <p:spPr>
          <a:xfrm>
            <a:off x="1828800" y="990600"/>
            <a:ext cx="4876800" cy="685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just"/>
            <a:r>
              <a:rPr lang="zh-CN" altLang="en-US" sz="2400" b="1" dirty="0">
                <a:solidFill>
                  <a:srgbClr val="660033"/>
                </a:solidFill>
                <a:latin typeface="宋体" panose="02010600030101010101" pitchFamily="2" charset="-122"/>
              </a:rPr>
              <a:t>从角的数量上研究角的和与差。</a:t>
            </a:r>
            <a:endParaRPr lang="zh-CN" altLang="en-US" sz="24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zh-CN" altLang="en-US" sz="2400" b="1" dirty="0">
              <a:solidFill>
                <a:srgbClr val="660033"/>
              </a:solidFill>
              <a:latin typeface="Arial Rounded MT Bold" panose="020F0704030504030204" pitchFamily="34" charset="0"/>
              <a:ea typeface="黑体" panose="02010600030101010101" pitchFamily="49" charset="-122"/>
            </a:endParaRPr>
          </a:p>
        </p:txBody>
      </p:sp>
      <p:sp>
        <p:nvSpPr>
          <p:cNvPr id="11293" name="矩形 11292"/>
          <p:cNvSpPr>
            <a:spLocks noRot="1"/>
          </p:cNvSpPr>
          <p:nvPr/>
        </p:nvSpPr>
        <p:spPr>
          <a:xfrm>
            <a:off x="395288" y="1844675"/>
            <a:ext cx="8497887" cy="6477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60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/>
            <a:r>
              <a:rPr lang="zh-CN" altLang="en-US" sz="2400" b="1" dirty="0">
                <a:solidFill>
                  <a:srgbClr val="660033"/>
                </a:solidFill>
              </a:rPr>
              <a:t>（</a:t>
            </a:r>
            <a:r>
              <a:rPr lang="en-US" altLang="x-none" sz="2400" b="1" dirty="0">
                <a:solidFill>
                  <a:srgbClr val="660033"/>
                </a:solidFill>
              </a:rPr>
              <a:t>1</a:t>
            </a:r>
            <a:r>
              <a:rPr lang="zh-CN" altLang="en-US" sz="2400" b="1" dirty="0">
                <a:solidFill>
                  <a:srgbClr val="660033"/>
                </a:solidFill>
              </a:rPr>
              <a:t>）已知，</a:t>
            </a:r>
            <a:r>
              <a:rPr lang="zh-CN" altLang="en-US" sz="2400" b="1" dirty="0"/>
              <a:t>∠</a:t>
            </a:r>
            <a:r>
              <a:rPr lang="en-US" altLang="x-none" sz="2400" b="1" dirty="0"/>
              <a:t>AOB</a:t>
            </a:r>
            <a:r>
              <a:rPr lang="zh-CN" altLang="en-US" sz="2400" b="1" dirty="0"/>
              <a:t>是直角</a:t>
            </a:r>
            <a:r>
              <a:rPr lang="en-US" altLang="x-none" sz="2400" b="1" dirty="0"/>
              <a:t>, </a:t>
            </a:r>
            <a:r>
              <a:rPr lang="zh-CN" altLang="en-US" sz="2400" b="1" dirty="0"/>
              <a:t>∠</a:t>
            </a:r>
            <a:r>
              <a:rPr lang="en-US" altLang="x-none" sz="2400" b="1" dirty="0"/>
              <a:t>1</a:t>
            </a:r>
            <a:r>
              <a:rPr lang="zh-CN" altLang="en-US" sz="2400" b="1" dirty="0"/>
              <a:t>与 ∠</a:t>
            </a:r>
            <a:r>
              <a:rPr lang="en-US" altLang="x-none" sz="2400" b="1" dirty="0"/>
              <a:t>2</a:t>
            </a:r>
            <a:r>
              <a:rPr lang="zh-CN" altLang="en-US" sz="2400" b="1" dirty="0"/>
              <a:t>的和是多少度？</a:t>
            </a:r>
            <a:endParaRPr lang="zh-CN" altLang="en-US" sz="2400" b="1" dirty="0"/>
          </a:p>
        </p:txBody>
      </p:sp>
      <p:sp>
        <p:nvSpPr>
          <p:cNvPr id="11294" name="矩形 11293"/>
          <p:cNvSpPr>
            <a:spLocks noRot="1"/>
          </p:cNvSpPr>
          <p:nvPr/>
        </p:nvSpPr>
        <p:spPr>
          <a:xfrm>
            <a:off x="468313" y="3860800"/>
            <a:ext cx="7775575" cy="6477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60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/>
            <a:r>
              <a:rPr lang="zh-CN" altLang="en-US" sz="2400" b="1" dirty="0">
                <a:solidFill>
                  <a:srgbClr val="660033"/>
                </a:solidFill>
              </a:rPr>
              <a:t>（</a:t>
            </a:r>
            <a:r>
              <a:rPr lang="en-US" altLang="x-none" sz="2400" b="1" dirty="0">
                <a:solidFill>
                  <a:srgbClr val="660033"/>
                </a:solidFill>
              </a:rPr>
              <a:t>2</a:t>
            </a:r>
            <a:r>
              <a:rPr lang="zh-CN" altLang="en-US" sz="2400" b="1" dirty="0">
                <a:solidFill>
                  <a:srgbClr val="660033"/>
                </a:solidFill>
              </a:rPr>
              <a:t>）已知，</a:t>
            </a:r>
            <a:r>
              <a:rPr lang="zh-CN" altLang="en-US" sz="2400" b="1" dirty="0"/>
              <a:t>∠</a:t>
            </a:r>
            <a:r>
              <a:rPr lang="en-US" altLang="x-none" sz="2400" b="1" dirty="0"/>
              <a:t>DSE</a:t>
            </a:r>
            <a:r>
              <a:rPr lang="zh-CN" altLang="en-US" sz="2400" b="1" dirty="0"/>
              <a:t>是平角，∠</a:t>
            </a:r>
            <a:r>
              <a:rPr lang="en-US" altLang="x-none" sz="2400" b="1" dirty="0"/>
              <a:t>1</a:t>
            </a:r>
            <a:r>
              <a:rPr lang="zh-CN" altLang="en-US" sz="2400" b="1" dirty="0"/>
              <a:t>与 ∠</a:t>
            </a:r>
            <a:r>
              <a:rPr lang="en-US" altLang="x-none" sz="2400" b="1" dirty="0"/>
              <a:t>2</a:t>
            </a:r>
            <a:r>
              <a:rPr lang="zh-CN" altLang="en-US" sz="2400" b="1" dirty="0"/>
              <a:t>的和是多少度？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2289"/>
          <p:cNvSpPr>
            <a:spLocks noGrp="1" noRot="1"/>
          </p:cNvSpPr>
          <p:nvPr>
            <p:ph type="body" sz="half" idx="1"/>
          </p:nvPr>
        </p:nvSpPr>
        <p:spPr>
          <a:xfrm>
            <a:off x="179388" y="1196975"/>
            <a:ext cx="4968875" cy="1584325"/>
          </a:xfrm>
          <a:ln/>
        </p:spPr>
        <p:txBody>
          <a:bodyPr/>
          <a:p>
            <a:pPr>
              <a:buNone/>
            </a:pPr>
            <a:r>
              <a:rPr lang="zh-CN" altLang="en-US" sz="2400" b="1" dirty="0">
                <a:solidFill>
                  <a:srgbClr val="660033"/>
                </a:solidFill>
              </a:rPr>
              <a:t>思考</a:t>
            </a:r>
            <a:r>
              <a:rPr lang="en-US" altLang="x-none" sz="2400" b="1" dirty="0">
                <a:solidFill>
                  <a:srgbClr val="660033"/>
                </a:solidFill>
              </a:rPr>
              <a:t>1</a:t>
            </a:r>
            <a:r>
              <a:rPr lang="zh-CN" altLang="en-US" sz="2400" b="1" dirty="0">
                <a:solidFill>
                  <a:srgbClr val="660033"/>
                </a:solidFill>
              </a:rPr>
              <a:t>：</a:t>
            </a:r>
            <a:r>
              <a:rPr lang="zh-CN" altLang="en-US" sz="2400" b="1" dirty="0">
                <a:solidFill>
                  <a:srgbClr val="990099"/>
                </a:solidFill>
              </a:rPr>
              <a:t>如图，已知∠</a:t>
            </a:r>
            <a:r>
              <a:rPr lang="en-US" altLang="x-none" sz="2400" b="1" dirty="0">
                <a:solidFill>
                  <a:srgbClr val="990099"/>
                </a:solidFill>
              </a:rPr>
              <a:t>2</a:t>
            </a:r>
            <a:r>
              <a:rPr lang="zh-CN" altLang="en-US" sz="2400" b="1" dirty="0">
                <a:solidFill>
                  <a:srgbClr val="990099"/>
                </a:solidFill>
              </a:rPr>
              <a:t>与∠</a:t>
            </a:r>
            <a:r>
              <a:rPr lang="en-US" altLang="x-none" sz="2400" b="1" dirty="0">
                <a:solidFill>
                  <a:srgbClr val="990099"/>
                </a:solidFill>
              </a:rPr>
              <a:t>1 </a:t>
            </a:r>
            <a:r>
              <a:rPr lang="zh-CN" altLang="en-US" sz="2400" b="1" dirty="0">
                <a:solidFill>
                  <a:srgbClr val="990099"/>
                </a:solidFill>
              </a:rPr>
              <a:t>互余， ∠</a:t>
            </a:r>
            <a:r>
              <a:rPr lang="en-US" altLang="x-none" sz="2400" b="1" dirty="0">
                <a:solidFill>
                  <a:srgbClr val="990099"/>
                </a:solidFill>
              </a:rPr>
              <a:t>3</a:t>
            </a:r>
            <a:r>
              <a:rPr lang="zh-CN" altLang="en-US" sz="2400" b="1" dirty="0">
                <a:solidFill>
                  <a:srgbClr val="990099"/>
                </a:solidFill>
              </a:rPr>
              <a:t>与∠</a:t>
            </a:r>
            <a:r>
              <a:rPr lang="en-US" altLang="x-none" sz="2400" b="1" dirty="0">
                <a:solidFill>
                  <a:srgbClr val="990099"/>
                </a:solidFill>
              </a:rPr>
              <a:t>1</a:t>
            </a:r>
            <a:r>
              <a:rPr lang="zh-CN" altLang="en-US" sz="2400" b="1" dirty="0">
                <a:solidFill>
                  <a:srgbClr val="990099"/>
                </a:solidFill>
              </a:rPr>
              <a:t>互余，那么∠</a:t>
            </a:r>
            <a:r>
              <a:rPr lang="en-US" altLang="x-none" sz="2400" b="1" dirty="0">
                <a:solidFill>
                  <a:srgbClr val="990099"/>
                </a:solidFill>
              </a:rPr>
              <a:t>2</a:t>
            </a:r>
            <a:r>
              <a:rPr lang="zh-CN" altLang="en-US" sz="2400" b="1" dirty="0">
                <a:solidFill>
                  <a:srgbClr val="990099"/>
                </a:solidFill>
              </a:rPr>
              <a:t>与∠</a:t>
            </a:r>
            <a:r>
              <a:rPr lang="en-US" altLang="x-none" sz="2400" b="1" dirty="0">
                <a:solidFill>
                  <a:srgbClr val="990099"/>
                </a:solidFill>
              </a:rPr>
              <a:t>3</a:t>
            </a:r>
            <a:r>
              <a:rPr lang="zh-CN" altLang="en-US" sz="2400" b="1" dirty="0">
                <a:solidFill>
                  <a:srgbClr val="990099"/>
                </a:solidFill>
              </a:rPr>
              <a:t>有什么关系？为什么？</a:t>
            </a:r>
            <a:endParaRPr lang="zh-CN" altLang="en-US" sz="2400" b="1" dirty="0">
              <a:solidFill>
                <a:srgbClr val="990099"/>
              </a:solidFill>
            </a:endParaRPr>
          </a:p>
        </p:txBody>
      </p:sp>
      <p:grpSp>
        <p:nvGrpSpPr>
          <p:cNvPr id="12291" name="组合 12290"/>
          <p:cNvGrpSpPr/>
          <p:nvPr/>
        </p:nvGrpSpPr>
        <p:grpSpPr>
          <a:xfrm>
            <a:off x="5364163" y="908050"/>
            <a:ext cx="2400300" cy="3108325"/>
            <a:chOff x="0" y="0"/>
            <a:chExt cx="1512" cy="1958"/>
          </a:xfrm>
        </p:grpSpPr>
        <p:grpSp>
          <p:nvGrpSpPr>
            <p:cNvPr id="12292" name="组合 12291"/>
            <p:cNvGrpSpPr/>
            <p:nvPr/>
          </p:nvGrpSpPr>
          <p:grpSpPr>
            <a:xfrm>
              <a:off x="0" y="0"/>
              <a:ext cx="1512" cy="1958"/>
              <a:chOff x="0" y="0"/>
              <a:chExt cx="1512" cy="1958"/>
            </a:xfrm>
          </p:grpSpPr>
          <p:grpSp>
            <p:nvGrpSpPr>
              <p:cNvPr id="12293" name="组合 12292"/>
              <p:cNvGrpSpPr/>
              <p:nvPr/>
            </p:nvGrpSpPr>
            <p:grpSpPr>
              <a:xfrm>
                <a:off x="0" y="0"/>
                <a:ext cx="1512" cy="1666"/>
                <a:chOff x="0" y="0"/>
                <a:chExt cx="1512" cy="1666"/>
              </a:xfrm>
            </p:grpSpPr>
            <p:sp>
              <p:nvSpPr>
                <p:cNvPr id="12294" name="直接连接符 12293"/>
                <p:cNvSpPr/>
                <p:nvPr/>
              </p:nvSpPr>
              <p:spPr>
                <a:xfrm>
                  <a:off x="265" y="1144"/>
                  <a:ext cx="1068" cy="522"/>
                </a:xfrm>
                <a:prstGeom prst="line">
                  <a:avLst/>
                </a:prstGeom>
                <a:ln w="39688" cap="rnd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295" name="直接连接符 12294"/>
                <p:cNvSpPr/>
                <p:nvPr/>
              </p:nvSpPr>
              <p:spPr>
                <a:xfrm flipV="1">
                  <a:off x="266" y="167"/>
                  <a:ext cx="383" cy="960"/>
                </a:xfrm>
                <a:prstGeom prst="line">
                  <a:avLst/>
                </a:prstGeom>
                <a:ln w="39688" cap="rnd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296" name="直接连接符 12295"/>
                <p:cNvSpPr/>
                <p:nvPr/>
              </p:nvSpPr>
              <p:spPr>
                <a:xfrm flipH="1" flipV="1">
                  <a:off x="251" y="24"/>
                  <a:ext cx="14" cy="1119"/>
                </a:xfrm>
                <a:prstGeom prst="line">
                  <a:avLst/>
                </a:prstGeom>
                <a:ln w="39688" cap="rnd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297" name="矩形 12296"/>
                <p:cNvSpPr/>
                <p:nvPr/>
              </p:nvSpPr>
              <p:spPr>
                <a:xfrm>
                  <a:off x="482" y="802"/>
                  <a:ext cx="129" cy="27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lIns="0" tIns="0" rIns="0" bIns="0">
                  <a:spAutoFit/>
                </a:bodyPr>
                <a:p>
                  <a:r>
                    <a:rPr lang="en-US" altLang="x-none" sz="2900" b="1" dirty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1</a:t>
                  </a:r>
                  <a:endParaRPr lang="en-US" altLang="x-none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298" name="矩形 12297"/>
                <p:cNvSpPr/>
                <p:nvPr/>
              </p:nvSpPr>
              <p:spPr>
                <a:xfrm>
                  <a:off x="291" y="531"/>
                  <a:ext cx="129" cy="27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lIns="0" tIns="0" rIns="0" bIns="0">
                  <a:spAutoFit/>
                </a:bodyPr>
                <a:p>
                  <a:r>
                    <a:rPr lang="en-US" altLang="x-none" sz="2900" b="1" dirty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2</a:t>
                  </a:r>
                  <a:endParaRPr lang="en-US" altLang="x-none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299" name="矩形 12298"/>
                <p:cNvSpPr/>
                <p:nvPr/>
              </p:nvSpPr>
              <p:spPr>
                <a:xfrm>
                  <a:off x="675" y="1125"/>
                  <a:ext cx="129" cy="27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lIns="0" tIns="0" rIns="0" bIns="0">
                  <a:spAutoFit/>
                </a:bodyPr>
                <a:p>
                  <a:r>
                    <a:rPr lang="en-US" altLang="x-none" sz="2900" b="1" dirty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3</a:t>
                  </a:r>
                  <a:endParaRPr lang="en-US" altLang="x-none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300" name="矩形 12299"/>
                <p:cNvSpPr/>
                <p:nvPr/>
              </p:nvSpPr>
              <p:spPr>
                <a:xfrm>
                  <a:off x="0" y="0"/>
                  <a:ext cx="162" cy="26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lIns="0" tIns="0" rIns="0" bIns="0">
                  <a:spAutoFit/>
                </a:bodyPr>
                <a:p>
                  <a:r>
                    <a:rPr lang="en-US" altLang="x-none" sz="2800" b="1" dirty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C</a:t>
                  </a:r>
                  <a:endParaRPr lang="en-US" altLang="x-none" sz="2800" b="1" dirty="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301" name="矩形 12300"/>
                <p:cNvSpPr/>
                <p:nvPr/>
              </p:nvSpPr>
              <p:spPr>
                <a:xfrm>
                  <a:off x="678" y="29"/>
                  <a:ext cx="168" cy="27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lIns="0" tIns="0" rIns="0" bIns="0">
                  <a:spAutoFit/>
                </a:bodyPr>
                <a:p>
                  <a:r>
                    <a:rPr lang="en-US" altLang="x-none" sz="2900" b="1" dirty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B</a:t>
                  </a:r>
                  <a:endParaRPr lang="en-US" altLang="x-none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302" name="矩形 12301"/>
                <p:cNvSpPr/>
                <p:nvPr/>
              </p:nvSpPr>
              <p:spPr>
                <a:xfrm>
                  <a:off x="41" y="1148"/>
                  <a:ext cx="180" cy="27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lIns="0" tIns="0" rIns="0" bIns="0">
                  <a:spAutoFit/>
                </a:bodyPr>
                <a:p>
                  <a:r>
                    <a:rPr lang="en-US" altLang="x-none" sz="2900" b="1" dirty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O</a:t>
                  </a:r>
                  <a:endParaRPr lang="en-US" altLang="x-none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303" name="矩形 12302"/>
                <p:cNvSpPr/>
                <p:nvPr/>
              </p:nvSpPr>
              <p:spPr>
                <a:xfrm>
                  <a:off x="1344" y="1153"/>
                  <a:ext cx="168" cy="27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lIns="0" tIns="0" rIns="0" bIns="0">
                  <a:spAutoFit/>
                </a:bodyPr>
                <a:p>
                  <a:r>
                    <a:rPr lang="en-US" altLang="x-none" sz="2900" b="1" dirty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A</a:t>
                  </a:r>
                  <a:endParaRPr lang="en-US" altLang="x-none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304" name="直接连接符 12303"/>
                <p:cNvSpPr/>
                <p:nvPr/>
              </p:nvSpPr>
              <p:spPr>
                <a:xfrm>
                  <a:off x="253" y="1145"/>
                  <a:ext cx="1152" cy="0"/>
                </a:xfrm>
                <a:prstGeom prst="line">
                  <a:avLst/>
                </a:prstGeom>
                <a:ln w="39688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305" name="任意多边形 12304"/>
                <p:cNvSpPr/>
                <p:nvPr/>
              </p:nvSpPr>
              <p:spPr>
                <a:xfrm>
                  <a:off x="362" y="935"/>
                  <a:ext cx="144" cy="192"/>
                </a:xfrm>
                <a:custGeom>
                  <a:avLst/>
                  <a:gdLst>
                    <a:gd name="txL" fmla="*/ 0 w 21600"/>
                    <a:gd name="txT" fmla="*/ 0 h 21600"/>
                    <a:gd name="txR" fmla="*/ 21600 w 21600"/>
                    <a:gd name="txB" fmla="*/ 21600 h 21600"/>
                  </a:gdLst>
                  <a:ahLst/>
                  <a:cxnLst>
                    <a:cxn ang="270">
                      <a:pos x="0" y="0"/>
                    </a:cxn>
                    <a:cxn ang="90">
                      <a:pos x="21600" y="21600"/>
                    </a:cxn>
                    <a:cxn ang="90">
                      <a:pos x="0" y="21600"/>
                    </a:cxn>
                  </a:cxnLst>
                  <a:rect l="txL" t="txT" r="txR" b="txB"/>
                  <a:pathLst>
                    <a:path w="21600" h="21600" fill="none">
                      <a:moveTo>
                        <a:pt x="0" y="0"/>
                      </a:moveTo>
                      <a:arcTo wR="21600" hR="21600" stAng="-5400000" swAng="5400000"/>
                    </a:path>
                    <a:path w="21600" h="21600" stroke="0">
                      <a:moveTo>
                        <a:pt x="0" y="0"/>
                      </a:moveTo>
                      <a:arcTo wR="21600" hR="21600" stAng="-5400000" swAng="5400000"/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2306" name="任意多边形 12305"/>
                <p:cNvSpPr/>
                <p:nvPr/>
              </p:nvSpPr>
              <p:spPr>
                <a:xfrm flipV="1">
                  <a:off x="554" y="1163"/>
                  <a:ext cx="96" cy="108"/>
                </a:xfrm>
                <a:custGeom>
                  <a:avLst/>
                  <a:gdLst>
                    <a:gd name="txL" fmla="*/ 0 w 21600"/>
                    <a:gd name="txT" fmla="*/ 0 h 21600"/>
                    <a:gd name="txR" fmla="*/ 21600 w 21600"/>
                    <a:gd name="txB" fmla="*/ 21600 h 21600"/>
                  </a:gdLst>
                  <a:ahLst/>
                  <a:cxnLst>
                    <a:cxn ang="270">
                      <a:pos x="0" y="0"/>
                    </a:cxn>
                    <a:cxn ang="90">
                      <a:pos x="21600" y="21600"/>
                    </a:cxn>
                    <a:cxn ang="90">
                      <a:pos x="0" y="21600"/>
                    </a:cxn>
                  </a:cxnLst>
                  <a:rect l="txL" t="txT" r="txR" b="txB"/>
                  <a:pathLst>
                    <a:path w="21600" h="21600" fill="none">
                      <a:moveTo>
                        <a:pt x="0" y="0"/>
                      </a:moveTo>
                      <a:arcTo wR="21600" hR="21600" stAng="-5400000" swAng="5400000"/>
                    </a:path>
                    <a:path w="21600" h="21600" stroke="0">
                      <a:moveTo>
                        <a:pt x="0" y="0"/>
                      </a:moveTo>
                      <a:arcTo wR="21600" hR="21600" stAng="-5400000" swAng="5400000"/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2307" name="任意多边形 12306"/>
                <p:cNvSpPr/>
                <p:nvPr/>
              </p:nvSpPr>
              <p:spPr>
                <a:xfrm>
                  <a:off x="266" y="839"/>
                  <a:ext cx="96" cy="48"/>
                </a:xfrm>
                <a:custGeom>
                  <a:avLst/>
                  <a:gdLst>
                    <a:gd name="txL" fmla="*/ 0 w 21600"/>
                    <a:gd name="txT" fmla="*/ 0 h 21600"/>
                    <a:gd name="txR" fmla="*/ 21600 w 21600"/>
                    <a:gd name="txB" fmla="*/ 21600 h 21600"/>
                  </a:gdLst>
                  <a:ahLst/>
                  <a:cxnLst>
                    <a:cxn ang="270">
                      <a:pos x="0" y="0"/>
                    </a:cxn>
                    <a:cxn ang="90">
                      <a:pos x="21600" y="21600"/>
                    </a:cxn>
                    <a:cxn ang="90">
                      <a:pos x="0" y="21600"/>
                    </a:cxn>
                  </a:cxnLst>
                  <a:rect l="txL" t="txT" r="txR" b="txB"/>
                  <a:pathLst>
                    <a:path w="21600" h="21600" fill="none">
                      <a:moveTo>
                        <a:pt x="0" y="0"/>
                      </a:moveTo>
                      <a:arcTo wR="21600" hR="21600" stAng="-5400000" swAng="5400000"/>
                    </a:path>
                    <a:path w="21600" h="21600" stroke="0">
                      <a:moveTo>
                        <a:pt x="0" y="0"/>
                      </a:moveTo>
                      <a:arcTo wR="21600" hR="21600" stAng="-5400000" swAng="5400000"/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2308" name="矩形 12307"/>
              <p:cNvSpPr/>
              <p:nvPr/>
            </p:nvSpPr>
            <p:spPr>
              <a:xfrm>
                <a:off x="1200" y="1680"/>
                <a:ext cx="168" cy="27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>
                <a:spAutoFit/>
              </a:bodyPr>
              <a:p>
                <a:r>
                  <a:rPr lang="en-US" altLang="x-none" sz="29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  <a:endParaRPr lang="en-US" altLang="x-none" sz="18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309" name="直接连接符 12308"/>
            <p:cNvSpPr/>
            <p:nvPr/>
          </p:nvSpPr>
          <p:spPr>
            <a:xfrm>
              <a:off x="252" y="1008"/>
              <a:ext cx="132" cy="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10" name="直接连接符 12309"/>
            <p:cNvSpPr/>
            <p:nvPr/>
          </p:nvSpPr>
          <p:spPr>
            <a:xfrm>
              <a:off x="384" y="1008"/>
              <a:ext cx="0" cy="144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2311" name="组合 12310"/>
          <p:cNvGrpSpPr/>
          <p:nvPr/>
        </p:nvGrpSpPr>
        <p:grpSpPr>
          <a:xfrm>
            <a:off x="1116013" y="5373688"/>
            <a:ext cx="4679950" cy="1246187"/>
            <a:chOff x="0" y="0"/>
            <a:chExt cx="2811" cy="1062"/>
          </a:xfrm>
        </p:grpSpPr>
        <p:sp>
          <p:nvSpPr>
            <p:cNvPr id="12312" name="文本框 12311"/>
            <p:cNvSpPr txBox="1"/>
            <p:nvPr/>
          </p:nvSpPr>
          <p:spPr>
            <a:xfrm>
              <a:off x="672" y="47"/>
              <a:ext cx="2139" cy="101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同角（或等角）的余角相等。</a:t>
              </a:r>
              <a:endPara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2313" name="组合 12312"/>
            <p:cNvGrpSpPr/>
            <p:nvPr/>
          </p:nvGrpSpPr>
          <p:grpSpPr>
            <a:xfrm>
              <a:off x="0" y="0"/>
              <a:ext cx="680" cy="576"/>
              <a:chOff x="0" y="0"/>
              <a:chExt cx="680" cy="576"/>
            </a:xfrm>
          </p:grpSpPr>
          <p:pic>
            <p:nvPicPr>
              <p:cNvPr id="12314" name="AutoShape 69"/>
              <p:cNvPicPr/>
              <p:nvPr/>
            </p:nvPicPr>
            <p:blipFill>
              <a:blip r:embed="rId1"/>
              <a:stretch>
                <a:fillRect/>
              </a:stretch>
            </p:blipFill>
            <p:spPr>
              <a:xfrm rot="16200000">
                <a:off x="-44" y="44"/>
                <a:ext cx="576" cy="488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2315" name="AutoShape 69"/>
              <p:cNvPicPr/>
              <p:nvPr/>
            </p:nvPicPr>
            <p:blipFill>
              <a:blip r:embed="rId1"/>
              <a:stretch>
                <a:fillRect/>
              </a:stretch>
            </p:blipFill>
            <p:spPr>
              <a:xfrm rot="16200000">
                <a:off x="148" y="44"/>
                <a:ext cx="576" cy="488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</p:grpSp>
      <p:grpSp>
        <p:nvGrpSpPr>
          <p:cNvPr id="12316" name="组合 12315"/>
          <p:cNvGrpSpPr/>
          <p:nvPr/>
        </p:nvGrpSpPr>
        <p:grpSpPr>
          <a:xfrm>
            <a:off x="755650" y="3789363"/>
            <a:ext cx="1143000" cy="1524000"/>
            <a:chOff x="0" y="0"/>
            <a:chExt cx="720" cy="960"/>
          </a:xfrm>
        </p:grpSpPr>
        <p:grpSp>
          <p:nvGrpSpPr>
            <p:cNvPr id="12317" name="组合 12316"/>
            <p:cNvGrpSpPr/>
            <p:nvPr/>
          </p:nvGrpSpPr>
          <p:grpSpPr>
            <a:xfrm>
              <a:off x="0" y="0"/>
              <a:ext cx="720" cy="960"/>
              <a:chOff x="0" y="0"/>
              <a:chExt cx="720" cy="960"/>
            </a:xfrm>
          </p:grpSpPr>
          <p:sp>
            <p:nvSpPr>
              <p:cNvPr id="12318" name="直接连接符 12317"/>
              <p:cNvSpPr/>
              <p:nvPr/>
            </p:nvSpPr>
            <p:spPr>
              <a:xfrm flipH="1">
                <a:off x="0" y="240"/>
                <a:ext cx="720" cy="72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319" name="直接连接符 12318"/>
              <p:cNvSpPr/>
              <p:nvPr/>
            </p:nvSpPr>
            <p:spPr>
              <a:xfrm flipV="1">
                <a:off x="0" y="0"/>
                <a:ext cx="0" cy="96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2320" name="任意多边形 12319"/>
            <p:cNvSpPr/>
            <p:nvPr/>
          </p:nvSpPr>
          <p:spPr>
            <a:xfrm>
              <a:off x="0" y="816"/>
              <a:ext cx="96" cy="48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rect l="txL" t="txT" r="txR" b="txB"/>
              <a:pathLst>
                <a:path w="21600" h="21600" fill="none">
                  <a:moveTo>
                    <a:pt x="0" y="0"/>
                  </a:moveTo>
                  <a:arcTo wR="21600" hR="21600" stAng="-5400000" swAng="5400000"/>
                </a:path>
                <a:path w="21600" h="21600" stroke="0">
                  <a:moveTo>
                    <a:pt x="0" y="0"/>
                  </a:moveTo>
                  <a:arcTo wR="21600" hR="21600" stAng="-5400000" swAng="5400000"/>
                  <a:lnTo>
                    <a:pt x="0" y="21600"/>
                  </a:lnTo>
                  <a:close/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21" name="文本框 12320"/>
            <p:cNvSpPr txBox="1"/>
            <p:nvPr/>
          </p:nvSpPr>
          <p:spPr>
            <a:xfrm>
              <a:off x="0" y="528"/>
              <a:ext cx="24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x-none" sz="2000" dirty="0">
                  <a:latin typeface="Arial" panose="020B0604020202020204" pitchFamily="34" charset="0"/>
                </a:rPr>
                <a:t>1</a:t>
              </a:r>
              <a:endParaRPr lang="en-US" altLang="x-none" sz="20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2322" name="组合 12321"/>
          <p:cNvGrpSpPr/>
          <p:nvPr/>
        </p:nvGrpSpPr>
        <p:grpSpPr>
          <a:xfrm>
            <a:off x="1331913" y="4149725"/>
            <a:ext cx="1676400" cy="1169988"/>
            <a:chOff x="0" y="0"/>
            <a:chExt cx="1056" cy="737"/>
          </a:xfrm>
        </p:grpSpPr>
        <p:sp>
          <p:nvSpPr>
            <p:cNvPr id="12323" name="直接连接符 12322"/>
            <p:cNvSpPr/>
            <p:nvPr/>
          </p:nvSpPr>
          <p:spPr>
            <a:xfrm flipH="1">
              <a:off x="0" y="0"/>
              <a:ext cx="720" cy="72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24" name="直接连接符 12323"/>
            <p:cNvSpPr/>
            <p:nvPr/>
          </p:nvSpPr>
          <p:spPr>
            <a:xfrm>
              <a:off x="0" y="720"/>
              <a:ext cx="1056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25" name="任意多边形 12324"/>
            <p:cNvSpPr/>
            <p:nvPr/>
          </p:nvSpPr>
          <p:spPr>
            <a:xfrm>
              <a:off x="96" y="624"/>
              <a:ext cx="48" cy="9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rect l="txL" t="txT" r="txR" b="txB"/>
              <a:pathLst>
                <a:path w="21600" h="21600" fill="none">
                  <a:moveTo>
                    <a:pt x="0" y="0"/>
                  </a:moveTo>
                  <a:arcTo wR="21600" hR="21600" stAng="-5400000" swAng="5400000"/>
                </a:path>
                <a:path w="21600" h="21600" stroke="0">
                  <a:moveTo>
                    <a:pt x="0" y="0"/>
                  </a:moveTo>
                  <a:arcTo wR="21600" hR="21600" stAng="-5400000" swAng="5400000"/>
                  <a:lnTo>
                    <a:pt x="0" y="21600"/>
                  </a:lnTo>
                  <a:close/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26" name="文本框 12325"/>
            <p:cNvSpPr txBox="1"/>
            <p:nvPr/>
          </p:nvSpPr>
          <p:spPr>
            <a:xfrm>
              <a:off x="182" y="487"/>
              <a:ext cx="20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000" dirty="0">
                  <a:latin typeface="Arial" panose="020B0604020202020204" pitchFamily="34" charset="0"/>
                </a:rPr>
                <a:t>2</a:t>
              </a:r>
              <a:endParaRPr lang="en-US" altLang="x-none" sz="20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2327" name="组合 12326"/>
          <p:cNvGrpSpPr/>
          <p:nvPr/>
        </p:nvGrpSpPr>
        <p:grpSpPr>
          <a:xfrm>
            <a:off x="3635375" y="4076700"/>
            <a:ext cx="1676400" cy="1169988"/>
            <a:chOff x="0" y="0"/>
            <a:chExt cx="1056" cy="737"/>
          </a:xfrm>
        </p:grpSpPr>
        <p:sp>
          <p:nvSpPr>
            <p:cNvPr id="12328" name="直接连接符 12327"/>
            <p:cNvSpPr/>
            <p:nvPr/>
          </p:nvSpPr>
          <p:spPr>
            <a:xfrm flipH="1">
              <a:off x="0" y="0"/>
              <a:ext cx="720" cy="72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29" name="直接连接符 12328"/>
            <p:cNvSpPr/>
            <p:nvPr/>
          </p:nvSpPr>
          <p:spPr>
            <a:xfrm>
              <a:off x="0" y="720"/>
              <a:ext cx="1056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30" name="任意多边形 12329"/>
            <p:cNvSpPr/>
            <p:nvPr/>
          </p:nvSpPr>
          <p:spPr>
            <a:xfrm>
              <a:off x="96" y="624"/>
              <a:ext cx="48" cy="96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rect l="txL" t="txT" r="txR" b="txB"/>
              <a:pathLst>
                <a:path w="21600" h="21600" fill="none">
                  <a:moveTo>
                    <a:pt x="0" y="0"/>
                  </a:moveTo>
                  <a:arcTo wR="21600" hR="21600" stAng="-5400000" swAng="5400000"/>
                </a:path>
                <a:path w="21600" h="21600" stroke="0">
                  <a:moveTo>
                    <a:pt x="0" y="0"/>
                  </a:moveTo>
                  <a:arcTo wR="21600" hR="21600" stAng="-5400000" swAng="5400000"/>
                  <a:lnTo>
                    <a:pt x="0" y="21600"/>
                  </a:lnTo>
                  <a:close/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31" name="文本框 12330"/>
            <p:cNvSpPr txBox="1"/>
            <p:nvPr/>
          </p:nvSpPr>
          <p:spPr>
            <a:xfrm>
              <a:off x="182" y="487"/>
              <a:ext cx="205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x-none" sz="2000" dirty="0">
                  <a:latin typeface="Arial" panose="020B0604020202020204" pitchFamily="34" charset="0"/>
                </a:rPr>
                <a:t>4</a:t>
              </a:r>
              <a:endParaRPr lang="en-US" altLang="x-none" sz="20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2332" name="组合 12331"/>
          <p:cNvGrpSpPr/>
          <p:nvPr/>
        </p:nvGrpSpPr>
        <p:grpSpPr>
          <a:xfrm>
            <a:off x="5795963" y="3716338"/>
            <a:ext cx="1143000" cy="1524000"/>
            <a:chOff x="0" y="0"/>
            <a:chExt cx="720" cy="960"/>
          </a:xfrm>
        </p:grpSpPr>
        <p:grpSp>
          <p:nvGrpSpPr>
            <p:cNvPr id="12333" name="组合 12332"/>
            <p:cNvGrpSpPr/>
            <p:nvPr/>
          </p:nvGrpSpPr>
          <p:grpSpPr>
            <a:xfrm>
              <a:off x="0" y="0"/>
              <a:ext cx="720" cy="960"/>
              <a:chOff x="0" y="0"/>
              <a:chExt cx="720" cy="960"/>
            </a:xfrm>
          </p:grpSpPr>
          <p:sp>
            <p:nvSpPr>
              <p:cNvPr id="12334" name="直接连接符 12333"/>
              <p:cNvSpPr/>
              <p:nvPr/>
            </p:nvSpPr>
            <p:spPr>
              <a:xfrm flipH="1">
                <a:off x="0" y="240"/>
                <a:ext cx="720" cy="72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335" name="直接连接符 12334"/>
              <p:cNvSpPr/>
              <p:nvPr/>
            </p:nvSpPr>
            <p:spPr>
              <a:xfrm flipV="1">
                <a:off x="0" y="0"/>
                <a:ext cx="0" cy="96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2336" name="任意多边形 12335"/>
            <p:cNvSpPr/>
            <p:nvPr/>
          </p:nvSpPr>
          <p:spPr>
            <a:xfrm>
              <a:off x="0" y="816"/>
              <a:ext cx="96" cy="48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rect l="txL" t="txT" r="txR" b="txB"/>
              <a:pathLst>
                <a:path w="21600" h="21600" fill="none">
                  <a:moveTo>
                    <a:pt x="0" y="0"/>
                  </a:moveTo>
                  <a:arcTo wR="21600" hR="21600" stAng="-5400000" swAng="5400000"/>
                </a:path>
                <a:path w="21600" h="21600" stroke="0">
                  <a:moveTo>
                    <a:pt x="0" y="0"/>
                  </a:moveTo>
                  <a:arcTo wR="21600" hR="21600" stAng="-5400000" swAng="5400000"/>
                  <a:lnTo>
                    <a:pt x="0" y="21600"/>
                  </a:lnTo>
                  <a:close/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37" name="文本框 12336"/>
            <p:cNvSpPr txBox="1"/>
            <p:nvPr/>
          </p:nvSpPr>
          <p:spPr>
            <a:xfrm>
              <a:off x="0" y="528"/>
              <a:ext cx="19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x-none" sz="2000" dirty="0">
                  <a:latin typeface="Arial" panose="020B0604020202020204" pitchFamily="34" charset="0"/>
                </a:rPr>
                <a:t>3</a:t>
              </a:r>
              <a:endParaRPr lang="en-US" altLang="x-none" sz="2000" dirty="0">
                <a:latin typeface="Arial" panose="020B0604020202020204" pitchFamily="34" charset="0"/>
              </a:endParaRPr>
            </a:p>
          </p:txBody>
        </p:sp>
      </p:grpSp>
      <p:sp>
        <p:nvSpPr>
          <p:cNvPr id="12338" name="矩形 12337"/>
          <p:cNvSpPr>
            <a:spLocks noRot="1"/>
          </p:cNvSpPr>
          <p:nvPr/>
        </p:nvSpPr>
        <p:spPr>
          <a:xfrm>
            <a:off x="250825" y="2565400"/>
            <a:ext cx="5111750" cy="15843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4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18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1800" b="0" i="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5pPr>
          </a:lstStyle>
          <a:p>
            <a:pPr lvl="0">
              <a:buNone/>
            </a:pPr>
            <a:r>
              <a:rPr lang="zh-CN" altLang="en-US" sz="2400" b="1" dirty="0">
                <a:solidFill>
                  <a:srgbClr val="660033"/>
                </a:solidFill>
              </a:rPr>
              <a:t>思考</a:t>
            </a:r>
            <a:r>
              <a:rPr lang="en-US" altLang="x-none" sz="2400" b="1" dirty="0">
                <a:solidFill>
                  <a:srgbClr val="660033"/>
                </a:solidFill>
              </a:rPr>
              <a:t>2</a:t>
            </a:r>
            <a:r>
              <a:rPr lang="zh-CN" altLang="en-US" sz="2400" b="1" dirty="0">
                <a:solidFill>
                  <a:srgbClr val="660033"/>
                </a:solidFill>
              </a:rPr>
              <a:t>：</a:t>
            </a:r>
            <a:r>
              <a:rPr lang="zh-CN" altLang="en-US" sz="2400" b="1" dirty="0">
                <a:solidFill>
                  <a:srgbClr val="990099"/>
                </a:solidFill>
              </a:rPr>
              <a:t>如图，已知∠</a:t>
            </a:r>
            <a:r>
              <a:rPr lang="en-US" altLang="x-none" sz="2400" b="1" dirty="0">
                <a:solidFill>
                  <a:srgbClr val="990099"/>
                </a:solidFill>
              </a:rPr>
              <a:t>1</a:t>
            </a:r>
            <a:r>
              <a:rPr lang="zh-CN" altLang="en-US" sz="2400" b="1" dirty="0">
                <a:solidFill>
                  <a:srgbClr val="990099"/>
                </a:solidFill>
              </a:rPr>
              <a:t>与∠</a:t>
            </a:r>
            <a:r>
              <a:rPr lang="en-US" altLang="x-none" sz="2400" b="1" dirty="0">
                <a:solidFill>
                  <a:srgbClr val="990099"/>
                </a:solidFill>
              </a:rPr>
              <a:t>2 </a:t>
            </a:r>
            <a:r>
              <a:rPr lang="zh-CN" altLang="en-US" sz="2400" b="1" dirty="0">
                <a:solidFill>
                  <a:srgbClr val="990099"/>
                </a:solidFill>
              </a:rPr>
              <a:t>互余， ∠</a:t>
            </a:r>
            <a:r>
              <a:rPr lang="en-US" altLang="x-none" sz="2400" b="1" dirty="0">
                <a:solidFill>
                  <a:srgbClr val="990099"/>
                </a:solidFill>
              </a:rPr>
              <a:t>3</a:t>
            </a:r>
            <a:r>
              <a:rPr lang="zh-CN" altLang="en-US" sz="2400" b="1" dirty="0">
                <a:solidFill>
                  <a:srgbClr val="990099"/>
                </a:solidFill>
              </a:rPr>
              <a:t>与∠</a:t>
            </a:r>
            <a:r>
              <a:rPr lang="en-US" altLang="x-none" sz="2400" b="1" dirty="0">
                <a:solidFill>
                  <a:srgbClr val="990099"/>
                </a:solidFill>
              </a:rPr>
              <a:t>4</a:t>
            </a:r>
            <a:r>
              <a:rPr lang="zh-CN" altLang="en-US" sz="2400" b="1" dirty="0">
                <a:solidFill>
                  <a:srgbClr val="990099"/>
                </a:solidFill>
              </a:rPr>
              <a:t>互余， ∠</a:t>
            </a:r>
            <a:r>
              <a:rPr lang="en-US" altLang="x-none" sz="2400" b="1" dirty="0">
                <a:solidFill>
                  <a:srgbClr val="990099"/>
                </a:solidFill>
              </a:rPr>
              <a:t>2= </a:t>
            </a:r>
            <a:r>
              <a:rPr lang="zh-CN" altLang="en-US" sz="2400" b="1" dirty="0">
                <a:solidFill>
                  <a:srgbClr val="990099"/>
                </a:solidFill>
              </a:rPr>
              <a:t>∠</a:t>
            </a:r>
            <a:r>
              <a:rPr lang="en-US" altLang="x-none" sz="2400" b="1" dirty="0">
                <a:solidFill>
                  <a:srgbClr val="990099"/>
                </a:solidFill>
              </a:rPr>
              <a:t>4</a:t>
            </a:r>
            <a:r>
              <a:rPr lang="zh-CN" altLang="en-US" sz="2400" b="1" dirty="0">
                <a:solidFill>
                  <a:srgbClr val="990099"/>
                </a:solidFill>
              </a:rPr>
              <a:t>那么∠</a:t>
            </a:r>
            <a:r>
              <a:rPr lang="en-US" altLang="x-none" sz="2400" b="1" dirty="0">
                <a:solidFill>
                  <a:srgbClr val="990099"/>
                </a:solidFill>
              </a:rPr>
              <a:t>1</a:t>
            </a:r>
            <a:r>
              <a:rPr lang="zh-CN" altLang="en-US" sz="2400" b="1" dirty="0">
                <a:solidFill>
                  <a:srgbClr val="990099"/>
                </a:solidFill>
              </a:rPr>
              <a:t>与∠</a:t>
            </a:r>
            <a:r>
              <a:rPr lang="en-US" altLang="x-none" sz="2400" b="1" dirty="0">
                <a:solidFill>
                  <a:srgbClr val="990099"/>
                </a:solidFill>
              </a:rPr>
              <a:t>3</a:t>
            </a:r>
            <a:r>
              <a:rPr lang="zh-CN" altLang="en-US" sz="2400" b="1" dirty="0">
                <a:solidFill>
                  <a:srgbClr val="990099"/>
                </a:solidFill>
              </a:rPr>
              <a:t>有什么关系？为什么？</a:t>
            </a:r>
            <a:endParaRPr lang="zh-CN" altLang="en-US" sz="2400" b="1" dirty="0">
              <a:solidFill>
                <a:srgbClr val="990099"/>
              </a:solidFill>
            </a:endParaRPr>
          </a:p>
        </p:txBody>
      </p:sp>
      <p:sp>
        <p:nvSpPr>
          <p:cNvPr id="12339" name="矩形 12338"/>
          <p:cNvSpPr>
            <a:spLocks noRot="1"/>
          </p:cNvSpPr>
          <p:nvPr/>
        </p:nvSpPr>
        <p:spPr>
          <a:xfrm>
            <a:off x="1547813" y="0"/>
            <a:ext cx="5327650" cy="9366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1" u="none" kern="1200"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 algn="l"/>
            <a:r>
              <a:rPr lang="zh-CN" altLang="en-US" sz="3600" b="0" dirty="0">
                <a:solidFill>
                  <a:srgbClr val="FF0000"/>
                </a:solidFill>
              </a:rPr>
              <a:t>二、自主学习  合作探究</a:t>
            </a:r>
            <a:endParaRPr lang="en-US" altLang="x-none" sz="3600" b="0" dirty="0">
              <a:solidFill>
                <a:srgbClr val="FF0000"/>
              </a:solidFill>
            </a:endParaRPr>
          </a:p>
        </p:txBody>
      </p:sp>
      <p:sp>
        <p:nvSpPr>
          <p:cNvPr id="12340" name="矩形 12339"/>
          <p:cNvSpPr>
            <a:spLocks noRot="1"/>
          </p:cNvSpPr>
          <p:nvPr/>
        </p:nvSpPr>
        <p:spPr>
          <a:xfrm>
            <a:off x="228600" y="914400"/>
            <a:ext cx="5257800" cy="6096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600" u="none" kern="1200" baseline="0">
                <a:solidFill>
                  <a:schemeClr val="tx1"/>
                </a:solidFill>
                <a:latin typeface="Arial Rounded MT Bold" panose="020F0704030504030204" pitchFamily="34" charset="0"/>
                <a:ea typeface="黑体" panose="02010600030101010101" pitchFamily="49" charset="-122"/>
              </a:defRPr>
            </a:lvl1pPr>
          </a:lstStyle>
          <a:p>
            <a:pPr lvl="0"/>
            <a:r>
              <a:rPr lang="zh-CN" altLang="en-US" sz="2400" b="1">
                <a:solidFill>
                  <a:srgbClr val="660033"/>
                </a:solidFill>
              </a:rPr>
              <a:t>学习活动</a:t>
            </a:r>
            <a:r>
              <a:rPr lang="en-US" altLang="zh-CN" sz="2400" b="1">
                <a:solidFill>
                  <a:srgbClr val="660033"/>
                </a:solidFill>
              </a:rPr>
              <a:t>4</a:t>
            </a:r>
            <a:r>
              <a:rPr lang="zh-CN" altLang="en-US" sz="2400" b="1">
                <a:solidFill>
                  <a:srgbClr val="660033"/>
                </a:solidFill>
                <a:sym typeface="Wingdings" panose="05000000000000000000" pitchFamily="2" charset="2"/>
              </a:rPr>
              <a:t>：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探究互余的性质</a:t>
            </a:r>
            <a:b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b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世界地图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 Rounded MT Bold"/>
        <a:ea typeface="黑体"/>
        <a:cs typeface=""/>
      </a:majorFont>
      <a:minorFont>
        <a:latin typeface="Arial Rounded MT Bold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1415</Words>
  <Application>WPS 演示</Application>
  <PresentationFormat>在屏幕上显示</PresentationFormat>
  <Paragraphs>276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宋体</vt:lpstr>
      <vt:lpstr>Wingdings</vt:lpstr>
      <vt:lpstr>Arial Rounded MT Bold</vt:lpstr>
      <vt:lpstr>黑体</vt:lpstr>
      <vt:lpstr>Times New Roman</vt:lpstr>
      <vt:lpstr>楷体_GB2312</vt:lpstr>
      <vt:lpstr>隶书</vt:lpstr>
      <vt:lpstr>微软雅黑</vt:lpstr>
      <vt:lpstr>Arial Unicode MS</vt:lpstr>
      <vt:lpstr>Calibri</vt:lpstr>
      <vt:lpstr>世界地图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一、细观察   深思考</dc:title>
  <dc:creator>User</dc:creator>
  <cp:lastModifiedBy>Administrator</cp:lastModifiedBy>
  <cp:revision>168</cp:revision>
  <dcterms:created xsi:type="dcterms:W3CDTF">2014-10-15T10:34:16Z</dcterms:created>
  <dcterms:modified xsi:type="dcterms:W3CDTF">2017-10-20T07:14:48Z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