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gif" ContentType="image/gi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5"/>
  </p:notesMasterIdLst>
  <p:sldIdLst>
    <p:sldId id="259" r:id="rId6"/>
    <p:sldId id="257" r:id="rId7"/>
    <p:sldId id="288" r:id="rId8"/>
    <p:sldId id="289" r:id="rId9"/>
    <p:sldId id="290" r:id="rId10"/>
    <p:sldId id="291" r:id="rId11"/>
    <p:sldId id="292" r:id="rId12"/>
    <p:sldId id="287" r:id="rId13"/>
    <p:sldId id="280" r:id="rId14"/>
    <p:sldId id="281" r:id="rId16"/>
    <p:sldId id="282" r:id="rId17"/>
    <p:sldId id="283" r:id="rId18"/>
    <p:sldId id="293" r:id="rId19"/>
    <p:sldId id="277" r:id="rId20"/>
    <p:sldId id="296" r:id="rId21"/>
    <p:sldId id="294" r:id="rId22"/>
    <p:sldId id="279" r:id="rId23"/>
    <p:sldId id="295" r:id="rId2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1" d="100"/>
          <a:sy n="91" d="100"/>
        </p:scale>
        <p:origin x="-9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notesMaster" Target="notesMasters/notes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页眉占位符 6145"/>
          <p:cNvSpPr>
            <a:spLocks noGrp="1"/>
          </p:cNvSpPr>
          <p:nvPr>
            <p:ph type="hdr" sz="quarter"/>
          </p:nvPr>
        </p:nvSpPr>
        <p:spPr>
          <a:xfrm>
            <a:off x="0" y="0"/>
            <a:ext cx="2971800" cy="457200"/>
          </a:xfrm>
          <a:prstGeom prst="rect">
            <a:avLst/>
          </a:prstGeom>
          <a:noFill/>
          <a:ln w="9525">
            <a:noFill/>
          </a:ln>
        </p:spPr>
        <p:txBody>
          <a:bodyPr/>
          <a:p>
            <a:pPr lvl="0"/>
            <a:endParaRPr lang="zh-CN" altLang="en-US" sz="1200" b="0" dirty="0"/>
          </a:p>
        </p:txBody>
      </p:sp>
      <p:sp>
        <p:nvSpPr>
          <p:cNvPr id="6147" name="日期占位符 6146"/>
          <p:cNvSpPr>
            <a:spLocks noGrp="1"/>
          </p:cNvSpPr>
          <p:nvPr>
            <p:ph type="dt" idx="1"/>
          </p:nvPr>
        </p:nvSpPr>
        <p:spPr>
          <a:xfrm>
            <a:off x="3884613" y="0"/>
            <a:ext cx="2971800" cy="457200"/>
          </a:xfrm>
          <a:prstGeom prst="rect">
            <a:avLst/>
          </a:prstGeom>
          <a:noFill/>
          <a:ln w="9525">
            <a:noFill/>
          </a:ln>
        </p:spPr>
        <p:txBody>
          <a:bodyPr/>
          <a:p>
            <a:pPr lvl="0" algn="r"/>
            <a:endParaRPr lang="zh-CN" altLang="en-US" sz="1200" b="0" dirty="0"/>
          </a:p>
        </p:txBody>
      </p:sp>
      <p:sp>
        <p:nvSpPr>
          <p:cNvPr id="6148" name="幻灯片图像占位符 6147"/>
          <p:cNvSpPr>
            <a:spLocks noGrp="1" noRot="1"/>
          </p:cNvSpPr>
          <p:nvPr>
            <p:ph type="sldImg" idx="2"/>
          </p:nvPr>
        </p:nvSpPr>
        <p:spPr>
          <a:xfrm>
            <a:off x="1143000" y="685800"/>
            <a:ext cx="4572000" cy="3429000"/>
          </a:xfrm>
          <a:prstGeom prst="rect">
            <a:avLst/>
          </a:prstGeom>
          <a:noFill/>
          <a:ln w="9525">
            <a:noFill/>
          </a:ln>
        </p:spPr>
      </p:sp>
      <p:sp>
        <p:nvSpPr>
          <p:cNvPr id="6149" name="文本占位符 6148"/>
          <p:cNvSpPr>
            <a:spLocks noGrp="1" noRot="1"/>
          </p:cNvSpPr>
          <p:nvPr>
            <p:ph type="body" sz="quarter" idx="3"/>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50" name="页脚占位符 6149"/>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b="0" dirty="0"/>
          </a:p>
        </p:txBody>
      </p:sp>
      <p:sp>
        <p:nvSpPr>
          <p:cNvPr id="6151" name="灯片编号占位符 6150"/>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16386" name="幻灯片图像占位符 16385"/>
          <p:cNvSpPr>
            <a:spLocks noGrp="1" noTextEdit="1"/>
          </p:cNvSpPr>
          <p:nvPr>
            <p:ph type="sldImg"/>
          </p:nvPr>
        </p:nvSpPr>
        <p:spPr>
          <a:ln/>
        </p:spPr>
      </p:sp>
      <p:sp>
        <p:nvSpPr>
          <p:cNvPr id="16387" name="文本占位符 16386"/>
          <p:cNvSpPr>
            <a:spLocks noGrp="1"/>
          </p:cNvSpPr>
          <p:nvPr>
            <p:ph type="body" idx="1"/>
          </p:nvPr>
        </p:nvSpPr>
        <p:spPr>
          <a:xfrm>
            <a:off x="914400" y="4343400"/>
            <a:ext cx="5029200" cy="4114800"/>
          </a:xfrm>
          <a:ln/>
        </p:spPr>
        <p:txBody>
          <a:bodyPr anchor="ctr"/>
          <a:p>
            <a:pPr lvl="0"/>
            <a:r>
              <a:rPr lang="en-US" altLang="x-none" dirty="0"/>
              <a:t>www.gzsxw.net </a:t>
            </a:r>
            <a:r>
              <a:rPr lang="zh-CN" altLang="en-US" dirty="0"/>
              <a:t>港中数学网</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65125"/>
            <a:ext cx="605293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8" name="页脚占位符 7"/>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4" name="页脚占位符 3"/>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3" name="页脚占位符 2"/>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65125"/>
            <a:ext cx="605293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8" name="页脚占位符 7"/>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4" name="页脚占位符 3"/>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3" name="页脚占位符 2"/>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65125"/>
            <a:ext cx="605293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5122" name="图片 6"/>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123" name="KSO_FD"/>
          <p:cNvSpPr>
            <a:spLocks noGrp="1"/>
          </p:cNvSpPr>
          <p:nvPr>
            <p:ph type="dt" sz="half" idx="2"/>
          </p:nvPr>
        </p:nvSpPr>
        <p:spPr>
          <a:xfrm>
            <a:off x="457200" y="6511925"/>
            <a:ext cx="2133600" cy="285750"/>
          </a:xfrm>
          <a:prstGeom prst="rect">
            <a:avLst/>
          </a:prstGeom>
          <a:noFill/>
          <a:ln w="9525">
            <a:noFill/>
          </a:ln>
        </p:spPr>
        <p:txBody>
          <a:bodyPr anchor="ctr"/>
          <a:lstStyle>
            <a:lvl1pPr>
              <a:defRPr sz="900" b="0">
                <a:solidFill>
                  <a:srgbClr val="1C1C1C"/>
                </a:solidFill>
              </a:defRPr>
            </a:lvl1pPr>
          </a:lstStyle>
          <a:p>
            <a:endParaRPr lang="zh-CN" altLang="en-US" dirty="0">
              <a:latin typeface="Arial" panose="020B0604020202020204" pitchFamily="34" charset="0"/>
              <a:ea typeface="宋体" panose="02010600030101010101" pitchFamily="2" charset="-122"/>
            </a:endParaRPr>
          </a:p>
        </p:txBody>
      </p:sp>
      <p:sp>
        <p:nvSpPr>
          <p:cNvPr id="5124" name="KSO_FT"/>
          <p:cNvSpPr>
            <a:spLocks noGrp="1"/>
          </p:cNvSpPr>
          <p:nvPr>
            <p:ph type="ftr" sz="quarter" idx="3"/>
          </p:nvPr>
        </p:nvSpPr>
        <p:spPr>
          <a:xfrm>
            <a:off x="3124200" y="6511925"/>
            <a:ext cx="2895600" cy="285750"/>
          </a:xfrm>
          <a:prstGeom prst="rect">
            <a:avLst/>
          </a:prstGeom>
          <a:noFill/>
          <a:ln w="9525">
            <a:noFill/>
          </a:ln>
        </p:spPr>
        <p:txBody>
          <a:bodyPr anchor="ctr"/>
          <a:lstStyle>
            <a:lvl1pPr algn="ctr">
              <a:defRPr sz="900" b="0">
                <a:solidFill>
                  <a:srgbClr val="1C1C1C"/>
                </a:solidFill>
              </a:defRPr>
            </a:lvl1pPr>
          </a:lstStyle>
          <a:p>
            <a:endParaRPr lang="zh-CN" altLang="en-US" dirty="0">
              <a:latin typeface="Arial" panose="020B0604020202020204" pitchFamily="34" charset="0"/>
              <a:ea typeface="宋体" panose="02010600030101010101" pitchFamily="2" charset="-122"/>
            </a:endParaRPr>
          </a:p>
        </p:txBody>
      </p:sp>
      <p:sp>
        <p:nvSpPr>
          <p:cNvPr id="5125" name="KSO_FN"/>
          <p:cNvSpPr>
            <a:spLocks noGrp="1"/>
          </p:cNvSpPr>
          <p:nvPr>
            <p:ph type="sldNum" sz="quarter" idx="4"/>
          </p:nvPr>
        </p:nvSpPr>
        <p:spPr>
          <a:xfrm>
            <a:off x="6553200" y="6511925"/>
            <a:ext cx="2133600" cy="285750"/>
          </a:xfrm>
          <a:prstGeom prst="rect">
            <a:avLst/>
          </a:prstGeom>
          <a:noFill/>
          <a:ln w="9525">
            <a:noFill/>
          </a:ln>
        </p:spPr>
        <p:txBody>
          <a:bodyPr anchor="ctr"/>
          <a:lstStyle>
            <a:lvl1pPr algn="r">
              <a:defRPr sz="900" b="0">
                <a:solidFill>
                  <a:srgbClr val="1C1C1C"/>
                </a:solidFill>
              </a:defRPr>
            </a:lvl1pPr>
          </a:lstStyle>
          <a:p>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
        <p:nvSpPr>
          <p:cNvPr id="5126" name="KSO_BC1"/>
          <p:cNvSpPr>
            <a:spLocks noGrp="1"/>
          </p:cNvSpPr>
          <p:nvPr>
            <p:ph type="subTitle" idx="1"/>
          </p:nvPr>
        </p:nvSpPr>
        <p:spPr>
          <a:xfrm>
            <a:off x="2171700" y="1803400"/>
            <a:ext cx="6527800" cy="508000"/>
          </a:xfrm>
          <a:prstGeom prst="rect">
            <a:avLst/>
          </a:prstGeom>
          <a:noFill/>
          <a:ln w="9525">
            <a:noFill/>
          </a:ln>
        </p:spPr>
        <p:txBody>
          <a:bodyPr anchor="t"/>
          <a:lstStyle>
            <a:lvl1pPr marL="0" lvl="0" indent="0" algn="r">
              <a:buNone/>
              <a:defRPr>
                <a:solidFill>
                  <a:srgbClr val="5D6063"/>
                </a:solidFill>
              </a:defRPr>
            </a:lvl1pPr>
            <a:lvl2pPr marL="0" lvl="1" indent="0" algn="ctr">
              <a:buNone/>
              <a:defRPr>
                <a:solidFill>
                  <a:srgbClr val="5D6063"/>
                </a:solidFill>
              </a:defRPr>
            </a:lvl2pPr>
            <a:lvl3pPr marL="685800" lvl="2" indent="0" algn="ctr">
              <a:buNone/>
              <a:defRPr>
                <a:solidFill>
                  <a:srgbClr val="5D6063"/>
                </a:solidFill>
              </a:defRPr>
            </a:lvl3pPr>
            <a:lvl4pPr marL="1028700" lvl="3" indent="0" algn="ctr">
              <a:buNone/>
              <a:defRPr>
                <a:solidFill>
                  <a:srgbClr val="5D6063"/>
                </a:solidFill>
              </a:defRPr>
            </a:lvl4pPr>
            <a:lvl5pPr marL="1371600" lvl="4" indent="0" algn="ctr">
              <a:buNone/>
              <a:defRPr>
                <a:solidFill>
                  <a:srgbClr val="5D6063"/>
                </a:solidFill>
              </a:defRPr>
            </a:lvl5pPr>
          </a:lstStyle>
          <a:p>
            <a:pPr lvl="0"/>
            <a:r>
              <a:rPr lang="zh-CN" altLang="en-US"/>
              <a:t>单击此处编辑母版副标题样式</a:t>
            </a:r>
            <a:endParaRPr lang="zh-CN" altLang="en-US"/>
          </a:p>
        </p:txBody>
      </p:sp>
      <p:sp>
        <p:nvSpPr>
          <p:cNvPr id="5127" name="KSO_BT1"/>
          <p:cNvSpPr>
            <a:spLocks noGrp="1"/>
          </p:cNvSpPr>
          <p:nvPr>
            <p:ph type="ctrTitle"/>
          </p:nvPr>
        </p:nvSpPr>
        <p:spPr>
          <a:xfrm>
            <a:off x="2184400" y="847725"/>
            <a:ext cx="6527800" cy="911225"/>
          </a:xfrm>
          <a:prstGeom prst="rect">
            <a:avLst/>
          </a:prstGeom>
          <a:noFill/>
          <a:ln w="9525">
            <a:noFill/>
          </a:ln>
        </p:spPr>
        <p:txBody>
          <a:bodyPr anchor="ctr"/>
          <a:lstStyle>
            <a:lvl1pPr lvl="0" algn="r">
              <a:defRPr/>
            </a:lvl1pPr>
          </a:lstStyle>
          <a:p>
            <a:pPr lvl="0"/>
            <a:r>
              <a:rPr lang="zh-CN" altLang="en-US"/>
              <a:t>单击此处编辑母版标题样式</a:t>
            </a:r>
            <a:endParaRPr lang="zh-CN" alt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123950"/>
            <a:ext cx="4025503" cy="52149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6535" y="1123950"/>
            <a:ext cx="4025503" cy="52149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981075"/>
            <a:ext cx="4032504" cy="5149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8210" y="214313"/>
            <a:ext cx="2053828" cy="6124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214313"/>
            <a:ext cx="6042422" cy="6124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8" name="页脚占位符 7"/>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4" name="页脚占位符 3"/>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3" name="页脚占位符 2"/>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en-US" altLang="x-none" dirty="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GIF"/><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GIF"/><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4.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26" name="Rectangle 2"/>
          <p:cNvSpPr>
            <a:spLocks noGrp="1"/>
          </p:cNvSpPr>
          <p:nvPr>
            <p:ph type="body" idx="1"/>
          </p:nvPr>
        </p:nvSpPr>
        <p:spPr>
          <a:xfrm>
            <a:off x="457200" y="981075"/>
            <a:ext cx="8229600" cy="51498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7" name="Rectangle 3"/>
          <p:cNvSpPr>
            <a:spLocks noGrp="1"/>
          </p:cNvSpPr>
          <p:nvPr>
            <p:ph type="dt" sz="half" idx="2"/>
          </p:nvPr>
        </p:nvSpPr>
        <p:spPr>
          <a:xfrm>
            <a:off x="457200" y="6243638"/>
            <a:ext cx="2133600" cy="457200"/>
          </a:xfrm>
          <a:prstGeom prst="rect">
            <a:avLst/>
          </a:prstGeom>
          <a:noFill/>
          <a:ln w="9525">
            <a:noFill/>
          </a:ln>
        </p:spPr>
        <p:txBody>
          <a:bodyPr anchor="b"/>
          <a:lstStyle>
            <a:lvl1pP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1028" name="Rectangle 4"/>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1029" name="Rectangle 5"/>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b="0">
                <a:latin typeface="Garamond" panose="02020404030301010803" pitchFamily="18" charset="0"/>
              </a:defRPr>
            </a:lvl1p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
        <p:nvSpPr>
          <p:cNvPr id="1030" name="Line 6"/>
          <p:cNvSpPr/>
          <p:nvPr/>
        </p:nvSpPr>
        <p:spPr>
          <a:xfrm>
            <a:off x="468313" y="6453188"/>
            <a:ext cx="8229600" cy="0"/>
          </a:xfrm>
          <a:prstGeom prst="line">
            <a:avLst/>
          </a:prstGeom>
          <a:ln w="25400" cap="flat" cmpd="sng">
            <a:solidFill>
              <a:srgbClr val="00FFFF"/>
            </a:solidFill>
            <a:prstDash val="solid"/>
            <a:headEnd type="none" w="med" len="med"/>
            <a:tailEnd type="none" w="med" len="med"/>
          </a:ln>
        </p:spPr>
      </p:sp>
      <p:grpSp>
        <p:nvGrpSpPr>
          <p:cNvPr id="1031" name="Group 7"/>
          <p:cNvGrpSpPr/>
          <p:nvPr/>
        </p:nvGrpSpPr>
        <p:grpSpPr>
          <a:xfrm>
            <a:off x="381000" y="228600"/>
            <a:ext cx="8512175" cy="679450"/>
            <a:chOff x="0" y="0"/>
            <a:chExt cx="5362" cy="428"/>
          </a:xfrm>
        </p:grpSpPr>
        <p:sp>
          <p:nvSpPr>
            <p:cNvPr id="1032" name="Freeform 8"/>
            <p:cNvSpPr/>
            <p:nvPr/>
          </p:nvSpPr>
          <p:spPr>
            <a:xfrm>
              <a:off x="0" y="0"/>
              <a:ext cx="5362" cy="428"/>
            </a:xfrm>
            <a:custGeom>
              <a:avLst/>
              <a:gdLst>
                <a:gd name="txL" fmla="*/ 0 w 1000"/>
                <a:gd name="txT" fmla="*/ 0 h 1000"/>
                <a:gd name="txR" fmla="*/ 1000 w 1000"/>
                <a:gd name="txB" fmla="*/ 1000 h 1000"/>
              </a:gdLst>
              <a:ahLst/>
              <a:cxnLst>
                <a:cxn ang="0">
                  <a:pos x="0" y="1000"/>
                </a:cxn>
                <a:cxn ang="0">
                  <a:pos x="0" y="0"/>
                </a:cxn>
                <a:cxn ang="0">
                  <a:pos x="1000" y="0"/>
                </a:cxn>
              </a:cxnLst>
              <a:rect l="txL" t="txT" r="txR" b="txB"/>
              <a:pathLst>
                <a:path w="1000" h="1000">
                  <a:moveTo>
                    <a:pt x="0" y="1000"/>
                  </a:moveTo>
                  <a:lnTo>
                    <a:pt x="0" y="0"/>
                  </a:lnTo>
                  <a:lnTo>
                    <a:pt x="1000" y="0"/>
                  </a:lnTo>
                </a:path>
              </a:pathLst>
            </a:custGeom>
            <a:noFill/>
            <a:ln w="25400" cap="flat" cmpd="sng">
              <a:solidFill>
                <a:srgbClr val="00FFFF"/>
              </a:solidFill>
              <a:prstDash val="solid"/>
              <a:miter/>
              <a:headEnd type="none" w="med" len="med"/>
              <a:tailEnd type="none" w="med" len="med"/>
            </a:ln>
          </p:spPr>
          <p:txBody>
            <a:bodyPr/>
            <a:p>
              <a:pPr lvl="0" eaLnBrk="1" hangingPunct="1"/>
              <a:endParaRPr lang="zh-CN" altLang="en-US" b="0" dirty="0">
                <a:latin typeface="Arial" panose="020B0604020202020204" pitchFamily="34" charset="0"/>
                <a:ea typeface="宋体" panose="02010600030101010101" pitchFamily="2" charset="-122"/>
              </a:endParaRPr>
            </a:p>
          </p:txBody>
        </p:sp>
        <p:sp>
          <p:nvSpPr>
            <p:cNvPr id="1033" name="Line 9"/>
            <p:cNvSpPr/>
            <p:nvPr userDrawn="1"/>
          </p:nvSpPr>
          <p:spPr>
            <a:xfrm>
              <a:off x="0" y="428"/>
              <a:ext cx="1225" cy="0"/>
            </a:xfrm>
            <a:prstGeom prst="line">
              <a:avLst/>
            </a:prstGeom>
            <a:ln w="25400" cap="flat" cmpd="sng">
              <a:solidFill>
                <a:srgbClr val="00FFFF"/>
              </a:solidFill>
              <a:prstDash val="solid"/>
              <a:headEnd type="none" w="med" len="med"/>
              <a:tailEnd type="none" w="med" len="med"/>
            </a:ln>
          </p:spPr>
        </p:sp>
      </p:grpSp>
      <p:pic>
        <p:nvPicPr>
          <p:cNvPr id="1034" name="Picture 10" descr="英格教育"/>
          <p:cNvPicPr>
            <a:picLocks noChangeAspect="1"/>
          </p:cNvPicPr>
          <p:nvPr userDrawn="1"/>
        </p:nvPicPr>
        <p:blipFill>
          <a:blip r:embed="rId12"/>
          <a:stretch>
            <a:fillRect/>
          </a:stretch>
        </p:blipFill>
        <p:spPr>
          <a:xfrm>
            <a:off x="8169275" y="6365875"/>
            <a:ext cx="974725" cy="492125"/>
          </a:xfrm>
          <a:prstGeom prst="rect">
            <a:avLst/>
          </a:prstGeom>
          <a:noFill/>
          <a:ln w="9525">
            <a:noFill/>
          </a:ln>
        </p:spPr>
      </p:pic>
      <p:pic>
        <p:nvPicPr>
          <p:cNvPr id="1035" name="Picture 11" descr="gif003[1]">
            <a:hlinkClick r:id="" action="ppaction://hlinkshowjump?jump=lastslide"/>
          </p:cNvPr>
          <p:cNvPicPr>
            <a:picLocks noChangeAspect="1"/>
          </p:cNvPicPr>
          <p:nvPr userDrawn="1"/>
        </p:nvPicPr>
        <p:blipFill>
          <a:blip r:embed="rId13"/>
          <a:stretch>
            <a:fillRect/>
          </a:stretch>
        </p:blipFill>
        <p:spPr>
          <a:xfrm>
            <a:off x="395288" y="304800"/>
            <a:ext cx="533400" cy="533400"/>
          </a:xfrm>
          <a:prstGeom prst="rect">
            <a:avLst/>
          </a:prstGeom>
          <a:noFill/>
          <a:ln w="9525">
            <a:noFill/>
          </a:ln>
        </p:spPr>
      </p:pic>
      <p:pic>
        <p:nvPicPr>
          <p:cNvPr id="1036" name="Picture 12" descr="gif003[1]">
            <a:hlinkClick r:id="" action="ppaction://hlinkshowjump?jump=lastslide"/>
          </p:cNvPr>
          <p:cNvPicPr>
            <a:picLocks noChangeAspect="1"/>
          </p:cNvPicPr>
          <p:nvPr userDrawn="1"/>
        </p:nvPicPr>
        <p:blipFill>
          <a:blip r:embed="rId13"/>
          <a:stretch>
            <a:fillRect/>
          </a:stretch>
        </p:blipFill>
        <p:spPr>
          <a:xfrm>
            <a:off x="395288" y="304800"/>
            <a:ext cx="533400" cy="5334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Ø"/>
        <a:defRPr sz="3200" b="0" i="0" u="none" kern="1200" baseline="0">
          <a:solidFill>
            <a:schemeClr val="tx1"/>
          </a:solidFill>
          <a:latin typeface="+mn-lt"/>
          <a:ea typeface="+mn-ea"/>
          <a:cs typeface="+mn-cs"/>
        </a:defRPr>
      </a:lvl1pPr>
      <a:lvl2pPr marL="669925" lvl="1" indent="-325120" algn="l" defTabSz="914400" rtl="0" eaLnBrk="0" fontAlgn="base" latinLnBrk="0" hangingPunct="0">
        <a:lnSpc>
          <a:spcPct val="100000"/>
        </a:lnSpc>
        <a:spcBef>
          <a:spcPct val="20000"/>
        </a:spcBef>
        <a:spcAft>
          <a:spcPct val="0"/>
        </a:spcAft>
        <a:buClr>
          <a:schemeClr val="accent2"/>
        </a:buClr>
        <a:buSzPct val="60000"/>
        <a:buFont typeface="Wingdings" panose="05000000000000000000" pitchFamily="2" charset="2"/>
        <a:buChar char="l"/>
        <a:defRPr sz="2800" b="0" i="0" u="none" kern="1200" baseline="0">
          <a:solidFill>
            <a:schemeClr val="tx1"/>
          </a:solidFill>
          <a:latin typeface="+mn-lt"/>
          <a:ea typeface="+mn-ea"/>
          <a:cs typeface="+mn-cs"/>
        </a:defRPr>
      </a:lvl2pPr>
      <a:lvl3pPr marL="1022350" lvl="2" indent="-35052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p"/>
        <a:defRPr sz="2400" b="0" i="0" u="none" kern="1200" baseline="0">
          <a:solidFill>
            <a:schemeClr val="tx1"/>
          </a:solidFill>
          <a:latin typeface="+mn-lt"/>
          <a:ea typeface="+mn-ea"/>
          <a:cs typeface="+mn-cs"/>
        </a:defRPr>
      </a:lvl3pPr>
      <a:lvl4pPr marL="1339850" lvl="3" indent="-315595"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R"/>
        <a:defRPr sz="2400" b="0" i="0" u="none" kern="1200" baseline="0">
          <a:solidFill>
            <a:schemeClr val="tx1"/>
          </a:solidFill>
          <a:latin typeface="+mn-lt"/>
          <a:ea typeface="+mn-ea"/>
          <a:cs typeface="+mn-cs"/>
        </a:defRPr>
      </a:lvl4pPr>
      <a:lvl5pPr marL="1681480" lvl="4" indent="-339725"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2050" name="Freeform 7"/>
          <p:cNvSpPr/>
          <p:nvPr/>
        </p:nvSpPr>
        <p:spPr>
          <a:xfrm>
            <a:off x="609600" y="1219200"/>
            <a:ext cx="7924800" cy="914400"/>
          </a:xfrm>
          <a:custGeom>
            <a:avLst/>
            <a:gdLst>
              <a:gd name="txL" fmla="*/ 0 w 1000"/>
              <a:gd name="txT" fmla="*/ 0 h 1000"/>
              <a:gd name="txR" fmla="*/ 1000 w 1000"/>
              <a:gd name="txB" fmla="*/ 1000 h 1000"/>
            </a:gdLst>
            <a:ahLst/>
            <a:cxnLst>
              <a:cxn ang="0">
                <a:pos x="0" y="1000"/>
              </a:cxn>
              <a:cxn ang="0">
                <a:pos x="0" y="0"/>
              </a:cxn>
              <a:cxn ang="0">
                <a:pos x="1000" y="0"/>
              </a:cxn>
            </a:cxnLst>
            <a:rect l="txL" t="txT" r="txR" b="txB"/>
            <a:pathLst>
              <a:path w="1000" h="1000">
                <a:moveTo>
                  <a:pt x="0" y="1000"/>
                </a:moveTo>
                <a:lnTo>
                  <a:pt x="0" y="0"/>
                </a:lnTo>
                <a:lnTo>
                  <a:pt x="1000" y="0"/>
                </a:lnTo>
              </a:path>
            </a:pathLst>
          </a:custGeom>
          <a:noFill/>
          <a:ln w="25400" cap="flat" cmpd="sng">
            <a:solidFill>
              <a:schemeClr val="accent1"/>
            </a:solidFill>
            <a:prstDash val="solid"/>
            <a:miter/>
            <a:headEnd type="none" w="med" len="med"/>
            <a:tailEnd type="none" w="med" len="med"/>
          </a:ln>
        </p:spPr>
        <p:txBody>
          <a:bodyPr/>
          <a:p>
            <a:pPr lvl="0" eaLnBrk="1" hangingPunct="1"/>
            <a:endParaRPr lang="zh-CN" altLang="en-US" b="0" dirty="0">
              <a:latin typeface="Arial" panose="020B0604020202020204" pitchFamily="34" charset="0"/>
              <a:ea typeface="宋体" panose="02010600030101010101" pitchFamily="2" charset="-122"/>
            </a:endParaRPr>
          </a:p>
        </p:txBody>
      </p:sp>
      <p:sp>
        <p:nvSpPr>
          <p:cNvPr id="2051" name="Line 8"/>
          <p:cNvSpPr/>
          <p:nvPr/>
        </p:nvSpPr>
        <p:spPr>
          <a:xfrm>
            <a:off x="1981200" y="3962400"/>
            <a:ext cx="6511925" cy="0"/>
          </a:xfrm>
          <a:prstGeom prst="line">
            <a:avLst/>
          </a:prstGeom>
          <a:ln w="19050" cap="flat" cmpd="sng">
            <a:solidFill>
              <a:schemeClr val="accent1"/>
            </a:solidFill>
            <a:prstDash val="solid"/>
            <a:headEnd type="none" w="med" len="med"/>
            <a:tailEnd type="none" w="med" len="med"/>
          </a:ln>
        </p:spPr>
      </p:sp>
      <p:sp>
        <p:nvSpPr>
          <p:cNvPr id="2052" name="Text Box 9"/>
          <p:cNvSpPr txBox="1"/>
          <p:nvPr/>
        </p:nvSpPr>
        <p:spPr>
          <a:xfrm>
            <a:off x="5543550" y="188913"/>
            <a:ext cx="3600450" cy="396875"/>
          </a:xfrm>
          <a:prstGeom prst="rect">
            <a:avLst/>
          </a:prstGeom>
          <a:noFill/>
          <a:ln w="9525">
            <a:noFill/>
          </a:ln>
        </p:spPr>
        <p:txBody>
          <a:bodyPr>
            <a:spAutoFit/>
          </a:bodyPr>
          <a:p>
            <a:pPr lvl="0" algn="r" eaLnBrk="1" hangingPunct="1">
              <a:spcBef>
                <a:spcPct val="50000"/>
              </a:spcBef>
            </a:pPr>
            <a:r>
              <a:rPr lang="zh-CN" altLang="en-US" sz="2000" b="1" dirty="0">
                <a:solidFill>
                  <a:srgbClr val="FF0066"/>
                </a:solidFill>
                <a:latin typeface="方正水柱简体" panose="02010601030101010101" pitchFamily="1" charset="-122"/>
                <a:ea typeface="方正水柱简体" panose="02010601030101010101" pitchFamily="1" charset="-122"/>
              </a:rPr>
              <a:t>北师大课标八上</a:t>
            </a:r>
            <a:r>
              <a:rPr lang="en-US" altLang="x-none" sz="2000" b="1" dirty="0">
                <a:solidFill>
                  <a:srgbClr val="FF0066"/>
                </a:solidFill>
                <a:latin typeface="华文中宋" panose="02010600040101010101" pitchFamily="2" charset="-122"/>
                <a:ea typeface="方正水柱简体" panose="02010601030101010101" pitchFamily="1" charset="-122"/>
              </a:rPr>
              <a:t>·</a:t>
            </a:r>
            <a:r>
              <a:rPr lang="en-US" altLang="x-none" sz="2000" b="1" dirty="0">
                <a:solidFill>
                  <a:srgbClr val="FF0066"/>
                </a:solidFill>
                <a:latin typeface="方正水柱简体" panose="02010601030101010101" pitchFamily="1" charset="-122"/>
                <a:ea typeface="方正水柱简体" panose="02010601030101010101" pitchFamily="1" charset="-122"/>
              </a:rPr>
              <a:t>§</a:t>
            </a:r>
            <a:r>
              <a:rPr lang="en-US" altLang="x-none" sz="2000" b="1" dirty="0">
                <a:solidFill>
                  <a:srgbClr val="FF0066"/>
                </a:solidFill>
                <a:latin typeface="Times New Roman" panose="02020603050405020304" pitchFamily="18" charset="0"/>
                <a:ea typeface="方正水柱简体" panose="02010601030101010101" pitchFamily="1" charset="-122"/>
              </a:rPr>
              <a:t>3.3</a:t>
            </a:r>
            <a:endParaRPr lang="en-US" altLang="x-none" sz="2000" b="1" dirty="0">
              <a:solidFill>
                <a:srgbClr val="FF0066"/>
              </a:solidFill>
              <a:latin typeface="Times New Roman" panose="02020603050405020304" pitchFamily="18" charset="0"/>
              <a:ea typeface="方正水柱简体" panose="02010601030101010101" pitchFamily="1" charset="-122"/>
            </a:endParaRPr>
          </a:p>
        </p:txBody>
      </p:sp>
      <p:pic>
        <p:nvPicPr>
          <p:cNvPr id="2053" name="Picture 10" descr="英格教育"/>
          <p:cNvPicPr>
            <a:picLocks noChangeAspect="1"/>
          </p:cNvPicPr>
          <p:nvPr userDrawn="1"/>
        </p:nvPicPr>
        <p:blipFill>
          <a:blip r:embed="rId12"/>
          <a:stretch>
            <a:fillRect/>
          </a:stretch>
        </p:blipFill>
        <p:spPr>
          <a:xfrm>
            <a:off x="8169275" y="6365875"/>
            <a:ext cx="974725" cy="492125"/>
          </a:xfrm>
          <a:prstGeom prst="rect">
            <a:avLst/>
          </a:prstGeom>
          <a:noFill/>
          <a:ln w="9525">
            <a:noFill/>
          </a:ln>
        </p:spPr>
      </p:pic>
      <p:sp>
        <p:nvSpPr>
          <p:cNvPr id="2054" name="Rectangle 2"/>
          <p:cNvSpPr>
            <a:spLocks noGrp="1"/>
          </p:cNvSpPr>
          <p:nvPr>
            <p:ph type="body" idx="1"/>
          </p:nvPr>
        </p:nvSpPr>
        <p:spPr>
          <a:xfrm>
            <a:off x="457200" y="981075"/>
            <a:ext cx="8229600" cy="51498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5" name="Rectangle 4"/>
          <p:cNvSpPr>
            <a:spLocks noGrp="1"/>
          </p:cNvSpPr>
          <p:nvPr>
            <p:ph type="dt" sz="half" idx="2"/>
          </p:nvPr>
        </p:nvSpPr>
        <p:spPr>
          <a:xfrm>
            <a:off x="457200" y="6243638"/>
            <a:ext cx="2133600" cy="457200"/>
          </a:xfrm>
          <a:prstGeom prst="rect">
            <a:avLst/>
          </a:prstGeom>
          <a:noFill/>
          <a:ln w="9525">
            <a:noFill/>
          </a:ln>
        </p:spPr>
        <p:txBody>
          <a:bodyPr anchor="b"/>
          <a:lstStyle>
            <a:lvl1pP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2056" name="Rectangle 5"/>
          <p:cNvSpPr>
            <a:spLocks noGrp="1"/>
          </p:cNvSpPr>
          <p:nvPr>
            <p:ph type="ftr" sz="quarter" idx="3"/>
          </p:nvPr>
        </p:nvSpPr>
        <p:spPr>
          <a:xfrm>
            <a:off x="3124200" y="6243638"/>
            <a:ext cx="2895600" cy="457200"/>
          </a:xfrm>
          <a:prstGeom prst="rect">
            <a:avLst/>
          </a:prstGeom>
          <a:noFill/>
          <a:ln w="9525">
            <a:noFill/>
          </a:ln>
        </p:spPr>
        <p:txBody>
          <a:bodyPr anchor="b"/>
          <a:lstStyle>
            <a:lvl1pPr algn="ct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2057" name="Rectangle 6"/>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b="0">
                <a:latin typeface="Garamond" panose="02020404030301010803" pitchFamily="18" charset="0"/>
              </a:defRPr>
            </a:lvl1p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Ø"/>
        <a:defRPr sz="3200" b="0" i="0" u="none" kern="1200" baseline="0">
          <a:solidFill>
            <a:schemeClr val="tx1"/>
          </a:solidFill>
          <a:latin typeface="+mn-lt"/>
          <a:ea typeface="+mn-ea"/>
          <a:cs typeface="+mn-cs"/>
        </a:defRPr>
      </a:lvl1pPr>
      <a:lvl2pPr marL="669925" lvl="1" indent="-325120" algn="l" defTabSz="914400" rtl="0" eaLnBrk="0" fontAlgn="base" latinLnBrk="0" hangingPunct="0">
        <a:lnSpc>
          <a:spcPct val="100000"/>
        </a:lnSpc>
        <a:spcBef>
          <a:spcPct val="20000"/>
        </a:spcBef>
        <a:spcAft>
          <a:spcPct val="0"/>
        </a:spcAft>
        <a:buClr>
          <a:schemeClr val="accent2"/>
        </a:buClr>
        <a:buSzPct val="60000"/>
        <a:buFont typeface="Wingdings" panose="05000000000000000000" pitchFamily="2" charset="2"/>
        <a:buChar char="l"/>
        <a:defRPr sz="2800" b="0" i="0" u="none" kern="1200" baseline="0">
          <a:solidFill>
            <a:schemeClr val="tx1"/>
          </a:solidFill>
          <a:latin typeface="+mn-lt"/>
          <a:ea typeface="+mn-ea"/>
          <a:cs typeface="+mn-cs"/>
        </a:defRPr>
      </a:lvl2pPr>
      <a:lvl3pPr marL="1022350" lvl="2" indent="-35052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p"/>
        <a:defRPr sz="2400" b="0" i="0" u="none" kern="1200" baseline="0">
          <a:solidFill>
            <a:schemeClr val="tx1"/>
          </a:solidFill>
          <a:latin typeface="+mn-lt"/>
          <a:ea typeface="+mn-ea"/>
          <a:cs typeface="+mn-cs"/>
        </a:defRPr>
      </a:lvl3pPr>
      <a:lvl4pPr marL="1339850" lvl="3" indent="-315595"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R"/>
        <a:defRPr sz="2400" b="0" i="0" u="none" kern="1200" baseline="0">
          <a:solidFill>
            <a:schemeClr val="tx1"/>
          </a:solidFill>
          <a:latin typeface="+mn-lt"/>
          <a:ea typeface="+mn-ea"/>
          <a:cs typeface="+mn-cs"/>
        </a:defRPr>
      </a:lvl4pPr>
      <a:lvl5pPr marL="1681480" lvl="4" indent="-339725"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3074" name="Rectangle 2"/>
          <p:cNvSpPr>
            <a:spLocks noGrp="1"/>
          </p:cNvSpPr>
          <p:nvPr>
            <p:ph type="body" idx="1"/>
          </p:nvPr>
        </p:nvSpPr>
        <p:spPr>
          <a:xfrm>
            <a:off x="457200" y="981075"/>
            <a:ext cx="8229600" cy="51498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5" name="Rectangle 3"/>
          <p:cNvSpPr>
            <a:spLocks noGrp="1"/>
          </p:cNvSpPr>
          <p:nvPr>
            <p:ph type="dt" sz="half" idx="2"/>
          </p:nvPr>
        </p:nvSpPr>
        <p:spPr>
          <a:xfrm>
            <a:off x="457200" y="6243638"/>
            <a:ext cx="2133600" cy="457200"/>
          </a:xfrm>
          <a:prstGeom prst="rect">
            <a:avLst/>
          </a:prstGeom>
          <a:noFill/>
          <a:ln w="9525">
            <a:noFill/>
          </a:ln>
        </p:spPr>
        <p:txBody>
          <a:bodyPr anchor="b"/>
          <a:lstStyle>
            <a:lvl1pP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3076" name="Rectangle 4"/>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b="0">
                <a:latin typeface="Garamond" panose="02020404030301010803" pitchFamily="18" charset="0"/>
              </a:defRPr>
            </a:lvl1pPr>
          </a:lstStyle>
          <a:p>
            <a:pPr lvl="0" eaLnBrk="1" hangingPunct="1"/>
            <a:endParaRPr lang="en-US" altLang="x-none" dirty="0">
              <a:ea typeface="宋体" panose="02010600030101010101" pitchFamily="2" charset="-122"/>
            </a:endParaRPr>
          </a:p>
        </p:txBody>
      </p:sp>
      <p:sp>
        <p:nvSpPr>
          <p:cNvPr id="3077" name="Rectangle 5"/>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b="0">
                <a:latin typeface="Garamond" panose="02020404030301010803" pitchFamily="18" charset="0"/>
              </a:defRPr>
            </a:lvl1pPr>
          </a:lstStyle>
          <a:p>
            <a:pPr lvl="0" eaLnBrk="1" hangingPunct="1"/>
            <a:fld id="{9A0DB2DC-4C9A-4742-B13C-FB6460FD3503}" type="slidenum">
              <a:rPr lang="en-US" altLang="x-none" dirty="0">
                <a:ea typeface="宋体" panose="02010600030101010101" pitchFamily="2" charset="-122"/>
              </a:rPr>
            </a:fld>
            <a:endParaRPr lang="en-US" altLang="x-none" dirty="0">
              <a:ea typeface="宋体" panose="02010600030101010101" pitchFamily="2" charset="-122"/>
            </a:endParaRPr>
          </a:p>
        </p:txBody>
      </p:sp>
      <p:sp>
        <p:nvSpPr>
          <p:cNvPr id="3078" name="Line 6"/>
          <p:cNvSpPr/>
          <p:nvPr/>
        </p:nvSpPr>
        <p:spPr>
          <a:xfrm>
            <a:off x="468313" y="6453188"/>
            <a:ext cx="8229600" cy="0"/>
          </a:xfrm>
          <a:prstGeom prst="line">
            <a:avLst/>
          </a:prstGeom>
          <a:ln w="25400" cap="flat" cmpd="sng">
            <a:solidFill>
              <a:srgbClr val="00FFFF"/>
            </a:solidFill>
            <a:prstDash val="solid"/>
            <a:headEnd type="none" w="med" len="med"/>
            <a:tailEnd type="none" w="med" len="med"/>
          </a:ln>
        </p:spPr>
      </p:sp>
      <p:grpSp>
        <p:nvGrpSpPr>
          <p:cNvPr id="3079" name="Group 7"/>
          <p:cNvGrpSpPr/>
          <p:nvPr/>
        </p:nvGrpSpPr>
        <p:grpSpPr>
          <a:xfrm>
            <a:off x="381000" y="228600"/>
            <a:ext cx="8512175" cy="679450"/>
            <a:chOff x="0" y="0"/>
            <a:chExt cx="5362" cy="428"/>
          </a:xfrm>
        </p:grpSpPr>
        <p:sp>
          <p:nvSpPr>
            <p:cNvPr id="3080" name="Freeform 8"/>
            <p:cNvSpPr/>
            <p:nvPr/>
          </p:nvSpPr>
          <p:spPr>
            <a:xfrm>
              <a:off x="0" y="0"/>
              <a:ext cx="5362" cy="428"/>
            </a:xfrm>
            <a:custGeom>
              <a:avLst/>
              <a:gdLst>
                <a:gd name="txL" fmla="*/ 0 w 1000"/>
                <a:gd name="txT" fmla="*/ 0 h 1000"/>
                <a:gd name="txR" fmla="*/ 1000 w 1000"/>
                <a:gd name="txB" fmla="*/ 1000 h 1000"/>
              </a:gdLst>
              <a:ahLst/>
              <a:cxnLst>
                <a:cxn ang="0">
                  <a:pos x="0" y="1000"/>
                </a:cxn>
                <a:cxn ang="0">
                  <a:pos x="0" y="0"/>
                </a:cxn>
                <a:cxn ang="0">
                  <a:pos x="1000" y="0"/>
                </a:cxn>
              </a:cxnLst>
              <a:rect l="txL" t="txT" r="txR" b="txB"/>
              <a:pathLst>
                <a:path w="1000" h="1000">
                  <a:moveTo>
                    <a:pt x="0" y="1000"/>
                  </a:moveTo>
                  <a:lnTo>
                    <a:pt x="0" y="0"/>
                  </a:lnTo>
                  <a:lnTo>
                    <a:pt x="1000" y="0"/>
                  </a:lnTo>
                </a:path>
              </a:pathLst>
            </a:custGeom>
            <a:noFill/>
            <a:ln w="25400" cap="flat" cmpd="sng">
              <a:solidFill>
                <a:srgbClr val="00FFFF"/>
              </a:solidFill>
              <a:prstDash val="solid"/>
              <a:miter/>
              <a:headEnd type="none" w="med" len="med"/>
              <a:tailEnd type="none" w="med" len="med"/>
            </a:ln>
          </p:spPr>
          <p:txBody>
            <a:bodyPr/>
            <a:p>
              <a:pPr lvl="0" eaLnBrk="1" hangingPunct="1"/>
              <a:endParaRPr lang="zh-CN" altLang="en-US" b="0" dirty="0">
                <a:latin typeface="Arial" panose="020B0604020202020204" pitchFamily="34" charset="0"/>
                <a:ea typeface="宋体" panose="02010600030101010101" pitchFamily="2" charset="-122"/>
              </a:endParaRPr>
            </a:p>
          </p:txBody>
        </p:sp>
        <p:sp>
          <p:nvSpPr>
            <p:cNvPr id="3081" name="Line 9"/>
            <p:cNvSpPr/>
            <p:nvPr userDrawn="1"/>
          </p:nvSpPr>
          <p:spPr>
            <a:xfrm>
              <a:off x="0" y="428"/>
              <a:ext cx="1225" cy="0"/>
            </a:xfrm>
            <a:prstGeom prst="line">
              <a:avLst/>
            </a:prstGeom>
            <a:ln w="25400" cap="flat" cmpd="sng">
              <a:solidFill>
                <a:srgbClr val="00FFFF"/>
              </a:solidFill>
              <a:prstDash val="solid"/>
              <a:headEnd type="none" w="med" len="med"/>
              <a:tailEnd type="none" w="med" len="med"/>
            </a:ln>
          </p:spPr>
        </p:sp>
      </p:grpSp>
      <p:pic>
        <p:nvPicPr>
          <p:cNvPr id="3082" name="Picture 10" descr="英格教育"/>
          <p:cNvPicPr>
            <a:picLocks noChangeAspect="1"/>
          </p:cNvPicPr>
          <p:nvPr userDrawn="1"/>
        </p:nvPicPr>
        <p:blipFill>
          <a:blip r:embed="rId12"/>
          <a:stretch>
            <a:fillRect/>
          </a:stretch>
        </p:blipFill>
        <p:spPr>
          <a:xfrm>
            <a:off x="8169275" y="6365875"/>
            <a:ext cx="974725" cy="492125"/>
          </a:xfrm>
          <a:prstGeom prst="rect">
            <a:avLst/>
          </a:prstGeom>
          <a:noFill/>
          <a:ln w="9525">
            <a:noFill/>
          </a:ln>
        </p:spPr>
      </p:pic>
      <p:pic>
        <p:nvPicPr>
          <p:cNvPr id="3083" name="Picture 11" descr="gif003[1]">
            <a:hlinkClick r:id="" action="ppaction://hlinkshowjump?jump=lastslide"/>
          </p:cNvPr>
          <p:cNvPicPr>
            <a:picLocks noChangeAspect="1"/>
          </p:cNvPicPr>
          <p:nvPr userDrawn="1"/>
        </p:nvPicPr>
        <p:blipFill>
          <a:blip r:embed="rId13"/>
          <a:stretch>
            <a:fillRect/>
          </a:stretch>
        </p:blipFill>
        <p:spPr>
          <a:xfrm>
            <a:off x="395288" y="304800"/>
            <a:ext cx="533400" cy="533400"/>
          </a:xfrm>
          <a:prstGeom prst="rect">
            <a:avLst/>
          </a:prstGeom>
          <a:noFill/>
          <a:ln w="9525">
            <a:noFill/>
          </a:ln>
        </p:spPr>
      </p:pic>
      <p:pic>
        <p:nvPicPr>
          <p:cNvPr id="3084" name="Picture 12" descr="gif003[1]">
            <a:hlinkClick r:id="" action="ppaction://hlinkshowjump?jump=lastslide"/>
          </p:cNvPr>
          <p:cNvPicPr>
            <a:picLocks noChangeAspect="1"/>
          </p:cNvPicPr>
          <p:nvPr userDrawn="1"/>
        </p:nvPicPr>
        <p:blipFill>
          <a:blip r:embed="rId13"/>
          <a:stretch>
            <a:fillRect/>
          </a:stretch>
        </p:blipFill>
        <p:spPr>
          <a:xfrm>
            <a:off x="395288" y="304800"/>
            <a:ext cx="533400" cy="5334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Ø"/>
        <a:defRPr sz="3200" b="0" i="0" u="none" kern="1200" baseline="0">
          <a:solidFill>
            <a:schemeClr val="tx1"/>
          </a:solidFill>
          <a:latin typeface="+mn-lt"/>
          <a:ea typeface="+mn-ea"/>
          <a:cs typeface="+mn-cs"/>
        </a:defRPr>
      </a:lvl1pPr>
      <a:lvl2pPr marL="669925" lvl="1" indent="-32512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l"/>
        <a:defRPr sz="2800" b="0" i="0" u="none" kern="1200" baseline="0">
          <a:solidFill>
            <a:schemeClr val="tx1"/>
          </a:solidFill>
          <a:latin typeface="+mn-lt"/>
          <a:ea typeface="+mn-ea"/>
          <a:cs typeface="+mn-cs"/>
        </a:defRPr>
      </a:lvl2pPr>
      <a:lvl3pPr marL="1022350" lvl="2" indent="-35052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p"/>
        <a:defRPr sz="2400" b="0" i="0" u="none" kern="1200" baseline="0">
          <a:solidFill>
            <a:schemeClr val="tx1"/>
          </a:solidFill>
          <a:latin typeface="+mn-lt"/>
          <a:ea typeface="+mn-ea"/>
          <a:cs typeface="+mn-cs"/>
        </a:defRPr>
      </a:lvl3pPr>
      <a:lvl4pPr marL="1339850" lvl="3" indent="-31559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R"/>
        <a:defRPr sz="2400" b="0" i="0" u="none" kern="1200" baseline="0">
          <a:solidFill>
            <a:schemeClr val="tx1"/>
          </a:solidFill>
          <a:latin typeface="+mn-lt"/>
          <a:ea typeface="+mn-ea"/>
          <a:cs typeface="+mn-cs"/>
        </a:defRPr>
      </a:lvl4pPr>
      <a:lvl5pPr marL="1681480" lvl="4" indent="-339725"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4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098" name="图片 6"/>
          <p:cNvPicPr>
            <a:picLocks noChangeAspect="1"/>
          </p:cNvPicPr>
          <p:nvPr/>
        </p:nvPicPr>
        <p:blipFill>
          <a:blip r:embed="rId12"/>
          <a:srcRect l="7538" t="1022" r="468" b="6985"/>
          <a:stretch>
            <a:fillRect/>
          </a:stretch>
        </p:blipFill>
        <p:spPr>
          <a:xfrm>
            <a:off x="0" y="0"/>
            <a:ext cx="9144000" cy="6858000"/>
          </a:xfrm>
          <a:prstGeom prst="rect">
            <a:avLst/>
          </a:prstGeom>
          <a:noFill/>
          <a:ln w="9525">
            <a:noFill/>
          </a:ln>
        </p:spPr>
      </p:pic>
      <p:sp>
        <p:nvSpPr>
          <p:cNvPr id="4099" name="KSO_FD"/>
          <p:cNvSpPr>
            <a:spLocks noGrp="1"/>
          </p:cNvSpPr>
          <p:nvPr>
            <p:ph type="dt" sz="half" idx="2"/>
          </p:nvPr>
        </p:nvSpPr>
        <p:spPr>
          <a:xfrm>
            <a:off x="628650" y="6432550"/>
            <a:ext cx="2057400" cy="365125"/>
          </a:xfrm>
          <a:prstGeom prst="rect">
            <a:avLst/>
          </a:prstGeom>
          <a:noFill/>
          <a:ln w="9525">
            <a:noFill/>
          </a:ln>
        </p:spPr>
        <p:txBody>
          <a:bodyPr anchor="ctr"/>
          <a:lstStyle>
            <a:lvl1pPr>
              <a:defRPr sz="900" b="0">
                <a:solidFill>
                  <a:schemeClr val="bg1"/>
                </a:solidFill>
              </a:defRPr>
            </a:lvl1pPr>
          </a:lstStyle>
          <a:p>
            <a:pPr lvl="0"/>
            <a:endParaRPr lang="zh-CN" altLang="en-US" dirty="0">
              <a:latin typeface="Arial" panose="020B0604020202020204" pitchFamily="34" charset="0"/>
              <a:ea typeface="宋体" panose="02010600030101010101" pitchFamily="2" charset="-122"/>
            </a:endParaRPr>
          </a:p>
        </p:txBody>
      </p:sp>
      <p:sp>
        <p:nvSpPr>
          <p:cNvPr id="4100" name="KSO_FT"/>
          <p:cNvSpPr>
            <a:spLocks noGrp="1"/>
          </p:cNvSpPr>
          <p:nvPr>
            <p:ph type="ftr" sz="quarter" idx="3"/>
          </p:nvPr>
        </p:nvSpPr>
        <p:spPr>
          <a:xfrm>
            <a:off x="3028950" y="6432550"/>
            <a:ext cx="3086100" cy="365125"/>
          </a:xfrm>
          <a:prstGeom prst="rect">
            <a:avLst/>
          </a:prstGeom>
          <a:noFill/>
          <a:ln w="9525">
            <a:noFill/>
          </a:ln>
        </p:spPr>
        <p:txBody>
          <a:bodyPr anchor="ctr"/>
          <a:lstStyle>
            <a:lvl1pPr algn="ctr">
              <a:defRPr sz="900" b="0">
                <a:solidFill>
                  <a:srgbClr val="969696"/>
                </a:solidFill>
              </a:defRPr>
            </a:lvl1pPr>
          </a:lstStyle>
          <a:p>
            <a:pPr lvl="0"/>
            <a:endParaRPr lang="zh-CN" altLang="en-US" dirty="0">
              <a:latin typeface="Arial" panose="020B0604020202020204" pitchFamily="34" charset="0"/>
              <a:ea typeface="宋体" panose="02010600030101010101" pitchFamily="2" charset="-122"/>
            </a:endParaRPr>
          </a:p>
        </p:txBody>
      </p:sp>
      <p:sp>
        <p:nvSpPr>
          <p:cNvPr id="4101" name="KSO_FN"/>
          <p:cNvSpPr>
            <a:spLocks noGrp="1"/>
          </p:cNvSpPr>
          <p:nvPr>
            <p:ph type="sldNum" sz="quarter" idx="4"/>
          </p:nvPr>
        </p:nvSpPr>
        <p:spPr>
          <a:xfrm>
            <a:off x="6457950" y="6432550"/>
            <a:ext cx="2057400" cy="365125"/>
          </a:xfrm>
          <a:prstGeom prst="rect">
            <a:avLst/>
          </a:prstGeom>
          <a:noFill/>
          <a:ln w="9525">
            <a:noFill/>
          </a:ln>
        </p:spPr>
        <p:txBody>
          <a:bodyPr anchor="ctr"/>
          <a:lstStyle>
            <a:lvl1pPr algn="r">
              <a:defRPr sz="900" b="0">
                <a:solidFill>
                  <a:srgbClr val="969696"/>
                </a:solidFill>
              </a:defRPr>
            </a:lvl1p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
        <p:nvSpPr>
          <p:cNvPr id="4102" name="KSO_BC1"/>
          <p:cNvSpPr>
            <a:spLocks noGrp="1"/>
          </p:cNvSpPr>
          <p:nvPr>
            <p:ph type="body" idx="1"/>
          </p:nvPr>
        </p:nvSpPr>
        <p:spPr>
          <a:xfrm>
            <a:off x="466725" y="1123950"/>
            <a:ext cx="8215313" cy="52149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
        <p:nvSpPr>
          <p:cNvPr id="4103" name="KSO_BT1"/>
          <p:cNvSpPr>
            <a:spLocks noGrp="1"/>
          </p:cNvSpPr>
          <p:nvPr>
            <p:ph type="title"/>
          </p:nvPr>
        </p:nvSpPr>
        <p:spPr>
          <a:xfrm>
            <a:off x="466725" y="214313"/>
            <a:ext cx="6899275" cy="795337"/>
          </a:xfrm>
          <a:prstGeom prst="rect">
            <a:avLst/>
          </a:prstGeom>
          <a:noFill/>
          <a:ln w="9525">
            <a:noFill/>
          </a:ln>
        </p:spPr>
        <p:txBody>
          <a:bodyPr anchor="ctr"/>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l" defTabSz="685800" rtl="0" eaLnBrk="1" fontAlgn="base" latinLnBrk="0" hangingPunct="1">
        <a:lnSpc>
          <a:spcPct val="90000"/>
        </a:lnSpc>
        <a:spcBef>
          <a:spcPct val="0"/>
        </a:spcBef>
        <a:spcAft>
          <a:spcPct val="0"/>
        </a:spcAft>
        <a:buNone/>
        <a:defRPr sz="4000" b="0" i="0" u="none" kern="1200" baseline="0">
          <a:solidFill>
            <a:srgbClr val="6D514A"/>
          </a:solidFill>
          <a:latin typeface="+mj-lt"/>
          <a:ea typeface="+mj-ea"/>
          <a:cs typeface="+mj-cs"/>
        </a:defRPr>
      </a:lvl1pPr>
    </p:titleStyle>
    <p:bodyStyle>
      <a:lvl1pPr marL="361950" lvl="0" indent="-361950" algn="just" defTabSz="685800" rtl="0" eaLnBrk="1" fontAlgn="base" latinLnBrk="0" hangingPunct="1">
        <a:lnSpc>
          <a:spcPct val="110000"/>
        </a:lnSpc>
        <a:spcBef>
          <a:spcPts val="1200"/>
        </a:spcBef>
        <a:spcAft>
          <a:spcPct val="0"/>
        </a:spcAft>
        <a:buClr>
          <a:schemeClr val="accent1"/>
        </a:buClr>
        <a:buSzPct val="60000"/>
        <a:buFont typeface="Wingdings 2" panose="05020102010507070707" pitchFamily="18" charset="2"/>
        <a:buChar char="³"/>
        <a:defRPr sz="2400" b="0" i="0" u="none" kern="1200" baseline="0">
          <a:solidFill>
            <a:srgbClr val="766640"/>
          </a:solidFill>
          <a:latin typeface="+mn-lt"/>
          <a:ea typeface="+mn-ea"/>
          <a:cs typeface="+mn-cs"/>
        </a:defRPr>
      </a:lvl1pPr>
      <a:lvl2pPr marL="361950" lvl="1" indent="-361950" algn="l" defTabSz="685800" rtl="0" eaLnBrk="1" fontAlgn="base" latinLnBrk="0" hangingPunct="1">
        <a:lnSpc>
          <a:spcPct val="120000"/>
        </a:lnSpc>
        <a:spcBef>
          <a:spcPct val="0"/>
        </a:spcBef>
        <a:spcAft>
          <a:spcPts val="1200"/>
        </a:spcAft>
        <a:buClr>
          <a:srgbClr val="C7B997"/>
        </a:buClr>
        <a:buFont typeface="幼圆" panose="02010509060101010101" pitchFamily="49" charset="-122"/>
        <a:buChar char=" "/>
        <a:defRPr sz="1600" b="0" i="0" u="none" kern="1200" baseline="0">
          <a:solidFill>
            <a:schemeClr val="tx1"/>
          </a:solidFill>
          <a:latin typeface="+mn-lt"/>
          <a:ea typeface="+mn-ea"/>
          <a:cs typeface="+mn-cs"/>
        </a:defRPr>
      </a:lvl2pPr>
      <a:lvl3pPr marL="857250" lvl="2" indent="-171450" algn="l" defTabSz="685800" rtl="0" eaLnBrk="1" fontAlgn="base" latinLnBrk="0" hangingPunct="1">
        <a:lnSpc>
          <a:spcPct val="90000"/>
        </a:lnSpc>
        <a:spcBef>
          <a:spcPts val="375"/>
        </a:spcBef>
        <a:spcAft>
          <a:spcPct val="0"/>
        </a:spcAft>
        <a:buFont typeface="Arial" panose="020B0604020202020204" pitchFamily="34" charset="0"/>
        <a:buChar char="•"/>
        <a:defRPr sz="1500" b="0" i="0" u="none" kern="1200" baseline="0">
          <a:solidFill>
            <a:schemeClr val="tx1"/>
          </a:solidFill>
          <a:latin typeface="Calibri" panose="020F0502020204030204" pitchFamily="34" charset="0"/>
          <a:ea typeface="+mn-ea"/>
          <a:cs typeface="+mn-cs"/>
        </a:defRPr>
      </a:lvl3pPr>
      <a:lvl4pPr marL="1200150" lvl="3" indent="-17145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4pPr>
      <a:lvl5pPr marL="1543050" lvl="4" indent="-17145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5pPr>
      <a:lvl6pPr marL="2514600" lvl="5" indent="-22860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6pPr>
      <a:lvl7pPr marL="2971800" lvl="6" indent="-22860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7pPr>
      <a:lvl8pPr marL="3429000" lvl="7" indent="-22860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8pPr>
      <a:lvl9pPr marL="3886200" lvl="8" indent="-228600" algn="l" defTabSz="685800" rtl="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Calibri" panose="020F0502020204030204" pitchFamily="34" charset="0"/>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楷体_GB2312" panose="02010609030101010101" pitchFamily="1" charset="-122"/>
          <a:ea typeface="楷体_GB2312" panose="02010609030101010101" pitchFamily="1"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9.jpeg"/><Relationship Id="rId4" Type="http://schemas.openxmlformats.org/officeDocument/2006/relationships/image" Target="../media/image8.GIF"/><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5.GIF"/><Relationship Id="rId1" Type="http://schemas.openxmlformats.org/officeDocument/2006/relationships/image" Target="../media/image6.GIF"/></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40.xml"/><Relationship Id="rId3" Type="http://schemas.openxmlformats.org/officeDocument/2006/relationships/audio" Target="../media/audio1.wav"/><Relationship Id="rId2" Type="http://schemas.openxmlformats.org/officeDocument/2006/relationships/image" Target="../media/image19.png"/><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0.xml"/><Relationship Id="rId2" Type="http://schemas.openxmlformats.org/officeDocument/2006/relationships/image" Target="../media/image20.png"/><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21.jpeg"/><Relationship Id="rId1" Type="http://schemas.openxmlformats.org/officeDocument/2006/relationships/hyperlink" Target="http://images.google.com/imgres?imgurl=www.usabilitypartners.se/aboutus/clock.gif&amp;imgrefurl=http://www.usabilitypartners.se/aboutus/background.shtml&amp;h=156&amp;w=156&amp;prev=/images%3Fq%3Dclock%26svnum%3D10%26hl%3Dzh-CN%26lr%3D%26ie%3DUTF-8%26oe%3DUTF-8%26sa%3D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0.GIF"/></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15.GIF"/><Relationship Id="rId4" Type="http://schemas.openxmlformats.org/officeDocument/2006/relationships/image" Target="../media/image14.GIF"/><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GI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image" Target="../media/image5.GIF"/><Relationship Id="rId3" Type="http://schemas.openxmlformats.org/officeDocument/2006/relationships/image" Target="../media/image6.GIF"/><Relationship Id="rId2" Type="http://schemas.openxmlformats.org/officeDocument/2006/relationships/image" Target="../media/image17.GIF"/><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40.xml"/><Relationship Id="rId2" Type="http://schemas.openxmlformats.org/officeDocument/2006/relationships/image" Target="../media/image18.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秋千"/>
          <p:cNvPicPr>
            <a:picLocks noChangeAspect="1"/>
          </p:cNvPicPr>
          <p:nvPr/>
        </p:nvPicPr>
        <p:blipFill>
          <a:blip r:embed="rId1"/>
          <a:stretch>
            <a:fillRect/>
          </a:stretch>
        </p:blipFill>
        <p:spPr>
          <a:xfrm>
            <a:off x="1438275" y="188913"/>
            <a:ext cx="7705725" cy="5137150"/>
          </a:xfrm>
          <a:prstGeom prst="rect">
            <a:avLst/>
          </a:prstGeom>
          <a:noFill/>
          <a:ln w="9525">
            <a:noFill/>
          </a:ln>
        </p:spPr>
      </p:pic>
      <p:pic>
        <p:nvPicPr>
          <p:cNvPr id="7171" name="Picture 3" descr="clock"/>
          <p:cNvPicPr>
            <a:picLocks noChangeAspect="1"/>
          </p:cNvPicPr>
          <p:nvPr/>
        </p:nvPicPr>
        <p:blipFill>
          <a:blip r:embed="rId2"/>
          <a:stretch>
            <a:fillRect/>
          </a:stretch>
        </p:blipFill>
        <p:spPr>
          <a:xfrm>
            <a:off x="0" y="1844675"/>
            <a:ext cx="2295525" cy="2232025"/>
          </a:xfrm>
          <a:prstGeom prst="rect">
            <a:avLst/>
          </a:prstGeom>
          <a:noFill/>
          <a:ln w="9525">
            <a:noFill/>
          </a:ln>
        </p:spPr>
      </p:pic>
      <p:pic>
        <p:nvPicPr>
          <p:cNvPr id="7172" name="Picture 4" descr="0003"/>
          <p:cNvPicPr>
            <a:picLocks noChangeAspect="1"/>
          </p:cNvPicPr>
          <p:nvPr/>
        </p:nvPicPr>
        <p:blipFill>
          <a:blip r:embed="rId3"/>
          <a:stretch>
            <a:fillRect/>
          </a:stretch>
        </p:blipFill>
        <p:spPr>
          <a:xfrm>
            <a:off x="7019925" y="4941888"/>
            <a:ext cx="1439863" cy="1082675"/>
          </a:xfrm>
          <a:prstGeom prst="rect">
            <a:avLst/>
          </a:prstGeom>
          <a:noFill/>
          <a:ln w="9525">
            <a:noFill/>
          </a:ln>
        </p:spPr>
      </p:pic>
      <p:pic>
        <p:nvPicPr>
          <p:cNvPr id="7173" name="Picture 5" descr="0005"/>
          <p:cNvPicPr>
            <a:picLocks noChangeAspect="1"/>
          </p:cNvPicPr>
          <p:nvPr/>
        </p:nvPicPr>
        <p:blipFill>
          <a:blip r:embed="rId4"/>
          <a:stretch>
            <a:fillRect/>
          </a:stretch>
        </p:blipFill>
        <p:spPr>
          <a:xfrm>
            <a:off x="1619250" y="476250"/>
            <a:ext cx="2520950" cy="1511300"/>
          </a:xfrm>
          <a:prstGeom prst="rect">
            <a:avLst/>
          </a:prstGeom>
          <a:noFill/>
          <a:ln w="9525">
            <a:noFill/>
          </a:ln>
        </p:spPr>
      </p:pic>
      <p:pic>
        <p:nvPicPr>
          <p:cNvPr id="7174" name="Picture 6" descr="未命1"/>
          <p:cNvPicPr>
            <a:picLocks noChangeAspect="1"/>
          </p:cNvPicPr>
          <p:nvPr/>
        </p:nvPicPr>
        <p:blipFill>
          <a:blip r:embed="rId5"/>
          <a:stretch>
            <a:fillRect/>
          </a:stretch>
        </p:blipFill>
        <p:spPr>
          <a:xfrm>
            <a:off x="1763713" y="3933825"/>
            <a:ext cx="4319587" cy="2449513"/>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17409"/>
          <p:cNvSpPr>
            <a:spLocks noGrp="1"/>
          </p:cNvSpPr>
          <p:nvPr>
            <p:ph type="body" idx="1"/>
          </p:nvPr>
        </p:nvSpPr>
        <p:spPr>
          <a:xfrm>
            <a:off x="-152400" y="3886200"/>
            <a:ext cx="9296400" cy="1752600"/>
          </a:xfrm>
          <a:ln/>
        </p:spPr>
        <p:txBody>
          <a:bodyPr/>
          <a:p>
            <a:r>
              <a:rPr lang="zh-CN" altLang="en-US" sz="4400" b="1" dirty="0">
                <a:solidFill>
                  <a:srgbClr val="000404"/>
                </a:solidFill>
              </a:rPr>
              <a:t>旋转的决定因素：</a:t>
            </a:r>
            <a:r>
              <a:rPr lang="zh-CN" altLang="en-US" sz="4800" b="1" dirty="0">
                <a:ea typeface="隶书" panose="02010509060101010101" pitchFamily="49" charset="-122"/>
              </a:rPr>
              <a:t>旋转中心</a:t>
            </a:r>
            <a:endParaRPr lang="zh-CN" altLang="en-US" sz="4800" b="1" dirty="0"/>
          </a:p>
          <a:p>
            <a:pPr>
              <a:buNone/>
            </a:pPr>
            <a:r>
              <a:rPr lang="zh-CN" altLang="en-US" sz="4400" b="1" dirty="0">
                <a:solidFill>
                  <a:srgbClr val="FF3300"/>
                </a:solidFill>
                <a:ea typeface="隶书" panose="02010509060101010101" pitchFamily="49" charset="-122"/>
              </a:rPr>
              <a:t>       </a:t>
            </a:r>
            <a:r>
              <a:rPr lang="en-US" altLang="x-none" sz="4400" b="1" dirty="0">
                <a:ea typeface="隶书" panose="02010509060101010101" pitchFamily="49" charset="-122"/>
              </a:rPr>
              <a:t>( </a:t>
            </a:r>
            <a:r>
              <a:rPr lang="zh-CN" altLang="en-US" sz="4400" b="1" dirty="0">
                <a:ea typeface="隶书" panose="02010509060101010101" pitchFamily="49" charset="-122"/>
              </a:rPr>
              <a:t>三要素）：</a:t>
            </a:r>
            <a:r>
              <a:rPr lang="zh-CN" altLang="en-US" sz="4800" b="1" dirty="0">
                <a:ea typeface="隶书" panose="02010509060101010101" pitchFamily="49" charset="-122"/>
              </a:rPr>
              <a:t>旋转角度</a:t>
            </a:r>
            <a:endParaRPr lang="zh-CN" altLang="en-US" sz="4800" b="1" dirty="0">
              <a:ea typeface="隶书" panose="02010509060101010101" pitchFamily="49" charset="-122"/>
            </a:endParaRPr>
          </a:p>
          <a:p>
            <a:pPr>
              <a:buNone/>
            </a:pPr>
            <a:r>
              <a:rPr lang="zh-CN" altLang="en-US" sz="4400" b="1" dirty="0">
                <a:solidFill>
                  <a:srgbClr val="FF3300"/>
                </a:solidFill>
                <a:ea typeface="隶书" panose="02010509060101010101" pitchFamily="49" charset="-122"/>
              </a:rPr>
              <a:t>                  </a:t>
            </a:r>
            <a:r>
              <a:rPr lang="zh-CN" altLang="en-US" sz="4800" b="1" dirty="0">
                <a:ea typeface="隶书" panose="02010509060101010101" pitchFamily="49" charset="-122"/>
              </a:rPr>
              <a:t>旋转方向</a:t>
            </a:r>
            <a:endParaRPr lang="zh-CN" altLang="en-US" sz="4800" b="1" dirty="0"/>
          </a:p>
        </p:txBody>
      </p:sp>
      <p:pic>
        <p:nvPicPr>
          <p:cNvPr id="17411" name="标题 17410" descr="clock"/>
          <p:cNvPicPr>
            <a:picLocks noChangeAspect="1"/>
          </p:cNvPicPr>
          <p:nvPr>
            <p:ph type="title"/>
          </p:nvPr>
        </p:nvPicPr>
        <p:blipFill>
          <a:blip r:embed="rId1"/>
          <a:stretch>
            <a:fillRect/>
          </a:stretch>
        </p:blipFill>
        <p:spPr>
          <a:xfrm>
            <a:off x="1066800" y="609600"/>
            <a:ext cx="3124200" cy="3200400"/>
          </a:xfrm>
          <a:ln/>
        </p:spPr>
      </p:pic>
      <p:pic>
        <p:nvPicPr>
          <p:cNvPr id="17412" name="图片 17411" descr="秋千"/>
          <p:cNvPicPr>
            <a:picLocks noChangeAspect="1"/>
          </p:cNvPicPr>
          <p:nvPr/>
        </p:nvPicPr>
        <p:blipFill>
          <a:blip r:embed="rId2"/>
          <a:stretch>
            <a:fillRect/>
          </a:stretch>
        </p:blipFill>
        <p:spPr>
          <a:xfrm>
            <a:off x="1752600" y="152400"/>
            <a:ext cx="7162800" cy="47752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4" name="对象 18433"/>
          <p:cNvGraphicFramePr>
            <a:graphicFrameLocks noChangeAspect="1"/>
          </p:cNvGraphicFramePr>
          <p:nvPr/>
        </p:nvGraphicFramePr>
        <p:xfrm>
          <a:off x="0" y="838200"/>
          <a:ext cx="8785225" cy="3673475"/>
        </p:xfrm>
        <a:graphic>
          <a:graphicData uri="http://schemas.openxmlformats.org/presentationml/2006/ole">
            <mc:AlternateContent xmlns:mc="http://schemas.openxmlformats.org/markup-compatibility/2006">
              <mc:Choice xmlns:v="urn:schemas-microsoft-com:vml" Requires="v">
                <p:oleObj spid="_x0000_s3077" name="" r:id="rId1" imgW="3151505" imgH="1341120" progId="">
                  <p:embed/>
                </p:oleObj>
              </mc:Choice>
              <mc:Fallback>
                <p:oleObj name="" r:id="rId1" imgW="3151505" imgH="1341120" progId="">
                  <p:embed/>
                  <p:pic>
                    <p:nvPicPr>
                      <p:cNvPr id="0" name="图片 3076"/>
                      <p:cNvPicPr/>
                      <p:nvPr/>
                    </p:nvPicPr>
                    <p:blipFill>
                      <a:blip r:embed="rId2">
                        <a:lum bright="-17999" contrast="24000"/>
                      </a:blip>
                      <a:stretch>
                        <a:fillRect/>
                      </a:stretch>
                    </p:blipFill>
                    <p:spPr>
                      <a:xfrm>
                        <a:off x="0" y="838200"/>
                        <a:ext cx="8785225" cy="3673475"/>
                      </a:xfrm>
                      <a:prstGeom prst="rect">
                        <a:avLst/>
                      </a:prstGeom>
                      <a:noFill/>
                      <a:ln w="38100">
                        <a:noFill/>
                        <a:miter/>
                      </a:ln>
                    </p:spPr>
                  </p:pic>
                </p:oleObj>
              </mc:Fallback>
            </mc:AlternateContent>
          </a:graphicData>
        </a:graphic>
      </p:graphicFrame>
      <p:sp>
        <p:nvSpPr>
          <p:cNvPr id="18435" name="文本框 18434"/>
          <p:cNvSpPr txBox="1"/>
          <p:nvPr/>
        </p:nvSpPr>
        <p:spPr>
          <a:xfrm>
            <a:off x="304800" y="4568825"/>
            <a:ext cx="8591550" cy="2289175"/>
          </a:xfrm>
          <a:prstGeom prst="rect">
            <a:avLst/>
          </a:prstGeom>
          <a:noFill/>
          <a:ln w="9525">
            <a:noFill/>
          </a:ln>
        </p:spPr>
        <p:txBody>
          <a:bodyPr>
            <a:spAutoFit/>
          </a:bodyPr>
          <a:p>
            <a:pPr algn="ctr">
              <a:spcBef>
                <a:spcPct val="50000"/>
              </a:spcBef>
            </a:pPr>
            <a:r>
              <a:rPr lang="en-US" altLang="x-none" sz="3600" dirty="0">
                <a:latin typeface="Times New Roman" panose="02020603050405020304" pitchFamily="18" charset="0"/>
                <a:ea typeface="宋体" panose="02010600030101010101" pitchFamily="2" charset="-122"/>
              </a:rPr>
              <a:t>1</a:t>
            </a:r>
            <a:r>
              <a:rPr lang="zh-CN" altLang="en-US" sz="3600" dirty="0">
                <a:latin typeface="Times New Roman" panose="02020603050405020304" pitchFamily="18" charset="0"/>
                <a:ea typeface="宋体" panose="02010600030101010101" pitchFamily="2" charset="-122"/>
              </a:rPr>
              <a:t>、以点</a:t>
            </a:r>
            <a:r>
              <a:rPr lang="en-US" altLang="x-none" sz="3600" dirty="0">
                <a:latin typeface="Times New Roman" panose="02020603050405020304" pitchFamily="18" charset="0"/>
                <a:ea typeface="宋体" panose="02010600030101010101" pitchFamily="2" charset="-122"/>
              </a:rPr>
              <a:t>A</a:t>
            </a:r>
            <a:r>
              <a:rPr lang="zh-CN" altLang="en-US" sz="3600" dirty="0">
                <a:latin typeface="Times New Roman" panose="02020603050405020304" pitchFamily="18" charset="0"/>
                <a:ea typeface="宋体" panose="02010600030101010101" pitchFamily="2" charset="-122"/>
              </a:rPr>
              <a:t>为中心旋转的图形是（       ）</a:t>
            </a:r>
            <a:endParaRPr lang="zh-CN" altLang="en-US" sz="3600" dirty="0">
              <a:latin typeface="Times New Roman" panose="02020603050405020304" pitchFamily="18" charset="0"/>
              <a:ea typeface="宋体" panose="02010600030101010101" pitchFamily="2" charset="-122"/>
            </a:endParaRPr>
          </a:p>
          <a:p>
            <a:pPr algn="ctr">
              <a:spcBef>
                <a:spcPct val="50000"/>
              </a:spcBef>
            </a:pPr>
            <a:r>
              <a:rPr lang="en-US" altLang="x-none" sz="3600" dirty="0">
                <a:latin typeface="Times New Roman" panose="02020603050405020304" pitchFamily="18" charset="0"/>
                <a:ea typeface="宋体" panose="02010600030101010101" pitchFamily="2" charset="-122"/>
              </a:rPr>
              <a:t>2</a:t>
            </a:r>
            <a:r>
              <a:rPr lang="zh-CN" altLang="en-US" sz="3600" dirty="0">
                <a:latin typeface="Times New Roman" panose="02020603050405020304" pitchFamily="18" charset="0"/>
                <a:ea typeface="宋体" panose="02010600030101010101" pitchFamily="2" charset="-122"/>
              </a:rPr>
              <a:t>、以点</a:t>
            </a:r>
            <a:r>
              <a:rPr lang="en-US" altLang="x-none" sz="3600" dirty="0">
                <a:latin typeface="Times New Roman" panose="02020603050405020304" pitchFamily="18" charset="0"/>
                <a:ea typeface="宋体" panose="02010600030101010101" pitchFamily="2" charset="-122"/>
              </a:rPr>
              <a:t>B</a:t>
            </a:r>
            <a:r>
              <a:rPr lang="zh-CN" altLang="en-US" sz="3600" dirty="0">
                <a:latin typeface="Times New Roman" panose="02020603050405020304" pitchFamily="18" charset="0"/>
                <a:ea typeface="宋体" panose="02010600030101010101" pitchFamily="2" charset="-122"/>
              </a:rPr>
              <a:t>为中心旋转的图形是（       ）</a:t>
            </a:r>
            <a:endParaRPr lang="zh-CN" altLang="en-US" sz="3600" dirty="0">
              <a:latin typeface="Times New Roman" panose="02020603050405020304" pitchFamily="18" charset="0"/>
              <a:ea typeface="宋体" panose="02010600030101010101" pitchFamily="2" charset="-122"/>
            </a:endParaRPr>
          </a:p>
          <a:p>
            <a:pPr algn="ctr">
              <a:spcBef>
                <a:spcPct val="50000"/>
              </a:spcBef>
            </a:pPr>
            <a:r>
              <a:rPr lang="en-US" altLang="x-none" sz="3600" dirty="0">
                <a:latin typeface="Times New Roman" panose="02020603050405020304" pitchFamily="18" charset="0"/>
                <a:ea typeface="宋体" panose="02010600030101010101" pitchFamily="2" charset="-122"/>
              </a:rPr>
              <a:t>3</a:t>
            </a:r>
            <a:r>
              <a:rPr lang="zh-CN" altLang="en-US" sz="3600" dirty="0">
                <a:latin typeface="Times New Roman" panose="02020603050405020304" pitchFamily="18" charset="0"/>
                <a:ea typeface="宋体" panose="02010600030101010101" pitchFamily="2" charset="-122"/>
              </a:rPr>
              <a:t>、以点</a:t>
            </a:r>
            <a:r>
              <a:rPr lang="en-US" altLang="x-none" sz="3600" dirty="0">
                <a:latin typeface="Times New Roman" panose="02020603050405020304" pitchFamily="18" charset="0"/>
                <a:ea typeface="宋体" panose="02010600030101010101" pitchFamily="2" charset="-122"/>
              </a:rPr>
              <a:t>C</a:t>
            </a:r>
            <a:r>
              <a:rPr lang="zh-CN" altLang="en-US" sz="3600" dirty="0">
                <a:latin typeface="Times New Roman" panose="02020603050405020304" pitchFamily="18" charset="0"/>
                <a:ea typeface="宋体" panose="02010600030101010101" pitchFamily="2" charset="-122"/>
              </a:rPr>
              <a:t>为中心旋转的图形是（       ）</a:t>
            </a:r>
            <a:endParaRPr lang="zh-CN" altLang="en-US" sz="3600" dirty="0">
              <a:latin typeface="Times New Roman" panose="02020603050405020304" pitchFamily="18" charset="0"/>
              <a:ea typeface="宋体" panose="02010600030101010101" pitchFamily="2" charset="-122"/>
            </a:endParaRPr>
          </a:p>
        </p:txBody>
      </p:sp>
      <p:sp>
        <p:nvSpPr>
          <p:cNvPr id="18436" name="文本框 18435"/>
          <p:cNvSpPr txBox="1"/>
          <p:nvPr/>
        </p:nvSpPr>
        <p:spPr>
          <a:xfrm>
            <a:off x="2438400" y="3200400"/>
            <a:ext cx="1066800" cy="641350"/>
          </a:xfrm>
          <a:prstGeom prst="rect">
            <a:avLst/>
          </a:prstGeom>
          <a:noFill/>
          <a:ln w="9525">
            <a:noFill/>
          </a:ln>
        </p:spPr>
        <p:txBody>
          <a:bodyPr>
            <a:spAutoFit/>
          </a:bodyPr>
          <a:p>
            <a:pPr algn="ctr">
              <a:spcBef>
                <a:spcPct val="50000"/>
              </a:spcBef>
            </a:pPr>
            <a:endParaRPr lang="zh-CN" altLang="en-US" sz="3600" dirty="0">
              <a:latin typeface="Times New Roman" panose="02020603050405020304" pitchFamily="18" charset="0"/>
              <a:ea typeface="宋体" panose="02010600030101010101" pitchFamily="2" charset="-122"/>
            </a:endParaRPr>
          </a:p>
        </p:txBody>
      </p:sp>
      <p:sp>
        <p:nvSpPr>
          <p:cNvPr id="18437" name="椭圆 18436"/>
          <p:cNvSpPr/>
          <p:nvPr/>
        </p:nvSpPr>
        <p:spPr>
          <a:xfrm>
            <a:off x="7308850" y="4437063"/>
            <a:ext cx="609600" cy="439737"/>
          </a:xfrm>
          <a:prstGeom prst="ellipse">
            <a:avLst/>
          </a:prstGeom>
          <a:noFill/>
          <a:ln w="38100" cap="flat" cmpd="sng">
            <a:solidFill>
              <a:srgbClr val="FF0000"/>
            </a:solidFill>
            <a:prstDash val="solid"/>
            <a:headEnd type="none" w="med" len="med"/>
            <a:tailEnd type="none" w="med" len="med"/>
          </a:ln>
        </p:spPr>
        <p:txBody>
          <a:bodyPr wrap="none" anchor="ctr"/>
          <a:p>
            <a:pPr algn="ctr"/>
            <a:r>
              <a:rPr lang="en-US" altLang="x-none" sz="3600" dirty="0">
                <a:solidFill>
                  <a:srgbClr val="FF0000"/>
                </a:solidFill>
                <a:latin typeface="Times New Roman" panose="02020603050405020304" pitchFamily="18" charset="0"/>
                <a:ea typeface="宋体" panose="02010600030101010101" pitchFamily="2" charset="-122"/>
              </a:rPr>
              <a:t>2</a:t>
            </a:r>
            <a:endParaRPr lang="en-US" altLang="x-none" sz="3600" dirty="0">
              <a:solidFill>
                <a:srgbClr val="FF0000"/>
              </a:solidFill>
              <a:latin typeface="Times New Roman" panose="02020603050405020304" pitchFamily="18" charset="0"/>
              <a:ea typeface="宋体" panose="02010600030101010101" pitchFamily="2" charset="-122"/>
            </a:endParaRPr>
          </a:p>
        </p:txBody>
      </p:sp>
      <p:sp>
        <p:nvSpPr>
          <p:cNvPr id="18438" name="椭圆 18437"/>
          <p:cNvSpPr/>
          <p:nvPr/>
        </p:nvSpPr>
        <p:spPr>
          <a:xfrm>
            <a:off x="7308850" y="5300663"/>
            <a:ext cx="609600" cy="414337"/>
          </a:xfrm>
          <a:prstGeom prst="ellipse">
            <a:avLst/>
          </a:prstGeom>
          <a:noFill/>
          <a:ln w="38100" cap="flat" cmpd="sng">
            <a:solidFill>
              <a:srgbClr val="FF0000"/>
            </a:solidFill>
            <a:prstDash val="solid"/>
            <a:headEnd type="none" w="med" len="med"/>
            <a:tailEnd type="none" w="med" len="med"/>
          </a:ln>
        </p:spPr>
        <p:txBody>
          <a:bodyPr wrap="none" anchor="ctr"/>
          <a:p>
            <a:pPr algn="ctr"/>
            <a:r>
              <a:rPr lang="en-US" altLang="x-none" sz="3600" dirty="0">
                <a:solidFill>
                  <a:srgbClr val="FF0000"/>
                </a:solidFill>
                <a:latin typeface="Times New Roman" panose="02020603050405020304" pitchFamily="18" charset="0"/>
                <a:ea typeface="宋体" panose="02010600030101010101" pitchFamily="2" charset="-122"/>
              </a:rPr>
              <a:t>1</a:t>
            </a:r>
            <a:endParaRPr lang="en-US" altLang="x-none" sz="3600" dirty="0">
              <a:solidFill>
                <a:srgbClr val="FF0000"/>
              </a:solidFill>
              <a:latin typeface="Times New Roman" panose="02020603050405020304" pitchFamily="18" charset="0"/>
              <a:ea typeface="宋体" panose="02010600030101010101" pitchFamily="2" charset="-122"/>
            </a:endParaRPr>
          </a:p>
        </p:txBody>
      </p:sp>
      <p:sp>
        <p:nvSpPr>
          <p:cNvPr id="18439" name="椭圆 18438"/>
          <p:cNvSpPr/>
          <p:nvPr/>
        </p:nvSpPr>
        <p:spPr>
          <a:xfrm>
            <a:off x="7308850" y="6092825"/>
            <a:ext cx="609600" cy="388938"/>
          </a:xfrm>
          <a:prstGeom prst="ellipse">
            <a:avLst/>
          </a:prstGeom>
          <a:noFill/>
          <a:ln w="38100" cap="flat" cmpd="sng">
            <a:solidFill>
              <a:srgbClr val="FF0000"/>
            </a:solidFill>
            <a:prstDash val="solid"/>
            <a:headEnd type="none" w="med" len="med"/>
            <a:tailEnd type="none" w="med" len="med"/>
          </a:ln>
        </p:spPr>
        <p:txBody>
          <a:bodyPr wrap="none" anchor="ctr"/>
          <a:p>
            <a:pPr algn="ctr"/>
            <a:r>
              <a:rPr lang="en-US" altLang="x-none" sz="3600" dirty="0">
                <a:solidFill>
                  <a:srgbClr val="FF0000"/>
                </a:solidFill>
                <a:latin typeface="Times New Roman" panose="02020603050405020304" pitchFamily="18" charset="0"/>
                <a:ea typeface="宋体" panose="02010600030101010101" pitchFamily="2" charset="-122"/>
              </a:rPr>
              <a:t>3</a:t>
            </a:r>
            <a:endParaRPr lang="en-US" altLang="x-none" sz="3600" dirty="0">
              <a:solidFill>
                <a:srgbClr val="FF0000"/>
              </a:solidFill>
              <a:latin typeface="Times New Roman" panose="02020603050405020304" pitchFamily="18" charset="0"/>
              <a:ea typeface="宋体" panose="02010600030101010101" pitchFamily="2" charset="-122"/>
            </a:endParaRPr>
          </a:p>
        </p:txBody>
      </p:sp>
      <p:sp>
        <p:nvSpPr>
          <p:cNvPr id="18440" name="矩形 18439"/>
          <p:cNvSpPr/>
          <p:nvPr/>
        </p:nvSpPr>
        <p:spPr>
          <a:xfrm>
            <a:off x="609600" y="0"/>
            <a:ext cx="2016125" cy="836613"/>
          </a:xfrm>
          <a:prstGeom prst="rect">
            <a:avLst/>
          </a:prstGeom>
        </p:spPr>
        <p:txBody>
          <a:bodyPr wrap="none" fromWordArt="1">
            <a:prstTxWarp prst="textSlantUp">
              <a:avLst>
                <a:gd name="adj" fmla="val 32056"/>
              </a:avLst>
            </a:prstTxWarp>
            <a:normAutofit/>
          </a:bodyPr>
          <a:p>
            <a:pPr algn="ctr" eaLnBrk="0" hangingPunct="0"/>
            <a:r>
              <a:rPr lang="zh-CN" altLang="en-US" sz="1800" b="1">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你理解了吗?</a:t>
            </a:r>
            <a:endParaRPr lang="zh-CN" altLang="en-US" sz="1800" b="1">
              <a:ln w="9525" cap="flat" cmpd="sng">
                <a:solidFill>
                  <a:srgbClr val="FF0000"/>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additive="base">
                                        <p:cTn id="13" dur="500" fill="hold"/>
                                        <p:tgtEl>
                                          <p:spTgt spid="18438"/>
                                        </p:tgtEl>
                                        <p:attrNameLst>
                                          <p:attrName>ppt_x</p:attrName>
                                        </p:attrNameLst>
                                      </p:cBhvr>
                                      <p:tavLst>
                                        <p:tav tm="0">
                                          <p:val>
                                            <p:strVal val="0-#ppt_w/2"/>
                                          </p:val>
                                        </p:tav>
                                        <p:tav tm="100000">
                                          <p:val>
                                            <p:strVal val="#ppt_x"/>
                                          </p:val>
                                        </p:tav>
                                      </p:tavLst>
                                    </p:anim>
                                    <p:anim calcmode="lin" valueType="num">
                                      <p:cBhvr additive="base">
                                        <p:cTn id="14" dur="500" fill="hold"/>
                                        <p:tgtEl>
                                          <p:spTgt spid="18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additive="base">
                                        <p:cTn id="19" dur="500" fill="hold"/>
                                        <p:tgtEl>
                                          <p:spTgt spid="18439"/>
                                        </p:tgtEl>
                                        <p:attrNameLst>
                                          <p:attrName>ppt_x</p:attrName>
                                        </p:attrNameLst>
                                      </p:cBhvr>
                                      <p:tavLst>
                                        <p:tav tm="0">
                                          <p:val>
                                            <p:strVal val="0-#ppt_w/2"/>
                                          </p:val>
                                        </p:tav>
                                        <p:tav tm="100000">
                                          <p:val>
                                            <p:strVal val="#ppt_x"/>
                                          </p:val>
                                        </p:tav>
                                      </p:tavLst>
                                    </p:anim>
                                    <p:anim calcmode="lin" valueType="num">
                                      <p:cBhvr additive="base">
                                        <p:cTn id="20" dur="500" fill="hold"/>
                                        <p:tgtEl>
                                          <p:spTgt spid="18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84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8" name="对象 19457"/>
          <p:cNvGraphicFramePr>
            <a:graphicFrameLocks noChangeAspect="1"/>
          </p:cNvGraphicFramePr>
          <p:nvPr/>
        </p:nvGraphicFramePr>
        <p:xfrm>
          <a:off x="0" y="908050"/>
          <a:ext cx="9144000" cy="4654550"/>
        </p:xfrm>
        <a:graphic>
          <a:graphicData uri="http://schemas.openxmlformats.org/presentationml/2006/ole">
            <mc:AlternateContent xmlns:mc="http://schemas.openxmlformats.org/markup-compatibility/2006">
              <mc:Choice xmlns:v="urn:schemas-microsoft-com:vml" Requires="v">
                <p:oleObj spid="_x0000_s3078" name="" r:id="rId1" imgW="3608705" imgH="1134110" progId="">
                  <p:embed/>
                </p:oleObj>
              </mc:Choice>
              <mc:Fallback>
                <p:oleObj name="" r:id="rId1" imgW="3608705" imgH="1134110" progId="">
                  <p:embed/>
                  <p:pic>
                    <p:nvPicPr>
                      <p:cNvPr id="0" name="图片 3077"/>
                      <p:cNvPicPr/>
                      <p:nvPr/>
                    </p:nvPicPr>
                    <p:blipFill>
                      <a:blip r:embed="rId2">
                        <a:lum bright="-29999" contrast="54000"/>
                      </a:blip>
                      <a:stretch>
                        <a:fillRect/>
                      </a:stretch>
                    </p:blipFill>
                    <p:spPr>
                      <a:xfrm>
                        <a:off x="0" y="908050"/>
                        <a:ext cx="9144000" cy="4654550"/>
                      </a:xfrm>
                      <a:prstGeom prst="rect">
                        <a:avLst/>
                      </a:prstGeom>
                      <a:noFill/>
                      <a:ln w="38100">
                        <a:noFill/>
                        <a:miter/>
                      </a:ln>
                    </p:spPr>
                  </p:pic>
                </p:oleObj>
              </mc:Fallback>
            </mc:AlternateContent>
          </a:graphicData>
        </a:graphic>
      </p:graphicFrame>
      <p:sp>
        <p:nvSpPr>
          <p:cNvPr id="19459" name="文本框 19458"/>
          <p:cNvSpPr txBox="1"/>
          <p:nvPr/>
        </p:nvSpPr>
        <p:spPr>
          <a:xfrm>
            <a:off x="4419600" y="1828800"/>
            <a:ext cx="504825" cy="519113"/>
          </a:xfrm>
          <a:prstGeom prst="rect">
            <a:avLst/>
          </a:prstGeom>
          <a:noFill/>
          <a:ln w="9525">
            <a:noFill/>
          </a:ln>
        </p:spPr>
        <p:txBody>
          <a:bodyPr>
            <a:spAutoFit/>
          </a:bodyPr>
          <a:p>
            <a:pPr>
              <a:spcBef>
                <a:spcPct val="50000"/>
              </a:spcBef>
            </a:pPr>
            <a:r>
              <a:rPr lang="en-US" altLang="x-none" sz="2800" b="0" dirty="0">
                <a:solidFill>
                  <a:srgbClr val="FF0000"/>
                </a:solidFill>
                <a:latin typeface="Arial Black" panose="020B0A04020102090204" pitchFamily="34" charset="0"/>
                <a:ea typeface="华文新魏" panose="02010800040101010101" pitchFamily="2" charset="-122"/>
              </a:rPr>
              <a:t>2</a:t>
            </a:r>
            <a:endParaRPr lang="en-US" altLang="x-none" sz="2800" b="0" dirty="0">
              <a:solidFill>
                <a:srgbClr val="FF0000"/>
              </a:solidFill>
              <a:latin typeface="Arial Black" panose="020B0A04020102090204" pitchFamily="34" charset="0"/>
              <a:ea typeface="华文新魏" panose="02010800040101010101" pitchFamily="2" charset="-122"/>
            </a:endParaRPr>
          </a:p>
        </p:txBody>
      </p:sp>
      <p:sp>
        <p:nvSpPr>
          <p:cNvPr id="19460" name="文本框 19459"/>
          <p:cNvSpPr txBox="1"/>
          <p:nvPr/>
        </p:nvSpPr>
        <p:spPr>
          <a:xfrm>
            <a:off x="4419600" y="3276600"/>
            <a:ext cx="576263" cy="1160463"/>
          </a:xfrm>
          <a:prstGeom prst="rect">
            <a:avLst/>
          </a:prstGeom>
          <a:noFill/>
          <a:ln w="9525">
            <a:noFill/>
          </a:ln>
        </p:spPr>
        <p:txBody>
          <a:bodyPr>
            <a:spAutoFit/>
          </a:bodyPr>
          <a:p>
            <a:pPr>
              <a:spcBef>
                <a:spcPct val="50000"/>
              </a:spcBef>
            </a:pPr>
            <a:r>
              <a:rPr lang="en-US" altLang="x-none" sz="2800" b="0" dirty="0">
                <a:solidFill>
                  <a:srgbClr val="FF0000"/>
                </a:solidFill>
                <a:latin typeface="Arial Black" panose="020B0A04020102090204" pitchFamily="34" charset="0"/>
                <a:ea typeface="宋体" panose="02010600030101010101" pitchFamily="2" charset="-122"/>
              </a:rPr>
              <a:t>3</a:t>
            </a:r>
            <a:endParaRPr lang="en-US" altLang="x-none" sz="2800" b="0" dirty="0">
              <a:solidFill>
                <a:srgbClr val="FF0000"/>
              </a:solidFill>
              <a:latin typeface="Arial Black" panose="020B0A04020102090204" pitchFamily="34" charset="0"/>
              <a:ea typeface="宋体" panose="02010600030101010101" pitchFamily="2" charset="-122"/>
            </a:endParaRPr>
          </a:p>
          <a:p>
            <a:pPr>
              <a:spcBef>
                <a:spcPct val="50000"/>
              </a:spcBef>
            </a:pPr>
            <a:endParaRPr lang="zh-CN" altLang="en-US" sz="2800" b="0" dirty="0">
              <a:latin typeface="Arial Black" panose="020B0A04020102090204" pitchFamily="34" charset="0"/>
              <a:ea typeface="宋体" panose="02010600030101010101" pitchFamily="2" charset="-122"/>
            </a:endParaRPr>
          </a:p>
        </p:txBody>
      </p:sp>
      <p:sp>
        <p:nvSpPr>
          <p:cNvPr id="19461" name="文本框 19460"/>
          <p:cNvSpPr txBox="1"/>
          <p:nvPr/>
        </p:nvSpPr>
        <p:spPr>
          <a:xfrm>
            <a:off x="7543800" y="3962400"/>
            <a:ext cx="935038" cy="519113"/>
          </a:xfrm>
          <a:prstGeom prst="rect">
            <a:avLst/>
          </a:prstGeom>
          <a:noFill/>
          <a:ln w="9525">
            <a:noFill/>
          </a:ln>
        </p:spPr>
        <p:txBody>
          <a:bodyPr>
            <a:spAutoFit/>
          </a:bodyPr>
          <a:p>
            <a:pPr>
              <a:spcBef>
                <a:spcPct val="50000"/>
              </a:spcBef>
            </a:pPr>
            <a:r>
              <a:rPr lang="en-US" altLang="x-none" sz="2800" dirty="0">
                <a:solidFill>
                  <a:srgbClr val="FF0000"/>
                </a:solidFill>
                <a:latin typeface="Arial Black" panose="020B0A04020102090204" pitchFamily="34" charset="0"/>
                <a:ea typeface="宋体" panose="02010600030101010101" pitchFamily="2" charset="-122"/>
              </a:rPr>
              <a:t>180</a:t>
            </a:r>
            <a:endParaRPr lang="en-US" altLang="x-none" sz="2800" dirty="0">
              <a:solidFill>
                <a:srgbClr val="FF0000"/>
              </a:solidFill>
              <a:latin typeface="Arial Black" panose="020B0A0402010209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1000" fill="hold"/>
                                        <p:tgtEl>
                                          <p:spTgt spid="19459"/>
                                        </p:tgtEl>
                                        <p:attrNameLst>
                                          <p:attrName>ppt_x</p:attrName>
                                        </p:attrNameLst>
                                      </p:cBhvr>
                                      <p:tavLst>
                                        <p:tav tm="0">
                                          <p:val>
                                            <p:strVal val="#ppt_x"/>
                                          </p:val>
                                        </p:tav>
                                        <p:tav tm="100000">
                                          <p:val>
                                            <p:strVal val="#ppt_x"/>
                                          </p:val>
                                        </p:tav>
                                      </p:tavLst>
                                    </p:anim>
                                    <p:anim calcmode="lin" valueType="num">
                                      <p:cBhvr additive="base">
                                        <p:cTn id="8" dur="10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1000" fill="hold"/>
                                        <p:tgtEl>
                                          <p:spTgt spid="19460"/>
                                        </p:tgtEl>
                                        <p:attrNameLst>
                                          <p:attrName>ppt_x</p:attrName>
                                        </p:attrNameLst>
                                      </p:cBhvr>
                                      <p:tavLst>
                                        <p:tav tm="0">
                                          <p:val>
                                            <p:strVal val="1+#ppt_w/2"/>
                                          </p:val>
                                        </p:tav>
                                        <p:tav tm="100000">
                                          <p:val>
                                            <p:strVal val="#ppt_x"/>
                                          </p:val>
                                        </p:tav>
                                      </p:tavLst>
                                    </p:anim>
                                    <p:anim calcmode="lin" valueType="num">
                                      <p:cBhvr additive="base">
                                        <p:cTn id="14" dur="10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1000" fill="hold"/>
                                        <p:tgtEl>
                                          <p:spTgt spid="19461"/>
                                        </p:tgtEl>
                                        <p:attrNameLst>
                                          <p:attrName>ppt_x</p:attrName>
                                        </p:attrNameLst>
                                      </p:cBhvr>
                                      <p:tavLst>
                                        <p:tav tm="0">
                                          <p:val>
                                            <p:strVal val="1+#ppt_w/2"/>
                                          </p:val>
                                        </p:tav>
                                        <p:tav tm="100000">
                                          <p:val>
                                            <p:strVal val="#ppt_x"/>
                                          </p:val>
                                        </p:tav>
                                      </p:tavLst>
                                    </p:anim>
                                    <p:anim calcmode="lin" valueType="num">
                                      <p:cBhvr additive="base">
                                        <p:cTn id="20" dur="10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p:nvPr>
            <p:ph type="title"/>
          </p:nvPr>
        </p:nvSpPr>
        <p:spPr>
          <a:xfrm>
            <a:off x="1116013" y="44450"/>
            <a:ext cx="6851650" cy="633413"/>
          </a:xfrm>
          <a:ln/>
        </p:spPr>
        <p:txBody>
          <a:bodyPr anchor="ctr"/>
          <a:p>
            <a:pPr algn="ctr"/>
            <a:r>
              <a:rPr lang="zh-CN" altLang="en-US" sz="4400" dirty="0"/>
              <a:t>议一议</a:t>
            </a:r>
            <a:endParaRPr lang="zh-CN" altLang="en-US" sz="4400" dirty="0"/>
          </a:p>
        </p:txBody>
      </p:sp>
      <p:sp>
        <p:nvSpPr>
          <p:cNvPr id="20483" name="文本占位符 20482"/>
          <p:cNvSpPr>
            <a:spLocks noGrp="1"/>
          </p:cNvSpPr>
          <p:nvPr>
            <p:ph type="body" idx="1"/>
          </p:nvPr>
        </p:nvSpPr>
        <p:spPr>
          <a:ln/>
        </p:spPr>
        <p:txBody>
          <a:bodyPr/>
          <a:p>
            <a:endParaRPr lang="zh-CN" altLang="en-US" dirty="0"/>
          </a:p>
        </p:txBody>
      </p:sp>
      <p:sp>
        <p:nvSpPr>
          <p:cNvPr id="20484" name="文本框 20483"/>
          <p:cNvSpPr txBox="1"/>
          <p:nvPr/>
        </p:nvSpPr>
        <p:spPr>
          <a:xfrm>
            <a:off x="0" y="609600"/>
            <a:ext cx="8763000" cy="3816350"/>
          </a:xfrm>
          <a:prstGeom prst="rect">
            <a:avLst/>
          </a:prstGeom>
          <a:noFill/>
          <a:ln w="9525">
            <a:noFill/>
          </a:ln>
        </p:spPr>
        <p:txBody>
          <a:bodyPr>
            <a:spAutoFit/>
          </a:bodyPr>
          <a:p>
            <a:pPr>
              <a:lnSpc>
                <a:spcPct val="110000"/>
              </a:lnSpc>
              <a:spcBef>
                <a:spcPct val="50000"/>
              </a:spcBef>
            </a:pPr>
            <a:r>
              <a:rPr lang="zh-CN" altLang="en-US" dirty="0">
                <a:latin typeface="Calibri" panose="020F0502020204030204" pitchFamily="34" charset="0"/>
                <a:ea typeface="宋体" panose="02010600030101010101" pitchFamily="2" charset="-122"/>
              </a:rPr>
              <a:t>      </a:t>
            </a:r>
            <a:r>
              <a:rPr lang="zh-CN" altLang="en-US" sz="2400" dirty="0">
                <a:latin typeface="Calibri" panose="020F0502020204030204" pitchFamily="34" charset="0"/>
                <a:ea typeface="宋体" panose="02010600030101010101" pitchFamily="2" charset="-122"/>
              </a:rPr>
              <a:t>如图，如果把钟表的指针看做四边形</a:t>
            </a:r>
            <a:r>
              <a:rPr lang="en-US" altLang="x-none" sz="2400" dirty="0">
                <a:latin typeface="Calibri" panose="020F0502020204030204" pitchFamily="34" charset="0"/>
                <a:ea typeface="宋体" panose="02010600030101010101" pitchFamily="2" charset="-122"/>
              </a:rPr>
              <a:t>AOBC</a:t>
            </a:r>
            <a:r>
              <a:rPr lang="zh-CN" altLang="en-US" sz="2400" dirty="0">
                <a:latin typeface="Calibri" panose="020F0502020204030204" pitchFamily="34" charset="0"/>
                <a:ea typeface="宋体" panose="02010600030101010101" pitchFamily="2" charset="-122"/>
              </a:rPr>
              <a:t>，它绕</a:t>
            </a:r>
            <a:r>
              <a:rPr lang="en-US" altLang="x-none" sz="2400" dirty="0">
                <a:latin typeface="Calibri" panose="020F0502020204030204" pitchFamily="34" charset="0"/>
                <a:ea typeface="宋体" panose="02010600030101010101" pitchFamily="2" charset="-122"/>
              </a:rPr>
              <a:t>O</a:t>
            </a:r>
            <a:r>
              <a:rPr lang="zh-CN" altLang="en-US" sz="2400" dirty="0">
                <a:latin typeface="Calibri" panose="020F0502020204030204" pitchFamily="34" charset="0"/>
                <a:ea typeface="宋体" panose="02010600030101010101" pitchFamily="2" charset="-122"/>
              </a:rPr>
              <a:t>点旋转得      到四边形</a:t>
            </a:r>
            <a:r>
              <a:rPr lang="en-US" altLang="x-none" sz="2400" dirty="0">
                <a:latin typeface="Calibri" panose="020F0502020204030204" pitchFamily="34" charset="0"/>
                <a:ea typeface="宋体" panose="02010600030101010101" pitchFamily="2" charset="-122"/>
              </a:rPr>
              <a:t>DOEF. </a:t>
            </a:r>
            <a:r>
              <a:rPr lang="zh-CN" altLang="en-US" sz="2400" dirty="0">
                <a:latin typeface="Calibri" panose="020F0502020204030204" pitchFamily="34" charset="0"/>
                <a:ea typeface="宋体" panose="02010600030101010101" pitchFamily="2" charset="-122"/>
              </a:rPr>
              <a:t>在这个旋转过程中：</a:t>
            </a:r>
            <a:endParaRPr lang="zh-CN" altLang="en-US" sz="2400" dirty="0">
              <a:latin typeface="Calibri" panose="020F0502020204030204" pitchFamily="34" charset="0"/>
              <a:ea typeface="宋体" panose="02010600030101010101" pitchFamily="2" charset="-122"/>
            </a:endParaRPr>
          </a:p>
          <a:p>
            <a:pPr>
              <a:lnSpc>
                <a:spcPct val="110000"/>
              </a:lnSpc>
              <a:spcBef>
                <a:spcPct val="50000"/>
              </a:spcBef>
            </a:pPr>
            <a:r>
              <a:rPr lang="zh-CN" altLang="en-US" sz="2400" dirty="0">
                <a:latin typeface="Calibri" panose="020F0502020204030204" pitchFamily="34" charset="0"/>
                <a:ea typeface="宋体" panose="02010600030101010101" pitchFamily="2" charset="-122"/>
              </a:rPr>
              <a:t>    （</a:t>
            </a:r>
            <a:r>
              <a:rPr lang="en-US" altLang="x-none" sz="2400" dirty="0">
                <a:latin typeface="Calibri" panose="020F0502020204030204" pitchFamily="34" charset="0"/>
                <a:ea typeface="宋体" panose="02010600030101010101" pitchFamily="2" charset="-122"/>
              </a:rPr>
              <a:t>1</a:t>
            </a:r>
            <a:r>
              <a:rPr lang="zh-CN" altLang="en-US" sz="2400" dirty="0">
                <a:latin typeface="Calibri" panose="020F0502020204030204" pitchFamily="34" charset="0"/>
                <a:ea typeface="宋体" panose="02010600030101010101" pitchFamily="2" charset="-122"/>
              </a:rPr>
              <a:t>）旋转中心是什么</a:t>
            </a:r>
            <a:r>
              <a:rPr lang="en-US" altLang="x-none" sz="2400" dirty="0">
                <a:latin typeface="Calibri" panose="020F0502020204030204" pitchFamily="34" charset="0"/>
                <a:ea typeface="宋体" panose="02010600030101010101" pitchFamily="2" charset="-122"/>
              </a:rPr>
              <a:t>? </a:t>
            </a:r>
            <a:endParaRPr lang="en-US" altLang="x-none" sz="2400" dirty="0">
              <a:latin typeface="Calibri" panose="020F0502020204030204" pitchFamily="34" charset="0"/>
              <a:ea typeface="宋体" panose="02010600030101010101" pitchFamily="2" charset="-122"/>
            </a:endParaRPr>
          </a:p>
          <a:p>
            <a:pPr>
              <a:lnSpc>
                <a:spcPct val="110000"/>
              </a:lnSpc>
              <a:spcBef>
                <a:spcPct val="50000"/>
              </a:spcBef>
            </a:pPr>
            <a:r>
              <a:rPr lang="en-US" altLang="x-none" sz="2400" dirty="0">
                <a:latin typeface="Calibri" panose="020F0502020204030204" pitchFamily="34" charset="0"/>
                <a:ea typeface="宋体" panose="02010600030101010101" pitchFamily="2" charset="-122"/>
              </a:rPr>
              <a:t>    </a:t>
            </a:r>
            <a:r>
              <a:rPr lang="zh-CN" altLang="en-US" sz="2400" dirty="0">
                <a:latin typeface="Calibri" panose="020F0502020204030204" pitchFamily="34" charset="0"/>
                <a:ea typeface="宋体" panose="02010600030101010101" pitchFamily="2" charset="-122"/>
              </a:rPr>
              <a:t>（</a:t>
            </a:r>
            <a:r>
              <a:rPr lang="en-US" altLang="x-none" sz="2400" dirty="0">
                <a:latin typeface="Calibri" panose="020F0502020204030204" pitchFamily="34" charset="0"/>
                <a:ea typeface="宋体" panose="02010600030101010101" pitchFamily="2" charset="-122"/>
              </a:rPr>
              <a:t>2</a:t>
            </a:r>
            <a:r>
              <a:rPr lang="zh-CN" altLang="en-US" sz="2400" dirty="0">
                <a:latin typeface="Calibri" panose="020F0502020204030204" pitchFamily="34" charset="0"/>
                <a:ea typeface="宋体" panose="02010600030101010101" pitchFamily="2" charset="-122"/>
              </a:rPr>
              <a:t>）经过旋转，点</a:t>
            </a:r>
            <a:r>
              <a:rPr lang="en-US" altLang="x-none" sz="2400" dirty="0">
                <a:latin typeface="Calibri" panose="020F0502020204030204" pitchFamily="34" charset="0"/>
                <a:ea typeface="宋体" panose="02010600030101010101" pitchFamily="2" charset="-122"/>
              </a:rPr>
              <a:t>A</a:t>
            </a:r>
            <a:r>
              <a:rPr lang="zh-CN" altLang="en-US" sz="2400" dirty="0">
                <a:latin typeface="Calibri" panose="020F0502020204030204" pitchFamily="34" charset="0"/>
                <a:ea typeface="宋体" panose="02010600030101010101" pitchFamily="2" charset="-122"/>
              </a:rPr>
              <a:t>、</a:t>
            </a:r>
            <a:r>
              <a:rPr lang="en-US" altLang="x-none" sz="2400" dirty="0">
                <a:latin typeface="Calibri" panose="020F0502020204030204" pitchFamily="34" charset="0"/>
                <a:ea typeface="宋体" panose="02010600030101010101" pitchFamily="2" charset="-122"/>
              </a:rPr>
              <a:t>B</a:t>
            </a:r>
            <a:r>
              <a:rPr lang="zh-CN" altLang="en-US" sz="2400" dirty="0">
                <a:latin typeface="Calibri" panose="020F0502020204030204" pitchFamily="34" charset="0"/>
                <a:ea typeface="宋体" panose="02010600030101010101" pitchFamily="2" charset="-122"/>
              </a:rPr>
              <a:t>分别移动到什么位置？</a:t>
            </a:r>
            <a:endParaRPr lang="zh-CN" altLang="en-US" sz="2400" dirty="0">
              <a:latin typeface="Calibri" panose="020F0502020204030204" pitchFamily="34" charset="0"/>
              <a:ea typeface="宋体" panose="02010600030101010101" pitchFamily="2" charset="-122"/>
            </a:endParaRPr>
          </a:p>
          <a:p>
            <a:pPr>
              <a:lnSpc>
                <a:spcPct val="110000"/>
              </a:lnSpc>
              <a:spcBef>
                <a:spcPct val="50000"/>
              </a:spcBef>
            </a:pPr>
            <a:r>
              <a:rPr lang="zh-CN" altLang="en-US" sz="2400" dirty="0">
                <a:latin typeface="Calibri" panose="020F0502020204030204" pitchFamily="34" charset="0"/>
                <a:ea typeface="宋体" panose="02010600030101010101" pitchFamily="2" charset="-122"/>
              </a:rPr>
              <a:t>    （</a:t>
            </a:r>
            <a:r>
              <a:rPr lang="en-US" altLang="x-none" sz="2400" dirty="0">
                <a:latin typeface="Calibri" panose="020F0502020204030204" pitchFamily="34" charset="0"/>
                <a:ea typeface="宋体" panose="02010600030101010101" pitchFamily="2" charset="-122"/>
              </a:rPr>
              <a:t>3</a:t>
            </a:r>
            <a:r>
              <a:rPr lang="zh-CN" altLang="en-US" sz="2400" dirty="0">
                <a:latin typeface="Calibri" panose="020F0502020204030204" pitchFamily="34" charset="0"/>
                <a:ea typeface="宋体" panose="02010600030101010101" pitchFamily="2" charset="-122"/>
              </a:rPr>
              <a:t>）旋转角是什么？</a:t>
            </a:r>
            <a:endParaRPr lang="zh-CN" altLang="en-US" sz="2400" dirty="0">
              <a:latin typeface="Calibri" panose="020F0502020204030204" pitchFamily="34" charset="0"/>
              <a:ea typeface="宋体" panose="02010600030101010101" pitchFamily="2" charset="-122"/>
            </a:endParaRPr>
          </a:p>
          <a:p>
            <a:pPr>
              <a:lnSpc>
                <a:spcPct val="110000"/>
              </a:lnSpc>
              <a:spcBef>
                <a:spcPct val="50000"/>
              </a:spcBef>
            </a:pPr>
            <a:r>
              <a:rPr lang="zh-CN" altLang="en-US" sz="2400" dirty="0">
                <a:latin typeface="Calibri" panose="020F0502020204030204" pitchFamily="34" charset="0"/>
                <a:ea typeface="宋体" panose="02010600030101010101" pitchFamily="2" charset="-122"/>
              </a:rPr>
              <a:t>    （</a:t>
            </a:r>
            <a:r>
              <a:rPr lang="en-US" altLang="x-none" sz="2400" dirty="0">
                <a:latin typeface="Calibri" panose="020F0502020204030204" pitchFamily="34" charset="0"/>
                <a:ea typeface="宋体" panose="02010600030101010101" pitchFamily="2" charset="-122"/>
              </a:rPr>
              <a:t>4</a:t>
            </a:r>
            <a:r>
              <a:rPr lang="zh-CN" altLang="en-US" sz="2400" dirty="0">
                <a:latin typeface="Calibri" panose="020F0502020204030204" pitchFamily="34" charset="0"/>
                <a:ea typeface="宋体" panose="02010600030101010101" pitchFamily="2" charset="-122"/>
              </a:rPr>
              <a:t>）</a:t>
            </a:r>
            <a:r>
              <a:rPr lang="en-US" altLang="x-none" sz="2400" dirty="0">
                <a:latin typeface="Calibri" panose="020F0502020204030204" pitchFamily="34" charset="0"/>
                <a:ea typeface="宋体" panose="02010600030101010101" pitchFamily="2" charset="-122"/>
              </a:rPr>
              <a:t>AO</a:t>
            </a:r>
            <a:r>
              <a:rPr lang="zh-CN" altLang="en-US" sz="2400" dirty="0">
                <a:latin typeface="Calibri" panose="020F0502020204030204" pitchFamily="34" charset="0"/>
                <a:ea typeface="宋体" panose="02010600030101010101" pitchFamily="2" charset="-122"/>
              </a:rPr>
              <a:t>与</a:t>
            </a:r>
            <a:r>
              <a:rPr lang="en-US" altLang="x-none" sz="2400" dirty="0">
                <a:latin typeface="Calibri" panose="020F0502020204030204" pitchFamily="34" charset="0"/>
                <a:ea typeface="宋体" panose="02010600030101010101" pitchFamily="2" charset="-122"/>
              </a:rPr>
              <a:t>DO</a:t>
            </a:r>
            <a:r>
              <a:rPr lang="zh-CN" altLang="en-US" sz="2400" dirty="0">
                <a:latin typeface="Calibri" panose="020F0502020204030204" pitchFamily="34" charset="0"/>
                <a:ea typeface="宋体" panose="02010600030101010101" pitchFamily="2" charset="-122"/>
              </a:rPr>
              <a:t>的长有什么关系？</a:t>
            </a:r>
            <a:r>
              <a:rPr lang="en-US" altLang="x-none" sz="2400" dirty="0">
                <a:latin typeface="Calibri" panose="020F0502020204030204" pitchFamily="34" charset="0"/>
                <a:ea typeface="宋体" panose="02010600030101010101" pitchFamily="2" charset="-122"/>
              </a:rPr>
              <a:t>BO</a:t>
            </a:r>
            <a:r>
              <a:rPr lang="zh-CN" altLang="en-US" sz="2400" dirty="0">
                <a:latin typeface="Calibri" panose="020F0502020204030204" pitchFamily="34" charset="0"/>
                <a:ea typeface="宋体" panose="02010600030101010101" pitchFamily="2" charset="-122"/>
              </a:rPr>
              <a:t>与</a:t>
            </a:r>
            <a:r>
              <a:rPr lang="en-US" altLang="x-none" sz="2400" dirty="0">
                <a:latin typeface="Calibri" panose="020F0502020204030204" pitchFamily="34" charset="0"/>
                <a:ea typeface="宋体" panose="02010600030101010101" pitchFamily="2" charset="-122"/>
              </a:rPr>
              <a:t>EO</a:t>
            </a:r>
            <a:r>
              <a:rPr lang="zh-CN" altLang="en-US" sz="2400" dirty="0">
                <a:latin typeface="Calibri" panose="020F0502020204030204" pitchFamily="34" charset="0"/>
                <a:ea typeface="宋体" panose="02010600030101010101" pitchFamily="2" charset="-122"/>
              </a:rPr>
              <a:t>呢？</a:t>
            </a:r>
            <a:endParaRPr lang="zh-CN" altLang="en-US" sz="2400" dirty="0">
              <a:latin typeface="Calibri" panose="020F0502020204030204" pitchFamily="34" charset="0"/>
              <a:ea typeface="宋体" panose="02010600030101010101" pitchFamily="2" charset="-122"/>
            </a:endParaRPr>
          </a:p>
          <a:p>
            <a:pPr>
              <a:lnSpc>
                <a:spcPct val="110000"/>
              </a:lnSpc>
              <a:spcBef>
                <a:spcPct val="50000"/>
              </a:spcBef>
            </a:pPr>
            <a:r>
              <a:rPr lang="zh-CN" altLang="en-US" sz="2400" dirty="0">
                <a:latin typeface="Calibri" panose="020F0502020204030204" pitchFamily="34" charset="0"/>
                <a:ea typeface="宋体" panose="02010600030101010101" pitchFamily="2" charset="-122"/>
              </a:rPr>
              <a:t>    （</a:t>
            </a:r>
            <a:r>
              <a:rPr lang="en-US" altLang="x-none" sz="2400" dirty="0">
                <a:latin typeface="Calibri" panose="020F0502020204030204" pitchFamily="34" charset="0"/>
                <a:ea typeface="宋体" panose="02010600030101010101" pitchFamily="2" charset="-122"/>
              </a:rPr>
              <a:t>5</a:t>
            </a:r>
            <a:r>
              <a:rPr lang="zh-CN" altLang="en-US" sz="2400" dirty="0">
                <a:latin typeface="Calibri" panose="020F0502020204030204" pitchFamily="34" charset="0"/>
                <a:ea typeface="宋体" panose="02010600030101010101" pitchFamily="2" charset="-122"/>
              </a:rPr>
              <a:t>）</a:t>
            </a:r>
            <a:r>
              <a:rPr lang="zh-CN" altLang="en-US" sz="2400" dirty="0">
                <a:latin typeface="宋体" panose="02010600030101010101" pitchFamily="2" charset="-122"/>
                <a:ea typeface="宋体" panose="02010600030101010101" pitchFamily="2" charset="-122"/>
              </a:rPr>
              <a:t>∠</a:t>
            </a:r>
            <a:r>
              <a:rPr lang="en-US" altLang="x-none" sz="2400" dirty="0">
                <a:latin typeface="宋体" panose="02010600030101010101" pitchFamily="2" charset="-122"/>
                <a:ea typeface="宋体" panose="02010600030101010101" pitchFamily="2" charset="-122"/>
              </a:rPr>
              <a:t>AOD</a:t>
            </a:r>
            <a:r>
              <a:rPr lang="zh-CN" altLang="en-US" sz="2400" dirty="0">
                <a:latin typeface="宋体" panose="02010600030101010101" pitchFamily="2" charset="-122"/>
                <a:ea typeface="宋体" panose="02010600030101010101" pitchFamily="2" charset="-122"/>
              </a:rPr>
              <a:t>与∠</a:t>
            </a:r>
            <a:r>
              <a:rPr lang="en-US" altLang="x-none" sz="2400" dirty="0">
                <a:latin typeface="宋体" panose="02010600030101010101" pitchFamily="2" charset="-122"/>
                <a:ea typeface="宋体" panose="02010600030101010101" pitchFamily="2" charset="-122"/>
              </a:rPr>
              <a:t>BOE</a:t>
            </a:r>
            <a:r>
              <a:rPr lang="zh-CN" altLang="en-US" sz="2400" dirty="0">
                <a:latin typeface="宋体" panose="02010600030101010101" pitchFamily="2" charset="-122"/>
                <a:ea typeface="宋体" panose="02010600030101010101" pitchFamily="2" charset="-122"/>
              </a:rPr>
              <a:t>有什么大小关系？</a:t>
            </a:r>
            <a:endParaRPr lang="zh-CN" altLang="en-US" sz="2400" dirty="0">
              <a:latin typeface="宋体" panose="02010600030101010101" pitchFamily="2" charset="-122"/>
              <a:ea typeface="宋体" panose="02010600030101010101" pitchFamily="2" charset="-122"/>
            </a:endParaRPr>
          </a:p>
        </p:txBody>
      </p:sp>
      <p:pic>
        <p:nvPicPr>
          <p:cNvPr id="20485" name="图片 20484" descr="clock">
            <a:hlinkClick r:id="rId1"/>
          </p:cNvPr>
          <p:cNvPicPr>
            <a:picLocks noChangeAspect="1"/>
          </p:cNvPicPr>
          <p:nvPr/>
        </p:nvPicPr>
        <p:blipFill>
          <a:blip r:embed="rId2"/>
          <a:stretch>
            <a:fillRect/>
          </a:stretch>
        </p:blipFill>
        <p:spPr>
          <a:xfrm>
            <a:off x="1219200" y="5029200"/>
            <a:ext cx="1155700" cy="1155700"/>
          </a:xfrm>
          <a:prstGeom prst="rect">
            <a:avLst/>
          </a:prstGeom>
          <a:noFill/>
          <a:ln w="9525">
            <a:noFill/>
          </a:ln>
        </p:spPr>
      </p:pic>
      <p:sp>
        <p:nvSpPr>
          <p:cNvPr id="20486" name="文本框 20485"/>
          <p:cNvSpPr txBox="1"/>
          <p:nvPr/>
        </p:nvSpPr>
        <p:spPr>
          <a:xfrm>
            <a:off x="3886200" y="1600200"/>
            <a:ext cx="2971800" cy="409575"/>
          </a:xfrm>
          <a:prstGeom prst="rect">
            <a:avLst/>
          </a:prstGeom>
          <a:gradFill rotWithShape="1">
            <a:gsLst>
              <a:gs pos="0">
                <a:schemeClr val="bg1"/>
              </a:gs>
              <a:gs pos="100000">
                <a:srgbClr val="00FFFF"/>
              </a:gs>
            </a:gsLst>
            <a:lin ang="18900000" scaled="1"/>
            <a:tileRect/>
          </a:gradFill>
          <a:ln w="12700" cap="sq" cmpd="sng">
            <a:solidFill>
              <a:srgbClr val="0000FF"/>
            </a:solidFill>
            <a:prstDash val="solid"/>
            <a:miter/>
            <a:headEnd type="none" w="med" len="med"/>
            <a:tailEnd type="none" w="med" len="med"/>
          </a:ln>
        </p:spPr>
        <p:txBody>
          <a:bodyPr>
            <a:spAutoFit/>
          </a:bodyPr>
          <a:p>
            <a:pPr>
              <a:spcBef>
                <a:spcPct val="50000"/>
              </a:spcBef>
            </a:pPr>
            <a:r>
              <a:rPr lang="zh-CN" altLang="en-US" sz="2000" dirty="0">
                <a:latin typeface="Calibri" panose="020F0502020204030204" pitchFamily="34" charset="0"/>
                <a:ea typeface="宋体" panose="02010600030101010101" pitchFamily="2" charset="-122"/>
              </a:rPr>
              <a:t>旋转中心是</a:t>
            </a:r>
            <a:r>
              <a:rPr lang="en-US" altLang="x-none" sz="2000" dirty="0">
                <a:latin typeface="Calibri" panose="020F0502020204030204" pitchFamily="34" charset="0"/>
                <a:ea typeface="宋体" panose="02010600030101010101" pitchFamily="2" charset="-122"/>
              </a:rPr>
              <a:t>O</a:t>
            </a:r>
            <a:endParaRPr lang="en-US" altLang="x-none" sz="2000" dirty="0">
              <a:latin typeface="宋体" panose="02010600030101010101" pitchFamily="2" charset="-122"/>
              <a:ea typeface="宋体" panose="02010600030101010101" pitchFamily="2" charset="-122"/>
            </a:endParaRPr>
          </a:p>
        </p:txBody>
      </p:sp>
      <p:sp>
        <p:nvSpPr>
          <p:cNvPr id="20487" name="文本框 20486"/>
          <p:cNvSpPr txBox="1"/>
          <p:nvPr/>
        </p:nvSpPr>
        <p:spPr>
          <a:xfrm>
            <a:off x="6781800" y="2209800"/>
            <a:ext cx="2133600" cy="409575"/>
          </a:xfrm>
          <a:prstGeom prst="rect">
            <a:avLst/>
          </a:prstGeom>
          <a:gradFill rotWithShape="1">
            <a:gsLst>
              <a:gs pos="0">
                <a:schemeClr val="bg1"/>
              </a:gs>
              <a:gs pos="100000">
                <a:srgbClr val="00FFFF"/>
              </a:gs>
            </a:gsLst>
            <a:lin ang="18900000" scaled="1"/>
            <a:tileRect/>
          </a:gradFill>
          <a:ln w="12700" cap="sq" cmpd="sng">
            <a:solidFill>
              <a:srgbClr val="0000FF"/>
            </a:solidFill>
            <a:prstDash val="solid"/>
            <a:miter/>
            <a:headEnd type="none" w="med" len="med"/>
            <a:tailEnd type="none" w="med" len="med"/>
          </a:ln>
        </p:spPr>
        <p:txBody>
          <a:bodyPr>
            <a:spAutoFit/>
          </a:bodyPr>
          <a:p>
            <a:pPr>
              <a:spcBef>
                <a:spcPct val="50000"/>
              </a:spcBef>
            </a:pPr>
            <a:r>
              <a:rPr lang="zh-CN" altLang="en-US" sz="2000" dirty="0">
                <a:latin typeface="Calibri" panose="020F0502020204030204" pitchFamily="34" charset="0"/>
                <a:ea typeface="宋体" panose="02010600030101010101" pitchFamily="2" charset="-122"/>
              </a:rPr>
              <a:t>点</a:t>
            </a:r>
            <a:r>
              <a:rPr lang="en-US" altLang="x-none" sz="2000" dirty="0">
                <a:latin typeface="Calibri" panose="020F0502020204030204" pitchFamily="34" charset="0"/>
                <a:ea typeface="宋体" panose="02010600030101010101" pitchFamily="2" charset="-122"/>
              </a:rPr>
              <a:t>D</a:t>
            </a:r>
            <a:r>
              <a:rPr lang="zh-CN" altLang="en-US" sz="2000" dirty="0">
                <a:latin typeface="Calibri" panose="020F0502020204030204" pitchFamily="34" charset="0"/>
                <a:ea typeface="宋体" panose="02010600030101010101" pitchFamily="2" charset="-122"/>
              </a:rPr>
              <a:t>和点</a:t>
            </a:r>
            <a:r>
              <a:rPr lang="en-US" altLang="x-none" sz="2000" dirty="0">
                <a:latin typeface="Calibri" panose="020F0502020204030204" pitchFamily="34" charset="0"/>
                <a:ea typeface="宋体" panose="02010600030101010101" pitchFamily="2" charset="-122"/>
              </a:rPr>
              <a:t>E</a:t>
            </a:r>
            <a:r>
              <a:rPr lang="zh-CN" altLang="en-US" sz="2000" dirty="0">
                <a:latin typeface="Calibri" panose="020F0502020204030204" pitchFamily="34" charset="0"/>
                <a:ea typeface="宋体" panose="02010600030101010101" pitchFamily="2" charset="-122"/>
              </a:rPr>
              <a:t>的位置</a:t>
            </a:r>
            <a:endParaRPr lang="zh-CN" altLang="en-US" sz="2000" dirty="0">
              <a:latin typeface="宋体" panose="02010600030101010101" pitchFamily="2" charset="-122"/>
              <a:ea typeface="宋体" panose="02010600030101010101" pitchFamily="2" charset="-122"/>
            </a:endParaRPr>
          </a:p>
        </p:txBody>
      </p:sp>
      <p:sp>
        <p:nvSpPr>
          <p:cNvPr id="20488" name="文本框 20487"/>
          <p:cNvSpPr txBox="1"/>
          <p:nvPr/>
        </p:nvSpPr>
        <p:spPr>
          <a:xfrm>
            <a:off x="6858000" y="3429000"/>
            <a:ext cx="2286000" cy="409575"/>
          </a:xfrm>
          <a:prstGeom prst="rect">
            <a:avLst/>
          </a:prstGeom>
          <a:gradFill rotWithShape="1">
            <a:gsLst>
              <a:gs pos="0">
                <a:schemeClr val="bg1"/>
              </a:gs>
              <a:gs pos="100000">
                <a:srgbClr val="00FFFF"/>
              </a:gs>
            </a:gsLst>
            <a:lin ang="18900000" scaled="1"/>
            <a:tileRect/>
          </a:gradFill>
          <a:ln w="12700" cap="sq" cmpd="sng">
            <a:solidFill>
              <a:srgbClr val="0000FF"/>
            </a:solidFill>
            <a:prstDash val="solid"/>
            <a:miter/>
            <a:headEnd type="none" w="med" len="med"/>
            <a:tailEnd type="none" w="med" len="med"/>
          </a:ln>
        </p:spPr>
        <p:txBody>
          <a:bodyPr>
            <a:spAutoFit/>
          </a:bodyPr>
          <a:p>
            <a:pPr>
              <a:spcBef>
                <a:spcPct val="50000"/>
              </a:spcBef>
            </a:pPr>
            <a:r>
              <a:rPr lang="en-US" altLang="x-none" sz="2000" dirty="0">
                <a:latin typeface="Calibri" panose="020F0502020204030204" pitchFamily="34" charset="0"/>
                <a:ea typeface="宋体" panose="02010600030101010101" pitchFamily="2" charset="-122"/>
              </a:rPr>
              <a:t>AO=DO</a:t>
            </a:r>
            <a:r>
              <a:rPr lang="zh-CN" altLang="en-US" sz="2000" dirty="0">
                <a:latin typeface="Calibri" panose="020F0502020204030204" pitchFamily="34" charset="0"/>
                <a:ea typeface="宋体" panose="02010600030101010101" pitchFamily="2" charset="-122"/>
              </a:rPr>
              <a:t>，</a:t>
            </a:r>
            <a:r>
              <a:rPr lang="en-US" altLang="x-none" sz="2000" dirty="0">
                <a:latin typeface="Calibri" panose="020F0502020204030204" pitchFamily="34" charset="0"/>
                <a:ea typeface="宋体" panose="02010600030101010101" pitchFamily="2" charset="-122"/>
              </a:rPr>
              <a:t>BO=EO</a:t>
            </a:r>
            <a:endParaRPr lang="en-US" altLang="x-none" sz="2000" dirty="0">
              <a:latin typeface="宋体" panose="02010600030101010101" pitchFamily="2" charset="-122"/>
              <a:ea typeface="宋体" panose="02010600030101010101" pitchFamily="2" charset="-122"/>
            </a:endParaRPr>
          </a:p>
        </p:txBody>
      </p:sp>
      <p:sp>
        <p:nvSpPr>
          <p:cNvPr id="20489" name="文本框 20488"/>
          <p:cNvSpPr txBox="1"/>
          <p:nvPr/>
        </p:nvSpPr>
        <p:spPr>
          <a:xfrm>
            <a:off x="2362200" y="4495800"/>
            <a:ext cx="1800225" cy="409575"/>
          </a:xfrm>
          <a:prstGeom prst="rect">
            <a:avLst/>
          </a:prstGeom>
          <a:gradFill rotWithShape="1">
            <a:gsLst>
              <a:gs pos="0">
                <a:schemeClr val="bg1"/>
              </a:gs>
              <a:gs pos="100000">
                <a:srgbClr val="00FFFF"/>
              </a:gs>
            </a:gsLst>
            <a:lin ang="18900000" scaled="1"/>
            <a:tileRect/>
          </a:gradFill>
          <a:ln w="12700" cap="sq" cmpd="sng">
            <a:solidFill>
              <a:srgbClr val="0000FF"/>
            </a:solidFill>
            <a:prstDash val="solid"/>
            <a:miter/>
            <a:headEnd type="none" w="med" len="med"/>
            <a:tailEnd type="none" w="med" len="med"/>
          </a:ln>
        </p:spPr>
        <p:txBody>
          <a:bodyPr>
            <a:spAutoFit/>
          </a:bodyPr>
          <a:p>
            <a:pPr>
              <a:spcBef>
                <a:spcPct val="50000"/>
              </a:spcBef>
            </a:pPr>
            <a:r>
              <a:rPr lang="zh-CN" altLang="en-US" sz="2000" dirty="0">
                <a:latin typeface="宋体" panose="02010600030101010101" pitchFamily="2" charset="-122"/>
                <a:ea typeface="宋体" panose="02010600030101010101" pitchFamily="2" charset="-122"/>
              </a:rPr>
              <a:t>∠</a:t>
            </a:r>
            <a:r>
              <a:rPr lang="en-US" altLang="x-none" sz="2000" dirty="0">
                <a:latin typeface="宋体" panose="02010600030101010101" pitchFamily="2" charset="-122"/>
                <a:ea typeface="宋体" panose="02010600030101010101" pitchFamily="2" charset="-122"/>
              </a:rPr>
              <a:t>AOD=∠BOE</a:t>
            </a:r>
            <a:endParaRPr lang="en-US" altLang="x-none" sz="2000" dirty="0">
              <a:latin typeface="宋体" panose="02010600030101010101" pitchFamily="2" charset="-122"/>
              <a:ea typeface="宋体" panose="02010600030101010101" pitchFamily="2" charset="-122"/>
            </a:endParaRPr>
          </a:p>
        </p:txBody>
      </p:sp>
      <p:sp>
        <p:nvSpPr>
          <p:cNvPr id="20490" name="文本框 20489"/>
          <p:cNvSpPr txBox="1"/>
          <p:nvPr/>
        </p:nvSpPr>
        <p:spPr>
          <a:xfrm>
            <a:off x="3505200" y="2819400"/>
            <a:ext cx="3505200" cy="409575"/>
          </a:xfrm>
          <a:prstGeom prst="rect">
            <a:avLst/>
          </a:prstGeom>
          <a:gradFill rotWithShape="1">
            <a:gsLst>
              <a:gs pos="0">
                <a:schemeClr val="bg1"/>
              </a:gs>
              <a:gs pos="100000">
                <a:srgbClr val="00FFFF"/>
              </a:gs>
            </a:gsLst>
            <a:lin ang="18900000" scaled="1"/>
            <a:tileRect/>
          </a:gradFill>
          <a:ln w="12700" cap="sq" cmpd="sng">
            <a:solidFill>
              <a:srgbClr val="0000FF"/>
            </a:solidFill>
            <a:prstDash val="solid"/>
            <a:miter/>
            <a:headEnd type="none" w="med" len="med"/>
            <a:tailEnd type="none" w="med" len="med"/>
          </a:ln>
        </p:spPr>
        <p:txBody>
          <a:bodyPr>
            <a:spAutoFit/>
          </a:bodyPr>
          <a:p>
            <a:pPr>
              <a:spcBef>
                <a:spcPct val="50000"/>
              </a:spcBef>
            </a:pPr>
            <a:r>
              <a:rPr lang="zh-CN" altLang="en-US" sz="2000" dirty="0">
                <a:latin typeface="宋体" panose="02010600030101010101" pitchFamily="2" charset="-122"/>
                <a:ea typeface="宋体" panose="02010600030101010101" pitchFamily="2" charset="-122"/>
              </a:rPr>
              <a:t>∠</a:t>
            </a:r>
            <a:r>
              <a:rPr lang="en-US" altLang="x-none" sz="2000" dirty="0">
                <a:latin typeface="宋体" panose="02010600030101010101" pitchFamily="2" charset="-122"/>
                <a:ea typeface="宋体" panose="02010600030101010101" pitchFamily="2" charset="-122"/>
              </a:rPr>
              <a:t>AOD</a:t>
            </a:r>
            <a:r>
              <a:rPr lang="zh-CN" altLang="en-US" sz="2000" dirty="0">
                <a:latin typeface="宋体" panose="02010600030101010101" pitchFamily="2" charset="-122"/>
                <a:ea typeface="宋体" panose="02010600030101010101" pitchFamily="2" charset="-122"/>
              </a:rPr>
              <a:t>和∠</a:t>
            </a:r>
            <a:r>
              <a:rPr lang="en-US" altLang="x-none" sz="2000" dirty="0">
                <a:latin typeface="宋体" panose="02010600030101010101" pitchFamily="2" charset="-122"/>
                <a:ea typeface="宋体" panose="02010600030101010101" pitchFamily="2" charset="-122"/>
              </a:rPr>
              <a:t>BOE</a:t>
            </a:r>
            <a:r>
              <a:rPr lang="zh-CN" altLang="en-US" sz="2000" dirty="0">
                <a:latin typeface="宋体" panose="02010600030101010101" pitchFamily="2" charset="-122"/>
                <a:ea typeface="宋体" panose="02010600030101010101" pitchFamily="2" charset="-122"/>
              </a:rPr>
              <a:t>都是旋转角</a:t>
            </a:r>
            <a:endParaRPr lang="zh-CN" altLang="en-US" sz="2000" dirty="0">
              <a:latin typeface="宋体" panose="02010600030101010101" pitchFamily="2" charset="-122"/>
              <a:ea typeface="宋体" panose="02010600030101010101" pitchFamily="2" charset="-122"/>
            </a:endParaRPr>
          </a:p>
        </p:txBody>
      </p:sp>
      <p:sp>
        <p:nvSpPr>
          <p:cNvPr id="20491" name="流程图: 决策 20490"/>
          <p:cNvSpPr/>
          <p:nvPr/>
        </p:nvSpPr>
        <p:spPr>
          <a:xfrm rot="2384750">
            <a:off x="5148263" y="5229225"/>
            <a:ext cx="1970087" cy="522288"/>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2" name="流程图: 决策 20491"/>
          <p:cNvSpPr/>
          <p:nvPr/>
        </p:nvSpPr>
        <p:spPr>
          <a:xfrm rot="3147967">
            <a:off x="5270500" y="5043488"/>
            <a:ext cx="1970088" cy="522287"/>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3" name="流程图: 决策 20492"/>
          <p:cNvSpPr/>
          <p:nvPr/>
        </p:nvSpPr>
        <p:spPr>
          <a:xfrm rot="3655930">
            <a:off x="5432425" y="5018088"/>
            <a:ext cx="1970088" cy="522287"/>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4" name="矩形 20493"/>
          <p:cNvSpPr/>
          <p:nvPr/>
        </p:nvSpPr>
        <p:spPr>
          <a:xfrm>
            <a:off x="6215063" y="4895850"/>
            <a:ext cx="144462" cy="309563"/>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B</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495" name="流程图: 决策 20494"/>
          <p:cNvSpPr/>
          <p:nvPr/>
        </p:nvSpPr>
        <p:spPr>
          <a:xfrm rot="4317686">
            <a:off x="5629275" y="4943475"/>
            <a:ext cx="1970088" cy="523875"/>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6" name="流程图: 决策 20495"/>
          <p:cNvSpPr/>
          <p:nvPr/>
        </p:nvSpPr>
        <p:spPr>
          <a:xfrm rot="5025053">
            <a:off x="5791200" y="4872038"/>
            <a:ext cx="1970088" cy="523875"/>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7" name="流程图: 决策 20496"/>
          <p:cNvSpPr/>
          <p:nvPr/>
        </p:nvSpPr>
        <p:spPr>
          <a:xfrm rot="5694559">
            <a:off x="5989638" y="4873625"/>
            <a:ext cx="1970087" cy="520700"/>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8" name="流程图: 决策 20497"/>
          <p:cNvSpPr/>
          <p:nvPr/>
        </p:nvSpPr>
        <p:spPr>
          <a:xfrm rot="6174215">
            <a:off x="6151563" y="4873625"/>
            <a:ext cx="1970087" cy="520700"/>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499" name="流程图: 决策 20498"/>
          <p:cNvSpPr/>
          <p:nvPr/>
        </p:nvSpPr>
        <p:spPr>
          <a:xfrm rot="6902598">
            <a:off x="6350000" y="4945063"/>
            <a:ext cx="1970088" cy="522287"/>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500" name="流程图: 决策 20499"/>
          <p:cNvSpPr/>
          <p:nvPr/>
        </p:nvSpPr>
        <p:spPr>
          <a:xfrm rot="7465296">
            <a:off x="6492875" y="5016500"/>
            <a:ext cx="1970088" cy="523875"/>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501" name="流程图: 决策 20500"/>
          <p:cNvSpPr/>
          <p:nvPr/>
        </p:nvSpPr>
        <p:spPr>
          <a:xfrm rot="8139194">
            <a:off x="6588125" y="5229225"/>
            <a:ext cx="1971675" cy="522288"/>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0502" name="未知"/>
          <p:cNvSpPr/>
          <p:nvPr/>
        </p:nvSpPr>
        <p:spPr>
          <a:xfrm>
            <a:off x="6042025" y="3957638"/>
            <a:ext cx="1439863" cy="287337"/>
          </a:xfrm>
          <a:custGeom>
            <a:avLst/>
            <a:gdLst/>
            <a:ahLst/>
            <a:cxnLst/>
            <a:pathLst>
              <a:path w="1678" h="462">
                <a:moveTo>
                  <a:pt x="0" y="462"/>
                </a:moveTo>
                <a:cubicBezTo>
                  <a:pt x="19" y="420"/>
                  <a:pt x="38" y="378"/>
                  <a:pt x="91" y="325"/>
                </a:cubicBezTo>
                <a:cubicBezTo>
                  <a:pt x="144" y="272"/>
                  <a:pt x="242" y="189"/>
                  <a:pt x="317" y="144"/>
                </a:cubicBezTo>
                <a:cubicBezTo>
                  <a:pt x="392" y="99"/>
                  <a:pt x="476" y="76"/>
                  <a:pt x="544" y="53"/>
                </a:cubicBezTo>
                <a:cubicBezTo>
                  <a:pt x="612" y="30"/>
                  <a:pt x="650" y="16"/>
                  <a:pt x="726" y="8"/>
                </a:cubicBezTo>
                <a:cubicBezTo>
                  <a:pt x="802" y="0"/>
                  <a:pt x="923" y="1"/>
                  <a:pt x="998" y="8"/>
                </a:cubicBezTo>
                <a:cubicBezTo>
                  <a:pt x="1073" y="15"/>
                  <a:pt x="1119" y="30"/>
                  <a:pt x="1179" y="53"/>
                </a:cubicBezTo>
                <a:cubicBezTo>
                  <a:pt x="1239" y="76"/>
                  <a:pt x="1308" y="114"/>
                  <a:pt x="1361" y="144"/>
                </a:cubicBezTo>
                <a:cubicBezTo>
                  <a:pt x="1414" y="174"/>
                  <a:pt x="1452" y="197"/>
                  <a:pt x="1497" y="235"/>
                </a:cubicBezTo>
                <a:cubicBezTo>
                  <a:pt x="1542" y="273"/>
                  <a:pt x="1603" y="333"/>
                  <a:pt x="1633" y="371"/>
                </a:cubicBezTo>
                <a:cubicBezTo>
                  <a:pt x="1663" y="409"/>
                  <a:pt x="1671" y="447"/>
                  <a:pt x="1678" y="462"/>
                </a:cubicBezTo>
              </a:path>
            </a:pathLst>
          </a:custGeom>
          <a:noFill/>
          <a:ln w="38100" cap="flat" cmpd="sng">
            <a:solidFill>
              <a:schemeClr val="tx1"/>
            </a:solidFill>
            <a:prstDash val="solid"/>
            <a:headEnd type="none" w="med" len="med"/>
            <a:tailEnd type="triangle" w="med" len="med"/>
          </a:ln>
        </p:spPr>
        <p:txBody>
          <a:bodyPr/>
          <a:p>
            <a:endParaRPr lang="zh-CN" altLang="en-US"/>
          </a:p>
        </p:txBody>
      </p:sp>
      <p:sp>
        <p:nvSpPr>
          <p:cNvPr id="20503" name="矩形 20502"/>
          <p:cNvSpPr/>
          <p:nvPr/>
        </p:nvSpPr>
        <p:spPr>
          <a:xfrm>
            <a:off x="5580063" y="5614988"/>
            <a:ext cx="215900" cy="236537"/>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A</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4" name="矩形 20503"/>
          <p:cNvSpPr/>
          <p:nvPr/>
        </p:nvSpPr>
        <p:spPr>
          <a:xfrm>
            <a:off x="5219700" y="4535488"/>
            <a:ext cx="119063" cy="301625"/>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C</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5" name="矩形 20504"/>
          <p:cNvSpPr/>
          <p:nvPr/>
        </p:nvSpPr>
        <p:spPr>
          <a:xfrm>
            <a:off x="6877050" y="6264275"/>
            <a:ext cx="144463" cy="307975"/>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O</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6" name="矩形 20505"/>
          <p:cNvSpPr/>
          <p:nvPr/>
        </p:nvSpPr>
        <p:spPr>
          <a:xfrm>
            <a:off x="7164388" y="5111750"/>
            <a:ext cx="215900" cy="236538"/>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D</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7" name="矩形 20506"/>
          <p:cNvSpPr/>
          <p:nvPr/>
        </p:nvSpPr>
        <p:spPr>
          <a:xfrm>
            <a:off x="7956550" y="5543550"/>
            <a:ext cx="144463" cy="307975"/>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E</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8" name="矩形 20507"/>
          <p:cNvSpPr/>
          <p:nvPr/>
        </p:nvSpPr>
        <p:spPr>
          <a:xfrm>
            <a:off x="8345488" y="4676775"/>
            <a:ext cx="144462" cy="307975"/>
          </a:xfrm>
          <a:prstGeom prst="rect">
            <a:avLst/>
          </a:prstGeom>
        </p:spPr>
        <p:txBody>
          <a:bodyPr wrap="none" fromWordArt="1">
            <a:prstTxWarp prst="textSlantUp">
              <a:avLst>
                <a:gd name="adj" fmla="val 0"/>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F</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20509" name="椭圆 20508"/>
          <p:cNvSpPr/>
          <p:nvPr/>
        </p:nvSpPr>
        <p:spPr>
          <a:xfrm>
            <a:off x="6804025" y="6048375"/>
            <a:ext cx="142875" cy="142875"/>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20492"/>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nodeType="afterEffect">
                                  <p:stCondLst>
                                    <p:cond delay="0"/>
                                  </p:stCondLst>
                                  <p:childTnLst>
                                    <p:set>
                                      <p:cBhvr>
                                        <p:cTn id="9" dur="1000">
                                          <p:stCondLst>
                                            <p:cond delay="0"/>
                                          </p:stCondLst>
                                        </p:cTn>
                                        <p:tgtEl>
                                          <p:spTgt spid="20493"/>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nodeType="afterEffect">
                                  <p:stCondLst>
                                    <p:cond delay="0"/>
                                  </p:stCondLst>
                                  <p:childTnLst>
                                    <p:set>
                                      <p:cBhvr>
                                        <p:cTn id="12" dur="1000">
                                          <p:stCondLst>
                                            <p:cond delay="0"/>
                                          </p:stCondLst>
                                        </p:cTn>
                                        <p:tgtEl>
                                          <p:spTgt spid="20495"/>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nodeType="afterEffect">
                                  <p:stCondLst>
                                    <p:cond delay="0"/>
                                  </p:stCondLst>
                                  <p:childTnLst>
                                    <p:set>
                                      <p:cBhvr>
                                        <p:cTn id="15" dur="1000">
                                          <p:stCondLst>
                                            <p:cond delay="0"/>
                                          </p:stCondLst>
                                        </p:cTn>
                                        <p:tgtEl>
                                          <p:spTgt spid="20496"/>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nodeType="afterEffect">
                                  <p:stCondLst>
                                    <p:cond delay="0"/>
                                  </p:stCondLst>
                                  <p:childTnLst>
                                    <p:set>
                                      <p:cBhvr>
                                        <p:cTn id="18" dur="1000">
                                          <p:stCondLst>
                                            <p:cond delay="0"/>
                                          </p:stCondLst>
                                        </p:cTn>
                                        <p:tgtEl>
                                          <p:spTgt spid="20497"/>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nodeType="afterEffect">
                                  <p:stCondLst>
                                    <p:cond delay="0"/>
                                  </p:stCondLst>
                                  <p:childTnLst>
                                    <p:set>
                                      <p:cBhvr>
                                        <p:cTn id="21" dur="1000">
                                          <p:stCondLst>
                                            <p:cond delay="0"/>
                                          </p:stCondLst>
                                        </p:cTn>
                                        <p:tgtEl>
                                          <p:spTgt spid="20498"/>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20499"/>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20500"/>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499"/>
                                          </p:stCondLst>
                                        </p:cTn>
                                        <p:tgtEl>
                                          <p:spTgt spid="20501"/>
                                        </p:tgtEl>
                                        <p:attrNameLst>
                                          <p:attrName>style.visibility</p:attrName>
                                        </p:attrNameLst>
                                      </p:cBhvr>
                                      <p:to>
                                        <p:strVal val="visible"/>
                                      </p:to>
                                    </p:set>
                                  </p:childTnLst>
                                </p:cTn>
                              </p:par>
                            </p:childTnLst>
                          </p:cTn>
                        </p:par>
                        <p:par>
                          <p:cTn id="31" fill="hold">
                            <p:stCondLst>
                              <p:cond delay="8500"/>
                            </p:stCondLst>
                            <p:childTnLst>
                              <p:par>
                                <p:cTn id="32" presetID="18" presetClass="entr" presetSubtype="3" fill="hold" nodeType="afterEffect">
                                  <p:stCondLst>
                                    <p:cond delay="0"/>
                                  </p:stCondLst>
                                  <p:childTnLst>
                                    <p:set>
                                      <p:cBhvr>
                                        <p:cTn id="33" dur="1" fill="hold">
                                          <p:stCondLst>
                                            <p:cond delay="0"/>
                                          </p:stCondLst>
                                        </p:cTn>
                                        <p:tgtEl>
                                          <p:spTgt spid="20502"/>
                                        </p:tgtEl>
                                        <p:attrNameLst>
                                          <p:attrName>style.visibility</p:attrName>
                                        </p:attrNameLst>
                                      </p:cBhvr>
                                      <p:to>
                                        <p:strVal val="visible"/>
                                      </p:to>
                                    </p:set>
                                    <p:animEffect transition="in" filter="strips(upRight)">
                                      <p:cBhvr>
                                        <p:cTn id="34" dur="500"/>
                                        <p:tgtEl>
                                          <p:spTgt spid="20502"/>
                                        </p:tgtEl>
                                      </p:cBhvr>
                                    </p:animEffect>
                                  </p:childTnLst>
                                </p:cTn>
                              </p:par>
                            </p:childTnLst>
                          </p:cTn>
                        </p:par>
                        <p:par>
                          <p:cTn id="35" fill="hold">
                            <p:stCondLst>
                              <p:cond delay="9000"/>
                            </p:stCondLst>
                            <p:childTnLst>
                              <p:par>
                                <p:cTn id="36" presetID="12" presetClass="entr" presetSubtype="4" fill="hold" nodeType="afterEffect">
                                  <p:stCondLst>
                                    <p:cond delay="0"/>
                                  </p:stCondLst>
                                  <p:childTnLst>
                                    <p:set>
                                      <p:cBhvr>
                                        <p:cTn id="37" dur="1" fill="hold">
                                          <p:stCondLst>
                                            <p:cond delay="0"/>
                                          </p:stCondLst>
                                        </p:cTn>
                                        <p:tgtEl>
                                          <p:spTgt spid="20508"/>
                                        </p:tgtEl>
                                        <p:attrNameLst>
                                          <p:attrName>style.visibility</p:attrName>
                                        </p:attrNameLst>
                                      </p:cBhvr>
                                      <p:to>
                                        <p:strVal val="visible"/>
                                      </p:to>
                                    </p:set>
                                    <p:animEffect transition="in" filter="slide(fromBottom)">
                                      <p:cBhvr>
                                        <p:cTn id="38" dur="500"/>
                                        <p:tgtEl>
                                          <p:spTgt spid="20508"/>
                                        </p:tgtEl>
                                      </p:cBhvr>
                                    </p:animEffect>
                                  </p:childTnLst>
                                </p:cTn>
                              </p:par>
                            </p:childTnLst>
                          </p:cTn>
                        </p:par>
                        <p:par>
                          <p:cTn id="39" fill="hold">
                            <p:stCondLst>
                              <p:cond delay="9500"/>
                            </p:stCondLst>
                            <p:childTnLst>
                              <p:par>
                                <p:cTn id="40" presetID="12" presetClass="entr" presetSubtype="4" fill="hold" nodeType="afterEffect">
                                  <p:stCondLst>
                                    <p:cond delay="0"/>
                                  </p:stCondLst>
                                  <p:childTnLst>
                                    <p:set>
                                      <p:cBhvr>
                                        <p:cTn id="41" dur="1" fill="hold">
                                          <p:stCondLst>
                                            <p:cond delay="0"/>
                                          </p:stCondLst>
                                        </p:cTn>
                                        <p:tgtEl>
                                          <p:spTgt spid="20507"/>
                                        </p:tgtEl>
                                        <p:attrNameLst>
                                          <p:attrName>style.visibility</p:attrName>
                                        </p:attrNameLst>
                                      </p:cBhvr>
                                      <p:to>
                                        <p:strVal val="visible"/>
                                      </p:to>
                                    </p:set>
                                    <p:animEffect transition="in" filter="slide(fromBottom)">
                                      <p:cBhvr>
                                        <p:cTn id="42" dur="500"/>
                                        <p:tgtEl>
                                          <p:spTgt spid="20507"/>
                                        </p:tgtEl>
                                      </p:cBhvr>
                                    </p:animEffect>
                                  </p:childTnLst>
                                </p:cTn>
                              </p:par>
                            </p:childTnLst>
                          </p:cTn>
                        </p:par>
                        <p:par>
                          <p:cTn id="43" fill="hold">
                            <p:stCondLst>
                              <p:cond delay="10000"/>
                            </p:stCondLst>
                            <p:childTnLst>
                              <p:par>
                                <p:cTn id="44" presetID="12" presetClass="entr" presetSubtype="4" fill="hold" nodeType="afterEffect">
                                  <p:stCondLst>
                                    <p:cond delay="0"/>
                                  </p:stCondLst>
                                  <p:childTnLst>
                                    <p:set>
                                      <p:cBhvr>
                                        <p:cTn id="45" dur="1" fill="hold">
                                          <p:stCondLst>
                                            <p:cond delay="0"/>
                                          </p:stCondLst>
                                        </p:cTn>
                                        <p:tgtEl>
                                          <p:spTgt spid="20506"/>
                                        </p:tgtEl>
                                        <p:attrNameLst>
                                          <p:attrName>style.visibility</p:attrName>
                                        </p:attrNameLst>
                                      </p:cBhvr>
                                      <p:to>
                                        <p:strVal val="visible"/>
                                      </p:to>
                                    </p:set>
                                    <p:animEffect transition="in" filter="slide(fromBottom)">
                                      <p:cBhvr>
                                        <p:cTn id="46" dur="500"/>
                                        <p:tgtEl>
                                          <p:spTgt spid="2050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grpId="0" nodeType="clickEffect">
                                  <p:stCondLst>
                                    <p:cond delay="0"/>
                                  </p:stCondLst>
                                  <p:childTnLst>
                                    <p:set>
                                      <p:cBhvr>
                                        <p:cTn id="50" dur="1" fill="hold">
                                          <p:stCondLst>
                                            <p:cond delay="0"/>
                                          </p:stCondLst>
                                        </p:cTn>
                                        <p:tgtEl>
                                          <p:spTgt spid="20486"/>
                                        </p:tgtEl>
                                        <p:attrNameLst>
                                          <p:attrName>style.visibility</p:attrName>
                                        </p:attrNameLst>
                                      </p:cBhvr>
                                      <p:to>
                                        <p:strVal val="visible"/>
                                      </p:to>
                                    </p:set>
                                    <p:animEffect transition="in" filter="blinds(vertical)">
                                      <p:cBhvr>
                                        <p:cTn id="51" dur="500"/>
                                        <p:tgtEl>
                                          <p:spTgt spid="2048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grpId="0" nodeType="clickEffect">
                                  <p:stCondLst>
                                    <p:cond delay="0"/>
                                  </p:stCondLst>
                                  <p:childTnLst>
                                    <p:set>
                                      <p:cBhvr>
                                        <p:cTn id="55" dur="1" fill="hold">
                                          <p:stCondLst>
                                            <p:cond delay="0"/>
                                          </p:stCondLst>
                                        </p:cTn>
                                        <p:tgtEl>
                                          <p:spTgt spid="20487"/>
                                        </p:tgtEl>
                                        <p:attrNameLst>
                                          <p:attrName>style.visibility</p:attrName>
                                        </p:attrNameLst>
                                      </p:cBhvr>
                                      <p:to>
                                        <p:strVal val="visible"/>
                                      </p:to>
                                    </p:set>
                                    <p:animEffect transition="in" filter="blinds(vertical)">
                                      <p:cBhvr>
                                        <p:cTn id="56" dur="500"/>
                                        <p:tgtEl>
                                          <p:spTgt spid="2048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5" fill="hold" grpId="0" nodeType="clickEffect">
                                  <p:stCondLst>
                                    <p:cond delay="0"/>
                                  </p:stCondLst>
                                  <p:childTnLst>
                                    <p:set>
                                      <p:cBhvr>
                                        <p:cTn id="60" dur="1" fill="hold">
                                          <p:stCondLst>
                                            <p:cond delay="0"/>
                                          </p:stCondLst>
                                        </p:cTn>
                                        <p:tgtEl>
                                          <p:spTgt spid="20490"/>
                                        </p:tgtEl>
                                        <p:attrNameLst>
                                          <p:attrName>style.visibility</p:attrName>
                                        </p:attrNameLst>
                                      </p:cBhvr>
                                      <p:to>
                                        <p:strVal val="visible"/>
                                      </p:to>
                                    </p:set>
                                    <p:animEffect transition="in" filter="blinds(vertical)">
                                      <p:cBhvr>
                                        <p:cTn id="61" dur="500"/>
                                        <p:tgtEl>
                                          <p:spTgt spid="2049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grpId="0" nodeType="clickEffect">
                                  <p:stCondLst>
                                    <p:cond delay="0"/>
                                  </p:stCondLst>
                                  <p:childTnLst>
                                    <p:set>
                                      <p:cBhvr>
                                        <p:cTn id="65" dur="1" fill="hold">
                                          <p:stCondLst>
                                            <p:cond delay="0"/>
                                          </p:stCondLst>
                                        </p:cTn>
                                        <p:tgtEl>
                                          <p:spTgt spid="20488"/>
                                        </p:tgtEl>
                                        <p:attrNameLst>
                                          <p:attrName>style.visibility</p:attrName>
                                        </p:attrNameLst>
                                      </p:cBhvr>
                                      <p:to>
                                        <p:strVal val="visible"/>
                                      </p:to>
                                    </p:set>
                                    <p:animEffect transition="in" filter="blinds(vertical)">
                                      <p:cBhvr>
                                        <p:cTn id="66" dur="500"/>
                                        <p:tgtEl>
                                          <p:spTgt spid="2048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5" fill="hold" grpId="0" nodeType="clickEffect">
                                  <p:stCondLst>
                                    <p:cond delay="0"/>
                                  </p:stCondLst>
                                  <p:childTnLst>
                                    <p:set>
                                      <p:cBhvr>
                                        <p:cTn id="70" dur="1" fill="hold">
                                          <p:stCondLst>
                                            <p:cond delay="0"/>
                                          </p:stCondLst>
                                        </p:cTn>
                                        <p:tgtEl>
                                          <p:spTgt spid="20489"/>
                                        </p:tgtEl>
                                        <p:attrNameLst>
                                          <p:attrName>style.visibility</p:attrName>
                                        </p:attrNameLst>
                                      </p:cBhvr>
                                      <p:to>
                                        <p:strVal val="visible"/>
                                      </p:to>
                                    </p:set>
                                    <p:animEffect transition="in" filter="blinds(vertical)">
                                      <p:cBhvr>
                                        <p:cTn id="71"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7" grpId="0" animBg="1"/>
      <p:bldP spid="20488" grpId="0" animBg="1"/>
      <p:bldP spid="20489" grpId="0" animBg="1"/>
      <p:bldP spid="20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Freeform 58"/>
          <p:cNvSpPr/>
          <p:nvPr/>
        </p:nvSpPr>
        <p:spPr>
          <a:xfrm rot="19146903">
            <a:off x="179388" y="3357563"/>
            <a:ext cx="2244725" cy="990600"/>
          </a:xfrm>
          <a:custGeom>
            <a:avLst/>
            <a:gdLst/>
            <a:ahLst/>
            <a:cxnLst>
              <a:cxn ang="0">
                <a:pos x="1790271" y="990600"/>
              </a:cxn>
              <a:cxn ang="0">
                <a:pos x="0" y="990600"/>
              </a:cxn>
              <a:cxn ang="0">
                <a:pos x="2244725" y="0"/>
              </a:cxn>
              <a:cxn ang="0">
                <a:pos x="1790271" y="990600"/>
              </a:cxn>
            </a:cxnLst>
            <a:pathLst>
              <a:path w="978" h="528">
                <a:moveTo>
                  <a:pt x="780" y="528"/>
                </a:moveTo>
                <a:lnTo>
                  <a:pt x="0" y="528"/>
                </a:lnTo>
                <a:lnTo>
                  <a:pt x="978" y="0"/>
                </a:lnTo>
                <a:lnTo>
                  <a:pt x="780" y="528"/>
                </a:lnTo>
                <a:close/>
              </a:path>
            </a:pathLst>
          </a:custGeom>
          <a:solidFill>
            <a:srgbClr val="FFFF99">
              <a:alpha val="100000"/>
            </a:srgbClr>
          </a:solidFill>
          <a:ln w="0" cap="flat" cmpd="sng">
            <a:solidFill>
              <a:srgbClr val="FFFF00"/>
            </a:solidFill>
            <a:prstDash val="solid"/>
            <a:bevel/>
            <a:headEnd type="none" w="med" len="med"/>
            <a:tailEnd type="none" w="med" len="med"/>
          </a:ln>
        </p:spPr>
        <p:txBody>
          <a:bodyPr/>
          <a:p>
            <a:endParaRPr lang="zh-CN" altLang="en-US"/>
          </a:p>
        </p:txBody>
      </p:sp>
      <p:sp>
        <p:nvSpPr>
          <p:cNvPr id="21507" name="Rectangle 2"/>
          <p:cNvSpPr/>
          <p:nvPr/>
        </p:nvSpPr>
        <p:spPr>
          <a:xfrm>
            <a:off x="3779838" y="2638425"/>
            <a:ext cx="4449762" cy="365125"/>
          </a:xfrm>
          <a:prstGeom prst="rect">
            <a:avLst/>
          </a:prstGeom>
          <a:noFill/>
          <a:ln w="9525">
            <a:noFill/>
          </a:ln>
        </p:spPr>
        <p:txBody>
          <a:bodyPr wrap="none" lIns="0" tIns="0" rIns="0" bIns="0">
            <a:spAutoFit/>
          </a:bodyPr>
          <a:p>
            <a:r>
              <a:rPr lang="zh-CN" altLang="en-US" sz="2400" dirty="0">
                <a:solidFill>
                  <a:srgbClr val="0000FF"/>
                </a:solidFill>
                <a:latin typeface="宋体" panose="02010600030101010101" pitchFamily="2" charset="-122"/>
                <a:ea typeface="宋体" panose="02010600030101010101" pitchFamily="2" charset="-122"/>
              </a:rPr>
              <a:t>线段</a:t>
            </a:r>
            <a:r>
              <a:rPr lang="en-US" altLang="x-none" sz="2400" dirty="0">
                <a:solidFill>
                  <a:srgbClr val="0000FF"/>
                </a:solidFill>
                <a:latin typeface="宋体" panose="02010600030101010101" pitchFamily="2" charset="-122"/>
                <a:ea typeface="宋体" panose="02010600030101010101" pitchFamily="2" charset="-122"/>
              </a:rPr>
              <a:t>OB</a:t>
            </a:r>
            <a:r>
              <a:rPr lang="zh-CN" altLang="en-US" sz="2400" dirty="0">
                <a:solidFill>
                  <a:srgbClr val="0000FF"/>
                </a:solidFill>
                <a:latin typeface="宋体" panose="02010600030101010101" pitchFamily="2" charset="-122"/>
                <a:ea typeface="宋体" panose="02010600030101010101" pitchFamily="2" charset="-122"/>
              </a:rPr>
              <a:t>的对应线段是线段</a:t>
            </a:r>
            <a:r>
              <a:rPr lang="en-US" altLang="x-none" sz="2400" dirty="0">
                <a:solidFill>
                  <a:srgbClr val="0000FF"/>
                </a:solidFill>
                <a:latin typeface="宋体" panose="02010600030101010101" pitchFamily="2" charset="-122"/>
                <a:ea typeface="宋体" panose="02010600030101010101" pitchFamily="2" charset="-122"/>
              </a:rPr>
              <a:t>______ </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08" name="Rectangle 4"/>
          <p:cNvSpPr/>
          <p:nvPr/>
        </p:nvSpPr>
        <p:spPr>
          <a:xfrm>
            <a:off x="3635375" y="3863975"/>
            <a:ext cx="3070225" cy="365125"/>
          </a:xfrm>
          <a:prstGeom prst="rect">
            <a:avLst/>
          </a:prstGeom>
          <a:noFill/>
          <a:ln w="9525">
            <a:noFill/>
          </a:ln>
        </p:spPr>
        <p:txBody>
          <a:bodyPr wrap="none" lIns="0" tIns="0" rIns="0" bIns="0">
            <a:spAutoFit/>
          </a:bodyPr>
          <a:p>
            <a:r>
              <a:rPr lang="en-US" altLang="x-none" sz="2400" dirty="0">
                <a:solidFill>
                  <a:srgbClr val="0000FF"/>
                </a:solidFill>
                <a:latin typeface="宋体" panose="02010600030101010101" pitchFamily="2" charset="-122"/>
                <a:ea typeface="宋体" panose="02010600030101010101" pitchFamily="2" charset="-122"/>
              </a:rPr>
              <a:t>∠A</a:t>
            </a:r>
            <a:r>
              <a:rPr lang="zh-CN" altLang="en-US" sz="2400" dirty="0">
                <a:solidFill>
                  <a:srgbClr val="0000FF"/>
                </a:solidFill>
                <a:latin typeface="宋体" panose="02010600030101010101" pitchFamily="2" charset="-122"/>
                <a:ea typeface="宋体" panose="02010600030101010101" pitchFamily="2" charset="-122"/>
              </a:rPr>
              <a:t>的对应角是</a:t>
            </a:r>
            <a:r>
              <a:rPr lang="en-US" altLang="x-none" sz="2400" dirty="0">
                <a:solidFill>
                  <a:srgbClr val="0000FF"/>
                </a:solidFill>
                <a:latin typeface="宋体" panose="02010600030101010101" pitchFamily="2" charset="-122"/>
                <a:ea typeface="宋体" panose="02010600030101010101" pitchFamily="2" charset="-122"/>
              </a:rPr>
              <a:t>______ </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09" name="Rectangle 6"/>
          <p:cNvSpPr/>
          <p:nvPr/>
        </p:nvSpPr>
        <p:spPr>
          <a:xfrm>
            <a:off x="3706813" y="3287713"/>
            <a:ext cx="4449762" cy="365125"/>
          </a:xfrm>
          <a:prstGeom prst="rect">
            <a:avLst/>
          </a:prstGeom>
          <a:noFill/>
          <a:ln w="9525">
            <a:noFill/>
          </a:ln>
        </p:spPr>
        <p:txBody>
          <a:bodyPr wrap="none" lIns="0" tIns="0" rIns="0" bIns="0">
            <a:spAutoFit/>
          </a:bodyPr>
          <a:p>
            <a:r>
              <a:rPr lang="zh-CN" altLang="en-US" sz="2400" dirty="0">
                <a:solidFill>
                  <a:srgbClr val="0000FF"/>
                </a:solidFill>
                <a:latin typeface="宋体" panose="02010600030101010101" pitchFamily="2" charset="-122"/>
                <a:ea typeface="宋体" panose="02010600030101010101" pitchFamily="2" charset="-122"/>
              </a:rPr>
              <a:t>线段</a:t>
            </a:r>
            <a:r>
              <a:rPr lang="en-US" altLang="x-none" sz="2400" dirty="0">
                <a:solidFill>
                  <a:srgbClr val="0000FF"/>
                </a:solidFill>
                <a:latin typeface="宋体" panose="02010600030101010101" pitchFamily="2" charset="-122"/>
                <a:ea typeface="宋体" panose="02010600030101010101" pitchFamily="2" charset="-122"/>
              </a:rPr>
              <a:t>AB</a:t>
            </a:r>
            <a:r>
              <a:rPr lang="zh-CN" altLang="en-US" sz="2400" dirty="0">
                <a:solidFill>
                  <a:srgbClr val="0000FF"/>
                </a:solidFill>
                <a:latin typeface="宋体" panose="02010600030101010101" pitchFamily="2" charset="-122"/>
                <a:ea typeface="宋体" panose="02010600030101010101" pitchFamily="2" charset="-122"/>
              </a:rPr>
              <a:t>的对应线段是线段</a:t>
            </a:r>
            <a:r>
              <a:rPr lang="en-US" altLang="x-none" sz="2400" dirty="0">
                <a:solidFill>
                  <a:srgbClr val="0000FF"/>
                </a:solidFill>
                <a:latin typeface="宋体" panose="02010600030101010101" pitchFamily="2" charset="-122"/>
                <a:ea typeface="宋体" panose="02010600030101010101" pitchFamily="2" charset="-122"/>
              </a:rPr>
              <a:t>______ </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10" name="Rectangle 8"/>
          <p:cNvSpPr/>
          <p:nvPr/>
        </p:nvSpPr>
        <p:spPr>
          <a:xfrm>
            <a:off x="3635375" y="4438650"/>
            <a:ext cx="3070225" cy="365125"/>
          </a:xfrm>
          <a:prstGeom prst="rect">
            <a:avLst/>
          </a:prstGeom>
          <a:noFill/>
          <a:ln w="9525">
            <a:noFill/>
          </a:ln>
        </p:spPr>
        <p:txBody>
          <a:bodyPr wrap="none" lIns="0" tIns="0" rIns="0" bIns="0">
            <a:spAutoFit/>
          </a:bodyPr>
          <a:p>
            <a:r>
              <a:rPr lang="en-US" altLang="x-none" sz="2400" dirty="0">
                <a:solidFill>
                  <a:srgbClr val="0000FF"/>
                </a:solidFill>
                <a:latin typeface="宋体" panose="02010600030101010101" pitchFamily="2" charset="-122"/>
                <a:ea typeface="宋体" panose="02010600030101010101" pitchFamily="2" charset="-122"/>
              </a:rPr>
              <a:t>∠B</a:t>
            </a:r>
            <a:r>
              <a:rPr lang="zh-CN" altLang="en-US" sz="2400" dirty="0">
                <a:solidFill>
                  <a:srgbClr val="0000FF"/>
                </a:solidFill>
                <a:latin typeface="宋体" panose="02010600030101010101" pitchFamily="2" charset="-122"/>
                <a:ea typeface="宋体" panose="02010600030101010101" pitchFamily="2" charset="-122"/>
              </a:rPr>
              <a:t>的对应角是</a:t>
            </a:r>
            <a:r>
              <a:rPr lang="en-US" altLang="x-none" sz="2400" dirty="0">
                <a:solidFill>
                  <a:srgbClr val="0000FF"/>
                </a:solidFill>
                <a:latin typeface="宋体" panose="02010600030101010101" pitchFamily="2" charset="-122"/>
                <a:ea typeface="宋体" panose="02010600030101010101" pitchFamily="2" charset="-122"/>
              </a:rPr>
              <a:t>______ </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11" name="Rectangle 10"/>
          <p:cNvSpPr/>
          <p:nvPr/>
        </p:nvSpPr>
        <p:spPr>
          <a:xfrm>
            <a:off x="3706813" y="4943475"/>
            <a:ext cx="2916237" cy="365125"/>
          </a:xfrm>
          <a:prstGeom prst="rect">
            <a:avLst/>
          </a:prstGeom>
          <a:noFill/>
          <a:ln w="9525">
            <a:noFill/>
          </a:ln>
        </p:spPr>
        <p:txBody>
          <a:bodyPr wrap="none" lIns="0" tIns="0" rIns="0" bIns="0">
            <a:spAutoFit/>
          </a:bodyPr>
          <a:p>
            <a:r>
              <a:rPr lang="zh-CN" altLang="en-US" sz="2400" dirty="0">
                <a:solidFill>
                  <a:srgbClr val="0000FF"/>
                </a:solidFill>
                <a:latin typeface="宋体" panose="02010600030101010101" pitchFamily="2" charset="-122"/>
                <a:ea typeface="宋体" panose="02010600030101010101" pitchFamily="2" charset="-122"/>
              </a:rPr>
              <a:t>旋转中心是点</a:t>
            </a:r>
            <a:r>
              <a:rPr lang="en-US" altLang="x-none" sz="2400" dirty="0">
                <a:solidFill>
                  <a:srgbClr val="0000FF"/>
                </a:solidFill>
                <a:latin typeface="宋体" panose="02010600030101010101" pitchFamily="2" charset="-122"/>
                <a:ea typeface="宋体" panose="02010600030101010101" pitchFamily="2" charset="-122"/>
              </a:rPr>
              <a:t>______ </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12" name="Rectangle 12"/>
          <p:cNvSpPr/>
          <p:nvPr/>
        </p:nvSpPr>
        <p:spPr>
          <a:xfrm>
            <a:off x="3706813" y="5519738"/>
            <a:ext cx="3241675" cy="365125"/>
          </a:xfrm>
          <a:prstGeom prst="rect">
            <a:avLst/>
          </a:prstGeom>
          <a:noFill/>
          <a:ln w="9525">
            <a:noFill/>
          </a:ln>
        </p:spPr>
        <p:txBody>
          <a:bodyPr lIns="0" tIns="0" rIns="0" bIns="0">
            <a:spAutoFit/>
          </a:bodyPr>
          <a:p>
            <a:r>
              <a:rPr lang="zh-CN" altLang="en-US" sz="2400" dirty="0">
                <a:solidFill>
                  <a:srgbClr val="0000FF"/>
                </a:solidFill>
                <a:latin typeface="宋体" panose="02010600030101010101" pitchFamily="2" charset="-122"/>
                <a:ea typeface="宋体" panose="02010600030101010101" pitchFamily="2" charset="-122"/>
              </a:rPr>
              <a:t>旋转的角度是 </a:t>
            </a:r>
            <a:r>
              <a:rPr lang="en-US" altLang="x-none" sz="2400" dirty="0">
                <a:solidFill>
                  <a:srgbClr val="0000FF"/>
                </a:solidFill>
                <a:latin typeface="宋体" panose="02010600030101010101" pitchFamily="2" charset="-122"/>
                <a:ea typeface="宋体" panose="02010600030101010101" pitchFamily="2" charset="-122"/>
              </a:rPr>
              <a:t>______</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13" name="Rectangle 14"/>
          <p:cNvSpPr/>
          <p:nvPr/>
        </p:nvSpPr>
        <p:spPr>
          <a:xfrm>
            <a:off x="3748088" y="2019300"/>
            <a:ext cx="3776662" cy="365125"/>
          </a:xfrm>
          <a:prstGeom prst="rect">
            <a:avLst/>
          </a:prstGeom>
          <a:noFill/>
          <a:ln w="9525">
            <a:noFill/>
          </a:ln>
        </p:spPr>
        <p:txBody>
          <a:bodyPr lIns="0" tIns="0" rIns="0" bIns="0">
            <a:spAutoFit/>
          </a:bodyPr>
          <a:p>
            <a:r>
              <a:rPr lang="zh-CN" altLang="en-US" sz="2400" dirty="0">
                <a:solidFill>
                  <a:srgbClr val="0000FF"/>
                </a:solidFill>
                <a:latin typeface="宋体" panose="02010600030101010101" pitchFamily="2" charset="-122"/>
                <a:ea typeface="宋体" panose="02010600030101010101" pitchFamily="2" charset="-122"/>
              </a:rPr>
              <a:t>点</a:t>
            </a:r>
            <a:r>
              <a:rPr lang="en-US" altLang="x-none" sz="2400" dirty="0">
                <a:solidFill>
                  <a:srgbClr val="0000FF"/>
                </a:solidFill>
                <a:latin typeface="宋体" panose="02010600030101010101" pitchFamily="2" charset="-122"/>
                <a:ea typeface="宋体" panose="02010600030101010101" pitchFamily="2" charset="-122"/>
              </a:rPr>
              <a:t>B</a:t>
            </a:r>
            <a:r>
              <a:rPr lang="zh-CN" altLang="en-US" sz="2400" dirty="0">
                <a:solidFill>
                  <a:srgbClr val="0000FF"/>
                </a:solidFill>
                <a:latin typeface="宋体" panose="02010600030101010101" pitchFamily="2" charset="-122"/>
                <a:ea typeface="宋体" panose="02010600030101010101" pitchFamily="2" charset="-122"/>
              </a:rPr>
              <a:t>的对应点是点</a:t>
            </a:r>
            <a:r>
              <a:rPr lang="en-US" altLang="x-none" sz="2400" dirty="0">
                <a:solidFill>
                  <a:srgbClr val="0000FF"/>
                </a:solidFill>
                <a:latin typeface="宋体" panose="02010600030101010101" pitchFamily="2" charset="-122"/>
                <a:ea typeface="宋体" panose="02010600030101010101" pitchFamily="2" charset="-122"/>
              </a:rPr>
              <a:t>_____</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1514" name="Text Box 16"/>
          <p:cNvSpPr txBox="1"/>
          <p:nvPr/>
        </p:nvSpPr>
        <p:spPr>
          <a:xfrm>
            <a:off x="539750" y="908050"/>
            <a:ext cx="8207375" cy="457200"/>
          </a:xfrm>
          <a:prstGeom prst="rect">
            <a:avLst/>
          </a:prstGeom>
          <a:noFill/>
          <a:ln w="9525">
            <a:noFill/>
          </a:ln>
        </p:spPr>
        <p:txBody>
          <a:bodyPr>
            <a:spAutoFit/>
          </a:bodyPr>
          <a:p>
            <a:pPr>
              <a:spcBef>
                <a:spcPct val="50000"/>
              </a:spcBef>
            </a:pPr>
            <a:r>
              <a:rPr lang="zh-CN" altLang="en-US" sz="2400" dirty="0">
                <a:solidFill>
                  <a:srgbClr val="3333FF"/>
                </a:solidFill>
                <a:latin typeface="宋体" panose="02010600030101010101" pitchFamily="2" charset="-122"/>
                <a:ea typeface="宋体" panose="02010600030101010101" pitchFamily="2" charset="-122"/>
              </a:rPr>
              <a:t>下图，是△</a:t>
            </a:r>
            <a:r>
              <a:rPr lang="en-US" altLang="x-none" sz="2400" dirty="0">
                <a:solidFill>
                  <a:srgbClr val="3333FF"/>
                </a:solidFill>
                <a:latin typeface="宋体" panose="02010600030101010101" pitchFamily="2" charset="-122"/>
                <a:ea typeface="宋体" panose="02010600030101010101" pitchFamily="2" charset="-122"/>
              </a:rPr>
              <a:t>AOB</a:t>
            </a:r>
            <a:r>
              <a:rPr lang="zh-CN" altLang="en-US" sz="2400" dirty="0">
                <a:solidFill>
                  <a:srgbClr val="3333FF"/>
                </a:solidFill>
                <a:latin typeface="宋体" panose="02010600030101010101" pitchFamily="2" charset="-122"/>
                <a:ea typeface="宋体" panose="02010600030101010101" pitchFamily="2" charset="-122"/>
              </a:rPr>
              <a:t>绕点</a:t>
            </a:r>
            <a:r>
              <a:rPr lang="en-US" altLang="x-none" sz="2400" dirty="0">
                <a:solidFill>
                  <a:srgbClr val="3333FF"/>
                </a:solidFill>
                <a:latin typeface="宋体" panose="02010600030101010101" pitchFamily="2" charset="-122"/>
                <a:ea typeface="宋体" panose="02010600030101010101" pitchFamily="2" charset="-122"/>
              </a:rPr>
              <a:t>O</a:t>
            </a:r>
            <a:r>
              <a:rPr lang="zh-CN" altLang="en-US" sz="2400" dirty="0">
                <a:solidFill>
                  <a:srgbClr val="3333FF"/>
                </a:solidFill>
                <a:latin typeface="宋体" panose="02010600030101010101" pitchFamily="2" charset="-122"/>
                <a:ea typeface="宋体" panose="02010600030101010101" pitchFamily="2" charset="-122"/>
              </a:rPr>
              <a:t>按逆时针方向旋转</a:t>
            </a:r>
            <a:r>
              <a:rPr lang="en-US" altLang="x-none" sz="2400" dirty="0">
                <a:solidFill>
                  <a:srgbClr val="3333FF"/>
                </a:solidFill>
                <a:latin typeface="宋体" panose="02010600030101010101" pitchFamily="2" charset="-122"/>
                <a:ea typeface="宋体" panose="02010600030101010101" pitchFamily="2" charset="-122"/>
              </a:rPr>
              <a:t>45°</a:t>
            </a:r>
            <a:r>
              <a:rPr lang="zh-CN" altLang="en-US" sz="2400" dirty="0">
                <a:solidFill>
                  <a:srgbClr val="3333FF"/>
                </a:solidFill>
                <a:latin typeface="宋体" panose="02010600030101010101" pitchFamily="2" charset="-122"/>
                <a:ea typeface="宋体" panose="02010600030101010101" pitchFamily="2" charset="-122"/>
              </a:rPr>
              <a:t>所得的</a:t>
            </a:r>
            <a:r>
              <a:rPr lang="en-US" altLang="x-none" sz="2400" dirty="0">
                <a:solidFill>
                  <a:srgbClr val="3333FF"/>
                </a:solidFill>
                <a:latin typeface="宋体" panose="02010600030101010101" pitchFamily="2" charset="-122"/>
                <a:ea typeface="宋体" panose="02010600030101010101" pitchFamily="2" charset="-122"/>
              </a:rPr>
              <a:t>.</a:t>
            </a:r>
            <a:r>
              <a:rPr lang="zh-CN" altLang="en-US" sz="2400" dirty="0">
                <a:solidFill>
                  <a:srgbClr val="3333FF"/>
                </a:solidFill>
                <a:latin typeface="宋体" panose="02010600030101010101" pitchFamily="2" charset="-122"/>
                <a:ea typeface="宋体" panose="02010600030101010101" pitchFamily="2" charset="-122"/>
              </a:rPr>
              <a:t>则</a:t>
            </a:r>
            <a:endParaRPr lang="zh-CN" altLang="en-US" sz="2400" dirty="0">
              <a:solidFill>
                <a:srgbClr val="3333FF"/>
              </a:solidFill>
              <a:latin typeface="宋体" panose="02010600030101010101" pitchFamily="2" charset="-122"/>
              <a:ea typeface="宋体" panose="02010600030101010101" pitchFamily="2" charset="-122"/>
            </a:endParaRPr>
          </a:p>
        </p:txBody>
      </p:sp>
      <p:sp>
        <p:nvSpPr>
          <p:cNvPr id="21515" name="Text Box 18"/>
          <p:cNvSpPr txBox="1"/>
          <p:nvPr/>
        </p:nvSpPr>
        <p:spPr>
          <a:xfrm>
            <a:off x="6227763" y="1963738"/>
            <a:ext cx="1008062"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B′</a:t>
            </a:r>
            <a:endParaRPr lang="en-US" altLang="x-none" sz="2400" dirty="0">
              <a:latin typeface="楷体_GB2312" panose="02010609030101010101" pitchFamily="1" charset="-122"/>
              <a:ea typeface="楷体_GB2312" panose="02010609030101010101" pitchFamily="1" charset="-122"/>
            </a:endParaRPr>
          </a:p>
        </p:txBody>
      </p:sp>
      <p:sp>
        <p:nvSpPr>
          <p:cNvPr id="21516" name="Text Box 19"/>
          <p:cNvSpPr txBox="1"/>
          <p:nvPr/>
        </p:nvSpPr>
        <p:spPr>
          <a:xfrm>
            <a:off x="7380288" y="2540000"/>
            <a:ext cx="1008062"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0B′</a:t>
            </a:r>
            <a:endParaRPr lang="en-US" altLang="x-none" sz="2400" dirty="0">
              <a:latin typeface="楷体_GB2312" panose="02010609030101010101" pitchFamily="1" charset="-122"/>
              <a:ea typeface="楷体_GB2312" panose="02010609030101010101" pitchFamily="1" charset="-122"/>
            </a:endParaRPr>
          </a:p>
        </p:txBody>
      </p:sp>
      <p:sp>
        <p:nvSpPr>
          <p:cNvPr id="21517" name="Text Box 20"/>
          <p:cNvSpPr txBox="1"/>
          <p:nvPr/>
        </p:nvSpPr>
        <p:spPr>
          <a:xfrm>
            <a:off x="7092950" y="3259138"/>
            <a:ext cx="1223963"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A′B′</a:t>
            </a:r>
            <a:endParaRPr lang="en-US" altLang="x-none" sz="2400" dirty="0">
              <a:latin typeface="楷体_GB2312" panose="02010609030101010101" pitchFamily="1" charset="-122"/>
              <a:ea typeface="楷体_GB2312" panose="02010609030101010101" pitchFamily="1" charset="-122"/>
            </a:endParaRPr>
          </a:p>
        </p:txBody>
      </p:sp>
      <p:sp>
        <p:nvSpPr>
          <p:cNvPr id="21518" name="Text Box 21"/>
          <p:cNvSpPr txBox="1"/>
          <p:nvPr/>
        </p:nvSpPr>
        <p:spPr>
          <a:xfrm>
            <a:off x="5651500" y="3763963"/>
            <a:ext cx="1295400"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∠A′</a:t>
            </a:r>
            <a:endParaRPr lang="en-US" altLang="x-none" sz="2400" dirty="0">
              <a:latin typeface="楷体_GB2312" panose="02010609030101010101" pitchFamily="1" charset="-122"/>
              <a:ea typeface="楷体_GB2312" panose="02010609030101010101" pitchFamily="1" charset="-122"/>
            </a:endParaRPr>
          </a:p>
        </p:txBody>
      </p:sp>
      <p:sp>
        <p:nvSpPr>
          <p:cNvPr id="21519" name="Text Box 22"/>
          <p:cNvSpPr txBox="1"/>
          <p:nvPr/>
        </p:nvSpPr>
        <p:spPr>
          <a:xfrm>
            <a:off x="5724525" y="4340225"/>
            <a:ext cx="1512888"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∠B′</a:t>
            </a:r>
            <a:endParaRPr lang="en-US" altLang="x-none" sz="2400" dirty="0">
              <a:latin typeface="楷体_GB2312" panose="02010609030101010101" pitchFamily="1" charset="-122"/>
              <a:ea typeface="楷体_GB2312" panose="02010609030101010101" pitchFamily="1" charset="-122"/>
            </a:endParaRPr>
          </a:p>
        </p:txBody>
      </p:sp>
      <p:sp>
        <p:nvSpPr>
          <p:cNvPr id="21520" name="Text Box 23"/>
          <p:cNvSpPr txBox="1"/>
          <p:nvPr/>
        </p:nvSpPr>
        <p:spPr>
          <a:xfrm>
            <a:off x="5651500" y="4868863"/>
            <a:ext cx="457200"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O</a:t>
            </a:r>
            <a:endParaRPr lang="en-US" altLang="x-none" sz="2400" dirty="0">
              <a:latin typeface="楷体_GB2312" panose="02010609030101010101" pitchFamily="1" charset="-122"/>
              <a:ea typeface="楷体_GB2312" panose="02010609030101010101" pitchFamily="1" charset="-122"/>
            </a:endParaRPr>
          </a:p>
        </p:txBody>
      </p:sp>
      <p:sp>
        <p:nvSpPr>
          <p:cNvPr id="21521" name="Text Box 24"/>
          <p:cNvSpPr txBox="1"/>
          <p:nvPr/>
        </p:nvSpPr>
        <p:spPr>
          <a:xfrm>
            <a:off x="5724525" y="5448300"/>
            <a:ext cx="1512888"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45°</a:t>
            </a:r>
            <a:endParaRPr lang="en-US" altLang="x-none" sz="2400" dirty="0">
              <a:latin typeface="楷体_GB2312" panose="02010609030101010101" pitchFamily="1" charset="-122"/>
              <a:ea typeface="楷体_GB2312" panose="02010609030101010101" pitchFamily="1" charset="-122"/>
            </a:endParaRPr>
          </a:p>
        </p:txBody>
      </p:sp>
      <p:sp>
        <p:nvSpPr>
          <p:cNvPr id="21522" name="Freeform 28"/>
          <p:cNvSpPr/>
          <p:nvPr/>
        </p:nvSpPr>
        <p:spPr>
          <a:xfrm>
            <a:off x="815975" y="3956050"/>
            <a:ext cx="2227263" cy="968375"/>
          </a:xfrm>
          <a:custGeom>
            <a:avLst/>
            <a:gdLst/>
            <a:ahLst/>
            <a:cxnLst>
              <a:cxn ang="0">
                <a:pos x="1776345" y="968375"/>
              </a:cxn>
              <a:cxn ang="0">
                <a:pos x="0" y="968375"/>
              </a:cxn>
              <a:cxn ang="0">
                <a:pos x="2227263" y="0"/>
              </a:cxn>
              <a:cxn ang="0">
                <a:pos x="1776345" y="968375"/>
              </a:cxn>
            </a:cxnLst>
            <a:pathLst>
              <a:path w="978" h="528">
                <a:moveTo>
                  <a:pt x="780" y="528"/>
                </a:moveTo>
                <a:lnTo>
                  <a:pt x="0" y="528"/>
                </a:lnTo>
                <a:lnTo>
                  <a:pt x="978" y="0"/>
                </a:lnTo>
                <a:lnTo>
                  <a:pt x="780" y="528"/>
                </a:lnTo>
                <a:close/>
              </a:path>
            </a:pathLst>
          </a:custGeom>
          <a:solidFill>
            <a:srgbClr val="FFFF00">
              <a:alpha val="100000"/>
            </a:srgbClr>
          </a:solidFill>
          <a:ln w="0" cap="flat" cmpd="sng">
            <a:solidFill>
              <a:srgbClr val="FFFF00"/>
            </a:solidFill>
            <a:prstDash val="solid"/>
            <a:bevel/>
            <a:headEnd type="none" w="med" len="med"/>
            <a:tailEnd type="none" w="med" len="med"/>
          </a:ln>
        </p:spPr>
        <p:txBody>
          <a:bodyPr/>
          <a:p>
            <a:endParaRPr lang="zh-CN" altLang="en-US"/>
          </a:p>
        </p:txBody>
      </p:sp>
      <p:sp>
        <p:nvSpPr>
          <p:cNvPr id="21523" name="Line 29"/>
          <p:cNvSpPr/>
          <p:nvPr/>
        </p:nvSpPr>
        <p:spPr>
          <a:xfrm flipH="1">
            <a:off x="815975" y="3956050"/>
            <a:ext cx="2227263" cy="968375"/>
          </a:xfrm>
          <a:prstGeom prst="line">
            <a:avLst/>
          </a:prstGeom>
          <a:ln w="9525" cap="flat" cmpd="sng">
            <a:solidFill>
              <a:srgbClr val="000080"/>
            </a:solidFill>
            <a:prstDash val="solid"/>
            <a:headEnd type="none" w="med" len="med"/>
            <a:tailEnd type="none" w="med" len="med"/>
          </a:ln>
        </p:spPr>
      </p:sp>
      <p:sp>
        <p:nvSpPr>
          <p:cNvPr id="21524" name="Line 30"/>
          <p:cNvSpPr/>
          <p:nvPr/>
        </p:nvSpPr>
        <p:spPr>
          <a:xfrm flipH="1">
            <a:off x="2592388" y="3956050"/>
            <a:ext cx="450850" cy="968375"/>
          </a:xfrm>
          <a:prstGeom prst="line">
            <a:avLst/>
          </a:prstGeom>
          <a:ln w="9525" cap="flat" cmpd="sng">
            <a:solidFill>
              <a:srgbClr val="000080"/>
            </a:solidFill>
            <a:prstDash val="solid"/>
            <a:headEnd type="none" w="med" len="med"/>
            <a:tailEnd type="none" w="med" len="med"/>
          </a:ln>
        </p:spPr>
      </p:sp>
      <p:sp>
        <p:nvSpPr>
          <p:cNvPr id="21525" name="Line 31"/>
          <p:cNvSpPr/>
          <p:nvPr/>
        </p:nvSpPr>
        <p:spPr>
          <a:xfrm>
            <a:off x="815975" y="4924425"/>
            <a:ext cx="1776413" cy="3175"/>
          </a:xfrm>
          <a:prstGeom prst="line">
            <a:avLst/>
          </a:prstGeom>
          <a:ln w="9525" cap="flat" cmpd="sng">
            <a:solidFill>
              <a:srgbClr val="000080"/>
            </a:solidFill>
            <a:prstDash val="solid"/>
            <a:headEnd type="none" w="med" len="med"/>
            <a:tailEnd type="none" w="med" len="med"/>
          </a:ln>
        </p:spPr>
      </p:sp>
      <p:sp>
        <p:nvSpPr>
          <p:cNvPr id="21526" name="Line 32"/>
          <p:cNvSpPr/>
          <p:nvPr/>
        </p:nvSpPr>
        <p:spPr>
          <a:xfrm flipH="1">
            <a:off x="815975" y="2708275"/>
            <a:ext cx="1019175" cy="2216150"/>
          </a:xfrm>
          <a:prstGeom prst="line">
            <a:avLst/>
          </a:prstGeom>
          <a:ln w="9525" cap="flat" cmpd="sng">
            <a:solidFill>
              <a:srgbClr val="000080"/>
            </a:solidFill>
            <a:prstDash val="solid"/>
            <a:headEnd type="none" w="med" len="med"/>
            <a:tailEnd type="none" w="med" len="med"/>
          </a:ln>
        </p:spPr>
      </p:sp>
      <p:sp>
        <p:nvSpPr>
          <p:cNvPr id="21527" name="Line 33"/>
          <p:cNvSpPr/>
          <p:nvPr/>
        </p:nvSpPr>
        <p:spPr>
          <a:xfrm>
            <a:off x="1835150" y="2708275"/>
            <a:ext cx="288925" cy="1152525"/>
          </a:xfrm>
          <a:prstGeom prst="line">
            <a:avLst/>
          </a:prstGeom>
          <a:ln w="9525" cap="flat" cmpd="sng">
            <a:solidFill>
              <a:srgbClr val="000080"/>
            </a:solidFill>
            <a:prstDash val="solid"/>
            <a:headEnd type="none" w="med" len="med"/>
            <a:tailEnd type="none" w="med" len="med"/>
          </a:ln>
        </p:spPr>
      </p:sp>
      <p:sp>
        <p:nvSpPr>
          <p:cNvPr id="21528" name="Line 34"/>
          <p:cNvSpPr/>
          <p:nvPr/>
        </p:nvSpPr>
        <p:spPr>
          <a:xfrm flipH="1">
            <a:off x="815975" y="3860800"/>
            <a:ext cx="1308100" cy="1063625"/>
          </a:xfrm>
          <a:prstGeom prst="line">
            <a:avLst/>
          </a:prstGeom>
          <a:ln w="9525" cap="flat" cmpd="sng">
            <a:solidFill>
              <a:srgbClr val="000080"/>
            </a:solidFill>
            <a:prstDash val="solid"/>
            <a:headEnd type="none" w="med" len="med"/>
            <a:tailEnd type="none" w="med" len="med"/>
          </a:ln>
        </p:spPr>
      </p:sp>
      <p:sp>
        <p:nvSpPr>
          <p:cNvPr id="21529" name="Oval 35"/>
          <p:cNvSpPr/>
          <p:nvPr/>
        </p:nvSpPr>
        <p:spPr>
          <a:xfrm>
            <a:off x="1550988" y="4292600"/>
            <a:ext cx="68262" cy="55563"/>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0" name="Rectangle 36"/>
          <p:cNvSpPr/>
          <p:nvPr/>
        </p:nvSpPr>
        <p:spPr>
          <a:xfrm>
            <a:off x="1692275" y="4149725"/>
            <a:ext cx="431800" cy="182563"/>
          </a:xfrm>
          <a:prstGeom prst="rect">
            <a:avLst/>
          </a:prstGeom>
          <a:noFill/>
          <a:ln w="9525">
            <a:noFill/>
          </a:ln>
        </p:spPr>
        <p:txBody>
          <a:bodyPr lIns="0" tIns="0" rIns="0" bIns="0">
            <a:spAutoFit/>
          </a:bodyPr>
          <a:p>
            <a:r>
              <a:rPr lang="en-US" altLang="x-none" sz="1200" dirty="0">
                <a:solidFill>
                  <a:srgbClr val="000000"/>
                </a:solidFill>
                <a:latin typeface="Arial" panose="020B0604020202020204" pitchFamily="34" charset="0"/>
                <a:ea typeface="宋体" panose="02010600030101010101" pitchFamily="2" charset="-122"/>
              </a:rPr>
              <a:t>D′</a:t>
            </a:r>
            <a:endParaRPr lang="en-US" altLang="x-none" sz="2400" b="0" dirty="0">
              <a:latin typeface="Times New Roman" panose="02020603050405020304" pitchFamily="18" charset="0"/>
              <a:ea typeface="宋体" panose="02010600030101010101" pitchFamily="2" charset="-122"/>
            </a:endParaRPr>
          </a:p>
        </p:txBody>
      </p:sp>
      <p:sp>
        <p:nvSpPr>
          <p:cNvPr id="21531" name="Oval 37"/>
          <p:cNvSpPr/>
          <p:nvPr/>
        </p:nvSpPr>
        <p:spPr>
          <a:xfrm>
            <a:off x="1676400" y="4903788"/>
            <a:ext cx="68263" cy="5397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2" name="Rectangle 38"/>
          <p:cNvSpPr/>
          <p:nvPr/>
        </p:nvSpPr>
        <p:spPr>
          <a:xfrm>
            <a:off x="1636713" y="4968875"/>
            <a:ext cx="128587" cy="212725"/>
          </a:xfrm>
          <a:prstGeom prst="rect">
            <a:avLst/>
          </a:prstGeom>
          <a:noFill/>
          <a:ln w="9525">
            <a:noFill/>
          </a:ln>
        </p:spPr>
        <p:txBody>
          <a:bodyPr wrap="none" lIns="0" tIns="0" rIns="0" bIns="0">
            <a:spAutoFit/>
          </a:bodyPr>
          <a:p>
            <a:r>
              <a:rPr lang="en-US" altLang="x-none" sz="1400" dirty="0">
                <a:solidFill>
                  <a:srgbClr val="000000"/>
                </a:solidFill>
                <a:latin typeface="Arial" panose="020B0604020202020204" pitchFamily="34" charset="0"/>
                <a:ea typeface="宋体" panose="02010600030101010101" pitchFamily="2" charset="-122"/>
              </a:rPr>
              <a:t>D</a:t>
            </a:r>
            <a:endParaRPr lang="en-US" altLang="x-none" sz="2400" dirty="0">
              <a:latin typeface="Times New Roman" panose="02020603050405020304" pitchFamily="18" charset="0"/>
              <a:ea typeface="宋体" panose="02010600030101010101" pitchFamily="2" charset="-122"/>
            </a:endParaRPr>
          </a:p>
        </p:txBody>
      </p:sp>
      <p:sp>
        <p:nvSpPr>
          <p:cNvPr id="21533" name="Oval 39"/>
          <p:cNvSpPr/>
          <p:nvPr/>
        </p:nvSpPr>
        <p:spPr>
          <a:xfrm>
            <a:off x="2051050" y="3860800"/>
            <a:ext cx="68263" cy="55563"/>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4" name="Rectangle 40"/>
          <p:cNvSpPr/>
          <p:nvPr/>
        </p:nvSpPr>
        <p:spPr>
          <a:xfrm>
            <a:off x="2125663" y="3887788"/>
            <a:ext cx="517525" cy="182562"/>
          </a:xfrm>
          <a:prstGeom prst="rect">
            <a:avLst/>
          </a:prstGeom>
          <a:noFill/>
          <a:ln w="9525">
            <a:noFill/>
          </a:ln>
        </p:spPr>
        <p:txBody>
          <a:bodyPr lIns="0" tIns="0" rIns="0" bIns="0">
            <a:spAutoFit/>
          </a:bodyPr>
          <a:p>
            <a:r>
              <a:rPr lang="en-US" altLang="x-none" sz="1200" dirty="0">
                <a:solidFill>
                  <a:srgbClr val="000000"/>
                </a:solidFill>
                <a:latin typeface="Arial" panose="020B0604020202020204" pitchFamily="34" charset="0"/>
                <a:ea typeface="宋体" panose="02010600030101010101" pitchFamily="2" charset="-122"/>
              </a:rPr>
              <a:t>A′</a:t>
            </a:r>
            <a:endParaRPr lang="en-US" altLang="x-none" sz="3200" dirty="0">
              <a:latin typeface="Times New Roman" panose="02020603050405020304" pitchFamily="18" charset="0"/>
              <a:ea typeface="宋体" panose="02010600030101010101" pitchFamily="2" charset="-122"/>
            </a:endParaRPr>
          </a:p>
        </p:txBody>
      </p:sp>
      <p:sp>
        <p:nvSpPr>
          <p:cNvPr id="21535" name="Oval 41"/>
          <p:cNvSpPr/>
          <p:nvPr/>
        </p:nvSpPr>
        <p:spPr>
          <a:xfrm>
            <a:off x="1763713" y="2708275"/>
            <a:ext cx="68262" cy="55563"/>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6" name="Oval 42"/>
          <p:cNvSpPr/>
          <p:nvPr/>
        </p:nvSpPr>
        <p:spPr>
          <a:xfrm>
            <a:off x="2565400" y="4903788"/>
            <a:ext cx="68263" cy="5397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7" name="Rectangle 43"/>
          <p:cNvSpPr/>
          <p:nvPr/>
        </p:nvSpPr>
        <p:spPr>
          <a:xfrm>
            <a:off x="2701925" y="4803775"/>
            <a:ext cx="146050" cy="212725"/>
          </a:xfrm>
          <a:prstGeom prst="rect">
            <a:avLst/>
          </a:prstGeom>
          <a:noFill/>
          <a:ln w="9525">
            <a:noFill/>
          </a:ln>
        </p:spPr>
        <p:txBody>
          <a:bodyPr lIns="0" tIns="0" rIns="0" bIns="0">
            <a:spAutoFit/>
          </a:bodyPr>
          <a:p>
            <a:r>
              <a:rPr lang="en-US" altLang="x-none" sz="1400" dirty="0">
                <a:solidFill>
                  <a:srgbClr val="000000"/>
                </a:solidFill>
                <a:latin typeface="Arial" panose="020B0604020202020204" pitchFamily="34" charset="0"/>
                <a:ea typeface="宋体" panose="02010600030101010101" pitchFamily="2" charset="-122"/>
              </a:rPr>
              <a:t>A</a:t>
            </a:r>
            <a:endParaRPr lang="en-US" altLang="x-none" sz="3600" dirty="0">
              <a:latin typeface="Times New Roman" panose="02020603050405020304" pitchFamily="18" charset="0"/>
              <a:ea typeface="宋体" panose="02010600030101010101" pitchFamily="2" charset="-122"/>
            </a:endParaRPr>
          </a:p>
        </p:txBody>
      </p:sp>
      <p:sp>
        <p:nvSpPr>
          <p:cNvPr id="21538" name="Oval 44"/>
          <p:cNvSpPr/>
          <p:nvPr/>
        </p:nvSpPr>
        <p:spPr>
          <a:xfrm>
            <a:off x="3016250" y="3933825"/>
            <a:ext cx="68263" cy="5397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39" name="Rectangle 45"/>
          <p:cNvSpPr/>
          <p:nvPr/>
        </p:nvSpPr>
        <p:spPr>
          <a:xfrm>
            <a:off x="3152775" y="4010025"/>
            <a:ext cx="109538" cy="182563"/>
          </a:xfrm>
          <a:prstGeom prst="rect">
            <a:avLst/>
          </a:prstGeom>
          <a:noFill/>
          <a:ln w="9525">
            <a:noFill/>
          </a:ln>
        </p:spPr>
        <p:txBody>
          <a:bodyPr wrap="none" lIns="0" tIns="0" rIns="0" bIns="0">
            <a:spAutoFit/>
          </a:bodyPr>
          <a:p>
            <a:r>
              <a:rPr lang="en-US" altLang="x-none" sz="1200" dirty="0">
                <a:solidFill>
                  <a:srgbClr val="000000"/>
                </a:solidFill>
                <a:latin typeface="Arial" panose="020B0604020202020204" pitchFamily="34" charset="0"/>
                <a:ea typeface="宋体" panose="02010600030101010101" pitchFamily="2" charset="-122"/>
              </a:rPr>
              <a:t>B</a:t>
            </a:r>
            <a:endParaRPr lang="en-US" altLang="x-none" sz="3200" dirty="0">
              <a:latin typeface="Times New Roman" panose="02020603050405020304" pitchFamily="18" charset="0"/>
              <a:ea typeface="宋体" panose="02010600030101010101" pitchFamily="2" charset="-122"/>
            </a:endParaRPr>
          </a:p>
        </p:txBody>
      </p:sp>
      <p:sp>
        <p:nvSpPr>
          <p:cNvPr id="21540" name="Oval 46"/>
          <p:cNvSpPr/>
          <p:nvPr/>
        </p:nvSpPr>
        <p:spPr>
          <a:xfrm>
            <a:off x="788988" y="4903788"/>
            <a:ext cx="68262" cy="5397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1541" name="Rectangle 47"/>
          <p:cNvSpPr/>
          <p:nvPr/>
        </p:nvSpPr>
        <p:spPr>
          <a:xfrm>
            <a:off x="611188" y="4924425"/>
            <a:ext cx="177800" cy="276225"/>
          </a:xfrm>
          <a:prstGeom prst="rect">
            <a:avLst/>
          </a:prstGeom>
          <a:noFill/>
          <a:ln w="9525">
            <a:noFill/>
          </a:ln>
        </p:spPr>
        <p:txBody>
          <a:bodyPr wrap="none" lIns="0" tIns="0" rIns="0" bIns="0">
            <a:spAutoFit/>
          </a:bodyPr>
          <a:p>
            <a:r>
              <a:rPr lang="en-US" altLang="x-none" b="0" dirty="0">
                <a:solidFill>
                  <a:srgbClr val="000000"/>
                </a:solidFill>
                <a:latin typeface="Arial" panose="020B0604020202020204" pitchFamily="34" charset="0"/>
                <a:ea typeface="宋体" panose="02010600030101010101" pitchFamily="2" charset="-122"/>
              </a:rPr>
              <a:t>O</a:t>
            </a:r>
            <a:endParaRPr lang="en-US" altLang="x-none" sz="2400" b="0" dirty="0">
              <a:latin typeface="Times New Roman" panose="02020603050405020304" pitchFamily="18" charset="0"/>
              <a:ea typeface="宋体" panose="02010600030101010101" pitchFamily="2" charset="-122"/>
            </a:endParaRPr>
          </a:p>
        </p:txBody>
      </p:sp>
      <p:sp>
        <p:nvSpPr>
          <p:cNvPr id="21542" name="Rectangle 48"/>
          <p:cNvSpPr/>
          <p:nvPr/>
        </p:nvSpPr>
        <p:spPr>
          <a:xfrm>
            <a:off x="1403350" y="2133600"/>
            <a:ext cx="579438" cy="366713"/>
          </a:xfrm>
          <a:prstGeom prst="rect">
            <a:avLst/>
          </a:prstGeom>
          <a:noFill/>
          <a:ln w="9525">
            <a:noFill/>
          </a:ln>
        </p:spPr>
        <p:txBody>
          <a:bodyPr wrap="none">
            <a:spAutoFit/>
          </a:bodyPr>
          <a:p>
            <a:r>
              <a:rPr lang="en-US" altLang="x-none" dirty="0">
                <a:solidFill>
                  <a:srgbClr val="000000"/>
                </a:solidFill>
                <a:latin typeface="Arial" panose="020B0604020202020204" pitchFamily="34" charset="0"/>
                <a:ea typeface="宋体" panose="02010600030101010101" pitchFamily="2" charset="-122"/>
              </a:rPr>
              <a:t>B′</a:t>
            </a:r>
            <a:endParaRPr lang="en-US" altLang="x-none"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slide(fromRight)">
                                      <p:cBhvr>
                                        <p:cTn id="7" dur="500"/>
                                        <p:tgtEl>
                                          <p:spTgt spid="215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1516"/>
                                        </p:tgtEl>
                                        <p:attrNameLst>
                                          <p:attrName>style.visibility</p:attrName>
                                        </p:attrNameLst>
                                      </p:cBhvr>
                                      <p:to>
                                        <p:strVal val="visible"/>
                                      </p:to>
                                    </p:set>
                                    <p:animEffect transition="in" filter="slide(fromRight)">
                                      <p:cBhvr>
                                        <p:cTn id="12" dur="500"/>
                                        <p:tgtEl>
                                          <p:spTgt spid="215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slide(fromRight)">
                                      <p:cBhvr>
                                        <p:cTn id="17" dur="500"/>
                                        <p:tgtEl>
                                          <p:spTgt spid="2151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1518"/>
                                        </p:tgtEl>
                                        <p:attrNameLst>
                                          <p:attrName>style.visibility</p:attrName>
                                        </p:attrNameLst>
                                      </p:cBhvr>
                                      <p:to>
                                        <p:strVal val="visible"/>
                                      </p:to>
                                    </p:set>
                                    <p:animEffect transition="in" filter="slide(fromRight)">
                                      <p:cBhvr>
                                        <p:cTn id="22" dur="500"/>
                                        <p:tgtEl>
                                          <p:spTgt spid="215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1519"/>
                                        </p:tgtEl>
                                        <p:attrNameLst>
                                          <p:attrName>style.visibility</p:attrName>
                                        </p:attrNameLst>
                                      </p:cBhvr>
                                      <p:to>
                                        <p:strVal val="visible"/>
                                      </p:to>
                                    </p:set>
                                    <p:animEffect transition="in" filter="slide(fromRight)">
                                      <p:cBhvr>
                                        <p:cTn id="27" dur="500"/>
                                        <p:tgtEl>
                                          <p:spTgt spid="2151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21520"/>
                                        </p:tgtEl>
                                        <p:attrNameLst>
                                          <p:attrName>style.visibility</p:attrName>
                                        </p:attrNameLst>
                                      </p:cBhvr>
                                      <p:to>
                                        <p:strVal val="visible"/>
                                      </p:to>
                                    </p:set>
                                    <p:animEffect transition="in" filter="slide(fromRight)">
                                      <p:cBhvr>
                                        <p:cTn id="32" dur="500"/>
                                        <p:tgtEl>
                                          <p:spTgt spid="2152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21521"/>
                                        </p:tgtEl>
                                        <p:attrNameLst>
                                          <p:attrName>style.visibility</p:attrName>
                                        </p:attrNameLst>
                                      </p:cBhvr>
                                      <p:to>
                                        <p:strVal val="visible"/>
                                      </p:to>
                                    </p:set>
                                    <p:animEffect transition="in" filter="slide(fromRight)">
                                      <p:cBhvr>
                                        <p:cTn id="37"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6" grpId="0"/>
      <p:bldP spid="21517" grpId="0"/>
      <p:bldP spid="21518" grpId="0"/>
      <p:bldP spid="21519" grpId="0"/>
      <p:bldP spid="21520" grpId="0"/>
      <p:bldP spid="215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p:nvPr>
            <p:ph type="title"/>
          </p:nvPr>
        </p:nvSpPr>
        <p:spPr>
          <a:xfrm>
            <a:off x="6372225" y="117475"/>
            <a:ext cx="5545138" cy="574675"/>
          </a:xfrm>
          <a:ln/>
        </p:spPr>
        <p:txBody>
          <a:bodyPr anchor="ctr"/>
          <a:p>
            <a:r>
              <a:rPr lang="zh-CN" altLang="en-US" sz="4800" dirty="0"/>
              <a:t>探究活动</a:t>
            </a:r>
            <a:endParaRPr lang="zh-CN" altLang="en-US" sz="4800" dirty="0"/>
          </a:p>
        </p:txBody>
      </p:sp>
      <p:sp>
        <p:nvSpPr>
          <p:cNvPr id="22531" name="文本占位符 22530"/>
          <p:cNvSpPr>
            <a:spLocks noGrp="1"/>
          </p:cNvSpPr>
          <p:nvPr>
            <p:ph type="body" idx="1"/>
          </p:nvPr>
        </p:nvSpPr>
        <p:spPr>
          <a:ln/>
        </p:spPr>
        <p:txBody>
          <a:bodyPr/>
          <a:p>
            <a:endParaRPr lang="zh-CN" altLang="en-US" dirty="0"/>
          </a:p>
        </p:txBody>
      </p:sp>
      <p:sp>
        <p:nvSpPr>
          <p:cNvPr id="22532" name="未知"/>
          <p:cNvSpPr/>
          <p:nvPr/>
        </p:nvSpPr>
        <p:spPr>
          <a:xfrm>
            <a:off x="2317750" y="2962275"/>
            <a:ext cx="2460625" cy="4763"/>
          </a:xfrm>
          <a:custGeom>
            <a:avLst/>
            <a:gdLst/>
            <a:ahLst/>
            <a:cxnLst/>
            <a:pathLst>
              <a:path w="1551" h="3">
                <a:moveTo>
                  <a:pt x="0" y="0"/>
                </a:moveTo>
                <a:lnTo>
                  <a:pt x="1551" y="3"/>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33" name="文本框 22532"/>
          <p:cNvSpPr txBox="1"/>
          <p:nvPr/>
        </p:nvSpPr>
        <p:spPr>
          <a:xfrm>
            <a:off x="3340100" y="500063"/>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B</a:t>
            </a:r>
            <a:r>
              <a:rPr lang="en-US" altLang="x-none" sz="2800" b="0" baseline="30000" dirty="0">
                <a:latin typeface="Calibri" panose="020F0502020204030204" pitchFamily="34" charset="0"/>
                <a:ea typeface="华文中宋" panose="02010600040101010101" pitchFamily="2" charset="-122"/>
              </a:rPr>
              <a:t>/</a:t>
            </a:r>
            <a:endParaRPr lang="en-US" altLang="x-none" sz="2800" b="0" baseline="30000" dirty="0">
              <a:latin typeface="Calibri" panose="020F0502020204030204" pitchFamily="34" charset="0"/>
              <a:ea typeface="华文中宋" panose="02010600040101010101" pitchFamily="2" charset="-122"/>
            </a:endParaRPr>
          </a:p>
        </p:txBody>
      </p:sp>
      <p:sp>
        <p:nvSpPr>
          <p:cNvPr id="22534" name="文本框 22533"/>
          <p:cNvSpPr txBox="1"/>
          <p:nvPr/>
        </p:nvSpPr>
        <p:spPr>
          <a:xfrm>
            <a:off x="1755775" y="2660650"/>
            <a:ext cx="647700" cy="519113"/>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A</a:t>
            </a:r>
            <a:r>
              <a:rPr lang="en-US" altLang="x-none" sz="2800" b="0" baseline="30000" dirty="0">
                <a:latin typeface="Calibri" panose="020F0502020204030204" pitchFamily="34" charset="0"/>
                <a:ea typeface="华文中宋" panose="02010600040101010101" pitchFamily="2" charset="-122"/>
              </a:rPr>
              <a:t>/</a:t>
            </a:r>
            <a:endParaRPr lang="en-US" altLang="x-none" sz="2800" b="0" baseline="30000" dirty="0">
              <a:latin typeface="Calibri" panose="020F0502020204030204" pitchFamily="34" charset="0"/>
              <a:ea typeface="华文中宋" panose="02010600040101010101" pitchFamily="2" charset="-122"/>
            </a:endParaRPr>
          </a:p>
        </p:txBody>
      </p:sp>
      <p:sp>
        <p:nvSpPr>
          <p:cNvPr id="22535" name="椭圆 22534"/>
          <p:cNvSpPr/>
          <p:nvPr/>
        </p:nvSpPr>
        <p:spPr>
          <a:xfrm>
            <a:off x="4721225" y="2862263"/>
            <a:ext cx="142875" cy="144462"/>
          </a:xfrm>
          <a:prstGeom prst="ellipse">
            <a:avLst/>
          </a:prstGeom>
          <a:solidFill>
            <a:srgbClr val="000000"/>
          </a:solidFill>
          <a:ln w="9525" cap="flat" cmpd="sng">
            <a:solidFill>
              <a:srgbClr val="FF0000"/>
            </a:solidFill>
            <a:prstDash val="solid"/>
            <a:headEnd type="none" w="med" len="med"/>
            <a:tailEnd type="none" w="med" len="med"/>
          </a:ln>
        </p:spPr>
        <p:txBody>
          <a:bodyPr/>
          <a:p>
            <a:endParaRPr lang="zh-CN" altLang="en-US"/>
          </a:p>
        </p:txBody>
      </p:sp>
      <p:sp>
        <p:nvSpPr>
          <p:cNvPr id="22536" name="文本框 22535"/>
          <p:cNvSpPr txBox="1"/>
          <p:nvPr/>
        </p:nvSpPr>
        <p:spPr>
          <a:xfrm>
            <a:off x="5067300" y="0"/>
            <a:ext cx="647700" cy="515938"/>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A</a:t>
            </a:r>
            <a:endParaRPr lang="en-US" altLang="x-none" sz="2800" b="0" dirty="0">
              <a:latin typeface="Calibri" panose="020F0502020204030204" pitchFamily="34" charset="0"/>
              <a:ea typeface="华文中宋" panose="02010600040101010101" pitchFamily="2" charset="-122"/>
            </a:endParaRPr>
          </a:p>
        </p:txBody>
      </p:sp>
      <p:sp>
        <p:nvSpPr>
          <p:cNvPr id="22537" name="文本框 22536"/>
          <p:cNvSpPr txBox="1"/>
          <p:nvPr/>
        </p:nvSpPr>
        <p:spPr>
          <a:xfrm>
            <a:off x="6867525" y="195103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B</a:t>
            </a:r>
            <a:endParaRPr lang="en-US" altLang="x-none" sz="2800" b="0" dirty="0">
              <a:latin typeface="Calibri" panose="020F0502020204030204" pitchFamily="34" charset="0"/>
              <a:ea typeface="华文中宋" panose="02010600040101010101" pitchFamily="2" charset="-122"/>
            </a:endParaRPr>
          </a:p>
        </p:txBody>
      </p:sp>
      <p:sp>
        <p:nvSpPr>
          <p:cNvPr id="22538" name="直角三角形 22537"/>
          <p:cNvSpPr/>
          <p:nvPr/>
        </p:nvSpPr>
        <p:spPr>
          <a:xfrm rot="7535600">
            <a:off x="2365375" y="1668463"/>
            <a:ext cx="2451100" cy="1368425"/>
          </a:xfrm>
          <a:prstGeom prst="rtTriangle">
            <a:avLst/>
          </a:prstGeom>
          <a:solidFill>
            <a:schemeClr val="accent1"/>
          </a:solidFill>
          <a:ln w="38100" cap="flat" cmpd="sng">
            <a:solidFill>
              <a:srgbClr val="FF0000"/>
            </a:solidFill>
            <a:prstDash val="solid"/>
            <a:miter/>
            <a:headEnd type="none" w="med" len="med"/>
            <a:tailEnd type="none" w="med" len="med"/>
          </a:ln>
        </p:spPr>
        <p:txBody>
          <a:bodyPr/>
          <a:p>
            <a:endParaRPr lang="zh-CN" altLang="en-US"/>
          </a:p>
        </p:txBody>
      </p:sp>
      <p:sp>
        <p:nvSpPr>
          <p:cNvPr id="22539" name="未知"/>
          <p:cNvSpPr/>
          <p:nvPr/>
        </p:nvSpPr>
        <p:spPr>
          <a:xfrm>
            <a:off x="3733800" y="963613"/>
            <a:ext cx="1060450" cy="2003425"/>
          </a:xfrm>
          <a:custGeom>
            <a:avLst/>
            <a:gdLst/>
            <a:ahLst/>
            <a:cxnLst/>
            <a:pathLst>
              <a:path w="667" h="1262">
                <a:moveTo>
                  <a:pt x="0" y="0"/>
                </a:moveTo>
                <a:lnTo>
                  <a:pt x="667" y="1262"/>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40" name="未知"/>
          <p:cNvSpPr/>
          <p:nvPr/>
        </p:nvSpPr>
        <p:spPr>
          <a:xfrm>
            <a:off x="4781550" y="1762125"/>
            <a:ext cx="69850" cy="1171575"/>
          </a:xfrm>
          <a:custGeom>
            <a:avLst/>
            <a:gdLst/>
            <a:ahLst/>
            <a:cxnLst/>
            <a:pathLst>
              <a:path w="45" h="738">
                <a:moveTo>
                  <a:pt x="45" y="0"/>
                </a:moveTo>
                <a:lnTo>
                  <a:pt x="0" y="738"/>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41" name="文本框 22540"/>
          <p:cNvSpPr txBox="1"/>
          <p:nvPr/>
        </p:nvSpPr>
        <p:spPr>
          <a:xfrm>
            <a:off x="4492625" y="122078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C</a:t>
            </a:r>
            <a:r>
              <a:rPr lang="en-US" altLang="x-none" sz="2800" b="0" baseline="30000" dirty="0">
                <a:latin typeface="Calibri" panose="020F0502020204030204" pitchFamily="34" charset="0"/>
                <a:ea typeface="华文中宋" panose="02010600040101010101" pitchFamily="2" charset="-122"/>
              </a:rPr>
              <a:t>/</a:t>
            </a:r>
            <a:endParaRPr lang="en-US" altLang="x-none" sz="2800" b="0" baseline="30000" dirty="0">
              <a:latin typeface="Calibri" panose="020F0502020204030204" pitchFamily="34" charset="0"/>
              <a:ea typeface="华文中宋" panose="02010600040101010101" pitchFamily="2" charset="-122"/>
            </a:endParaRPr>
          </a:p>
        </p:txBody>
      </p:sp>
      <p:sp>
        <p:nvSpPr>
          <p:cNvPr id="22542" name="文本框 22541"/>
          <p:cNvSpPr txBox="1"/>
          <p:nvPr/>
        </p:nvSpPr>
        <p:spPr>
          <a:xfrm>
            <a:off x="5861050" y="311308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C</a:t>
            </a:r>
            <a:endParaRPr lang="en-US" altLang="x-none" sz="2800" b="0" dirty="0">
              <a:latin typeface="Calibri" panose="020F0502020204030204" pitchFamily="34" charset="0"/>
              <a:ea typeface="华文中宋" panose="02010600040101010101" pitchFamily="2" charset="-122"/>
            </a:endParaRPr>
          </a:p>
        </p:txBody>
      </p:sp>
      <p:sp>
        <p:nvSpPr>
          <p:cNvPr id="22543" name="文本框 22542"/>
          <p:cNvSpPr txBox="1"/>
          <p:nvPr/>
        </p:nvSpPr>
        <p:spPr>
          <a:xfrm>
            <a:off x="4616450" y="2905125"/>
            <a:ext cx="647700" cy="519113"/>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O</a:t>
            </a:r>
            <a:endParaRPr lang="en-US" altLang="x-none" sz="2800" b="0" dirty="0">
              <a:latin typeface="Calibri" panose="020F0502020204030204" pitchFamily="34" charset="0"/>
              <a:ea typeface="华文中宋" panose="02010600040101010101" pitchFamily="2" charset="-122"/>
            </a:endParaRPr>
          </a:p>
        </p:txBody>
      </p:sp>
      <p:sp>
        <p:nvSpPr>
          <p:cNvPr id="22544" name="直角三角形 22543"/>
          <p:cNvSpPr/>
          <p:nvPr/>
        </p:nvSpPr>
        <p:spPr>
          <a:xfrm rot="13474148">
            <a:off x="4349750" y="1176338"/>
            <a:ext cx="2447925" cy="1368425"/>
          </a:xfrm>
          <a:prstGeom prst="rtTriangle">
            <a:avLst/>
          </a:prstGeom>
          <a:solidFill>
            <a:schemeClr val="accent1"/>
          </a:solidFill>
          <a:ln w="38100" cap="flat" cmpd="sng">
            <a:solidFill>
              <a:srgbClr val="FF0000"/>
            </a:solidFill>
            <a:prstDash val="solid"/>
            <a:miter/>
            <a:headEnd type="none" w="med" len="med"/>
            <a:tailEnd type="none" w="med" len="med"/>
          </a:ln>
        </p:spPr>
        <p:txBody>
          <a:bodyPr/>
          <a:p>
            <a:endParaRPr lang="zh-CN" altLang="en-US"/>
          </a:p>
        </p:txBody>
      </p:sp>
      <p:sp>
        <p:nvSpPr>
          <p:cNvPr id="22545" name="未知"/>
          <p:cNvSpPr/>
          <p:nvPr/>
        </p:nvSpPr>
        <p:spPr>
          <a:xfrm rot="5938548">
            <a:off x="3749675" y="1719263"/>
            <a:ext cx="2460625" cy="4762"/>
          </a:xfrm>
          <a:custGeom>
            <a:avLst/>
            <a:gdLst/>
            <a:ahLst/>
            <a:cxnLst/>
            <a:pathLst>
              <a:path w="1551" h="3">
                <a:moveTo>
                  <a:pt x="0" y="0"/>
                </a:moveTo>
                <a:lnTo>
                  <a:pt x="1551" y="3"/>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46" name="未知"/>
          <p:cNvSpPr/>
          <p:nvPr/>
        </p:nvSpPr>
        <p:spPr>
          <a:xfrm rot="5938548">
            <a:off x="5327650" y="1582738"/>
            <a:ext cx="1060450" cy="2003425"/>
          </a:xfrm>
          <a:custGeom>
            <a:avLst/>
            <a:gdLst/>
            <a:ahLst/>
            <a:cxnLst/>
            <a:pathLst>
              <a:path w="667" h="1262">
                <a:moveTo>
                  <a:pt x="0" y="0"/>
                </a:moveTo>
                <a:lnTo>
                  <a:pt x="667" y="1262"/>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47" name="未知"/>
          <p:cNvSpPr/>
          <p:nvPr/>
        </p:nvSpPr>
        <p:spPr>
          <a:xfrm rot="5938548">
            <a:off x="5356225" y="2486025"/>
            <a:ext cx="73025" cy="1171575"/>
          </a:xfrm>
          <a:custGeom>
            <a:avLst/>
            <a:gdLst/>
            <a:ahLst/>
            <a:cxnLst/>
            <a:pathLst>
              <a:path w="45" h="738">
                <a:moveTo>
                  <a:pt x="45" y="0"/>
                </a:moveTo>
                <a:lnTo>
                  <a:pt x="0" y="738"/>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22548" name="椭圆 22547"/>
          <p:cNvSpPr/>
          <p:nvPr/>
        </p:nvSpPr>
        <p:spPr>
          <a:xfrm rot="5938548">
            <a:off x="4743450" y="2882900"/>
            <a:ext cx="144463" cy="146050"/>
          </a:xfrm>
          <a:prstGeom prst="ellipse">
            <a:avLst/>
          </a:prstGeom>
          <a:solidFill>
            <a:srgbClr val="000000"/>
          </a:solidFill>
          <a:ln w="9525" cap="flat" cmpd="sng">
            <a:solidFill>
              <a:srgbClr val="FF0000"/>
            </a:solidFill>
            <a:prstDash val="solid"/>
            <a:headEnd type="none" w="med" len="med"/>
            <a:tailEnd type="none" w="med" len="med"/>
          </a:ln>
        </p:spPr>
        <p:txBody>
          <a:bodyPr/>
          <a:p>
            <a:endParaRPr lang="zh-CN" altLang="en-US"/>
          </a:p>
        </p:txBody>
      </p:sp>
      <p:sp>
        <p:nvSpPr>
          <p:cNvPr id="22549" name="未知"/>
          <p:cNvSpPr/>
          <p:nvPr/>
        </p:nvSpPr>
        <p:spPr>
          <a:xfrm rot="5938548">
            <a:off x="4178300" y="2225675"/>
            <a:ext cx="73025" cy="1171575"/>
          </a:xfrm>
          <a:custGeom>
            <a:avLst/>
            <a:gdLst/>
            <a:ahLst/>
            <a:cxnLst/>
            <a:pathLst>
              <a:path w="45" h="738">
                <a:moveTo>
                  <a:pt x="45" y="0"/>
                </a:moveTo>
                <a:lnTo>
                  <a:pt x="0" y="738"/>
                </a:lnTo>
              </a:path>
            </a:pathLst>
          </a:custGeom>
          <a:noFill/>
          <a:ln w="28575" cap="flat" cmpd="sng">
            <a:solidFill>
              <a:schemeClr val="bg1"/>
            </a:solidFill>
            <a:prstDash val="dash"/>
            <a:headEnd type="none" w="med" len="med"/>
            <a:tailEnd type="none" w="med" len="med"/>
          </a:ln>
        </p:spPr>
        <p:txBody>
          <a:bodyPr/>
          <a:p>
            <a:endParaRPr lang="zh-CN" altLang="en-US"/>
          </a:p>
        </p:txBody>
      </p:sp>
      <p:sp>
        <p:nvSpPr>
          <p:cNvPr id="22550" name="文本框 22549"/>
          <p:cNvSpPr txBox="1"/>
          <p:nvPr/>
        </p:nvSpPr>
        <p:spPr>
          <a:xfrm>
            <a:off x="-7937" y="3021013"/>
            <a:ext cx="2916237" cy="579437"/>
          </a:xfrm>
          <a:prstGeom prst="rect">
            <a:avLst/>
          </a:prstGeom>
          <a:noFill/>
          <a:ln w="9525">
            <a:noFill/>
          </a:ln>
        </p:spPr>
        <p:txBody>
          <a:bodyPr>
            <a:spAutoFit/>
          </a:bodyPr>
          <a:p>
            <a:r>
              <a:rPr lang="zh-CN" altLang="en-US" sz="3200" dirty="0">
                <a:latin typeface="Calibri" panose="020F0502020204030204" pitchFamily="34" charset="0"/>
                <a:ea typeface="楷体_GB2312" panose="02010609030101010101" pitchFamily="1" charset="-122"/>
              </a:rPr>
              <a:t>探究的问题：</a:t>
            </a:r>
            <a:endParaRPr lang="zh-CN" altLang="en-US" sz="3200" dirty="0">
              <a:latin typeface="Calibri" panose="020F0502020204030204" pitchFamily="34" charset="0"/>
              <a:ea typeface="楷体_GB2312" panose="02010609030101010101" pitchFamily="1" charset="-122"/>
            </a:endParaRPr>
          </a:p>
        </p:txBody>
      </p:sp>
      <p:grpSp>
        <p:nvGrpSpPr>
          <p:cNvPr id="22551" name="组合 22550"/>
          <p:cNvGrpSpPr/>
          <p:nvPr/>
        </p:nvGrpSpPr>
        <p:grpSpPr>
          <a:xfrm>
            <a:off x="2720975" y="485775"/>
            <a:ext cx="4111625" cy="4962525"/>
            <a:chOff x="0" y="0"/>
            <a:chExt cx="2589" cy="3126"/>
          </a:xfrm>
        </p:grpSpPr>
        <p:sp>
          <p:nvSpPr>
            <p:cNvPr id="22552" name="直角三角形 22551"/>
            <p:cNvSpPr/>
            <p:nvPr/>
          </p:nvSpPr>
          <p:spPr>
            <a:xfrm rot="2779775">
              <a:off x="64" y="1809"/>
              <a:ext cx="1543" cy="862"/>
            </a:xfrm>
            <a:prstGeom prst="rtTriangle">
              <a:avLst/>
            </a:prstGeom>
            <a:solidFill>
              <a:schemeClr val="bg1">
                <a:alpha val="0"/>
              </a:schemeClr>
            </a:solidFill>
            <a:ln w="0" cap="flat" cmpd="sng">
              <a:solidFill>
                <a:schemeClr val="bg1"/>
              </a:solidFill>
              <a:prstDash val="solid"/>
              <a:miter/>
              <a:headEnd type="none" w="med" len="med"/>
              <a:tailEnd type="none" w="med" len="med"/>
            </a:ln>
          </p:spPr>
          <p:txBody>
            <a:bodyPr/>
            <a:p>
              <a:endParaRPr lang="zh-CN" altLang="en-US"/>
            </a:p>
          </p:txBody>
        </p:sp>
        <p:sp>
          <p:nvSpPr>
            <p:cNvPr id="22553" name="未知"/>
            <p:cNvSpPr/>
            <p:nvPr/>
          </p:nvSpPr>
          <p:spPr>
            <a:xfrm rot="5932533">
              <a:off x="626" y="774"/>
              <a:ext cx="1551" cy="3"/>
            </a:xfrm>
            <a:custGeom>
              <a:avLst/>
              <a:gdLst/>
              <a:ahLst/>
              <a:cxnLst/>
              <a:pathLst>
                <a:path w="1551" h="3">
                  <a:moveTo>
                    <a:pt x="0" y="0"/>
                  </a:moveTo>
                  <a:lnTo>
                    <a:pt x="1551" y="3"/>
                  </a:lnTo>
                </a:path>
              </a:pathLst>
            </a:custGeom>
            <a:noFill/>
            <a:ln w="15875" cap="flat" cmpd="sng">
              <a:solidFill>
                <a:schemeClr val="bg1"/>
              </a:solidFill>
              <a:prstDash val="dash"/>
              <a:headEnd type="none" w="med" len="med"/>
              <a:tailEnd type="none" w="med" len="med"/>
            </a:ln>
          </p:spPr>
          <p:txBody>
            <a:bodyPr/>
            <a:p>
              <a:endParaRPr lang="zh-CN" altLang="en-US"/>
            </a:p>
          </p:txBody>
        </p:sp>
        <p:sp>
          <p:nvSpPr>
            <p:cNvPr id="22554" name="未知"/>
            <p:cNvSpPr/>
            <p:nvPr/>
          </p:nvSpPr>
          <p:spPr>
            <a:xfrm rot="5932533">
              <a:off x="1621" y="684"/>
              <a:ext cx="667" cy="1262"/>
            </a:xfrm>
            <a:custGeom>
              <a:avLst/>
              <a:gdLst/>
              <a:ahLst/>
              <a:cxnLst/>
              <a:pathLst>
                <a:path w="667" h="1262">
                  <a:moveTo>
                    <a:pt x="0" y="0"/>
                  </a:moveTo>
                  <a:lnTo>
                    <a:pt x="667" y="1262"/>
                  </a:lnTo>
                </a:path>
              </a:pathLst>
            </a:custGeom>
            <a:noFill/>
            <a:ln w="15875" cap="flat" cmpd="sng">
              <a:solidFill>
                <a:schemeClr val="bg1"/>
              </a:solidFill>
              <a:prstDash val="dash"/>
              <a:headEnd type="none" w="med" len="med"/>
              <a:tailEnd type="none" w="med" len="med"/>
            </a:ln>
          </p:spPr>
          <p:txBody>
            <a:bodyPr/>
            <a:p>
              <a:endParaRPr lang="zh-CN" altLang="en-US"/>
            </a:p>
          </p:txBody>
        </p:sp>
        <p:sp>
          <p:nvSpPr>
            <p:cNvPr id="22555" name="未知"/>
            <p:cNvSpPr/>
            <p:nvPr/>
          </p:nvSpPr>
          <p:spPr>
            <a:xfrm rot="5932533">
              <a:off x="1640" y="1253"/>
              <a:ext cx="45" cy="738"/>
            </a:xfrm>
            <a:custGeom>
              <a:avLst/>
              <a:gdLst/>
              <a:ahLst/>
              <a:cxnLst/>
              <a:pathLst>
                <a:path w="45" h="738">
                  <a:moveTo>
                    <a:pt x="45" y="0"/>
                  </a:moveTo>
                  <a:lnTo>
                    <a:pt x="0" y="738"/>
                  </a:lnTo>
                </a:path>
              </a:pathLst>
            </a:custGeom>
            <a:noFill/>
            <a:ln w="15875" cap="flat" cmpd="sng">
              <a:solidFill>
                <a:schemeClr val="bg1"/>
              </a:solidFill>
              <a:prstDash val="dash"/>
              <a:headEnd type="none" w="med" len="med"/>
              <a:tailEnd type="none" w="med" len="med"/>
            </a:ln>
          </p:spPr>
          <p:txBody>
            <a:bodyPr/>
            <a:p>
              <a:endParaRPr lang="zh-CN" altLang="en-US"/>
            </a:p>
          </p:txBody>
        </p:sp>
        <p:sp>
          <p:nvSpPr>
            <p:cNvPr id="22556" name="椭圆 22555"/>
            <p:cNvSpPr/>
            <p:nvPr/>
          </p:nvSpPr>
          <p:spPr>
            <a:xfrm rot="5932533">
              <a:off x="1254" y="1505"/>
              <a:ext cx="91" cy="91"/>
            </a:xfrm>
            <a:prstGeom prst="ellipse">
              <a:avLst/>
            </a:prstGeom>
            <a:solidFill>
              <a:srgbClr val="000000"/>
            </a:solidFill>
            <a:ln w="9525" cap="flat" cmpd="sng">
              <a:solidFill>
                <a:srgbClr val="FF0000"/>
              </a:solidFill>
              <a:prstDash val="solid"/>
              <a:headEnd type="none" w="med" len="med"/>
              <a:tailEnd type="none" w="med" len="med"/>
            </a:ln>
          </p:spPr>
          <p:txBody>
            <a:bodyPr/>
            <a:p>
              <a:endParaRPr lang="zh-CN" altLang="en-US"/>
            </a:p>
          </p:txBody>
        </p:sp>
        <p:sp>
          <p:nvSpPr>
            <p:cNvPr id="22557" name="未知"/>
            <p:cNvSpPr/>
            <p:nvPr/>
          </p:nvSpPr>
          <p:spPr>
            <a:xfrm rot="5932533">
              <a:off x="294" y="1143"/>
              <a:ext cx="667" cy="1262"/>
            </a:xfrm>
            <a:custGeom>
              <a:avLst/>
              <a:gdLst/>
              <a:ahLst/>
              <a:cxnLst/>
              <a:pathLst>
                <a:path w="667" h="1262">
                  <a:moveTo>
                    <a:pt x="0" y="0"/>
                  </a:moveTo>
                  <a:lnTo>
                    <a:pt x="667" y="1262"/>
                  </a:lnTo>
                </a:path>
              </a:pathLst>
            </a:custGeom>
            <a:noFill/>
            <a:ln w="0" cap="flat" cmpd="sng">
              <a:solidFill>
                <a:schemeClr val="bg1"/>
              </a:solidFill>
              <a:prstDash val="dash"/>
              <a:headEnd type="none" w="med" len="med"/>
              <a:tailEnd type="none" w="med" len="med"/>
            </a:ln>
          </p:spPr>
          <p:txBody>
            <a:bodyPr/>
            <a:p>
              <a:endParaRPr lang="zh-CN" altLang="en-US"/>
            </a:p>
          </p:txBody>
        </p:sp>
        <p:sp>
          <p:nvSpPr>
            <p:cNvPr id="22558" name="未知"/>
            <p:cNvSpPr/>
            <p:nvPr/>
          </p:nvSpPr>
          <p:spPr>
            <a:xfrm rot="5932533">
              <a:off x="404" y="2346"/>
              <a:ext cx="1551" cy="3"/>
            </a:xfrm>
            <a:custGeom>
              <a:avLst/>
              <a:gdLst/>
              <a:ahLst/>
              <a:cxnLst/>
              <a:pathLst>
                <a:path w="1551" h="3">
                  <a:moveTo>
                    <a:pt x="0" y="0"/>
                  </a:moveTo>
                  <a:lnTo>
                    <a:pt x="1551" y="3"/>
                  </a:lnTo>
                </a:path>
              </a:pathLst>
            </a:custGeom>
            <a:noFill/>
            <a:ln w="0" cap="flat" cmpd="sng">
              <a:solidFill>
                <a:schemeClr val="bg1"/>
              </a:solidFill>
              <a:prstDash val="dash"/>
              <a:headEnd type="none" w="med" len="med"/>
              <a:tailEnd type="none" w="med" len="med"/>
            </a:ln>
          </p:spPr>
          <p:txBody>
            <a:bodyPr/>
            <a:p>
              <a:endParaRPr lang="zh-CN" altLang="en-US"/>
            </a:p>
          </p:txBody>
        </p:sp>
        <p:sp>
          <p:nvSpPr>
            <p:cNvPr id="22559" name="未知"/>
            <p:cNvSpPr/>
            <p:nvPr/>
          </p:nvSpPr>
          <p:spPr>
            <a:xfrm rot="5932533">
              <a:off x="898" y="1090"/>
              <a:ext cx="45" cy="738"/>
            </a:xfrm>
            <a:custGeom>
              <a:avLst/>
              <a:gdLst/>
              <a:ahLst/>
              <a:cxnLst/>
              <a:pathLst>
                <a:path w="45" h="738">
                  <a:moveTo>
                    <a:pt x="45" y="0"/>
                  </a:moveTo>
                  <a:lnTo>
                    <a:pt x="0" y="738"/>
                  </a:lnTo>
                </a:path>
              </a:pathLst>
            </a:custGeom>
            <a:noFill/>
            <a:ln w="28575" cap="flat" cmpd="sng">
              <a:solidFill>
                <a:schemeClr val="bg1"/>
              </a:solidFill>
              <a:prstDash val="dash"/>
              <a:headEnd type="none" w="med" len="med"/>
              <a:tailEnd type="none" w="med" len="med"/>
            </a:ln>
          </p:spPr>
          <p:txBody>
            <a:bodyPr/>
            <a:p>
              <a:endParaRPr lang="zh-CN" altLang="en-US"/>
            </a:p>
          </p:txBody>
        </p:sp>
        <p:sp>
          <p:nvSpPr>
            <p:cNvPr id="22560" name="直角三角形 22559"/>
            <p:cNvSpPr/>
            <p:nvPr/>
          </p:nvSpPr>
          <p:spPr>
            <a:xfrm rot="13468133">
              <a:off x="1007" y="431"/>
              <a:ext cx="1543" cy="862"/>
            </a:xfrm>
            <a:prstGeom prst="rtTriangle">
              <a:avLst/>
            </a:prstGeom>
            <a:solidFill>
              <a:schemeClr val="accent1"/>
            </a:solidFill>
            <a:ln w="38100" cap="flat" cmpd="sng">
              <a:solidFill>
                <a:srgbClr val="FF0000"/>
              </a:solidFill>
              <a:prstDash val="solid"/>
              <a:miter/>
              <a:headEnd type="none" w="med" len="med"/>
              <a:tailEnd type="none" w="med" len="med"/>
            </a:ln>
          </p:spPr>
          <p:txBody>
            <a:bodyPr/>
            <a:p>
              <a:endParaRPr lang="zh-CN" altLang="en-US"/>
            </a:p>
          </p:txBody>
        </p:sp>
      </p:grpSp>
      <p:grpSp>
        <p:nvGrpSpPr>
          <p:cNvPr id="22561" name="组合 22560"/>
          <p:cNvGrpSpPr/>
          <p:nvPr/>
        </p:nvGrpSpPr>
        <p:grpSpPr>
          <a:xfrm>
            <a:off x="4584700" y="500063"/>
            <a:ext cx="396875" cy="4930775"/>
            <a:chOff x="0" y="0"/>
            <a:chExt cx="250" cy="3106"/>
          </a:xfrm>
        </p:grpSpPr>
        <p:sp>
          <p:nvSpPr>
            <p:cNvPr id="22562" name="未知"/>
            <p:cNvSpPr/>
            <p:nvPr/>
          </p:nvSpPr>
          <p:spPr>
            <a:xfrm rot="5938548">
              <a:off x="-530" y="774"/>
              <a:ext cx="1551" cy="3"/>
            </a:xfrm>
            <a:custGeom>
              <a:avLst/>
              <a:gdLst/>
              <a:ahLst/>
              <a:cxnLst/>
              <a:pathLst>
                <a:path w="1551" h="3">
                  <a:moveTo>
                    <a:pt x="0" y="0"/>
                  </a:moveTo>
                  <a:lnTo>
                    <a:pt x="1551" y="3"/>
                  </a:lnTo>
                </a:path>
              </a:pathLst>
            </a:custGeom>
            <a:noFill/>
            <a:ln w="28575" cap="flat" cmpd="sng">
              <a:solidFill>
                <a:srgbClr val="0000FF"/>
              </a:solidFill>
              <a:prstDash val="dash"/>
              <a:headEnd type="none" w="med" len="med"/>
              <a:tailEnd type="none" w="med" len="med"/>
            </a:ln>
          </p:spPr>
          <p:txBody>
            <a:bodyPr/>
            <a:p>
              <a:endParaRPr lang="zh-CN" altLang="en-US"/>
            </a:p>
          </p:txBody>
        </p:sp>
        <p:sp>
          <p:nvSpPr>
            <p:cNvPr id="22563" name="未知"/>
            <p:cNvSpPr/>
            <p:nvPr/>
          </p:nvSpPr>
          <p:spPr>
            <a:xfrm rot="5938548">
              <a:off x="-774" y="2326"/>
              <a:ext cx="1551" cy="3"/>
            </a:xfrm>
            <a:custGeom>
              <a:avLst/>
              <a:gdLst/>
              <a:ahLst/>
              <a:cxnLst/>
              <a:pathLst>
                <a:path w="1551" h="3">
                  <a:moveTo>
                    <a:pt x="0" y="0"/>
                  </a:moveTo>
                  <a:lnTo>
                    <a:pt x="1551" y="3"/>
                  </a:lnTo>
                </a:path>
              </a:pathLst>
            </a:custGeom>
            <a:noFill/>
            <a:ln w="0" cap="flat" cmpd="sng">
              <a:solidFill>
                <a:schemeClr val="bg1"/>
              </a:solidFill>
              <a:prstDash val="dash"/>
              <a:headEnd type="none" w="med" len="med"/>
              <a:tailEnd type="none" w="med" len="med"/>
            </a:ln>
          </p:spPr>
          <p:txBody>
            <a:bodyPr/>
            <a:p>
              <a:endParaRPr lang="zh-CN" altLang="en-US"/>
            </a:p>
          </p:txBody>
        </p:sp>
      </p:grpSp>
      <p:grpSp>
        <p:nvGrpSpPr>
          <p:cNvPr id="22564" name="组合 22563"/>
          <p:cNvGrpSpPr/>
          <p:nvPr/>
        </p:nvGrpSpPr>
        <p:grpSpPr>
          <a:xfrm>
            <a:off x="2311400" y="531813"/>
            <a:ext cx="4981575" cy="4899025"/>
            <a:chOff x="0" y="0"/>
            <a:chExt cx="3138" cy="3086"/>
          </a:xfrm>
        </p:grpSpPr>
        <p:sp>
          <p:nvSpPr>
            <p:cNvPr id="22565" name="未知"/>
            <p:cNvSpPr/>
            <p:nvPr/>
          </p:nvSpPr>
          <p:spPr>
            <a:xfrm rot="5938548">
              <a:off x="901" y="774"/>
              <a:ext cx="1551" cy="3"/>
            </a:xfrm>
            <a:custGeom>
              <a:avLst/>
              <a:gdLst/>
              <a:ahLst/>
              <a:cxnLst/>
              <a:pathLst>
                <a:path w="1551" h="3">
                  <a:moveTo>
                    <a:pt x="0" y="0"/>
                  </a:moveTo>
                  <a:lnTo>
                    <a:pt x="1551" y="3"/>
                  </a:lnTo>
                </a:path>
              </a:pathLst>
            </a:custGeom>
            <a:noFill/>
            <a:ln w="25400" cap="flat" cmpd="sng">
              <a:solidFill>
                <a:schemeClr val="tx1"/>
              </a:solidFill>
              <a:prstDash val="dash"/>
              <a:headEnd type="none" w="med" len="med"/>
              <a:tailEnd type="none" w="med" len="med"/>
            </a:ln>
          </p:spPr>
          <p:txBody>
            <a:bodyPr/>
            <a:p>
              <a:endParaRPr lang="zh-CN" altLang="en-US"/>
            </a:p>
          </p:txBody>
        </p:sp>
        <p:sp>
          <p:nvSpPr>
            <p:cNvPr id="22566" name="未知"/>
            <p:cNvSpPr/>
            <p:nvPr/>
          </p:nvSpPr>
          <p:spPr>
            <a:xfrm>
              <a:off x="0" y="1529"/>
              <a:ext cx="1551" cy="3"/>
            </a:xfrm>
            <a:custGeom>
              <a:avLst/>
              <a:gdLst/>
              <a:ahLst/>
              <a:cxnLst/>
              <a:pathLst>
                <a:path w="1551" h="3">
                  <a:moveTo>
                    <a:pt x="0" y="0"/>
                  </a:moveTo>
                  <a:lnTo>
                    <a:pt x="1551" y="3"/>
                  </a:lnTo>
                </a:path>
              </a:pathLst>
            </a:custGeom>
            <a:noFill/>
            <a:ln w="25400" cap="flat" cmpd="sng">
              <a:solidFill>
                <a:schemeClr val="tx1"/>
              </a:solidFill>
              <a:prstDash val="dash"/>
              <a:headEnd type="none" w="med" len="med"/>
              <a:tailEnd type="none" w="med" len="med"/>
            </a:ln>
          </p:spPr>
          <p:txBody>
            <a:bodyPr/>
            <a:p>
              <a:endParaRPr lang="zh-CN" altLang="en-US"/>
            </a:p>
          </p:txBody>
        </p:sp>
        <p:sp>
          <p:nvSpPr>
            <p:cNvPr id="22567" name="未知"/>
            <p:cNvSpPr/>
            <p:nvPr/>
          </p:nvSpPr>
          <p:spPr>
            <a:xfrm rot="5938548">
              <a:off x="655" y="2306"/>
              <a:ext cx="1551" cy="3"/>
            </a:xfrm>
            <a:custGeom>
              <a:avLst/>
              <a:gdLst/>
              <a:ahLst/>
              <a:cxnLst/>
              <a:pathLst>
                <a:path w="1551" h="3">
                  <a:moveTo>
                    <a:pt x="0" y="0"/>
                  </a:moveTo>
                  <a:lnTo>
                    <a:pt x="1551" y="3"/>
                  </a:lnTo>
                </a:path>
              </a:pathLst>
            </a:custGeom>
            <a:noFill/>
            <a:ln w="0" cap="flat" cmpd="sng">
              <a:solidFill>
                <a:schemeClr val="bg1"/>
              </a:solidFill>
              <a:prstDash val="dash"/>
              <a:headEnd type="none" w="med" len="med"/>
              <a:tailEnd type="none" w="med" len="med"/>
            </a:ln>
          </p:spPr>
          <p:txBody>
            <a:bodyPr/>
            <a:p>
              <a:endParaRPr lang="zh-CN" altLang="en-US"/>
            </a:p>
          </p:txBody>
        </p:sp>
        <p:sp>
          <p:nvSpPr>
            <p:cNvPr id="22568" name="未知"/>
            <p:cNvSpPr/>
            <p:nvPr/>
          </p:nvSpPr>
          <p:spPr>
            <a:xfrm>
              <a:off x="1587" y="1529"/>
              <a:ext cx="1551" cy="3"/>
            </a:xfrm>
            <a:custGeom>
              <a:avLst/>
              <a:gdLst/>
              <a:ahLst/>
              <a:cxnLst/>
              <a:pathLst>
                <a:path w="1551" h="3">
                  <a:moveTo>
                    <a:pt x="0" y="0"/>
                  </a:moveTo>
                  <a:lnTo>
                    <a:pt x="1551" y="3"/>
                  </a:lnTo>
                </a:path>
              </a:pathLst>
            </a:custGeom>
            <a:noFill/>
            <a:ln w="0" cap="flat" cmpd="sng">
              <a:solidFill>
                <a:schemeClr val="bg1"/>
              </a:solidFill>
              <a:prstDash val="dash"/>
              <a:headEnd type="none" w="med" len="med"/>
              <a:tailEnd type="none" w="med" len="med"/>
            </a:ln>
          </p:spPr>
          <p:txBody>
            <a:bodyPr/>
            <a:p>
              <a:endParaRPr lang="zh-CN" altLang="en-US"/>
            </a:p>
          </p:txBody>
        </p:sp>
      </p:grpSp>
      <p:sp>
        <p:nvSpPr>
          <p:cNvPr id="22569" name="文本框 22568"/>
          <p:cNvSpPr txBox="1"/>
          <p:nvPr/>
        </p:nvSpPr>
        <p:spPr>
          <a:xfrm>
            <a:off x="1177925" y="4294188"/>
            <a:ext cx="5668963" cy="1066800"/>
          </a:xfrm>
          <a:prstGeom prst="rect">
            <a:avLst/>
          </a:prstGeom>
          <a:noFill/>
          <a:ln w="9525">
            <a:noFill/>
          </a:ln>
        </p:spPr>
        <p:txBody>
          <a:bodyPr anchor="t">
            <a:spAutoFit/>
          </a:bodyPr>
          <a:p>
            <a:endParaRPr lang="zh-CN" altLang="en-US" sz="3200" dirty="0">
              <a:solidFill>
                <a:srgbClr val="FF0000"/>
              </a:solidFill>
              <a:latin typeface="楷体_GB2312" panose="02010609030101010101" pitchFamily="1" charset="-122"/>
              <a:ea typeface="楷体_GB2312" panose="02010609030101010101" pitchFamily="1" charset="-122"/>
            </a:endParaRPr>
          </a:p>
          <a:p>
            <a:r>
              <a:rPr lang="zh-CN" altLang="en-US" sz="3200" dirty="0">
                <a:solidFill>
                  <a:srgbClr val="FF0000"/>
                </a:solidFill>
                <a:latin typeface="楷体_GB2312" panose="02010609030101010101" pitchFamily="1" charset="-122"/>
                <a:ea typeface="楷体_GB2312" panose="02010609030101010101" pitchFamily="1" charset="-122"/>
              </a:rPr>
              <a:t>对应点到旋转中心的距离相等</a:t>
            </a:r>
            <a:r>
              <a:rPr lang="en-US" altLang="x-none" sz="3200" dirty="0">
                <a:solidFill>
                  <a:srgbClr val="FF0000"/>
                </a:solidFill>
                <a:latin typeface="楷体_GB2312" panose="02010609030101010101" pitchFamily="1" charset="-122"/>
                <a:ea typeface="楷体_GB2312" panose="02010609030101010101" pitchFamily="1" charset="-122"/>
              </a:rPr>
              <a:t>;</a:t>
            </a:r>
            <a:endParaRPr lang="en-US" altLang="x-none" sz="3200" dirty="0">
              <a:solidFill>
                <a:srgbClr val="FF0000"/>
              </a:solidFill>
              <a:latin typeface="楷体_GB2312" panose="02010609030101010101" pitchFamily="1" charset="-122"/>
              <a:ea typeface="楷体_GB2312" panose="02010609030101010101" pitchFamily="1" charset="-122"/>
            </a:endParaRPr>
          </a:p>
        </p:txBody>
      </p:sp>
      <p:sp>
        <p:nvSpPr>
          <p:cNvPr id="22570" name="文本框 22569"/>
          <p:cNvSpPr txBox="1"/>
          <p:nvPr/>
        </p:nvSpPr>
        <p:spPr>
          <a:xfrm>
            <a:off x="603250" y="5397500"/>
            <a:ext cx="7934325" cy="1066800"/>
          </a:xfrm>
          <a:prstGeom prst="rect">
            <a:avLst/>
          </a:prstGeom>
          <a:noFill/>
          <a:ln w="9525">
            <a:noFill/>
          </a:ln>
        </p:spPr>
        <p:txBody>
          <a:bodyPr wrap="none" anchor="t">
            <a:spAutoFit/>
          </a:bodyPr>
          <a:p>
            <a:r>
              <a:rPr lang="zh-CN" altLang="en-US" sz="3200" dirty="0">
                <a:solidFill>
                  <a:srgbClr val="FF0000"/>
                </a:solidFill>
                <a:latin typeface="楷体_GB2312" panose="02010609030101010101" pitchFamily="1" charset="-122"/>
                <a:ea typeface="楷体_GB2312" panose="02010609030101010101" pitchFamily="1" charset="-122"/>
              </a:rPr>
              <a:t>每对对应点与旋转中心连线所形成的角都是</a:t>
            </a:r>
            <a:endParaRPr lang="zh-CN" altLang="en-US" sz="3200" dirty="0">
              <a:solidFill>
                <a:srgbClr val="FF0000"/>
              </a:solidFill>
              <a:latin typeface="楷体_GB2312" panose="02010609030101010101" pitchFamily="1" charset="-122"/>
              <a:ea typeface="楷体_GB2312" panose="02010609030101010101" pitchFamily="1" charset="-122"/>
            </a:endParaRPr>
          </a:p>
          <a:p>
            <a:r>
              <a:rPr lang="zh-CN" altLang="en-US" sz="3200" dirty="0">
                <a:solidFill>
                  <a:srgbClr val="FF0000"/>
                </a:solidFill>
                <a:latin typeface="楷体_GB2312" panose="02010609030101010101" pitchFamily="1" charset="-122"/>
                <a:ea typeface="楷体_GB2312" panose="02010609030101010101" pitchFamily="1" charset="-122"/>
              </a:rPr>
              <a:t>相等的角，它们都等于旋转角</a:t>
            </a:r>
            <a:r>
              <a:rPr lang="en-US" altLang="x-none" sz="3200" dirty="0">
                <a:solidFill>
                  <a:srgbClr val="FF0000"/>
                </a:solidFill>
                <a:latin typeface="楷体_GB2312" panose="02010609030101010101" pitchFamily="1" charset="-122"/>
                <a:ea typeface="楷体_GB2312" panose="02010609030101010101" pitchFamily="1" charset="-122"/>
              </a:rPr>
              <a:t>.</a:t>
            </a:r>
            <a:endParaRPr lang="en-US" altLang="x-none" sz="3200" dirty="0">
              <a:solidFill>
                <a:srgbClr val="FF0000"/>
              </a:solidFill>
              <a:latin typeface="楷体_GB2312" panose="02010609030101010101" pitchFamily="1" charset="-122"/>
              <a:ea typeface="楷体_GB2312" panose="02010609030101010101" pitchFamily="1" charset="-122"/>
            </a:endParaRPr>
          </a:p>
        </p:txBody>
      </p:sp>
      <p:sp>
        <p:nvSpPr>
          <p:cNvPr id="22571" name="文本框 22570"/>
          <p:cNvSpPr txBox="1"/>
          <p:nvPr/>
        </p:nvSpPr>
        <p:spPr>
          <a:xfrm rot="-10860000" flipV="1">
            <a:off x="250825" y="4144963"/>
            <a:ext cx="3230563" cy="579437"/>
          </a:xfrm>
          <a:prstGeom prst="rect">
            <a:avLst/>
          </a:prstGeom>
          <a:noFill/>
          <a:ln w="9525">
            <a:noFill/>
          </a:ln>
        </p:spPr>
        <p:txBody>
          <a:bodyPr>
            <a:spAutoFit/>
          </a:bodyPr>
          <a:p>
            <a:r>
              <a:rPr lang="zh-CN" altLang="en-US" sz="3200" dirty="0">
                <a:latin typeface="Calibri" panose="020F0502020204030204" pitchFamily="34" charset="0"/>
                <a:ea typeface="楷体_GB2312" panose="02010609030101010101" pitchFamily="1" charset="-122"/>
              </a:rPr>
              <a:t>旋转的性质：</a:t>
            </a:r>
            <a:endParaRPr lang="zh-CN" altLang="en-US" sz="3200" dirty="0">
              <a:latin typeface="Calibri" panose="020F0502020204030204" pitchFamily="34" charset="0"/>
              <a:ea typeface="楷体_GB2312" panose="02010609030101010101" pitchFamily="1" charset="-122"/>
            </a:endParaRPr>
          </a:p>
        </p:txBody>
      </p:sp>
      <p:sp>
        <p:nvSpPr>
          <p:cNvPr id="22572" name="文本框 22571"/>
          <p:cNvSpPr txBox="1"/>
          <p:nvPr/>
        </p:nvSpPr>
        <p:spPr>
          <a:xfrm>
            <a:off x="0" y="549275"/>
            <a:ext cx="8704263" cy="1371600"/>
          </a:xfrm>
          <a:prstGeom prst="rect">
            <a:avLst/>
          </a:prstGeom>
          <a:noFill/>
          <a:ln w="9525">
            <a:noFill/>
          </a:ln>
        </p:spPr>
        <p:txBody>
          <a:bodyPr anchor="t">
            <a:spAutoFit/>
          </a:bodyPr>
          <a:p>
            <a:r>
              <a:rPr lang="en-US" altLang="x-none" sz="2800" dirty="0">
                <a:latin typeface="楷体_GB2312" panose="02010609030101010101" pitchFamily="1" charset="-122"/>
                <a:ea typeface="楷体_GB2312" panose="02010609030101010101" pitchFamily="1" charset="-122"/>
              </a:rPr>
              <a:t>1.</a:t>
            </a:r>
            <a:r>
              <a:rPr lang="zh-CN" altLang="en-US" sz="2800" dirty="0">
                <a:latin typeface="楷体_GB2312" panose="02010609030101010101" pitchFamily="1" charset="-122"/>
                <a:ea typeface="楷体_GB2312" panose="02010609030101010101" pitchFamily="1" charset="-122"/>
              </a:rPr>
              <a:t>分别连结对应点</a:t>
            </a:r>
            <a:r>
              <a:rPr lang="en-US" altLang="x-none" sz="2800" dirty="0">
                <a:latin typeface="楷体_GB2312" panose="02010609030101010101" pitchFamily="1" charset="-122"/>
                <a:ea typeface="楷体_GB2312" panose="02010609030101010101" pitchFamily="1" charset="-122"/>
              </a:rPr>
              <a:t>A</a:t>
            </a:r>
            <a:r>
              <a:rPr lang="zh-CN" altLang="en-US" sz="2800" dirty="0">
                <a:latin typeface="楷体_GB2312" panose="02010609030101010101" pitchFamily="1" charset="-122"/>
                <a:ea typeface="楷体_GB2312" panose="02010609030101010101" pitchFamily="1" charset="-122"/>
              </a:rPr>
              <a:t>、</a:t>
            </a:r>
            <a:r>
              <a:rPr lang="en-US" altLang="x-none" sz="2800" dirty="0">
                <a:latin typeface="楷体_GB2312" panose="02010609030101010101" pitchFamily="1" charset="-122"/>
                <a:ea typeface="楷体_GB2312" panose="02010609030101010101" pitchFamily="1" charset="-122"/>
              </a:rPr>
              <a:t>A</a:t>
            </a:r>
            <a:r>
              <a:rPr lang="en-US" altLang="x-none" sz="2800" baseline="30000" dirty="0">
                <a:latin typeface="楷体_GB2312" panose="02010609030101010101" pitchFamily="1" charset="-122"/>
                <a:ea typeface="楷体_GB2312" panose="02010609030101010101" pitchFamily="1" charset="-122"/>
              </a:rPr>
              <a:t>/</a:t>
            </a:r>
            <a:r>
              <a:rPr lang="zh-CN" altLang="en-US" sz="2800" dirty="0">
                <a:latin typeface="楷体_GB2312" panose="02010609030101010101" pitchFamily="1" charset="-122"/>
                <a:ea typeface="楷体_GB2312" panose="02010609030101010101" pitchFamily="1" charset="-122"/>
              </a:rPr>
              <a:t>与旋转中心</a:t>
            </a:r>
            <a:r>
              <a:rPr lang="en-US" altLang="x-none" sz="2800" dirty="0">
                <a:latin typeface="楷体_GB2312" panose="02010609030101010101" pitchFamily="1" charset="-122"/>
                <a:ea typeface="楷体_GB2312" panose="02010609030101010101" pitchFamily="1" charset="-122"/>
              </a:rPr>
              <a:t>O</a:t>
            </a:r>
            <a:r>
              <a:rPr lang="zh-CN" altLang="en-US" sz="2800" dirty="0">
                <a:latin typeface="楷体_GB2312" panose="02010609030101010101" pitchFamily="1" charset="-122"/>
                <a:ea typeface="楷体_GB2312" panose="02010609030101010101" pitchFamily="1" charset="-122"/>
              </a:rPr>
              <a:t>，</a:t>
            </a:r>
            <a:r>
              <a:rPr lang="zh-CN" altLang="en-US" sz="2800" dirty="0">
                <a:solidFill>
                  <a:srgbClr val="0000FF"/>
                </a:solidFill>
                <a:latin typeface="楷体_GB2312" panose="02010609030101010101" pitchFamily="1" charset="-122"/>
                <a:ea typeface="楷体_GB2312" panose="02010609030101010101" pitchFamily="1" charset="-122"/>
              </a:rPr>
              <a:t>量一量</a:t>
            </a:r>
            <a:r>
              <a:rPr lang="zh-CN" altLang="en-US" sz="2800" dirty="0">
                <a:latin typeface="楷体_GB2312" panose="02010609030101010101" pitchFamily="1" charset="-122"/>
                <a:ea typeface="楷体_GB2312" panose="02010609030101010101" pitchFamily="1" charset="-122"/>
              </a:rPr>
              <a:t>线段</a:t>
            </a:r>
            <a:r>
              <a:rPr lang="en-US" altLang="x-none" sz="2800" dirty="0">
                <a:latin typeface="楷体_GB2312" panose="02010609030101010101" pitchFamily="1" charset="-122"/>
                <a:ea typeface="楷体_GB2312" panose="02010609030101010101" pitchFamily="1" charset="-122"/>
              </a:rPr>
              <a:t>OA</a:t>
            </a:r>
            <a:r>
              <a:rPr lang="zh-CN" altLang="en-US" sz="2800" dirty="0">
                <a:latin typeface="楷体_GB2312" panose="02010609030101010101" pitchFamily="1" charset="-122"/>
                <a:ea typeface="楷体_GB2312" panose="02010609030101010101" pitchFamily="1" charset="-122"/>
              </a:rPr>
              <a:t>与</a:t>
            </a:r>
            <a:endParaRPr lang="zh-CN" altLang="en-US" sz="2800" dirty="0">
              <a:latin typeface="楷体_GB2312" panose="02010609030101010101" pitchFamily="1" charset="-122"/>
              <a:ea typeface="楷体_GB2312" panose="02010609030101010101" pitchFamily="1" charset="-122"/>
            </a:endParaRPr>
          </a:p>
          <a:p>
            <a:r>
              <a:rPr lang="zh-CN" altLang="en-US" sz="2800" dirty="0">
                <a:latin typeface="楷体_GB2312" panose="02010609030101010101" pitchFamily="1" charset="-122"/>
                <a:ea typeface="楷体_GB2312" panose="02010609030101010101" pitchFamily="1" charset="-122"/>
              </a:rPr>
              <a:t>  线段</a:t>
            </a:r>
            <a:r>
              <a:rPr lang="en-US" altLang="x-none" sz="2800" dirty="0">
                <a:latin typeface="楷体_GB2312" panose="02010609030101010101" pitchFamily="1" charset="-122"/>
                <a:ea typeface="楷体_GB2312" panose="02010609030101010101" pitchFamily="1" charset="-122"/>
              </a:rPr>
              <a:t>OA</a:t>
            </a:r>
            <a:r>
              <a:rPr lang="en-US" altLang="x-none" sz="2800" baseline="30000" dirty="0">
                <a:latin typeface="楷体_GB2312" panose="02010609030101010101" pitchFamily="1" charset="-122"/>
                <a:ea typeface="楷体_GB2312" panose="02010609030101010101" pitchFamily="1" charset="-122"/>
              </a:rPr>
              <a:t>/</a:t>
            </a:r>
            <a:r>
              <a:rPr lang="en-US" altLang="x-none" sz="2800" dirty="0">
                <a:latin typeface="楷体_GB2312" panose="02010609030101010101" pitchFamily="1" charset="-122"/>
                <a:ea typeface="楷体_GB2312" panose="02010609030101010101" pitchFamily="1" charset="-122"/>
              </a:rPr>
              <a:t>,</a:t>
            </a:r>
            <a:r>
              <a:rPr lang="zh-CN" altLang="en-US" sz="2800" dirty="0">
                <a:latin typeface="楷体_GB2312" panose="02010609030101010101" pitchFamily="1" charset="-122"/>
                <a:ea typeface="楷体_GB2312" panose="02010609030101010101" pitchFamily="1" charset="-122"/>
              </a:rPr>
              <a:t>它们有什么关系</a:t>
            </a:r>
            <a:r>
              <a:rPr lang="en-US" altLang="x-none" sz="2800" dirty="0">
                <a:latin typeface="楷体_GB2312" panose="02010609030101010101" pitchFamily="1" charset="-122"/>
                <a:ea typeface="楷体_GB2312" panose="02010609030101010101" pitchFamily="1" charset="-122"/>
              </a:rPr>
              <a:t>?</a:t>
            </a:r>
            <a:r>
              <a:rPr lang="zh-CN" altLang="en-US" sz="2800" dirty="0">
                <a:solidFill>
                  <a:srgbClr val="0000FF"/>
                </a:solidFill>
                <a:latin typeface="楷体_GB2312" panose="02010609030101010101" pitchFamily="1" charset="-122"/>
                <a:ea typeface="楷体_GB2312" panose="02010609030101010101" pitchFamily="1" charset="-122"/>
              </a:rPr>
              <a:t>任意找一对对应点</a:t>
            </a:r>
            <a:r>
              <a:rPr lang="en-US" altLang="x-none" sz="2800" dirty="0">
                <a:solidFill>
                  <a:srgbClr val="0000FF"/>
                </a:solidFill>
                <a:latin typeface="楷体_GB2312" panose="02010609030101010101" pitchFamily="1" charset="-122"/>
                <a:ea typeface="楷体_GB2312" panose="02010609030101010101" pitchFamily="1" charset="-122"/>
              </a:rPr>
              <a:t>,</a:t>
            </a:r>
            <a:r>
              <a:rPr lang="zh-CN" altLang="en-US" sz="2800" dirty="0">
                <a:solidFill>
                  <a:srgbClr val="0000FF"/>
                </a:solidFill>
                <a:latin typeface="楷体_GB2312" panose="02010609030101010101" pitchFamily="1" charset="-122"/>
                <a:ea typeface="楷体_GB2312" panose="02010609030101010101" pitchFamily="1" charset="-122"/>
              </a:rPr>
              <a:t>量一下</a:t>
            </a:r>
            <a:endParaRPr lang="zh-CN" altLang="en-US" sz="2800" dirty="0">
              <a:solidFill>
                <a:srgbClr val="0000FF"/>
              </a:solidFill>
              <a:latin typeface="楷体_GB2312" panose="02010609030101010101" pitchFamily="1" charset="-122"/>
              <a:ea typeface="楷体_GB2312" panose="02010609030101010101" pitchFamily="1" charset="-122"/>
            </a:endParaRPr>
          </a:p>
          <a:p>
            <a:r>
              <a:rPr lang="zh-CN" altLang="en-US" sz="2800" dirty="0">
                <a:solidFill>
                  <a:srgbClr val="0000FF"/>
                </a:solidFill>
                <a:latin typeface="楷体_GB2312" panose="02010609030101010101" pitchFamily="1" charset="-122"/>
                <a:ea typeface="楷体_GB2312" panose="02010609030101010101" pitchFamily="1" charset="-122"/>
              </a:rPr>
              <a:t>  对应点到旋转中心的距离，你能发现什么规律</a:t>
            </a:r>
            <a:r>
              <a:rPr lang="en-US" altLang="x-none" sz="2800" dirty="0">
                <a:solidFill>
                  <a:srgbClr val="0000FF"/>
                </a:solidFill>
                <a:latin typeface="楷体_GB2312" panose="02010609030101010101" pitchFamily="1" charset="-122"/>
                <a:ea typeface="楷体_GB2312" panose="02010609030101010101" pitchFamily="1" charset="-122"/>
              </a:rPr>
              <a:t>?</a:t>
            </a:r>
            <a:endParaRPr lang="en-US" altLang="x-none" sz="2800" dirty="0">
              <a:solidFill>
                <a:srgbClr val="0000FF"/>
              </a:solidFill>
              <a:latin typeface="楷体_GB2312" panose="02010609030101010101" pitchFamily="1" charset="-122"/>
              <a:ea typeface="楷体_GB2312" panose="02010609030101010101" pitchFamily="1" charset="-122"/>
            </a:endParaRPr>
          </a:p>
        </p:txBody>
      </p:sp>
      <p:sp>
        <p:nvSpPr>
          <p:cNvPr id="22573" name="文本框 22572"/>
          <p:cNvSpPr txBox="1"/>
          <p:nvPr/>
        </p:nvSpPr>
        <p:spPr>
          <a:xfrm>
            <a:off x="468313" y="2349500"/>
            <a:ext cx="8208962" cy="1371600"/>
          </a:xfrm>
          <a:prstGeom prst="rect">
            <a:avLst/>
          </a:prstGeom>
          <a:noFill/>
          <a:ln w="9525">
            <a:noFill/>
          </a:ln>
        </p:spPr>
        <p:txBody>
          <a:bodyPr>
            <a:spAutoFit/>
          </a:bodyPr>
          <a:p>
            <a:r>
              <a:rPr lang="en-US" altLang="x-none" sz="2800" dirty="0">
                <a:latin typeface="楷体_GB2312" panose="02010609030101010101" pitchFamily="1" charset="-122"/>
                <a:ea typeface="楷体_GB2312" panose="02010609030101010101" pitchFamily="1" charset="-122"/>
              </a:rPr>
              <a:t>2.</a:t>
            </a:r>
            <a:r>
              <a:rPr lang="zh-CN" altLang="en-US" sz="2800" dirty="0">
                <a:solidFill>
                  <a:srgbClr val="0000FF"/>
                </a:solidFill>
                <a:latin typeface="楷体_GB2312" panose="02010609030101010101" pitchFamily="1" charset="-122"/>
                <a:ea typeface="楷体_GB2312" panose="02010609030101010101" pitchFamily="1" charset="-122"/>
              </a:rPr>
              <a:t>量</a:t>
            </a:r>
            <a:r>
              <a:rPr lang="zh-CN" altLang="en-US" sz="2800" dirty="0">
                <a:latin typeface="楷体_GB2312" panose="02010609030101010101" pitchFamily="1" charset="-122"/>
                <a:ea typeface="楷体_GB2312" panose="02010609030101010101" pitchFamily="1" charset="-122"/>
              </a:rPr>
              <a:t>一下∠</a:t>
            </a:r>
            <a:r>
              <a:rPr lang="en-US" altLang="x-none" sz="2800" dirty="0">
                <a:latin typeface="楷体_GB2312" panose="02010609030101010101" pitchFamily="1" charset="-122"/>
                <a:ea typeface="楷体_GB2312" panose="02010609030101010101" pitchFamily="1" charset="-122"/>
              </a:rPr>
              <a:t>AOA</a:t>
            </a:r>
            <a:r>
              <a:rPr lang="en-US" altLang="x-none" sz="2800" baseline="30000" dirty="0">
                <a:latin typeface="楷体_GB2312" panose="02010609030101010101" pitchFamily="1" charset="-122"/>
                <a:ea typeface="楷体_GB2312" panose="02010609030101010101" pitchFamily="1" charset="-122"/>
              </a:rPr>
              <a:t>/</a:t>
            </a:r>
            <a:r>
              <a:rPr lang="zh-CN" altLang="en-US" sz="2800" dirty="0">
                <a:latin typeface="楷体_GB2312" panose="02010609030101010101" pitchFamily="1" charset="-122"/>
                <a:ea typeface="楷体_GB2312" panose="02010609030101010101" pitchFamily="1" charset="-122"/>
              </a:rPr>
              <a:t>的度数，再任意找几对对应点，分别</a:t>
            </a:r>
            <a:r>
              <a:rPr lang="zh-CN" altLang="en-US" sz="2800" dirty="0">
                <a:solidFill>
                  <a:srgbClr val="0000FF"/>
                </a:solidFill>
                <a:latin typeface="楷体_GB2312" panose="02010609030101010101" pitchFamily="1" charset="-122"/>
                <a:ea typeface="楷体_GB2312" panose="02010609030101010101" pitchFamily="1" charset="-122"/>
              </a:rPr>
              <a:t>     量一下对应点与旋转中心所连线段的夹角的度数，你又能发现什么规律？</a:t>
            </a:r>
            <a:endParaRPr lang="zh-CN" altLang="en-US" sz="2800" dirty="0">
              <a:solidFill>
                <a:srgbClr val="0000FF"/>
              </a:solidFill>
              <a:latin typeface="楷体_GB2312" panose="02010609030101010101" pitchFamily="1" charset="-122"/>
              <a:ea typeface="楷体_GB2312" panose="02010609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wipe(left)">
                                      <p:cBhvr>
                                        <p:cTn id="7" dur="500"/>
                                        <p:tgtEl>
                                          <p:spTgt spid="225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wipe(left)">
                                      <p:cBhvr>
                                        <p:cTn id="12" dur="500"/>
                                        <p:tgtEl>
                                          <p:spTgt spid="22532"/>
                                        </p:tgtEl>
                                      </p:cBhvr>
                                    </p:animEffect>
                                  </p:childTnLst>
                                </p:cTn>
                              </p:par>
                              <p:par>
                                <p:cTn id="13" presetID="22" presetClass="entr" presetSubtype="1" fill="hold" nodeType="withEffect">
                                  <p:stCondLst>
                                    <p:cond delay="0"/>
                                  </p:stCondLst>
                                  <p:childTnLst>
                                    <p:set>
                                      <p:cBhvr>
                                        <p:cTn id="14" dur="1" fill="hold">
                                          <p:stCondLst>
                                            <p:cond delay="0"/>
                                          </p:stCondLst>
                                        </p:cTn>
                                        <p:tgtEl>
                                          <p:spTgt spid="22539"/>
                                        </p:tgtEl>
                                        <p:attrNameLst>
                                          <p:attrName>style.visibility</p:attrName>
                                        </p:attrNameLst>
                                      </p:cBhvr>
                                      <p:to>
                                        <p:strVal val="visible"/>
                                      </p:to>
                                    </p:set>
                                    <p:animEffect transition="in" filter="wipe(up)">
                                      <p:cBhvr>
                                        <p:cTn id="15" dur="500"/>
                                        <p:tgtEl>
                                          <p:spTgt spid="22539"/>
                                        </p:tgtEl>
                                      </p:cBhvr>
                                    </p:animEffect>
                                  </p:childTnLst>
                                </p:cTn>
                              </p:par>
                              <p:par>
                                <p:cTn id="16" presetID="22" presetClass="entr" presetSubtype="1" fill="hold" nodeType="withEffect">
                                  <p:stCondLst>
                                    <p:cond delay="0"/>
                                  </p:stCondLst>
                                  <p:childTnLst>
                                    <p:set>
                                      <p:cBhvr>
                                        <p:cTn id="17" dur="1" fill="hold">
                                          <p:stCondLst>
                                            <p:cond delay="0"/>
                                          </p:stCondLst>
                                        </p:cTn>
                                        <p:tgtEl>
                                          <p:spTgt spid="22540"/>
                                        </p:tgtEl>
                                        <p:attrNameLst>
                                          <p:attrName>style.visibility</p:attrName>
                                        </p:attrNameLst>
                                      </p:cBhvr>
                                      <p:to>
                                        <p:strVal val="visible"/>
                                      </p:to>
                                    </p:set>
                                    <p:animEffect transition="in" filter="wipe(up)">
                                      <p:cBhvr>
                                        <p:cTn id="18" dur="500"/>
                                        <p:tgtEl>
                                          <p:spTgt spid="22540"/>
                                        </p:tgtEl>
                                      </p:cBhvr>
                                    </p:animEffect>
                                  </p:childTnLst>
                                </p:cTn>
                              </p:par>
                              <p:par>
                                <p:cTn id="19" presetID="22" presetClass="entr" presetSubtype="1" fill="hold" nodeType="withEffect">
                                  <p:stCondLst>
                                    <p:cond delay="0"/>
                                  </p:stCondLst>
                                  <p:childTnLst>
                                    <p:set>
                                      <p:cBhvr>
                                        <p:cTn id="20" dur="1" fill="hold">
                                          <p:stCondLst>
                                            <p:cond delay="0"/>
                                          </p:stCondLst>
                                        </p:cTn>
                                        <p:tgtEl>
                                          <p:spTgt spid="22545"/>
                                        </p:tgtEl>
                                        <p:attrNameLst>
                                          <p:attrName>style.visibility</p:attrName>
                                        </p:attrNameLst>
                                      </p:cBhvr>
                                      <p:to>
                                        <p:strVal val="visible"/>
                                      </p:to>
                                    </p:set>
                                    <p:animEffect transition="in" filter="wipe(up)">
                                      <p:cBhvr>
                                        <p:cTn id="21" dur="500"/>
                                        <p:tgtEl>
                                          <p:spTgt spid="22545"/>
                                        </p:tgtEl>
                                      </p:cBhvr>
                                    </p:animEffect>
                                  </p:childTnLst>
                                </p:cTn>
                              </p:par>
                              <p:par>
                                <p:cTn id="22" presetID="22" presetClass="entr" presetSubtype="2" fill="hold" nodeType="withEffect">
                                  <p:stCondLst>
                                    <p:cond delay="0"/>
                                  </p:stCondLst>
                                  <p:childTnLst>
                                    <p:set>
                                      <p:cBhvr>
                                        <p:cTn id="23" dur="1" fill="hold">
                                          <p:stCondLst>
                                            <p:cond delay="0"/>
                                          </p:stCondLst>
                                        </p:cTn>
                                        <p:tgtEl>
                                          <p:spTgt spid="22546"/>
                                        </p:tgtEl>
                                        <p:attrNameLst>
                                          <p:attrName>style.visibility</p:attrName>
                                        </p:attrNameLst>
                                      </p:cBhvr>
                                      <p:to>
                                        <p:strVal val="visible"/>
                                      </p:to>
                                    </p:set>
                                    <p:animEffect transition="in" filter="wipe(right)">
                                      <p:cBhvr>
                                        <p:cTn id="24" dur="500"/>
                                        <p:tgtEl>
                                          <p:spTgt spid="22546"/>
                                        </p:tgtEl>
                                      </p:cBhvr>
                                    </p:animEffect>
                                  </p:childTnLst>
                                </p:cTn>
                              </p:par>
                              <p:par>
                                <p:cTn id="25" presetID="22" presetClass="entr" presetSubtype="2" fill="hold" nodeType="withEffect">
                                  <p:stCondLst>
                                    <p:cond delay="0"/>
                                  </p:stCondLst>
                                  <p:childTnLst>
                                    <p:set>
                                      <p:cBhvr>
                                        <p:cTn id="26" dur="1" fill="hold">
                                          <p:stCondLst>
                                            <p:cond delay="0"/>
                                          </p:stCondLst>
                                        </p:cTn>
                                        <p:tgtEl>
                                          <p:spTgt spid="22547"/>
                                        </p:tgtEl>
                                        <p:attrNameLst>
                                          <p:attrName>style.visibility</p:attrName>
                                        </p:attrNameLst>
                                      </p:cBhvr>
                                      <p:to>
                                        <p:strVal val="visible"/>
                                      </p:to>
                                    </p:set>
                                    <p:animEffect transition="in" filter="wipe(right)">
                                      <p:cBhvr>
                                        <p:cTn id="27" dur="500"/>
                                        <p:tgtEl>
                                          <p:spTgt spid="22547"/>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2572"/>
                                        </p:tgtEl>
                                        <p:attrNameLst>
                                          <p:attrName>style.visibility</p:attrName>
                                        </p:attrNameLst>
                                      </p:cBhvr>
                                      <p:to>
                                        <p:strVal val="visible"/>
                                      </p:to>
                                    </p:set>
                                    <p:animEffect transition="in" filter="fade">
                                      <p:cBhvr>
                                        <p:cTn id="32" dur="1000"/>
                                        <p:tgtEl>
                                          <p:spTgt spid="22572"/>
                                        </p:tgtEl>
                                      </p:cBhvr>
                                    </p:animEffect>
                                    <p:anim calcmode="lin" valueType="num">
                                      <p:cBhvr>
                                        <p:cTn id="33" dur="1000" fill="hold"/>
                                        <p:tgtEl>
                                          <p:spTgt spid="22572"/>
                                        </p:tgtEl>
                                        <p:attrNameLst>
                                          <p:attrName>ppt_x</p:attrName>
                                        </p:attrNameLst>
                                      </p:cBhvr>
                                      <p:tavLst>
                                        <p:tav tm="0">
                                          <p:val>
                                            <p:strVal val="#ppt_x"/>
                                          </p:val>
                                        </p:tav>
                                        <p:tav tm="100000">
                                          <p:val>
                                            <p:strVal val="#ppt_x"/>
                                          </p:val>
                                        </p:tav>
                                      </p:tavLst>
                                    </p:anim>
                                    <p:anim calcmode="lin" valueType="num">
                                      <p:cBhvr>
                                        <p:cTn id="34" dur="1000" fill="hold"/>
                                        <p:tgtEl>
                                          <p:spTgt spid="2257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573"/>
                                        </p:tgtEl>
                                        <p:attrNameLst>
                                          <p:attrName>style.visibility</p:attrName>
                                        </p:attrNameLst>
                                      </p:cBhvr>
                                      <p:to>
                                        <p:strVal val="visible"/>
                                      </p:to>
                                    </p:set>
                                    <p:animEffect transition="in" filter="fade">
                                      <p:cBhvr>
                                        <p:cTn id="39" dur="1000"/>
                                        <p:tgtEl>
                                          <p:spTgt spid="22573"/>
                                        </p:tgtEl>
                                      </p:cBhvr>
                                    </p:animEffect>
                                    <p:anim calcmode="lin" valueType="num">
                                      <p:cBhvr>
                                        <p:cTn id="40" dur="1000" fill="hold"/>
                                        <p:tgtEl>
                                          <p:spTgt spid="22573"/>
                                        </p:tgtEl>
                                        <p:attrNameLst>
                                          <p:attrName>ppt_x</p:attrName>
                                        </p:attrNameLst>
                                      </p:cBhvr>
                                      <p:tavLst>
                                        <p:tav tm="0">
                                          <p:val>
                                            <p:strVal val="#ppt_x"/>
                                          </p:val>
                                        </p:tav>
                                        <p:tav tm="100000">
                                          <p:val>
                                            <p:strVal val="#ppt_x"/>
                                          </p:val>
                                        </p:tav>
                                      </p:tavLst>
                                    </p:anim>
                                    <p:anim calcmode="lin" valueType="num">
                                      <p:cBhvr>
                                        <p:cTn id="41" dur="1000" fill="hold"/>
                                        <p:tgtEl>
                                          <p:spTgt spid="2257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55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5939820">
                                      <p:cBhvr>
                                        <p:cTn id="49" dur="2000" fill="hold"/>
                                        <p:tgtEl>
                                          <p:spTgt spid="2255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2255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256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nodeType="clickEffect">
                                  <p:stCondLst>
                                    <p:cond delay="0"/>
                                  </p:stCondLst>
                                  <p:childTnLst>
                                    <p:animRot by="-5939820">
                                      <p:cBhvr>
                                        <p:cTn id="61" dur="2000" fill="hold"/>
                                        <p:tgtEl>
                                          <p:spTgt spid="22561"/>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2256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xit" presetSubtype="32" fill="hold" grpId="1" nodeType="clickEffect">
                                  <p:stCondLst>
                                    <p:cond delay="0"/>
                                  </p:stCondLst>
                                  <p:childTnLst>
                                    <p:anim calcmode="lin" valueType="num">
                                      <p:cBhvr>
                                        <p:cTn id="69" dur="500"/>
                                        <p:tgtEl>
                                          <p:spTgt spid="22572"/>
                                        </p:tgtEl>
                                        <p:attrNameLst>
                                          <p:attrName>ppt_w</p:attrName>
                                        </p:attrNameLst>
                                      </p:cBhvr>
                                      <p:tavLst>
                                        <p:tav tm="0">
                                          <p:val>
                                            <p:strVal val="ppt_w"/>
                                          </p:val>
                                        </p:tav>
                                        <p:tav tm="100000">
                                          <p:val>
                                            <p:fltVal val="0.000000"/>
                                          </p:val>
                                        </p:tav>
                                      </p:tavLst>
                                    </p:anim>
                                    <p:anim calcmode="lin" valueType="num">
                                      <p:cBhvr>
                                        <p:cTn id="70" dur="500"/>
                                        <p:tgtEl>
                                          <p:spTgt spid="22572"/>
                                        </p:tgtEl>
                                        <p:attrNameLst>
                                          <p:attrName>ppt_h</p:attrName>
                                        </p:attrNameLst>
                                      </p:cBhvr>
                                      <p:tavLst>
                                        <p:tav tm="0">
                                          <p:val>
                                            <p:strVal val="ppt_h"/>
                                          </p:val>
                                        </p:tav>
                                        <p:tav tm="100000">
                                          <p:val>
                                            <p:fltVal val="0.000000"/>
                                          </p:val>
                                        </p:tav>
                                      </p:tavLst>
                                    </p:anim>
                                    <p:set>
                                      <p:cBhvr>
                                        <p:cTn id="71" dur="1" fill="hold">
                                          <p:stCondLst>
                                            <p:cond delay="499"/>
                                          </p:stCondLst>
                                        </p:cTn>
                                        <p:tgtEl>
                                          <p:spTgt spid="22572"/>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22569"/>
                                        </p:tgtEl>
                                        <p:attrNameLst>
                                          <p:attrName>style.visibility</p:attrName>
                                        </p:attrNameLst>
                                      </p:cBhvr>
                                      <p:to>
                                        <p:strVal val="visible"/>
                                      </p:to>
                                    </p:set>
                                    <p:anim calcmode="lin" valueType="num">
                                      <p:cBhvr>
                                        <p:cTn id="75" dur="1000" fill="hold"/>
                                        <p:tgtEl>
                                          <p:spTgt spid="22569"/>
                                        </p:tgtEl>
                                        <p:attrNameLst>
                                          <p:attrName>ppt_w</p:attrName>
                                        </p:attrNameLst>
                                      </p:cBhvr>
                                      <p:tavLst>
                                        <p:tav tm="0">
                                          <p:val>
                                            <p:fltVal val="0.000000"/>
                                          </p:val>
                                        </p:tav>
                                        <p:tav tm="100000">
                                          <p:val>
                                            <p:strVal val="#ppt_w"/>
                                          </p:val>
                                        </p:tav>
                                      </p:tavLst>
                                    </p:anim>
                                    <p:anim calcmode="lin" valueType="num">
                                      <p:cBhvr>
                                        <p:cTn id="76" dur="1000" fill="hold"/>
                                        <p:tgtEl>
                                          <p:spTgt spid="22569"/>
                                        </p:tgtEl>
                                        <p:attrNameLst>
                                          <p:attrName>ppt_h</p:attrName>
                                        </p:attrNameLst>
                                      </p:cBhvr>
                                      <p:tavLst>
                                        <p:tav tm="0">
                                          <p:val>
                                            <p:fltVal val="0.000000"/>
                                          </p:val>
                                        </p:tav>
                                        <p:tav tm="100000">
                                          <p:val>
                                            <p:strVal val="#ppt_h"/>
                                          </p:val>
                                        </p:tav>
                                      </p:tavLst>
                                    </p:anim>
                                    <p:animEffect transition="in" filter="fade">
                                      <p:cBhvr>
                                        <p:cTn id="77" dur="1000"/>
                                        <p:tgtEl>
                                          <p:spTgt spid="22569"/>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256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8" presetClass="emph" presetSubtype="0" fill="hold" nodeType="clickEffect">
                                  <p:stCondLst>
                                    <p:cond delay="0"/>
                                  </p:stCondLst>
                                  <p:childTnLst>
                                    <p:animRot by="3720000">
                                      <p:cBhvr>
                                        <p:cTn id="85" dur="2000" fill="hold"/>
                                        <p:tgtEl>
                                          <p:spTgt spid="22564"/>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1800000">
                                      <p:cBhvr>
                                        <p:cTn id="89" dur="2000" fill="hold"/>
                                        <p:tgtEl>
                                          <p:spTgt spid="22564"/>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22564"/>
                                        </p:tgtEl>
                                      </p:cBhvr>
                                    </p:animEffect>
                                    <p:set>
                                      <p:cBhvr>
                                        <p:cTn id="94" dur="1" fill="hold">
                                          <p:stCondLst>
                                            <p:cond delay="499"/>
                                          </p:stCondLst>
                                        </p:cTn>
                                        <p:tgtEl>
                                          <p:spTgt spid="2256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3" presetClass="exit" presetSubtype="32" fill="hold" grpId="1" nodeType="clickEffect">
                                  <p:stCondLst>
                                    <p:cond delay="0"/>
                                  </p:stCondLst>
                                  <p:childTnLst>
                                    <p:anim calcmode="lin" valueType="num">
                                      <p:cBhvr>
                                        <p:cTn id="98" dur="500"/>
                                        <p:tgtEl>
                                          <p:spTgt spid="22573"/>
                                        </p:tgtEl>
                                        <p:attrNameLst>
                                          <p:attrName>ppt_w</p:attrName>
                                        </p:attrNameLst>
                                      </p:cBhvr>
                                      <p:tavLst>
                                        <p:tav tm="0">
                                          <p:val>
                                            <p:strVal val="ppt_w"/>
                                          </p:val>
                                        </p:tav>
                                        <p:tav tm="100000">
                                          <p:val>
                                            <p:fltVal val="0.000000"/>
                                          </p:val>
                                        </p:tav>
                                      </p:tavLst>
                                    </p:anim>
                                    <p:anim calcmode="lin" valueType="num">
                                      <p:cBhvr>
                                        <p:cTn id="99" dur="500"/>
                                        <p:tgtEl>
                                          <p:spTgt spid="22573"/>
                                        </p:tgtEl>
                                        <p:attrNameLst>
                                          <p:attrName>ppt_h</p:attrName>
                                        </p:attrNameLst>
                                      </p:cBhvr>
                                      <p:tavLst>
                                        <p:tav tm="0">
                                          <p:val>
                                            <p:strVal val="ppt_h"/>
                                          </p:val>
                                        </p:tav>
                                        <p:tav tm="100000">
                                          <p:val>
                                            <p:fltVal val="0.000000"/>
                                          </p:val>
                                        </p:tav>
                                      </p:tavLst>
                                    </p:anim>
                                    <p:set>
                                      <p:cBhvr>
                                        <p:cTn id="100" dur="1" fill="hold">
                                          <p:stCondLst>
                                            <p:cond delay="499"/>
                                          </p:stCondLst>
                                        </p:cTn>
                                        <p:tgtEl>
                                          <p:spTgt spid="22573"/>
                                        </p:tgtEl>
                                        <p:attrNameLst>
                                          <p:attrName>style.visibility</p:attrName>
                                        </p:attrNameLst>
                                      </p:cBhvr>
                                      <p:to>
                                        <p:strVal val="hidden"/>
                                      </p:to>
                                    </p:se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22570"/>
                                        </p:tgtEl>
                                        <p:attrNameLst>
                                          <p:attrName>style.visibility</p:attrName>
                                        </p:attrNameLst>
                                      </p:cBhvr>
                                      <p:to>
                                        <p:strVal val="visible"/>
                                      </p:to>
                                    </p:set>
                                    <p:anim calcmode="lin" valueType="num">
                                      <p:cBhvr>
                                        <p:cTn id="104" dur="1000" fill="hold"/>
                                        <p:tgtEl>
                                          <p:spTgt spid="22570"/>
                                        </p:tgtEl>
                                        <p:attrNameLst>
                                          <p:attrName>ppt_w</p:attrName>
                                        </p:attrNameLst>
                                      </p:cBhvr>
                                      <p:tavLst>
                                        <p:tav tm="0">
                                          <p:val>
                                            <p:fltVal val="0.000000"/>
                                          </p:val>
                                        </p:tav>
                                        <p:tav tm="100000">
                                          <p:val>
                                            <p:strVal val="#ppt_w"/>
                                          </p:val>
                                        </p:tav>
                                      </p:tavLst>
                                    </p:anim>
                                    <p:anim calcmode="lin" valueType="num">
                                      <p:cBhvr>
                                        <p:cTn id="105" dur="1000" fill="hold"/>
                                        <p:tgtEl>
                                          <p:spTgt spid="22570"/>
                                        </p:tgtEl>
                                        <p:attrNameLst>
                                          <p:attrName>ppt_h</p:attrName>
                                        </p:attrNameLst>
                                      </p:cBhvr>
                                      <p:tavLst>
                                        <p:tav tm="0">
                                          <p:val>
                                            <p:fltVal val="0.000000"/>
                                          </p:val>
                                        </p:tav>
                                        <p:tav tm="100000">
                                          <p:val>
                                            <p:strVal val="#ppt_h"/>
                                          </p:val>
                                        </p:tav>
                                      </p:tavLst>
                                    </p:anim>
                                    <p:animEffect transition="in" filter="fade">
                                      <p:cBhvr>
                                        <p:cTn id="106" dur="1000"/>
                                        <p:tgtEl>
                                          <p:spTgt spid="22570"/>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xit" presetSubtype="4" fill="hold" grpId="1" nodeType="clickEffect">
                                  <p:stCondLst>
                                    <p:cond delay="0"/>
                                  </p:stCondLst>
                                  <p:childTnLst>
                                    <p:animEffect transition="out" filter="slide(fromBottom)">
                                      <p:cBhvr>
                                        <p:cTn id="110" dur="500"/>
                                        <p:tgtEl>
                                          <p:spTgt spid="22550"/>
                                        </p:tgtEl>
                                      </p:cBhvr>
                                    </p:animEffect>
                                    <p:set>
                                      <p:cBhvr>
                                        <p:cTn id="111" dur="1" fill="hold">
                                          <p:stCondLst>
                                            <p:cond delay="499"/>
                                          </p:stCondLst>
                                        </p:cTn>
                                        <p:tgtEl>
                                          <p:spTgt spid="22550"/>
                                        </p:tgtEl>
                                        <p:attrNameLst>
                                          <p:attrName>style.visibility</p:attrName>
                                        </p:attrNameLst>
                                      </p:cBhvr>
                                      <p:to>
                                        <p:strVal val="hidden"/>
                                      </p:to>
                                    </p:set>
                                  </p:childTnLst>
                                </p:cTn>
                              </p:par>
                            </p:childTnLst>
                          </p:cTn>
                        </p:par>
                        <p:par>
                          <p:cTn id="112" fill="hold">
                            <p:stCondLst>
                              <p:cond delay="500"/>
                            </p:stCondLst>
                            <p:childTnLst>
                              <p:par>
                                <p:cTn id="113" presetID="54" presetClass="entr" presetSubtype="0" accel="100000" fill="hold" grpId="0" nodeType="afterEffect">
                                  <p:stCondLst>
                                    <p:cond delay="0"/>
                                  </p:stCondLst>
                                  <p:childTnLst>
                                    <p:set>
                                      <p:cBhvr>
                                        <p:cTn id="114" dur="1" fill="hold">
                                          <p:stCondLst>
                                            <p:cond delay="0"/>
                                          </p:stCondLst>
                                        </p:cTn>
                                        <p:tgtEl>
                                          <p:spTgt spid="22571"/>
                                        </p:tgtEl>
                                        <p:attrNameLst>
                                          <p:attrName>style.visibility</p:attrName>
                                        </p:attrNameLst>
                                      </p:cBhvr>
                                      <p:to>
                                        <p:strVal val="visible"/>
                                      </p:to>
                                    </p:set>
                                    <p:anim calcmode="lin" valueType="num">
                                      <p:cBhvr>
                                        <p:cTn id="115" dur="500" fill="hold"/>
                                        <p:tgtEl>
                                          <p:spTgt spid="22571"/>
                                        </p:tgtEl>
                                        <p:attrNameLst>
                                          <p:attrName>ppt_w</p:attrName>
                                        </p:attrNameLst>
                                      </p:cBhvr>
                                      <p:tavLst>
                                        <p:tav tm="0">
                                          <p:val>
                                            <p:strVal val="#ppt_w*0.05"/>
                                          </p:val>
                                        </p:tav>
                                        <p:tav tm="100000">
                                          <p:val>
                                            <p:strVal val="#ppt_w"/>
                                          </p:val>
                                        </p:tav>
                                      </p:tavLst>
                                    </p:anim>
                                    <p:anim calcmode="lin" valueType="num">
                                      <p:cBhvr>
                                        <p:cTn id="116" dur="500" fill="hold"/>
                                        <p:tgtEl>
                                          <p:spTgt spid="22571"/>
                                        </p:tgtEl>
                                        <p:attrNameLst>
                                          <p:attrName>ppt_h</p:attrName>
                                        </p:attrNameLst>
                                      </p:cBhvr>
                                      <p:tavLst>
                                        <p:tav tm="0">
                                          <p:val>
                                            <p:strVal val="#ppt_h"/>
                                          </p:val>
                                        </p:tav>
                                        <p:tav tm="100000">
                                          <p:val>
                                            <p:strVal val="#ppt_h"/>
                                          </p:val>
                                        </p:tav>
                                      </p:tavLst>
                                    </p:anim>
                                    <p:anim calcmode="lin" valueType="num">
                                      <p:cBhvr>
                                        <p:cTn id="117" dur="500" fill="hold"/>
                                        <p:tgtEl>
                                          <p:spTgt spid="22571"/>
                                        </p:tgtEl>
                                        <p:attrNameLst>
                                          <p:attrName>ppt_x</p:attrName>
                                        </p:attrNameLst>
                                      </p:cBhvr>
                                      <p:tavLst>
                                        <p:tav tm="0">
                                          <p:val>
                                            <p:strVal val="#ppt_x-.2"/>
                                          </p:val>
                                        </p:tav>
                                        <p:tav tm="100000">
                                          <p:val>
                                            <p:strVal val="#ppt_x"/>
                                          </p:val>
                                        </p:tav>
                                      </p:tavLst>
                                    </p:anim>
                                    <p:anim calcmode="lin" valueType="num">
                                      <p:cBhvr>
                                        <p:cTn id="118" dur="500" fill="hold"/>
                                        <p:tgtEl>
                                          <p:spTgt spid="22571"/>
                                        </p:tgtEl>
                                        <p:attrNameLst>
                                          <p:attrName>ppt_y</p:attrName>
                                        </p:attrNameLst>
                                      </p:cBhvr>
                                      <p:tavLst>
                                        <p:tav tm="0">
                                          <p:val>
                                            <p:strVal val="#ppt_y"/>
                                          </p:val>
                                        </p:tav>
                                        <p:tav tm="100000">
                                          <p:val>
                                            <p:strVal val="#ppt_y"/>
                                          </p:val>
                                        </p:tav>
                                      </p:tavLst>
                                    </p:anim>
                                    <p:animEffect transition="in" filter="fade">
                                      <p:cBhvr>
                                        <p:cTn id="119" dur="500"/>
                                        <p:tgtEl>
                                          <p:spTgt spid="22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p:bldP spid="22550" grpId="1"/>
      <p:bldP spid="22569" grpId="0"/>
      <p:bldP spid="22570" grpId="0"/>
      <p:bldP spid="22571" grpId="0"/>
      <p:bldP spid="22572" grpId="0"/>
      <p:bldP spid="22572" grpId="1"/>
      <p:bldP spid="22573" grpId="0"/>
      <p:bldP spid="2257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p:nvPr>
            <p:ph type="title"/>
          </p:nvPr>
        </p:nvSpPr>
        <p:spPr>
          <a:ln/>
        </p:spPr>
        <p:txBody>
          <a:bodyPr anchor="ctr"/>
          <a:p>
            <a:endParaRPr lang="zh-CN" altLang="en-US" dirty="0"/>
          </a:p>
        </p:txBody>
      </p:sp>
      <p:sp>
        <p:nvSpPr>
          <p:cNvPr id="23555" name="文本占位符 23554"/>
          <p:cNvSpPr>
            <a:spLocks noGrp="1"/>
          </p:cNvSpPr>
          <p:nvPr>
            <p:ph type="body" idx="1"/>
          </p:nvPr>
        </p:nvSpPr>
        <p:spPr>
          <a:ln/>
        </p:spPr>
        <p:txBody>
          <a:bodyPr/>
          <a:p>
            <a:endParaRPr lang="zh-CN" altLang="en-US" dirty="0"/>
          </a:p>
        </p:txBody>
      </p:sp>
      <p:sp>
        <p:nvSpPr>
          <p:cNvPr id="23556" name="文本框 23555"/>
          <p:cNvSpPr txBox="1"/>
          <p:nvPr/>
        </p:nvSpPr>
        <p:spPr>
          <a:xfrm>
            <a:off x="2339975" y="-98425"/>
            <a:ext cx="7772400" cy="1141413"/>
          </a:xfrm>
          <a:prstGeom prst="rect">
            <a:avLst/>
          </a:prstGeom>
          <a:noFill/>
          <a:ln w="9525">
            <a:noFill/>
          </a:ln>
        </p:spPr>
        <p:txBody>
          <a:bodyPr lIns="92075" tIns="46038" rIns="92075" bIns="46038" anchor="ctr"/>
          <a:lstStyle>
            <a:lvl1pPr marL="0" lvl="0" indent="0" algn="l" defTabSz="685800" rtl="0" eaLnBrk="1" fontAlgn="base" latinLnBrk="0" hangingPunct="1">
              <a:lnSpc>
                <a:spcPct val="90000"/>
              </a:lnSpc>
              <a:spcBef>
                <a:spcPct val="0"/>
              </a:spcBef>
              <a:spcAft>
                <a:spcPct val="0"/>
              </a:spcAft>
              <a:buNone/>
              <a:defRPr sz="4000" u="none" kern="1200" baseline="0">
                <a:solidFill>
                  <a:srgbClr val="6D514A"/>
                </a:solidFill>
                <a:latin typeface="华文新魏" panose="02010800040101010101" pitchFamily="2" charset="-122"/>
                <a:ea typeface="华文新魏" panose="02010800040101010101" pitchFamily="2" charset="-122"/>
              </a:defRPr>
            </a:lvl1pPr>
          </a:lstStyle>
          <a:p>
            <a:pPr lvl="0"/>
            <a:r>
              <a:rPr lang="zh-CN" altLang="en-US" sz="5400" b="0" dirty="0">
                <a:solidFill>
                  <a:schemeClr val="tx1"/>
                </a:solidFill>
                <a:latin typeface="华文中宋" panose="02010600040101010101" pitchFamily="2" charset="-122"/>
                <a:ea typeface="华文中宋" panose="02010600040101010101" pitchFamily="2" charset="-122"/>
              </a:rPr>
              <a:t> </a:t>
            </a:r>
            <a:r>
              <a:rPr lang="zh-CN" altLang="en-US" sz="5400" b="0" dirty="0">
                <a:latin typeface="华文中宋" panose="02010600040101010101" pitchFamily="2" charset="-122"/>
                <a:ea typeface="华文中宋" panose="02010600040101010101" pitchFamily="2" charset="-122"/>
              </a:rPr>
              <a:t>简单的旋转作图</a:t>
            </a:r>
            <a:endParaRPr lang="zh-CN" altLang="en-US" sz="5400" b="0" dirty="0">
              <a:latin typeface="华文中宋" panose="02010600040101010101" pitchFamily="2" charset="-122"/>
              <a:ea typeface="华文中宋" panose="02010600040101010101" pitchFamily="2" charset="-122"/>
            </a:endParaRPr>
          </a:p>
        </p:txBody>
      </p:sp>
      <p:sp>
        <p:nvSpPr>
          <p:cNvPr id="23557" name="椭圆 23556"/>
          <p:cNvSpPr/>
          <p:nvPr/>
        </p:nvSpPr>
        <p:spPr>
          <a:xfrm>
            <a:off x="541338" y="4651375"/>
            <a:ext cx="142875" cy="142875"/>
          </a:xfrm>
          <a:prstGeom prst="ellipse">
            <a:avLst/>
          </a:prstGeom>
          <a:solidFill>
            <a:schemeClr val="accent1"/>
          </a:solidFill>
          <a:ln w="12700" cap="sq" cmpd="sng">
            <a:solidFill>
              <a:schemeClr val="tx1"/>
            </a:solidFill>
            <a:prstDash val="solid"/>
            <a:headEnd type="none" w="med" len="med"/>
            <a:tailEnd type="none" w="med" len="med"/>
          </a:ln>
        </p:spPr>
        <p:txBody>
          <a:bodyPr/>
          <a:p>
            <a:endParaRPr lang="zh-CN" altLang="en-US"/>
          </a:p>
        </p:txBody>
      </p:sp>
      <p:sp>
        <p:nvSpPr>
          <p:cNvPr id="23558" name="椭圆 23557"/>
          <p:cNvSpPr/>
          <p:nvPr/>
        </p:nvSpPr>
        <p:spPr>
          <a:xfrm>
            <a:off x="2195513" y="4437063"/>
            <a:ext cx="144462" cy="144462"/>
          </a:xfrm>
          <a:prstGeom prst="ellipse">
            <a:avLst/>
          </a:prstGeom>
          <a:solidFill>
            <a:srgbClr val="FF0000"/>
          </a:solidFill>
          <a:ln w="12700" cap="sq" cmpd="sng">
            <a:solidFill>
              <a:schemeClr val="tx1"/>
            </a:solidFill>
            <a:prstDash val="solid"/>
            <a:headEnd type="none" w="med" len="med"/>
            <a:tailEnd type="none" w="med" len="med"/>
          </a:ln>
        </p:spPr>
        <p:txBody>
          <a:bodyPr/>
          <a:p>
            <a:endParaRPr lang="zh-CN" altLang="en-US"/>
          </a:p>
        </p:txBody>
      </p:sp>
      <p:sp>
        <p:nvSpPr>
          <p:cNvPr id="23559" name="文本框 23558"/>
          <p:cNvSpPr txBox="1"/>
          <p:nvPr/>
        </p:nvSpPr>
        <p:spPr>
          <a:xfrm>
            <a:off x="395288" y="4364038"/>
            <a:ext cx="360362" cy="366712"/>
          </a:xfrm>
          <a:prstGeom prst="rect">
            <a:avLst/>
          </a:prstGeom>
          <a:noFill/>
          <a:ln w="9525">
            <a:noFill/>
          </a:ln>
        </p:spPr>
        <p:txBody>
          <a:bodyPr>
            <a:spAutoFit/>
          </a:bodyPr>
          <a:p>
            <a:pPr>
              <a:spcBef>
                <a:spcPct val="50000"/>
              </a:spcBef>
            </a:pPr>
            <a:r>
              <a:rPr lang="en-US" altLang="x-none" b="0" dirty="0">
                <a:latin typeface="Calibri" panose="020F0502020204030204" pitchFamily="34" charset="0"/>
                <a:ea typeface="宋体" panose="02010600030101010101" pitchFamily="2" charset="-122"/>
              </a:rPr>
              <a:t>A</a:t>
            </a:r>
            <a:endParaRPr lang="en-US" altLang="x-none" b="0" dirty="0">
              <a:latin typeface="Calibri" panose="020F0502020204030204" pitchFamily="34" charset="0"/>
              <a:ea typeface="宋体" panose="02010600030101010101" pitchFamily="2" charset="-122"/>
            </a:endParaRPr>
          </a:p>
        </p:txBody>
      </p:sp>
      <p:sp>
        <p:nvSpPr>
          <p:cNvPr id="23560" name="文本框 23559"/>
          <p:cNvSpPr txBox="1"/>
          <p:nvPr/>
        </p:nvSpPr>
        <p:spPr>
          <a:xfrm>
            <a:off x="2124075" y="4508500"/>
            <a:ext cx="360363" cy="366713"/>
          </a:xfrm>
          <a:prstGeom prst="rect">
            <a:avLst/>
          </a:prstGeom>
          <a:noFill/>
          <a:ln w="9525">
            <a:noFill/>
          </a:ln>
        </p:spPr>
        <p:txBody>
          <a:bodyPr>
            <a:spAutoFit/>
          </a:bodyPr>
          <a:p>
            <a:pPr>
              <a:spcBef>
                <a:spcPct val="50000"/>
              </a:spcBef>
            </a:pPr>
            <a:r>
              <a:rPr lang="en-US" altLang="x-none" b="0" dirty="0">
                <a:latin typeface="Calibri" panose="020F0502020204030204" pitchFamily="34" charset="0"/>
                <a:ea typeface="宋体" panose="02010600030101010101" pitchFamily="2" charset="-122"/>
              </a:rPr>
              <a:t>O</a:t>
            </a:r>
            <a:endParaRPr lang="en-US" altLang="x-none" b="0" dirty="0">
              <a:latin typeface="Calibri" panose="020F0502020204030204" pitchFamily="34" charset="0"/>
              <a:ea typeface="宋体" panose="02010600030101010101" pitchFamily="2" charset="-122"/>
            </a:endParaRPr>
          </a:p>
        </p:txBody>
      </p:sp>
      <p:sp>
        <p:nvSpPr>
          <p:cNvPr id="23561" name="文本框 23560"/>
          <p:cNvSpPr txBox="1"/>
          <p:nvPr/>
        </p:nvSpPr>
        <p:spPr>
          <a:xfrm>
            <a:off x="395288" y="1484313"/>
            <a:ext cx="1584325" cy="379412"/>
          </a:xfrm>
          <a:prstGeom prst="rect">
            <a:avLst/>
          </a:prstGeom>
          <a:gradFill rotWithShape="1">
            <a:gsLst>
              <a:gs pos="0">
                <a:schemeClr val="accent1"/>
              </a:gs>
              <a:gs pos="100000">
                <a:schemeClr val="bg1"/>
              </a:gs>
            </a:gsLst>
            <a:lin ang="2700000" scaled="1"/>
            <a:tileRect/>
          </a:gradFill>
          <a:ln w="12700" cap="sq" cmpd="sng">
            <a:solidFill>
              <a:schemeClr val="tx1"/>
            </a:solidFill>
            <a:prstDash val="solid"/>
            <a:miter/>
            <a:headEnd type="none" w="med" len="med"/>
            <a:tailEnd type="none" w="med" len="med"/>
          </a:ln>
        </p:spPr>
        <p:txBody>
          <a:bodyPr>
            <a:spAutoFit/>
          </a:bodyPr>
          <a:p>
            <a:pPr>
              <a:spcBef>
                <a:spcPct val="50000"/>
              </a:spcBef>
            </a:pPr>
            <a:r>
              <a:rPr lang="zh-CN" altLang="en-US" b="0" dirty="0">
                <a:latin typeface="Calibri" panose="020F0502020204030204" pitchFamily="34" charset="0"/>
                <a:ea typeface="宋体" panose="02010600030101010101" pitchFamily="2" charset="-122"/>
              </a:rPr>
              <a:t>点的旋转作法</a:t>
            </a:r>
            <a:endParaRPr lang="zh-CN" altLang="en-US" b="0" dirty="0">
              <a:latin typeface="Calibri" panose="020F0502020204030204" pitchFamily="34" charset="0"/>
              <a:ea typeface="宋体" panose="02010600030101010101" pitchFamily="2" charset="-122"/>
            </a:endParaRPr>
          </a:p>
        </p:txBody>
      </p:sp>
      <p:sp>
        <p:nvSpPr>
          <p:cNvPr id="23562" name="文本框 23561"/>
          <p:cNvSpPr txBox="1"/>
          <p:nvPr/>
        </p:nvSpPr>
        <p:spPr>
          <a:xfrm>
            <a:off x="250825" y="908050"/>
            <a:ext cx="5867400" cy="457200"/>
          </a:xfrm>
          <a:prstGeom prst="rect">
            <a:avLst/>
          </a:prstGeom>
          <a:noFill/>
          <a:ln w="9525">
            <a:noFill/>
          </a:ln>
        </p:spPr>
        <p:txBody>
          <a:bodyPr>
            <a:spAutoFit/>
          </a:bodyPr>
          <a:p>
            <a:pPr>
              <a:spcBef>
                <a:spcPct val="50000"/>
              </a:spcBef>
            </a:pPr>
            <a:r>
              <a:rPr lang="zh-CN" altLang="en-US" sz="2400" dirty="0">
                <a:latin typeface="Calibri" panose="020F0502020204030204" pitchFamily="34" charset="0"/>
                <a:ea typeface="宋体" panose="02010600030101010101" pitchFamily="2" charset="-122"/>
              </a:rPr>
              <a:t>例</a:t>
            </a:r>
            <a:r>
              <a:rPr lang="en-US" altLang="x-none" sz="2400" dirty="0">
                <a:latin typeface="Calibri" panose="020F0502020204030204" pitchFamily="34" charset="0"/>
                <a:ea typeface="宋体" panose="02010600030101010101" pitchFamily="2" charset="-122"/>
              </a:rPr>
              <a:t>1  </a:t>
            </a:r>
            <a:r>
              <a:rPr lang="zh-CN" altLang="en-US" sz="2400" dirty="0">
                <a:latin typeface="Calibri" panose="020F0502020204030204" pitchFamily="34" charset="0"/>
                <a:ea typeface="宋体" panose="02010600030101010101" pitchFamily="2" charset="-122"/>
              </a:rPr>
              <a:t>将</a:t>
            </a:r>
            <a:r>
              <a:rPr lang="en-US" altLang="x-none" sz="2400" dirty="0">
                <a:latin typeface="Calibri" panose="020F0502020204030204" pitchFamily="34" charset="0"/>
                <a:ea typeface="宋体" panose="02010600030101010101" pitchFamily="2" charset="-122"/>
              </a:rPr>
              <a:t>A</a:t>
            </a:r>
            <a:r>
              <a:rPr lang="zh-CN" altLang="en-US" sz="2400" dirty="0">
                <a:latin typeface="Calibri" panose="020F0502020204030204" pitchFamily="34" charset="0"/>
                <a:ea typeface="宋体" panose="02010600030101010101" pitchFamily="2" charset="-122"/>
              </a:rPr>
              <a:t>点绕</a:t>
            </a:r>
            <a:r>
              <a:rPr lang="en-US" altLang="x-none" sz="2400" dirty="0">
                <a:latin typeface="Calibri" panose="020F0502020204030204" pitchFamily="34" charset="0"/>
                <a:ea typeface="宋体" panose="02010600030101010101" pitchFamily="2" charset="-122"/>
              </a:rPr>
              <a:t>O</a:t>
            </a:r>
            <a:r>
              <a:rPr lang="zh-CN" altLang="en-US" sz="2400" dirty="0">
                <a:latin typeface="Calibri" panose="020F0502020204030204" pitchFamily="34" charset="0"/>
                <a:ea typeface="宋体" panose="02010600030101010101" pitchFamily="2" charset="-122"/>
              </a:rPr>
              <a:t>点沿顺时针方向旋转</a:t>
            </a:r>
            <a:r>
              <a:rPr lang="en-US" altLang="x-none" sz="2400" dirty="0">
                <a:latin typeface="Calibri" panose="020F0502020204030204" pitchFamily="34" charset="0"/>
                <a:ea typeface="宋体" panose="02010600030101010101" pitchFamily="2" charset="-122"/>
              </a:rPr>
              <a:t>60</a:t>
            </a:r>
            <a:r>
              <a:rPr lang="en-US" altLang="x-none" sz="2400" dirty="0">
                <a:latin typeface="Tahoma" panose="020B0604030504040204" pitchFamily="34" charset="0"/>
                <a:ea typeface="宋体" panose="02010600030101010101" pitchFamily="2" charset="-122"/>
              </a:rPr>
              <a:t>˚</a:t>
            </a:r>
            <a:r>
              <a:rPr lang="en-US" altLang="x-none" sz="2400" dirty="0">
                <a:latin typeface="Calibri" panose="020F0502020204030204" pitchFamily="34" charset="0"/>
                <a:ea typeface="宋体" panose="02010600030101010101" pitchFamily="2" charset="-122"/>
              </a:rPr>
              <a:t>.</a:t>
            </a:r>
            <a:endParaRPr lang="en-US" altLang="x-none" sz="2400" dirty="0">
              <a:latin typeface="Calibri" panose="020F0502020204030204" pitchFamily="34" charset="0"/>
              <a:ea typeface="宋体" panose="02010600030101010101" pitchFamily="2" charset="-122"/>
            </a:endParaRPr>
          </a:p>
        </p:txBody>
      </p:sp>
      <p:sp>
        <p:nvSpPr>
          <p:cNvPr id="23563" name="文本框 23562"/>
          <p:cNvSpPr txBox="1"/>
          <p:nvPr/>
        </p:nvSpPr>
        <p:spPr>
          <a:xfrm>
            <a:off x="3635375" y="765175"/>
            <a:ext cx="5184775" cy="2474913"/>
          </a:xfrm>
          <a:prstGeom prst="rect">
            <a:avLst/>
          </a:prstGeom>
          <a:noFill/>
          <a:ln w="9525">
            <a:noFill/>
          </a:ln>
        </p:spPr>
        <p:txBody>
          <a:bodyPr>
            <a:spAutoFit/>
          </a:bodyPr>
          <a:p>
            <a:pPr>
              <a:lnSpc>
                <a:spcPct val="80000"/>
              </a:lnSpc>
              <a:spcBef>
                <a:spcPct val="50000"/>
              </a:spcBef>
            </a:pPr>
            <a:endParaRPr lang="zh-CN" altLang="en-US" sz="2400" dirty="0">
              <a:solidFill>
                <a:srgbClr val="FF0000"/>
              </a:solidFill>
              <a:latin typeface="Calibri" panose="020F0502020204030204" pitchFamily="34" charset="0"/>
              <a:ea typeface="宋体" panose="02010600030101010101" pitchFamily="2" charset="-122"/>
            </a:endParaRPr>
          </a:p>
          <a:p>
            <a:pPr>
              <a:lnSpc>
                <a:spcPct val="80000"/>
              </a:lnSpc>
              <a:spcBef>
                <a:spcPct val="50000"/>
              </a:spcBef>
            </a:pPr>
            <a:r>
              <a:rPr lang="zh-CN" altLang="en-US" sz="2400" b="0" dirty="0">
                <a:latin typeface="Calibri" panose="020F0502020204030204" pitchFamily="34" charset="0"/>
                <a:ea typeface="宋体" panose="02010600030101010101" pitchFamily="2" charset="-122"/>
              </a:rPr>
              <a:t> </a:t>
            </a:r>
            <a:endParaRPr lang="zh-CN" altLang="en-US" sz="2400" dirty="0">
              <a:solidFill>
                <a:schemeClr val="accent2"/>
              </a:solidFill>
              <a:latin typeface="Calibri" panose="020F0502020204030204" pitchFamily="34" charset="0"/>
              <a:ea typeface="宋体" panose="02010600030101010101" pitchFamily="2" charset="-122"/>
            </a:endParaRPr>
          </a:p>
          <a:p>
            <a:pPr>
              <a:spcBef>
                <a:spcPct val="50000"/>
              </a:spcBef>
            </a:pPr>
            <a:r>
              <a:rPr lang="zh-CN" altLang="en-US" sz="2400" dirty="0">
                <a:solidFill>
                  <a:schemeClr val="accent2"/>
                </a:solidFill>
                <a:latin typeface="Calibri" panose="020F0502020204030204" pitchFamily="34" charset="0"/>
                <a:ea typeface="宋体" panose="02010600030101010101" pitchFamily="2" charset="-122"/>
              </a:rPr>
              <a:t> </a:t>
            </a:r>
            <a:r>
              <a:rPr lang="en-US" altLang="x-none" sz="2800" dirty="0">
                <a:solidFill>
                  <a:schemeClr val="accent2"/>
                </a:solidFill>
                <a:latin typeface="Calibri" panose="020F0502020204030204" pitchFamily="34" charset="0"/>
                <a:ea typeface="宋体" panose="02010600030101010101" pitchFamily="2" charset="-122"/>
              </a:rPr>
              <a:t>1. </a:t>
            </a:r>
            <a:r>
              <a:rPr lang="zh-CN" altLang="en-US" sz="2800" dirty="0">
                <a:solidFill>
                  <a:schemeClr val="accent2"/>
                </a:solidFill>
                <a:latin typeface="Calibri" panose="020F0502020204030204" pitchFamily="34" charset="0"/>
                <a:ea typeface="宋体" panose="02010600030101010101" pitchFamily="2" charset="-122"/>
              </a:rPr>
              <a:t>连结</a:t>
            </a:r>
            <a:r>
              <a:rPr lang="en-US" altLang="x-none" sz="2800" dirty="0">
                <a:solidFill>
                  <a:schemeClr val="accent2"/>
                </a:solidFill>
                <a:latin typeface="Calibri" panose="020F0502020204030204" pitchFamily="34" charset="0"/>
                <a:ea typeface="宋体" panose="02010600030101010101" pitchFamily="2" charset="-122"/>
              </a:rPr>
              <a:t>OA, </a:t>
            </a:r>
            <a:r>
              <a:rPr lang="zh-CN" altLang="en-US" sz="2800" dirty="0">
                <a:solidFill>
                  <a:schemeClr val="accent2"/>
                </a:solidFill>
                <a:latin typeface="Calibri" panose="020F0502020204030204" pitchFamily="34" charset="0"/>
                <a:ea typeface="宋体" panose="02010600030101010101" pitchFamily="2" charset="-122"/>
              </a:rPr>
              <a:t>用量角器或三角板（限特殊角）作出∠</a:t>
            </a:r>
            <a:r>
              <a:rPr lang="en-US" altLang="x-none" sz="2800" dirty="0">
                <a:solidFill>
                  <a:schemeClr val="accent2"/>
                </a:solidFill>
                <a:latin typeface="Calibri" panose="020F0502020204030204" pitchFamily="34" charset="0"/>
                <a:ea typeface="宋体" panose="02010600030101010101" pitchFamily="2" charset="-122"/>
              </a:rPr>
              <a:t>AOB=60</a:t>
            </a:r>
            <a:r>
              <a:rPr lang="zh-CN" altLang="en-US" sz="2800" dirty="0">
                <a:solidFill>
                  <a:schemeClr val="accent2"/>
                </a:solidFill>
                <a:latin typeface="Calibri" panose="020F0502020204030204" pitchFamily="34" charset="0"/>
                <a:ea typeface="宋体" panose="02010600030101010101" pitchFamily="2" charset="-122"/>
              </a:rPr>
              <a:t>度</a:t>
            </a:r>
            <a:endParaRPr lang="zh-CN" altLang="en-US" sz="2800" dirty="0">
              <a:solidFill>
                <a:schemeClr val="accent2"/>
              </a:solidFill>
              <a:latin typeface="Calibri" panose="020F0502020204030204" pitchFamily="34" charset="0"/>
              <a:ea typeface="宋体" panose="02010600030101010101" pitchFamily="2" charset="-122"/>
            </a:endParaRPr>
          </a:p>
          <a:p>
            <a:pPr>
              <a:spcBef>
                <a:spcPct val="50000"/>
              </a:spcBef>
            </a:pPr>
            <a:endParaRPr lang="zh-CN" altLang="en-US" sz="2400" dirty="0">
              <a:solidFill>
                <a:schemeClr val="accent2"/>
              </a:solidFill>
              <a:latin typeface="Calibri" panose="020F0502020204030204" pitchFamily="34" charset="0"/>
              <a:ea typeface="宋体" panose="02010600030101010101" pitchFamily="2" charset="-122"/>
            </a:endParaRPr>
          </a:p>
        </p:txBody>
      </p:sp>
      <p:grpSp>
        <p:nvGrpSpPr>
          <p:cNvPr id="23564" name="组合 23563"/>
          <p:cNvGrpSpPr/>
          <p:nvPr/>
        </p:nvGrpSpPr>
        <p:grpSpPr>
          <a:xfrm rot="-16629104" flipH="1">
            <a:off x="538163" y="2997200"/>
            <a:ext cx="2160587" cy="1006475"/>
            <a:chOff x="0" y="0"/>
            <a:chExt cx="726" cy="589"/>
          </a:xfrm>
        </p:grpSpPr>
        <p:sp>
          <p:nvSpPr>
            <p:cNvPr id="23565" name="直角三角形 23564"/>
            <p:cNvSpPr/>
            <p:nvPr/>
          </p:nvSpPr>
          <p:spPr>
            <a:xfrm>
              <a:off x="0" y="0"/>
              <a:ext cx="726" cy="589"/>
            </a:xfrm>
            <a:prstGeom prst="rtTriangle">
              <a:avLst/>
            </a:prstGeom>
            <a:solidFill>
              <a:srgbClr val="C0C0C0">
                <a:alpha val="31999"/>
              </a:srgbClr>
            </a:solidFill>
            <a:ln w="12700" cap="sq" cmpd="sng">
              <a:solidFill>
                <a:schemeClr val="tx1"/>
              </a:solidFill>
              <a:prstDash val="solid"/>
              <a:miter/>
              <a:headEnd type="none" w="med" len="med"/>
              <a:tailEnd type="none" w="med" len="med"/>
            </a:ln>
          </p:spPr>
          <p:txBody>
            <a:bodyPr/>
            <a:p>
              <a:endParaRPr lang="zh-CN" altLang="en-US"/>
            </a:p>
          </p:txBody>
        </p:sp>
        <p:sp>
          <p:nvSpPr>
            <p:cNvPr id="23566" name="直角三角形 23565"/>
            <p:cNvSpPr/>
            <p:nvPr/>
          </p:nvSpPr>
          <p:spPr>
            <a:xfrm>
              <a:off x="91" y="227"/>
              <a:ext cx="318" cy="272"/>
            </a:xfrm>
            <a:prstGeom prst="rtTriangle">
              <a:avLst/>
            </a:prstGeom>
            <a:solidFill>
              <a:srgbClr val="C0C0C0">
                <a:alpha val="31999"/>
              </a:srgbClr>
            </a:solidFill>
            <a:ln w="12700" cap="sq" cmpd="sng">
              <a:solidFill>
                <a:schemeClr val="tx1"/>
              </a:solidFill>
              <a:prstDash val="solid"/>
              <a:miter/>
              <a:headEnd type="none" w="med" len="med"/>
              <a:tailEnd type="none" w="med" len="med"/>
            </a:ln>
          </p:spPr>
          <p:txBody>
            <a:bodyPr/>
            <a:p>
              <a:endParaRPr lang="zh-CN" altLang="en-US"/>
            </a:p>
          </p:txBody>
        </p:sp>
      </p:grpSp>
      <p:sp>
        <p:nvSpPr>
          <p:cNvPr id="23567" name="椭圆 23566"/>
          <p:cNvSpPr/>
          <p:nvPr/>
        </p:nvSpPr>
        <p:spPr>
          <a:xfrm>
            <a:off x="611188" y="2997200"/>
            <a:ext cx="3313112" cy="3311525"/>
          </a:xfrm>
          <a:prstGeom prst="ellipse">
            <a:avLst/>
          </a:prstGeom>
          <a:noFill/>
          <a:ln w="25400" cap="flat" cmpd="sng">
            <a:solidFill>
              <a:schemeClr val="tx1"/>
            </a:solidFill>
            <a:prstDash val="dash"/>
            <a:headEnd type="none" w="med" len="med"/>
            <a:tailEnd type="none" w="med" len="med"/>
          </a:ln>
        </p:spPr>
        <p:txBody>
          <a:bodyPr/>
          <a:p>
            <a:endParaRPr lang="zh-CN" altLang="en-US"/>
          </a:p>
        </p:txBody>
      </p:sp>
      <p:sp>
        <p:nvSpPr>
          <p:cNvPr id="23568" name="直接连接符 23567"/>
          <p:cNvSpPr/>
          <p:nvPr/>
        </p:nvSpPr>
        <p:spPr>
          <a:xfrm flipV="1">
            <a:off x="611188" y="4508500"/>
            <a:ext cx="1657350" cy="215900"/>
          </a:xfrm>
          <a:prstGeom prst="line">
            <a:avLst/>
          </a:prstGeom>
          <a:ln w="38100" cap="flat" cmpd="sng">
            <a:solidFill>
              <a:schemeClr val="tx1"/>
            </a:solidFill>
            <a:prstDash val="dash"/>
            <a:headEnd type="none" w="med" len="med"/>
            <a:tailEnd type="none" w="med" len="med"/>
          </a:ln>
        </p:spPr>
      </p:sp>
      <p:sp>
        <p:nvSpPr>
          <p:cNvPr id="23569" name="直接连接符 23568"/>
          <p:cNvSpPr/>
          <p:nvPr/>
        </p:nvSpPr>
        <p:spPr>
          <a:xfrm>
            <a:off x="971550" y="2420938"/>
            <a:ext cx="1296988" cy="2087562"/>
          </a:xfrm>
          <a:prstGeom prst="line">
            <a:avLst/>
          </a:prstGeom>
          <a:ln w="38100" cap="flat" cmpd="sng">
            <a:solidFill>
              <a:schemeClr val="tx1"/>
            </a:solidFill>
            <a:prstDash val="dash"/>
            <a:headEnd type="none" w="med" len="med"/>
            <a:tailEnd type="none" w="med" len="med"/>
          </a:ln>
        </p:spPr>
      </p:sp>
      <p:sp>
        <p:nvSpPr>
          <p:cNvPr id="23570" name="椭圆 23569"/>
          <p:cNvSpPr/>
          <p:nvPr/>
        </p:nvSpPr>
        <p:spPr>
          <a:xfrm>
            <a:off x="1404938" y="3141663"/>
            <a:ext cx="142875" cy="142875"/>
          </a:xfrm>
          <a:prstGeom prst="ellipse">
            <a:avLst/>
          </a:prstGeom>
          <a:solidFill>
            <a:schemeClr val="accent1"/>
          </a:solidFill>
          <a:ln w="12700" cap="sq" cmpd="sng">
            <a:solidFill>
              <a:schemeClr val="tx1"/>
            </a:solidFill>
            <a:prstDash val="solid"/>
            <a:headEnd type="none" w="med" len="med"/>
            <a:tailEnd type="none" w="med" len="med"/>
          </a:ln>
        </p:spPr>
        <p:txBody>
          <a:bodyPr/>
          <a:p>
            <a:endParaRPr lang="zh-CN" altLang="en-US"/>
          </a:p>
        </p:txBody>
      </p:sp>
      <p:sp>
        <p:nvSpPr>
          <p:cNvPr id="23571" name="文本框 23570"/>
          <p:cNvSpPr txBox="1"/>
          <p:nvPr/>
        </p:nvSpPr>
        <p:spPr>
          <a:xfrm>
            <a:off x="1547813" y="3140075"/>
            <a:ext cx="360362" cy="366713"/>
          </a:xfrm>
          <a:prstGeom prst="rect">
            <a:avLst/>
          </a:prstGeom>
          <a:noFill/>
          <a:ln w="9525">
            <a:noFill/>
          </a:ln>
        </p:spPr>
        <p:txBody>
          <a:bodyPr>
            <a:spAutoFit/>
          </a:bodyPr>
          <a:p>
            <a:pPr>
              <a:spcBef>
                <a:spcPct val="50000"/>
              </a:spcBef>
            </a:pPr>
            <a:r>
              <a:rPr lang="en-US" altLang="x-none" b="0" dirty="0">
                <a:latin typeface="Calibri" panose="020F0502020204030204" pitchFamily="34" charset="0"/>
                <a:ea typeface="宋体" panose="02010600030101010101" pitchFamily="2" charset="-122"/>
              </a:rPr>
              <a:t>C</a:t>
            </a:r>
            <a:endParaRPr lang="en-US" altLang="x-none" b="0" dirty="0">
              <a:latin typeface="Calibri" panose="020F0502020204030204" pitchFamily="34" charset="0"/>
              <a:ea typeface="宋体" panose="02010600030101010101" pitchFamily="2" charset="-122"/>
            </a:endParaRPr>
          </a:p>
        </p:txBody>
      </p:sp>
      <p:sp>
        <p:nvSpPr>
          <p:cNvPr id="23572" name="矩形 23571"/>
          <p:cNvSpPr/>
          <p:nvPr/>
        </p:nvSpPr>
        <p:spPr>
          <a:xfrm>
            <a:off x="3779838" y="3357563"/>
            <a:ext cx="4572000" cy="946150"/>
          </a:xfrm>
          <a:prstGeom prst="rect">
            <a:avLst/>
          </a:prstGeom>
          <a:noFill/>
          <a:ln w="9525">
            <a:noFill/>
          </a:ln>
        </p:spPr>
        <p:txBody>
          <a:bodyPr>
            <a:spAutoFit/>
          </a:bodyPr>
          <a:p>
            <a:r>
              <a:rPr lang="en-US" altLang="x-none" sz="2800" dirty="0">
                <a:solidFill>
                  <a:schemeClr val="accent2"/>
                </a:solidFill>
                <a:latin typeface="Calibri" panose="020F0502020204030204" pitchFamily="34" charset="0"/>
                <a:ea typeface="宋体" panose="02010600030101010101" pitchFamily="2" charset="-122"/>
              </a:rPr>
              <a:t>2. </a:t>
            </a:r>
            <a:r>
              <a:rPr lang="zh-CN" altLang="en-US" sz="2800" dirty="0">
                <a:solidFill>
                  <a:schemeClr val="accent2"/>
                </a:solidFill>
                <a:latin typeface="Calibri" panose="020F0502020204030204" pitchFamily="34" charset="0"/>
                <a:ea typeface="宋体" panose="02010600030101010101" pitchFamily="2" charset="-122"/>
              </a:rPr>
              <a:t>以点</a:t>
            </a:r>
            <a:r>
              <a:rPr lang="en-US" altLang="x-none" sz="2800" dirty="0">
                <a:solidFill>
                  <a:schemeClr val="accent2"/>
                </a:solidFill>
                <a:latin typeface="Calibri" panose="020F0502020204030204" pitchFamily="34" charset="0"/>
                <a:ea typeface="宋体" panose="02010600030101010101" pitchFamily="2" charset="-122"/>
              </a:rPr>
              <a:t>O</a:t>
            </a:r>
            <a:r>
              <a:rPr lang="zh-CN" altLang="en-US" sz="2800" dirty="0">
                <a:solidFill>
                  <a:schemeClr val="accent2"/>
                </a:solidFill>
                <a:latin typeface="Calibri" panose="020F0502020204030204" pitchFamily="34" charset="0"/>
                <a:ea typeface="宋体" panose="02010600030101010101" pitchFamily="2" charset="-122"/>
              </a:rPr>
              <a:t>为圆心，</a:t>
            </a:r>
            <a:r>
              <a:rPr lang="en-US" altLang="x-none" sz="2800" dirty="0">
                <a:solidFill>
                  <a:schemeClr val="accent2"/>
                </a:solidFill>
                <a:latin typeface="Calibri" panose="020F0502020204030204" pitchFamily="34" charset="0"/>
                <a:ea typeface="宋体" panose="02010600030101010101" pitchFamily="2" charset="-122"/>
              </a:rPr>
              <a:t>OA</a:t>
            </a:r>
            <a:r>
              <a:rPr lang="zh-CN" altLang="en-US" sz="2800" dirty="0">
                <a:solidFill>
                  <a:schemeClr val="accent2"/>
                </a:solidFill>
                <a:latin typeface="Calibri" panose="020F0502020204030204" pitchFamily="34" charset="0"/>
                <a:ea typeface="宋体" panose="02010600030101010101" pitchFamily="2" charset="-122"/>
              </a:rPr>
              <a:t>长为半径画弧交</a:t>
            </a:r>
            <a:r>
              <a:rPr lang="en-US" altLang="x-none" sz="2800" dirty="0">
                <a:solidFill>
                  <a:schemeClr val="accent2"/>
                </a:solidFill>
                <a:latin typeface="Calibri" panose="020F0502020204030204" pitchFamily="34" charset="0"/>
                <a:ea typeface="宋体" panose="02010600030101010101" pitchFamily="2" charset="-122"/>
              </a:rPr>
              <a:t>OB</a:t>
            </a:r>
            <a:r>
              <a:rPr lang="zh-CN" altLang="en-US" sz="2800" dirty="0">
                <a:solidFill>
                  <a:schemeClr val="accent2"/>
                </a:solidFill>
                <a:latin typeface="Calibri" panose="020F0502020204030204" pitchFamily="34" charset="0"/>
                <a:ea typeface="宋体" panose="02010600030101010101" pitchFamily="2" charset="-122"/>
              </a:rPr>
              <a:t>于点</a:t>
            </a:r>
            <a:r>
              <a:rPr lang="en-US" altLang="x-none" sz="2800" dirty="0">
                <a:solidFill>
                  <a:schemeClr val="accent2"/>
                </a:solidFill>
                <a:latin typeface="Calibri" panose="020F0502020204030204" pitchFamily="34" charset="0"/>
                <a:ea typeface="宋体" panose="02010600030101010101" pitchFamily="2" charset="-122"/>
              </a:rPr>
              <a:t>C </a:t>
            </a:r>
            <a:r>
              <a:rPr lang="zh-CN" altLang="en-US" sz="2800" dirty="0">
                <a:solidFill>
                  <a:schemeClr val="accent2"/>
                </a:solidFill>
                <a:latin typeface="Calibri" panose="020F0502020204030204" pitchFamily="34" charset="0"/>
                <a:ea typeface="宋体" panose="02010600030101010101" pitchFamily="2" charset="-122"/>
              </a:rPr>
              <a:t>；</a:t>
            </a:r>
            <a:endParaRPr lang="zh-CN" altLang="en-US" sz="2800" dirty="0">
              <a:solidFill>
                <a:schemeClr val="accent2"/>
              </a:solidFill>
              <a:latin typeface="Calibri" panose="020F0502020204030204" pitchFamily="34" charset="0"/>
              <a:ea typeface="宋体" panose="02010600030101010101" pitchFamily="2" charset="-122"/>
            </a:endParaRPr>
          </a:p>
        </p:txBody>
      </p:sp>
      <p:sp>
        <p:nvSpPr>
          <p:cNvPr id="23573" name="矩形 23572"/>
          <p:cNvSpPr/>
          <p:nvPr/>
        </p:nvSpPr>
        <p:spPr>
          <a:xfrm>
            <a:off x="3779838" y="4508500"/>
            <a:ext cx="2968625" cy="519113"/>
          </a:xfrm>
          <a:prstGeom prst="rect">
            <a:avLst/>
          </a:prstGeom>
          <a:noFill/>
          <a:ln w="9525">
            <a:noFill/>
          </a:ln>
        </p:spPr>
        <p:txBody>
          <a:bodyPr wrap="none" anchor="t">
            <a:spAutoFit/>
          </a:bodyPr>
          <a:p>
            <a:r>
              <a:rPr lang="en-US" altLang="x-none" sz="2800" dirty="0">
                <a:solidFill>
                  <a:schemeClr val="accent2"/>
                </a:solidFill>
                <a:latin typeface="Calibri" panose="020F0502020204030204" pitchFamily="34" charset="0"/>
                <a:ea typeface="宋体" panose="02010600030101010101" pitchFamily="2" charset="-122"/>
              </a:rPr>
              <a:t>C</a:t>
            </a:r>
            <a:r>
              <a:rPr lang="zh-CN" altLang="en-US" sz="2800" dirty="0">
                <a:solidFill>
                  <a:schemeClr val="accent2"/>
                </a:solidFill>
                <a:latin typeface="Calibri" panose="020F0502020204030204" pitchFamily="34" charset="0"/>
                <a:ea typeface="宋体" panose="02010600030101010101" pitchFamily="2" charset="-122"/>
              </a:rPr>
              <a:t>点就是所求的点</a:t>
            </a:r>
            <a:r>
              <a:rPr lang="en-US" altLang="x-none" sz="2800" dirty="0">
                <a:solidFill>
                  <a:schemeClr val="accent2"/>
                </a:solidFill>
                <a:latin typeface="Calibri" panose="020F0502020204030204" pitchFamily="34" charset="0"/>
                <a:ea typeface="宋体" panose="02010600030101010101" pitchFamily="2" charset="-122"/>
              </a:rPr>
              <a:t>.</a:t>
            </a:r>
            <a:endParaRPr lang="en-US" altLang="x-none" sz="2800" dirty="0">
              <a:solidFill>
                <a:schemeClr val="accent2"/>
              </a:solidFill>
              <a:latin typeface="Calibri" panose="020F0502020204030204" pitchFamily="34" charset="0"/>
              <a:ea typeface="宋体" panose="02010600030101010101" pitchFamily="2" charset="-122"/>
            </a:endParaRPr>
          </a:p>
        </p:txBody>
      </p:sp>
      <p:sp>
        <p:nvSpPr>
          <p:cNvPr id="23574" name="文本框 23573"/>
          <p:cNvSpPr txBox="1"/>
          <p:nvPr/>
        </p:nvSpPr>
        <p:spPr>
          <a:xfrm>
            <a:off x="827088" y="2060575"/>
            <a:ext cx="287337" cy="396875"/>
          </a:xfrm>
          <a:prstGeom prst="rect">
            <a:avLst/>
          </a:prstGeom>
          <a:noFill/>
          <a:ln w="9525">
            <a:noFill/>
          </a:ln>
        </p:spPr>
        <p:txBody>
          <a:bodyPr>
            <a:spAutoFit/>
          </a:bodyPr>
          <a:p>
            <a:pPr>
              <a:spcBef>
                <a:spcPct val="50000"/>
              </a:spcBef>
            </a:pPr>
            <a:r>
              <a:rPr lang="en-US" altLang="x-none" sz="2000" b="0" dirty="0">
                <a:solidFill>
                  <a:schemeClr val="tx2"/>
                </a:solidFill>
                <a:latin typeface="Calibri" panose="020F0502020204030204" pitchFamily="34" charset="0"/>
                <a:ea typeface="宋体" panose="02010600030101010101" pitchFamily="2" charset="-122"/>
              </a:rPr>
              <a:t>B</a:t>
            </a:r>
            <a:endParaRPr lang="en-US" altLang="x-none" sz="2000" b="0" dirty="0">
              <a:solidFill>
                <a:schemeClr val="tx2"/>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568"/>
                                        </p:tgtEl>
                                        <p:attrNameLst>
                                          <p:attrName>style.visibility</p:attrName>
                                        </p:attrNameLst>
                                      </p:cBhvr>
                                      <p:to>
                                        <p:strVal val="visible"/>
                                      </p:to>
                                    </p:set>
                                    <p:animEffect transition="in" filter="wipe(left)">
                                      <p:cBhvr>
                                        <p:cTn id="13" dur="500"/>
                                        <p:tgtEl>
                                          <p:spTgt spid="235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564"/>
                                        </p:tgtEl>
                                        <p:attrNameLst>
                                          <p:attrName>style.visibility</p:attrName>
                                        </p:attrNameLst>
                                      </p:cBhvr>
                                      <p:to>
                                        <p:strVal val="visible"/>
                                      </p:to>
                                    </p:set>
                                    <p:anim calcmode="lin" valueType="num">
                                      <p:cBhvr additive="base">
                                        <p:cTn id="18" dur="500" fill="hold"/>
                                        <p:tgtEl>
                                          <p:spTgt spid="23564"/>
                                        </p:tgtEl>
                                        <p:attrNameLst>
                                          <p:attrName>ppt_x</p:attrName>
                                        </p:attrNameLst>
                                      </p:cBhvr>
                                      <p:tavLst>
                                        <p:tav tm="0">
                                          <p:val>
                                            <p:strVal val="#ppt_x"/>
                                          </p:val>
                                        </p:tav>
                                        <p:tav tm="100000">
                                          <p:val>
                                            <p:strVal val="#ppt_x"/>
                                          </p:val>
                                        </p:tav>
                                      </p:tavLst>
                                    </p:anim>
                                    <p:anim calcmode="lin" valueType="num">
                                      <p:cBhvr additive="base">
                                        <p:cTn id="19"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57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5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wipe(down)">
                                      <p:cBhvr>
                                        <p:cTn id="32" dur="500"/>
                                        <p:tgtEl>
                                          <p:spTgt spid="23569"/>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2357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567"/>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499"/>
                                          </p:stCondLst>
                                        </p:cTn>
                                        <p:tgtEl>
                                          <p:spTgt spid="235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71" grpId="0"/>
      <p:bldP spid="23572" grpId="0"/>
      <p:bldP spid="23573" grpId="0"/>
      <p:bldP spid="235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p:nvPr/>
        </p:nvSpPr>
        <p:spPr>
          <a:xfrm>
            <a:off x="539750" y="4437063"/>
            <a:ext cx="5616575" cy="1406525"/>
          </a:xfrm>
          <a:prstGeom prst="rect">
            <a:avLst/>
          </a:prstGeom>
          <a:noFill/>
          <a:ln w="9525">
            <a:noFill/>
          </a:ln>
        </p:spPr>
        <p:txBody>
          <a:bodyPr>
            <a:spAutoFit/>
          </a:bodyPr>
          <a:p>
            <a:pPr>
              <a:lnSpc>
                <a:spcPct val="120000"/>
              </a:lnSpc>
            </a:pPr>
            <a:r>
              <a:rPr lang="en-US" altLang="x-none" sz="2400" dirty="0">
                <a:latin typeface="楷体_GB2312" panose="02010609030101010101" pitchFamily="1" charset="-122"/>
                <a:ea typeface="楷体_GB2312" panose="02010609030101010101" pitchFamily="1" charset="-122"/>
              </a:rPr>
              <a:t>⑸.</a:t>
            </a:r>
            <a:r>
              <a:rPr lang="zh-CN" altLang="en-US" sz="2400" dirty="0">
                <a:latin typeface="楷体_GB2312" panose="02010609030101010101" pitchFamily="1" charset="-122"/>
                <a:ea typeface="楷体_GB2312" panose="02010609030101010101" pitchFamily="1" charset="-122"/>
              </a:rPr>
              <a:t>连结</a:t>
            </a:r>
            <a:r>
              <a:rPr lang="en-US" altLang="x-none" sz="2400" dirty="0">
                <a:latin typeface="楷体_GB2312" panose="02010609030101010101" pitchFamily="1" charset="-122"/>
                <a:ea typeface="楷体_GB2312" panose="02010609030101010101" pitchFamily="1" charset="-122"/>
              </a:rPr>
              <a:t>A′B′</a:t>
            </a:r>
            <a:r>
              <a:rPr lang="zh-CN" altLang="en-US" sz="2400" dirty="0">
                <a:latin typeface="楷体_GB2312" panose="02010609030101010101" pitchFamily="1" charset="-122"/>
                <a:ea typeface="楷体_GB2312" panose="02010609030101010101" pitchFamily="1" charset="-122"/>
              </a:rPr>
              <a:t>，线段</a:t>
            </a:r>
            <a:r>
              <a:rPr lang="en-US" altLang="x-none" sz="2400" dirty="0">
                <a:latin typeface="楷体_GB2312" panose="02010609030101010101" pitchFamily="1" charset="-122"/>
                <a:ea typeface="楷体_GB2312" panose="02010609030101010101" pitchFamily="1" charset="-122"/>
              </a:rPr>
              <a:t>A′B′</a:t>
            </a:r>
            <a:r>
              <a:rPr lang="zh-CN" altLang="en-US" sz="2400" dirty="0">
                <a:latin typeface="楷体_GB2312" panose="02010609030101010101" pitchFamily="1" charset="-122"/>
                <a:ea typeface="楷体_GB2312" panose="02010609030101010101" pitchFamily="1" charset="-122"/>
              </a:rPr>
              <a:t>就是线段</a:t>
            </a:r>
            <a:r>
              <a:rPr lang="en-US" altLang="x-none" sz="2400" dirty="0">
                <a:latin typeface="楷体_GB2312" panose="02010609030101010101" pitchFamily="1" charset="-122"/>
                <a:ea typeface="楷体_GB2312" panose="02010609030101010101" pitchFamily="1" charset="-122"/>
              </a:rPr>
              <a:t>AB</a:t>
            </a:r>
            <a:endParaRPr lang="en-US" altLang="x-none" sz="2400" dirty="0">
              <a:latin typeface="楷体_GB2312" panose="02010609030101010101" pitchFamily="1" charset="-122"/>
              <a:ea typeface="楷体_GB2312" panose="02010609030101010101" pitchFamily="1" charset="-122"/>
            </a:endParaRPr>
          </a:p>
          <a:p>
            <a:pPr>
              <a:lnSpc>
                <a:spcPct val="120000"/>
              </a:lnSpc>
            </a:pPr>
            <a:r>
              <a:rPr lang="zh-CN" altLang="en-US" sz="2400" dirty="0">
                <a:latin typeface="楷体_GB2312" panose="02010609030101010101" pitchFamily="1" charset="-122"/>
                <a:ea typeface="楷体_GB2312" panose="02010609030101010101" pitchFamily="1" charset="-122"/>
              </a:rPr>
              <a:t>绕点</a:t>
            </a:r>
            <a:r>
              <a:rPr lang="en-US" altLang="x-none" sz="2400" dirty="0">
                <a:latin typeface="楷体_GB2312" panose="02010609030101010101" pitchFamily="1" charset="-122"/>
                <a:ea typeface="楷体_GB2312" panose="02010609030101010101" pitchFamily="1" charset="-122"/>
              </a:rPr>
              <a:t>O</a:t>
            </a:r>
            <a:r>
              <a:rPr lang="zh-CN" altLang="en-US" sz="2400" dirty="0">
                <a:latin typeface="楷体_GB2312" panose="02010609030101010101" pitchFamily="1" charset="-122"/>
                <a:ea typeface="楷体_GB2312" panose="02010609030101010101" pitchFamily="1" charset="-122"/>
              </a:rPr>
              <a:t>按逆时针方向旋转</a:t>
            </a:r>
            <a:r>
              <a:rPr lang="en-US" altLang="x-none" sz="2400" dirty="0">
                <a:latin typeface="楷体_GB2312" panose="02010609030101010101" pitchFamily="1" charset="-122"/>
                <a:ea typeface="楷体_GB2312" panose="02010609030101010101" pitchFamily="1" charset="-122"/>
              </a:rPr>
              <a:t>100°</a:t>
            </a:r>
            <a:r>
              <a:rPr lang="zh-CN" altLang="en-US" sz="2400" dirty="0">
                <a:latin typeface="楷体_GB2312" panose="02010609030101010101" pitchFamily="1" charset="-122"/>
                <a:ea typeface="楷体_GB2312" panose="02010609030101010101" pitchFamily="1" charset="-122"/>
              </a:rPr>
              <a:t>后的</a:t>
            </a:r>
            <a:endParaRPr lang="zh-CN" altLang="en-US" sz="2400" dirty="0">
              <a:latin typeface="楷体_GB2312" panose="02010609030101010101" pitchFamily="1" charset="-122"/>
              <a:ea typeface="楷体_GB2312" panose="02010609030101010101" pitchFamily="1" charset="-122"/>
            </a:endParaRPr>
          </a:p>
          <a:p>
            <a:pPr>
              <a:lnSpc>
                <a:spcPct val="120000"/>
              </a:lnSpc>
            </a:pPr>
            <a:r>
              <a:rPr lang="zh-CN" altLang="en-US" sz="2400" dirty="0">
                <a:latin typeface="楷体_GB2312" panose="02010609030101010101" pitchFamily="1" charset="-122"/>
                <a:ea typeface="楷体_GB2312" panose="02010609030101010101" pitchFamily="1" charset="-122"/>
              </a:rPr>
              <a:t>对应线段</a:t>
            </a:r>
            <a:r>
              <a:rPr lang="en-US" altLang="x-none" sz="2400" dirty="0">
                <a:latin typeface="楷体_GB2312" panose="02010609030101010101" pitchFamily="1" charset="-122"/>
                <a:ea typeface="楷体_GB2312" panose="02010609030101010101" pitchFamily="1" charset="-122"/>
              </a:rPr>
              <a:t>.</a:t>
            </a:r>
            <a:endParaRPr lang="en-US" altLang="x-none" sz="2400" dirty="0">
              <a:latin typeface="楷体_GB2312" panose="02010609030101010101" pitchFamily="1" charset="-122"/>
              <a:ea typeface="楷体_GB2312" panose="02010609030101010101" pitchFamily="1" charset="-122"/>
            </a:endParaRPr>
          </a:p>
        </p:txBody>
      </p:sp>
      <p:sp>
        <p:nvSpPr>
          <p:cNvPr id="24579" name="Arc 4"/>
          <p:cNvSpPr/>
          <p:nvPr/>
        </p:nvSpPr>
        <p:spPr>
          <a:xfrm>
            <a:off x="5137150" y="2643188"/>
            <a:ext cx="1349375" cy="1966912"/>
          </a:xfrm>
          <a:custGeom>
            <a:avLst/>
            <a:gdLst/>
            <a:ahLst/>
            <a:cxnLst>
              <a:cxn ang="0">
                <a:pos x="0" y="313908"/>
              </a:cxn>
              <a:cxn ang="0">
                <a:pos x="522479" y="0"/>
              </a:cxn>
              <a:cxn ang="0">
                <a:pos x="1349375" y="1966912"/>
              </a:cxn>
            </a:cxnLst>
            <a:pathLst>
              <a:path w="13657" h="19913" fill="none">
                <a:moveTo>
                  <a:pt x="0" y="3178"/>
                </a:moveTo>
                <a:cubicBezTo>
                  <a:pt x="1601" y="1871"/>
                  <a:pt x="3382" y="801"/>
                  <a:pt x="5288" y="0"/>
                </a:cubicBezTo>
              </a:path>
              <a:path w="13657" h="19913" stroke="0">
                <a:moveTo>
                  <a:pt x="0" y="3178"/>
                </a:moveTo>
                <a:cubicBezTo>
                  <a:pt x="1601" y="1871"/>
                  <a:pt x="3382" y="801"/>
                  <a:pt x="5288" y="0"/>
                </a:cubicBezTo>
                <a:lnTo>
                  <a:pt x="13657" y="19913"/>
                </a:lnTo>
                <a:lnTo>
                  <a:pt x="0" y="3178"/>
                </a:lnTo>
                <a:close/>
              </a:path>
            </a:pathLst>
          </a:custGeom>
          <a:noFill/>
          <a:ln w="25400" cap="flat" cmpd="sng">
            <a:solidFill>
              <a:srgbClr val="008000"/>
            </a:solidFill>
            <a:prstDash val="solid"/>
            <a:bevel/>
            <a:headEnd type="none" w="med" len="med"/>
            <a:tailEnd type="none" w="med" len="med"/>
          </a:ln>
        </p:spPr>
        <p:txBody>
          <a:bodyPr/>
          <a:p>
            <a:endParaRPr lang="zh-CN" altLang="en-US"/>
          </a:p>
        </p:txBody>
      </p:sp>
      <p:sp>
        <p:nvSpPr>
          <p:cNvPr id="24580" name="Arc 5"/>
          <p:cNvSpPr/>
          <p:nvPr/>
        </p:nvSpPr>
        <p:spPr>
          <a:xfrm>
            <a:off x="6486525" y="3125788"/>
            <a:ext cx="995363" cy="1484312"/>
          </a:xfrm>
          <a:custGeom>
            <a:avLst/>
            <a:gdLst/>
            <a:ahLst/>
            <a:cxnLst>
              <a:cxn ang="0">
                <a:pos x="485423" y="0"/>
              </a:cxn>
              <a:cxn ang="0">
                <a:pos x="995363" y="280798"/>
              </a:cxn>
              <a:cxn ang="0">
                <a:pos x="0" y="1484312"/>
              </a:cxn>
            </a:cxnLst>
            <a:pathLst>
              <a:path w="13763" h="20531" fill="none">
                <a:moveTo>
                  <a:pt x="6711" y="0"/>
                </a:moveTo>
                <a:cubicBezTo>
                  <a:pt x="9284" y="841"/>
                  <a:pt x="11676" y="2158"/>
                  <a:pt x="13763" y="3883"/>
                </a:cubicBezTo>
              </a:path>
              <a:path w="13763" h="20531" stroke="0">
                <a:moveTo>
                  <a:pt x="6711" y="0"/>
                </a:moveTo>
                <a:cubicBezTo>
                  <a:pt x="9284" y="841"/>
                  <a:pt x="11676" y="2158"/>
                  <a:pt x="13763" y="3883"/>
                </a:cubicBezTo>
                <a:lnTo>
                  <a:pt x="0" y="20531"/>
                </a:lnTo>
                <a:lnTo>
                  <a:pt x="6711" y="0"/>
                </a:lnTo>
                <a:close/>
              </a:path>
            </a:pathLst>
          </a:custGeom>
          <a:noFill/>
          <a:ln w="25400" cap="flat" cmpd="sng">
            <a:solidFill>
              <a:srgbClr val="008000"/>
            </a:solidFill>
            <a:prstDash val="solid"/>
            <a:bevel/>
            <a:headEnd type="none" w="med" len="med"/>
            <a:tailEnd type="none" w="med" len="med"/>
          </a:ln>
        </p:spPr>
        <p:txBody>
          <a:bodyPr/>
          <a:p>
            <a:endParaRPr lang="zh-CN" altLang="en-US"/>
          </a:p>
        </p:txBody>
      </p:sp>
      <p:sp>
        <p:nvSpPr>
          <p:cNvPr id="24581" name="Line 6"/>
          <p:cNvSpPr/>
          <p:nvPr/>
        </p:nvSpPr>
        <p:spPr>
          <a:xfrm flipH="1">
            <a:off x="7705725" y="3810000"/>
            <a:ext cx="762000" cy="1781175"/>
          </a:xfrm>
          <a:prstGeom prst="line">
            <a:avLst/>
          </a:prstGeom>
          <a:ln w="47625" cap="flat" cmpd="sng">
            <a:solidFill>
              <a:srgbClr val="000080"/>
            </a:solidFill>
            <a:prstDash val="solid"/>
            <a:headEnd type="none" w="med" len="med"/>
            <a:tailEnd type="none" w="med" len="med"/>
          </a:ln>
        </p:spPr>
      </p:sp>
      <p:sp>
        <p:nvSpPr>
          <p:cNvPr id="24582" name="Line 7"/>
          <p:cNvSpPr/>
          <p:nvPr/>
        </p:nvSpPr>
        <p:spPr>
          <a:xfrm>
            <a:off x="5353050" y="2800350"/>
            <a:ext cx="1885950" cy="438150"/>
          </a:xfrm>
          <a:prstGeom prst="line">
            <a:avLst/>
          </a:prstGeom>
          <a:ln w="47625" cap="flat" cmpd="sng">
            <a:solidFill>
              <a:srgbClr val="000080"/>
            </a:solidFill>
            <a:prstDash val="solid"/>
            <a:headEnd type="none" w="med" len="med"/>
            <a:tailEnd type="none" w="med" len="med"/>
          </a:ln>
        </p:spPr>
      </p:sp>
      <p:sp>
        <p:nvSpPr>
          <p:cNvPr id="24583" name="Line 8"/>
          <p:cNvSpPr/>
          <p:nvPr/>
        </p:nvSpPr>
        <p:spPr>
          <a:xfrm>
            <a:off x="6486525" y="4610100"/>
            <a:ext cx="1219200" cy="981075"/>
          </a:xfrm>
          <a:prstGeom prst="line">
            <a:avLst/>
          </a:prstGeom>
          <a:ln w="44450" cap="flat" cmpd="sng">
            <a:solidFill>
              <a:schemeClr val="tx1"/>
            </a:solidFill>
            <a:prstDash val="dash"/>
            <a:headEnd type="none" w="med" len="med"/>
            <a:tailEnd type="none" w="med" len="med"/>
          </a:ln>
        </p:spPr>
      </p:sp>
      <p:sp>
        <p:nvSpPr>
          <p:cNvPr id="24584" name="Line 9"/>
          <p:cNvSpPr/>
          <p:nvPr/>
        </p:nvSpPr>
        <p:spPr>
          <a:xfrm flipH="1">
            <a:off x="6486525" y="3810000"/>
            <a:ext cx="1981200" cy="800100"/>
          </a:xfrm>
          <a:prstGeom prst="line">
            <a:avLst/>
          </a:prstGeom>
          <a:ln w="44450" cap="flat" cmpd="sng">
            <a:solidFill>
              <a:schemeClr val="tx1"/>
            </a:solidFill>
            <a:prstDash val="dash"/>
            <a:headEnd type="none" w="med" len="med"/>
            <a:tailEnd type="none" w="med" len="med"/>
          </a:ln>
        </p:spPr>
      </p:sp>
      <p:sp>
        <p:nvSpPr>
          <p:cNvPr id="24585" name="Line 10"/>
          <p:cNvSpPr/>
          <p:nvPr/>
        </p:nvSpPr>
        <p:spPr>
          <a:xfrm flipH="1">
            <a:off x="6486525" y="2066925"/>
            <a:ext cx="1400175" cy="2543175"/>
          </a:xfrm>
          <a:prstGeom prst="line">
            <a:avLst/>
          </a:prstGeom>
          <a:ln w="44450" cap="flat" cmpd="sng">
            <a:solidFill>
              <a:schemeClr val="tx1"/>
            </a:solidFill>
            <a:prstDash val="dash"/>
            <a:headEnd type="none" w="med" len="med"/>
            <a:tailEnd type="none" w="med" len="med"/>
          </a:ln>
        </p:spPr>
      </p:sp>
      <p:sp>
        <p:nvSpPr>
          <p:cNvPr id="24586" name="Line 11"/>
          <p:cNvSpPr/>
          <p:nvPr/>
        </p:nvSpPr>
        <p:spPr>
          <a:xfrm>
            <a:off x="4787900" y="1916113"/>
            <a:ext cx="1666875" cy="2676525"/>
          </a:xfrm>
          <a:prstGeom prst="line">
            <a:avLst/>
          </a:prstGeom>
          <a:ln w="44450" cap="flat" cmpd="sng">
            <a:solidFill>
              <a:schemeClr val="tx1"/>
            </a:solidFill>
            <a:prstDash val="dash"/>
            <a:headEnd type="none" w="med" len="med"/>
            <a:tailEnd type="none" w="med" len="med"/>
          </a:ln>
        </p:spPr>
      </p:sp>
      <p:sp>
        <p:nvSpPr>
          <p:cNvPr id="24587" name="Oval 12"/>
          <p:cNvSpPr/>
          <p:nvPr/>
        </p:nvSpPr>
        <p:spPr>
          <a:xfrm>
            <a:off x="7219950" y="3219450"/>
            <a:ext cx="47625" cy="47625"/>
          </a:xfrm>
          <a:prstGeom prst="ellipse">
            <a:avLst/>
          </a:prstGeom>
          <a:solidFill>
            <a:srgbClr val="FF0000"/>
          </a:solidFill>
          <a:ln w="2540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4588" name="Rectangle 13"/>
          <p:cNvSpPr/>
          <p:nvPr/>
        </p:nvSpPr>
        <p:spPr>
          <a:xfrm>
            <a:off x="6969125" y="2667000"/>
            <a:ext cx="411163" cy="334963"/>
          </a:xfrm>
          <a:prstGeom prst="rect">
            <a:avLst/>
          </a:prstGeom>
          <a:noFill/>
          <a:ln w="9525">
            <a:noFill/>
          </a:ln>
        </p:spPr>
        <p:txBody>
          <a:bodyPr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A'</a:t>
            </a:r>
            <a:endParaRPr lang="en-US" altLang="x-none" sz="2200" dirty="0">
              <a:latin typeface="楷体_GB2312" panose="02010609030101010101" pitchFamily="1" charset="-122"/>
              <a:ea typeface="楷体_GB2312" panose="02010609030101010101" pitchFamily="1" charset="-122"/>
            </a:endParaRPr>
          </a:p>
        </p:txBody>
      </p:sp>
      <p:sp>
        <p:nvSpPr>
          <p:cNvPr id="24589" name="Oval 14"/>
          <p:cNvSpPr/>
          <p:nvPr/>
        </p:nvSpPr>
        <p:spPr>
          <a:xfrm>
            <a:off x="5334000" y="2781300"/>
            <a:ext cx="47625" cy="47625"/>
          </a:xfrm>
          <a:prstGeom prst="ellipse">
            <a:avLst/>
          </a:prstGeom>
          <a:solidFill>
            <a:srgbClr val="FF0000"/>
          </a:solidFill>
          <a:ln w="2540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4590" name="Rectangle 15"/>
          <p:cNvSpPr/>
          <p:nvPr/>
        </p:nvSpPr>
        <p:spPr>
          <a:xfrm>
            <a:off x="5003800" y="2949575"/>
            <a:ext cx="519113" cy="334963"/>
          </a:xfrm>
          <a:prstGeom prst="rect">
            <a:avLst/>
          </a:prstGeom>
          <a:noFill/>
          <a:ln w="9525">
            <a:noFill/>
          </a:ln>
        </p:spPr>
        <p:txBody>
          <a:bodyPr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B'</a:t>
            </a:r>
            <a:endParaRPr lang="en-US" altLang="x-none" sz="2200" dirty="0">
              <a:latin typeface="楷体_GB2312" panose="02010609030101010101" pitchFamily="1" charset="-122"/>
              <a:ea typeface="楷体_GB2312" panose="02010609030101010101" pitchFamily="1" charset="-122"/>
            </a:endParaRPr>
          </a:p>
        </p:txBody>
      </p:sp>
      <p:sp>
        <p:nvSpPr>
          <p:cNvPr id="24591" name="Oval 16"/>
          <p:cNvSpPr/>
          <p:nvPr/>
        </p:nvSpPr>
        <p:spPr>
          <a:xfrm>
            <a:off x="8448675" y="3790950"/>
            <a:ext cx="47625" cy="4762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4592" name="Rectangle 17"/>
          <p:cNvSpPr/>
          <p:nvPr/>
        </p:nvSpPr>
        <p:spPr>
          <a:xfrm>
            <a:off x="8388350" y="3352800"/>
            <a:ext cx="139700" cy="334963"/>
          </a:xfrm>
          <a:prstGeom prst="rect">
            <a:avLst/>
          </a:prstGeom>
          <a:noFill/>
          <a:ln w="9525">
            <a:noFill/>
          </a:ln>
        </p:spPr>
        <p:txBody>
          <a:bodyPr wrap="none"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B</a:t>
            </a:r>
            <a:endParaRPr lang="en-US" altLang="x-none" sz="2200" dirty="0">
              <a:latin typeface="楷体_GB2312" panose="02010609030101010101" pitchFamily="1" charset="-122"/>
              <a:ea typeface="楷体_GB2312" panose="02010609030101010101" pitchFamily="1" charset="-122"/>
            </a:endParaRPr>
          </a:p>
        </p:txBody>
      </p:sp>
      <p:sp>
        <p:nvSpPr>
          <p:cNvPr id="24593" name="Oval 18"/>
          <p:cNvSpPr/>
          <p:nvPr/>
        </p:nvSpPr>
        <p:spPr>
          <a:xfrm>
            <a:off x="7686675" y="5572125"/>
            <a:ext cx="47625" cy="4762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4594" name="Rectangle 19"/>
          <p:cNvSpPr/>
          <p:nvPr/>
        </p:nvSpPr>
        <p:spPr>
          <a:xfrm>
            <a:off x="7826375" y="5543550"/>
            <a:ext cx="139700" cy="334963"/>
          </a:xfrm>
          <a:prstGeom prst="rect">
            <a:avLst/>
          </a:prstGeom>
          <a:noFill/>
          <a:ln w="9525">
            <a:noFill/>
          </a:ln>
        </p:spPr>
        <p:txBody>
          <a:bodyPr wrap="none"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A</a:t>
            </a:r>
            <a:endParaRPr lang="en-US" altLang="x-none" sz="2200" dirty="0">
              <a:latin typeface="楷体_GB2312" panose="02010609030101010101" pitchFamily="1" charset="-122"/>
              <a:ea typeface="楷体_GB2312" panose="02010609030101010101" pitchFamily="1" charset="-122"/>
            </a:endParaRPr>
          </a:p>
        </p:txBody>
      </p:sp>
      <p:sp>
        <p:nvSpPr>
          <p:cNvPr id="24595" name="Oval 20"/>
          <p:cNvSpPr/>
          <p:nvPr/>
        </p:nvSpPr>
        <p:spPr>
          <a:xfrm>
            <a:off x="6467475" y="4591050"/>
            <a:ext cx="47625" cy="47625"/>
          </a:xfrm>
          <a:prstGeom prst="ellipse">
            <a:avLst/>
          </a:prstGeom>
          <a:solidFill>
            <a:srgbClr val="FF0000"/>
          </a:solidFill>
          <a:ln w="0" cap="flat" cmpd="sng">
            <a:solidFill>
              <a:srgbClr val="000000"/>
            </a:solidFill>
            <a:prstDash val="solid"/>
            <a:headEnd type="none" w="med" len="med"/>
            <a:tailEnd type="none" w="med" len="med"/>
          </a:ln>
        </p:spPr>
        <p:txBody>
          <a:bodyPr/>
          <a:p>
            <a:endParaRPr lang="zh-CN" altLang="en-US" sz="2400" b="0" dirty="0">
              <a:latin typeface="Times New Roman" panose="02020603050405020304" pitchFamily="18" charset="0"/>
              <a:ea typeface="宋体" panose="02010600030101010101" pitchFamily="2" charset="-122"/>
            </a:endParaRPr>
          </a:p>
        </p:txBody>
      </p:sp>
      <p:sp>
        <p:nvSpPr>
          <p:cNvPr id="24596" name="Rectangle 21"/>
          <p:cNvSpPr/>
          <p:nvPr/>
        </p:nvSpPr>
        <p:spPr>
          <a:xfrm>
            <a:off x="6278563" y="4572000"/>
            <a:ext cx="139700" cy="334963"/>
          </a:xfrm>
          <a:prstGeom prst="rect">
            <a:avLst/>
          </a:prstGeom>
          <a:noFill/>
          <a:ln w="9525">
            <a:noFill/>
          </a:ln>
        </p:spPr>
        <p:txBody>
          <a:bodyPr wrap="none"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O</a:t>
            </a:r>
            <a:endParaRPr lang="en-US" altLang="x-none" sz="2200" dirty="0">
              <a:latin typeface="楷体_GB2312" panose="02010609030101010101" pitchFamily="1" charset="-122"/>
              <a:ea typeface="楷体_GB2312" panose="02010609030101010101" pitchFamily="1" charset="-122"/>
            </a:endParaRPr>
          </a:p>
        </p:txBody>
      </p:sp>
      <p:sp>
        <p:nvSpPr>
          <p:cNvPr id="24597" name="Rectangle 22"/>
          <p:cNvSpPr/>
          <p:nvPr/>
        </p:nvSpPr>
        <p:spPr>
          <a:xfrm>
            <a:off x="4495800" y="1981200"/>
            <a:ext cx="436563" cy="334963"/>
          </a:xfrm>
          <a:prstGeom prst="rect">
            <a:avLst/>
          </a:prstGeom>
          <a:noFill/>
          <a:ln w="9525">
            <a:noFill/>
          </a:ln>
        </p:spPr>
        <p:txBody>
          <a:bodyPr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D</a:t>
            </a:r>
            <a:endParaRPr lang="en-US" altLang="x-none" sz="2200" dirty="0">
              <a:latin typeface="楷体_GB2312" panose="02010609030101010101" pitchFamily="1" charset="-122"/>
              <a:ea typeface="楷体_GB2312" panose="02010609030101010101" pitchFamily="1" charset="-122"/>
            </a:endParaRPr>
          </a:p>
        </p:txBody>
      </p:sp>
      <p:sp>
        <p:nvSpPr>
          <p:cNvPr id="24598" name="Rectangle 23"/>
          <p:cNvSpPr/>
          <p:nvPr/>
        </p:nvSpPr>
        <p:spPr>
          <a:xfrm>
            <a:off x="7924800" y="2286000"/>
            <a:ext cx="139700" cy="334963"/>
          </a:xfrm>
          <a:prstGeom prst="rect">
            <a:avLst/>
          </a:prstGeom>
          <a:noFill/>
          <a:ln w="9525">
            <a:noFill/>
          </a:ln>
        </p:spPr>
        <p:txBody>
          <a:bodyPr wrap="none" lIns="0" tIns="0" rIns="0" bIns="0">
            <a:spAutoFit/>
          </a:bodyPr>
          <a:p>
            <a:pPr algn="ctr" eaLnBrk="0" hangingPunct="0"/>
            <a:r>
              <a:rPr lang="en-US" altLang="x-none" sz="2200" i="1" dirty="0">
                <a:solidFill>
                  <a:srgbClr val="000000"/>
                </a:solidFill>
                <a:latin typeface="楷体_GB2312" panose="02010609030101010101" pitchFamily="1" charset="-122"/>
                <a:ea typeface="楷体_GB2312" panose="02010609030101010101" pitchFamily="1" charset="-122"/>
              </a:rPr>
              <a:t>C</a:t>
            </a:r>
            <a:endParaRPr lang="en-US" altLang="x-none" sz="2200" dirty="0">
              <a:latin typeface="楷体_GB2312" panose="02010609030101010101" pitchFamily="1" charset="-122"/>
              <a:ea typeface="楷体_GB2312" panose="02010609030101010101" pitchFamily="1" charset="-122"/>
            </a:endParaRPr>
          </a:p>
        </p:txBody>
      </p:sp>
      <p:sp>
        <p:nvSpPr>
          <p:cNvPr id="24599" name="Arc 24"/>
          <p:cNvSpPr/>
          <p:nvPr/>
        </p:nvSpPr>
        <p:spPr>
          <a:xfrm rot="984880">
            <a:off x="6248400" y="4267200"/>
            <a:ext cx="446088" cy="304800"/>
          </a:xfrm>
          <a:custGeom>
            <a:avLst/>
            <a:gdLst/>
            <a:ahLst/>
            <a:cxnLst>
              <a:cxn ang="0">
                <a:pos x="0" y="46863"/>
              </a:cxn>
              <a:cxn ang="0">
                <a:pos x="446088" y="191601"/>
              </a:cxn>
              <a:cxn ang="0">
                <a:pos x="162655" y="304800"/>
              </a:cxn>
            </a:cxnLst>
            <a:pathLst>
              <a:path w="31564" h="21600" fill="none">
                <a:moveTo>
                  <a:pt x="0" y="3321"/>
                </a:moveTo>
                <a:cubicBezTo>
                  <a:pt x="3446" y="1151"/>
                  <a:pt x="7436" y="-1"/>
                  <a:pt x="11509" y="0"/>
                </a:cubicBezTo>
                <a:cubicBezTo>
                  <a:pt x="20341" y="0"/>
                  <a:pt x="28283" y="5377"/>
                  <a:pt x="31564" y="13577"/>
                </a:cubicBezTo>
              </a:path>
              <a:path w="31564" h="21600" stroke="0">
                <a:moveTo>
                  <a:pt x="0" y="3321"/>
                </a:moveTo>
                <a:cubicBezTo>
                  <a:pt x="3446" y="1151"/>
                  <a:pt x="7436" y="-1"/>
                  <a:pt x="11509" y="0"/>
                </a:cubicBezTo>
                <a:cubicBezTo>
                  <a:pt x="20341" y="0"/>
                  <a:pt x="28283" y="5377"/>
                  <a:pt x="31564" y="13577"/>
                </a:cubicBezTo>
                <a:lnTo>
                  <a:pt x="11509" y="21600"/>
                </a:lnTo>
                <a:lnTo>
                  <a:pt x="0" y="3321"/>
                </a:lnTo>
                <a:close/>
              </a:path>
            </a:pathLst>
          </a:custGeom>
          <a:noFill/>
          <a:ln w="28575" cap="flat" cmpd="sng">
            <a:solidFill>
              <a:srgbClr val="0000FF"/>
            </a:solidFill>
            <a:prstDash val="solid"/>
            <a:bevel/>
            <a:headEnd type="none" w="med" len="med"/>
            <a:tailEnd type="none" w="med" len="med"/>
          </a:ln>
        </p:spPr>
        <p:txBody>
          <a:bodyPr/>
          <a:p>
            <a:endParaRPr lang="zh-CN" altLang="en-US"/>
          </a:p>
        </p:txBody>
      </p:sp>
      <p:sp>
        <p:nvSpPr>
          <p:cNvPr id="24600" name="Arc 25"/>
          <p:cNvSpPr/>
          <p:nvPr/>
        </p:nvSpPr>
        <p:spPr>
          <a:xfrm>
            <a:off x="6477000" y="4267200"/>
            <a:ext cx="419100" cy="627063"/>
          </a:xfrm>
          <a:custGeom>
            <a:avLst/>
            <a:gdLst/>
            <a:ahLst/>
            <a:cxnLst>
              <a:cxn ang="0">
                <a:pos x="202720" y="0"/>
              </a:cxn>
              <a:cxn ang="0">
                <a:pos x="328198" y="627063"/>
              </a:cxn>
              <a:cxn ang="0">
                <a:pos x="0" y="366585"/>
              </a:cxn>
            </a:cxnLst>
            <a:pathLst>
              <a:path w="21600" h="32338" fill="none">
                <a:moveTo>
                  <a:pt x="10448" y="-1"/>
                </a:moveTo>
                <a:cubicBezTo>
                  <a:pt x="17328" y="3802"/>
                  <a:pt x="21600" y="11043"/>
                  <a:pt x="21600" y="18905"/>
                </a:cubicBezTo>
                <a:cubicBezTo>
                  <a:pt x="21600" y="23783"/>
                  <a:pt x="19948" y="28517"/>
                  <a:pt x="16914" y="32337"/>
                </a:cubicBezTo>
              </a:path>
              <a:path w="21600" h="32338" stroke="0">
                <a:moveTo>
                  <a:pt x="10448" y="-1"/>
                </a:moveTo>
                <a:cubicBezTo>
                  <a:pt x="17328" y="3802"/>
                  <a:pt x="21600" y="11043"/>
                  <a:pt x="21600" y="18905"/>
                </a:cubicBezTo>
                <a:cubicBezTo>
                  <a:pt x="21600" y="23783"/>
                  <a:pt x="19948" y="28517"/>
                  <a:pt x="16914" y="32337"/>
                </a:cubicBezTo>
                <a:lnTo>
                  <a:pt x="0" y="18905"/>
                </a:lnTo>
                <a:lnTo>
                  <a:pt x="10448" y="-1"/>
                </a:lnTo>
                <a:close/>
              </a:path>
            </a:pathLst>
          </a:custGeom>
          <a:noFill/>
          <a:ln w="28575" cap="flat" cmpd="sng">
            <a:solidFill>
              <a:srgbClr val="0000FF"/>
            </a:solidFill>
            <a:prstDash val="solid"/>
            <a:bevel/>
            <a:headEnd type="none" w="med" len="med"/>
            <a:tailEnd type="none" w="med" len="med"/>
          </a:ln>
        </p:spPr>
        <p:txBody>
          <a:bodyPr/>
          <a:p>
            <a:endParaRPr lang="zh-CN" altLang="en-US"/>
          </a:p>
        </p:txBody>
      </p:sp>
      <p:sp>
        <p:nvSpPr>
          <p:cNvPr id="24601" name="Text Box 26"/>
          <p:cNvSpPr txBox="1"/>
          <p:nvPr/>
        </p:nvSpPr>
        <p:spPr>
          <a:xfrm>
            <a:off x="539750" y="620713"/>
            <a:ext cx="7777163" cy="1041400"/>
          </a:xfrm>
          <a:prstGeom prst="rect">
            <a:avLst/>
          </a:prstGeom>
          <a:noFill/>
          <a:ln w="9525">
            <a:noFill/>
          </a:ln>
        </p:spPr>
        <p:txBody>
          <a:bodyPr>
            <a:spAutoFit/>
          </a:bodyPr>
          <a:p>
            <a:pPr>
              <a:lnSpc>
                <a:spcPct val="130000"/>
              </a:lnSpc>
              <a:spcBef>
                <a:spcPct val="50000"/>
              </a:spcBef>
            </a:pPr>
            <a:r>
              <a:rPr lang="en-US" altLang="x-none" sz="2400" dirty="0">
                <a:solidFill>
                  <a:srgbClr val="0000FF"/>
                </a:solidFill>
                <a:latin typeface="宋体" panose="02010600030101010101" pitchFamily="2" charset="-122"/>
                <a:ea typeface="宋体" panose="02010600030101010101" pitchFamily="2" charset="-122"/>
              </a:rPr>
              <a:t>2.</a:t>
            </a:r>
            <a:r>
              <a:rPr lang="zh-CN" altLang="en-US" sz="2400" dirty="0">
                <a:solidFill>
                  <a:srgbClr val="0000FF"/>
                </a:solidFill>
                <a:latin typeface="宋体" panose="02010600030101010101" pitchFamily="2" charset="-122"/>
                <a:ea typeface="宋体" panose="02010600030101010101" pitchFamily="2" charset="-122"/>
              </a:rPr>
              <a:t>已知线段</a:t>
            </a:r>
            <a:r>
              <a:rPr lang="en-US" altLang="x-none" sz="2400" dirty="0">
                <a:solidFill>
                  <a:srgbClr val="0000FF"/>
                </a:solidFill>
                <a:latin typeface="宋体" panose="02010600030101010101" pitchFamily="2" charset="-122"/>
                <a:ea typeface="宋体" panose="02010600030101010101" pitchFamily="2" charset="-122"/>
              </a:rPr>
              <a:t>AB</a:t>
            </a:r>
            <a:r>
              <a:rPr lang="zh-CN" altLang="en-US" sz="2400" dirty="0">
                <a:solidFill>
                  <a:srgbClr val="0000FF"/>
                </a:solidFill>
                <a:latin typeface="宋体" panose="02010600030101010101" pitchFamily="2" charset="-122"/>
                <a:ea typeface="宋体" panose="02010600030101010101" pitchFamily="2" charset="-122"/>
              </a:rPr>
              <a:t>和点</a:t>
            </a:r>
            <a:r>
              <a:rPr lang="en-US" altLang="x-none" sz="2400" dirty="0">
                <a:solidFill>
                  <a:srgbClr val="0000FF"/>
                </a:solidFill>
                <a:latin typeface="宋体" panose="02010600030101010101" pitchFamily="2" charset="-122"/>
                <a:ea typeface="宋体" panose="02010600030101010101" pitchFamily="2" charset="-122"/>
              </a:rPr>
              <a:t>O</a:t>
            </a:r>
            <a:r>
              <a:rPr lang="zh-CN" altLang="en-US" sz="2400" dirty="0">
                <a:solidFill>
                  <a:srgbClr val="0000FF"/>
                </a:solidFill>
                <a:latin typeface="宋体" panose="02010600030101010101" pitchFamily="2" charset="-122"/>
                <a:ea typeface="宋体" panose="02010600030101010101" pitchFamily="2" charset="-122"/>
              </a:rPr>
              <a:t>，画出</a:t>
            </a:r>
            <a:r>
              <a:rPr lang="en-US" altLang="x-none" sz="2400" dirty="0">
                <a:solidFill>
                  <a:srgbClr val="0000FF"/>
                </a:solidFill>
                <a:latin typeface="宋体" panose="02010600030101010101" pitchFamily="2" charset="-122"/>
                <a:ea typeface="宋体" panose="02010600030101010101" pitchFamily="2" charset="-122"/>
              </a:rPr>
              <a:t>AB</a:t>
            </a:r>
            <a:r>
              <a:rPr lang="zh-CN" altLang="en-US" sz="2400" dirty="0">
                <a:solidFill>
                  <a:srgbClr val="0000FF"/>
                </a:solidFill>
                <a:latin typeface="宋体" panose="02010600030101010101" pitchFamily="2" charset="-122"/>
                <a:ea typeface="宋体" panose="02010600030101010101" pitchFamily="2" charset="-122"/>
              </a:rPr>
              <a:t>绕点</a:t>
            </a:r>
            <a:r>
              <a:rPr lang="en-US" altLang="x-none" sz="2400" dirty="0">
                <a:solidFill>
                  <a:srgbClr val="0000FF"/>
                </a:solidFill>
                <a:latin typeface="宋体" panose="02010600030101010101" pitchFamily="2" charset="-122"/>
                <a:ea typeface="宋体" panose="02010600030101010101" pitchFamily="2" charset="-122"/>
              </a:rPr>
              <a:t>O</a:t>
            </a:r>
            <a:r>
              <a:rPr lang="zh-CN" altLang="en-US" sz="2400" dirty="0">
                <a:solidFill>
                  <a:srgbClr val="0000FF"/>
                </a:solidFill>
                <a:latin typeface="宋体" panose="02010600030101010101" pitchFamily="2" charset="-122"/>
                <a:ea typeface="宋体" panose="02010600030101010101" pitchFamily="2" charset="-122"/>
              </a:rPr>
              <a:t>逆时针旋转</a:t>
            </a:r>
            <a:r>
              <a:rPr lang="en-US" altLang="x-none" sz="2400" dirty="0">
                <a:solidFill>
                  <a:srgbClr val="0000FF"/>
                </a:solidFill>
                <a:latin typeface="宋体" panose="02010600030101010101" pitchFamily="2" charset="-122"/>
                <a:ea typeface="宋体" panose="02010600030101010101" pitchFamily="2" charset="-122"/>
              </a:rPr>
              <a:t>100°</a:t>
            </a:r>
            <a:r>
              <a:rPr lang="zh-CN" altLang="en-US" sz="2400" dirty="0">
                <a:solidFill>
                  <a:srgbClr val="0000FF"/>
                </a:solidFill>
                <a:latin typeface="宋体" panose="02010600030101010101" pitchFamily="2" charset="-122"/>
                <a:ea typeface="宋体" panose="02010600030101010101" pitchFamily="2" charset="-122"/>
              </a:rPr>
              <a:t>后的图形</a:t>
            </a:r>
            <a:r>
              <a:rPr lang="en-US" altLang="x-none" sz="2400" dirty="0">
                <a:solidFill>
                  <a:srgbClr val="0000FF"/>
                </a:solidFill>
                <a:latin typeface="宋体" panose="02010600030101010101" pitchFamily="2" charset="-122"/>
                <a:ea typeface="宋体" panose="02010600030101010101" pitchFamily="2" charset="-122"/>
              </a:rPr>
              <a:t>.</a:t>
            </a:r>
            <a:endParaRPr lang="en-US" altLang="x-none" sz="2400" dirty="0">
              <a:solidFill>
                <a:srgbClr val="0000FF"/>
              </a:solidFill>
              <a:latin typeface="宋体" panose="02010600030101010101" pitchFamily="2" charset="-122"/>
              <a:ea typeface="宋体" panose="02010600030101010101" pitchFamily="2" charset="-122"/>
            </a:endParaRPr>
          </a:p>
        </p:txBody>
      </p:sp>
      <p:sp>
        <p:nvSpPr>
          <p:cNvPr id="24602" name="Text Box 27"/>
          <p:cNvSpPr txBox="1"/>
          <p:nvPr/>
        </p:nvSpPr>
        <p:spPr>
          <a:xfrm>
            <a:off x="539750" y="1676400"/>
            <a:ext cx="2735263" cy="457200"/>
          </a:xfrm>
          <a:prstGeom prst="rect">
            <a:avLst/>
          </a:prstGeom>
          <a:noFill/>
          <a:ln w="9525">
            <a:noFill/>
          </a:ln>
        </p:spPr>
        <p:txBody>
          <a:bodyPr>
            <a:spAutoFit/>
          </a:bodyPr>
          <a:p>
            <a:pPr>
              <a:spcBef>
                <a:spcPct val="50000"/>
              </a:spcBef>
            </a:pPr>
            <a:r>
              <a:rPr lang="zh-CN" altLang="en-US" sz="2400" dirty="0">
                <a:latin typeface="楷体_GB2312" panose="02010609030101010101" pitchFamily="1" charset="-122"/>
                <a:ea typeface="楷体_GB2312" panose="02010609030101010101" pitchFamily="1" charset="-122"/>
              </a:rPr>
              <a:t>解析：⑴</a:t>
            </a:r>
            <a:r>
              <a:rPr lang="en-US" altLang="x-none" sz="2400" dirty="0">
                <a:latin typeface="楷体_GB2312" panose="02010609030101010101" pitchFamily="1" charset="-122"/>
                <a:ea typeface="楷体_GB2312" panose="02010609030101010101" pitchFamily="1" charset="-122"/>
              </a:rPr>
              <a:t>.</a:t>
            </a:r>
            <a:r>
              <a:rPr lang="zh-CN" altLang="en-US" sz="2400" dirty="0">
                <a:latin typeface="楷体_GB2312" panose="02010609030101010101" pitchFamily="1" charset="-122"/>
                <a:ea typeface="楷体_GB2312" panose="02010609030101010101" pitchFamily="1" charset="-122"/>
              </a:rPr>
              <a:t>连结</a:t>
            </a:r>
            <a:r>
              <a:rPr lang="en-US" altLang="x-none" sz="2400" dirty="0">
                <a:latin typeface="楷体_GB2312" panose="02010609030101010101" pitchFamily="1" charset="-122"/>
                <a:ea typeface="楷体_GB2312" panose="02010609030101010101" pitchFamily="1" charset="-122"/>
              </a:rPr>
              <a:t>OA</a:t>
            </a:r>
            <a:endParaRPr lang="en-US" altLang="x-none" sz="2400" dirty="0">
              <a:latin typeface="楷体_GB2312" panose="02010609030101010101" pitchFamily="1" charset="-122"/>
              <a:ea typeface="楷体_GB2312" panose="02010609030101010101" pitchFamily="1" charset="-122"/>
            </a:endParaRPr>
          </a:p>
        </p:txBody>
      </p:sp>
      <p:sp>
        <p:nvSpPr>
          <p:cNvPr id="24603" name="Text Box 28"/>
          <p:cNvSpPr txBox="1"/>
          <p:nvPr/>
        </p:nvSpPr>
        <p:spPr>
          <a:xfrm>
            <a:off x="539750" y="2060575"/>
            <a:ext cx="3959225" cy="1041400"/>
          </a:xfrm>
          <a:prstGeom prst="rect">
            <a:avLst/>
          </a:prstGeom>
          <a:noFill/>
          <a:ln w="9525">
            <a:noFill/>
          </a:ln>
        </p:spPr>
        <p:txBody>
          <a:bodyPr>
            <a:spAutoFit/>
          </a:bodyPr>
          <a:p>
            <a:pPr>
              <a:lnSpc>
                <a:spcPct val="130000"/>
              </a:lnSpc>
            </a:pPr>
            <a:r>
              <a:rPr lang="en-US" altLang="x-none" sz="2400" dirty="0">
                <a:latin typeface="楷体_GB2312" panose="02010609030101010101" pitchFamily="1" charset="-122"/>
                <a:ea typeface="楷体_GB2312" panose="02010609030101010101" pitchFamily="1" charset="-122"/>
              </a:rPr>
              <a:t>⑵.</a:t>
            </a:r>
            <a:r>
              <a:rPr lang="zh-CN" altLang="en-US" sz="2400" dirty="0">
                <a:latin typeface="楷体_GB2312" panose="02010609030101010101" pitchFamily="1" charset="-122"/>
                <a:ea typeface="楷体_GB2312" panose="02010609030101010101" pitchFamily="1" charset="-122"/>
              </a:rPr>
              <a:t>画∠</a:t>
            </a:r>
            <a:r>
              <a:rPr lang="en-US" altLang="x-none" sz="2400" dirty="0">
                <a:latin typeface="楷体_GB2312" panose="02010609030101010101" pitchFamily="1" charset="-122"/>
                <a:ea typeface="楷体_GB2312" panose="02010609030101010101" pitchFamily="1" charset="-122"/>
              </a:rPr>
              <a:t>AOC=100°</a:t>
            </a:r>
            <a:r>
              <a:rPr lang="zh-CN" altLang="en-US" sz="2400" dirty="0">
                <a:latin typeface="楷体_GB2312" panose="02010609030101010101" pitchFamily="1" charset="-122"/>
                <a:ea typeface="楷体_GB2312" panose="02010609030101010101" pitchFamily="1" charset="-122"/>
              </a:rPr>
              <a:t>，在</a:t>
            </a:r>
            <a:r>
              <a:rPr lang="en-US" altLang="x-none" sz="2400" dirty="0">
                <a:latin typeface="楷体_GB2312" panose="02010609030101010101" pitchFamily="1" charset="-122"/>
                <a:ea typeface="楷体_GB2312" panose="02010609030101010101" pitchFamily="1" charset="-122"/>
              </a:rPr>
              <a:t>OC</a:t>
            </a:r>
            <a:r>
              <a:rPr lang="zh-CN" altLang="en-US" sz="2400" dirty="0">
                <a:latin typeface="楷体_GB2312" panose="02010609030101010101" pitchFamily="1" charset="-122"/>
                <a:ea typeface="楷体_GB2312" panose="02010609030101010101" pitchFamily="1" charset="-122"/>
              </a:rPr>
              <a:t>上截取</a:t>
            </a:r>
            <a:r>
              <a:rPr lang="en-US" altLang="x-none" sz="2400" dirty="0">
                <a:latin typeface="楷体_GB2312" panose="02010609030101010101" pitchFamily="1" charset="-122"/>
                <a:ea typeface="楷体_GB2312" panose="02010609030101010101" pitchFamily="1" charset="-122"/>
              </a:rPr>
              <a:t>OA′=OA</a:t>
            </a:r>
            <a:endParaRPr lang="en-US" altLang="x-none" sz="2400" dirty="0">
              <a:latin typeface="楷体_GB2312" panose="02010609030101010101" pitchFamily="1" charset="-122"/>
              <a:ea typeface="楷体_GB2312" panose="02010609030101010101" pitchFamily="1" charset="-122"/>
            </a:endParaRPr>
          </a:p>
        </p:txBody>
      </p:sp>
      <p:sp>
        <p:nvSpPr>
          <p:cNvPr id="24604" name="Text Box 29"/>
          <p:cNvSpPr txBox="1"/>
          <p:nvPr/>
        </p:nvSpPr>
        <p:spPr>
          <a:xfrm>
            <a:off x="539750" y="3500438"/>
            <a:ext cx="4392613" cy="1041400"/>
          </a:xfrm>
          <a:prstGeom prst="rect">
            <a:avLst/>
          </a:prstGeom>
          <a:noFill/>
          <a:ln w="9525">
            <a:noFill/>
          </a:ln>
        </p:spPr>
        <p:txBody>
          <a:bodyPr>
            <a:spAutoFit/>
          </a:bodyPr>
          <a:p>
            <a:pPr>
              <a:lnSpc>
                <a:spcPct val="130000"/>
              </a:lnSpc>
            </a:pPr>
            <a:r>
              <a:rPr lang="en-US" altLang="x-none" sz="2400" dirty="0">
                <a:latin typeface="楷体_GB2312" panose="02010609030101010101" pitchFamily="1" charset="-122"/>
                <a:ea typeface="楷体_GB2312" panose="02010609030101010101" pitchFamily="1" charset="-122"/>
              </a:rPr>
              <a:t>⑷.</a:t>
            </a:r>
            <a:r>
              <a:rPr lang="zh-CN" altLang="en-US" sz="2400" dirty="0">
                <a:latin typeface="楷体_GB2312" panose="02010609030101010101" pitchFamily="1" charset="-122"/>
                <a:ea typeface="楷体_GB2312" panose="02010609030101010101" pitchFamily="1" charset="-122"/>
              </a:rPr>
              <a:t>画∠</a:t>
            </a:r>
            <a:r>
              <a:rPr lang="en-US" altLang="x-none" sz="2400" dirty="0">
                <a:latin typeface="楷体_GB2312" panose="02010609030101010101" pitchFamily="1" charset="-122"/>
                <a:ea typeface="楷体_GB2312" panose="02010609030101010101" pitchFamily="1" charset="-122"/>
              </a:rPr>
              <a:t>BOD=100°</a:t>
            </a:r>
            <a:r>
              <a:rPr lang="zh-CN" altLang="en-US" sz="2400" dirty="0">
                <a:latin typeface="楷体_GB2312" panose="02010609030101010101" pitchFamily="1" charset="-122"/>
                <a:ea typeface="楷体_GB2312" panose="02010609030101010101" pitchFamily="1" charset="-122"/>
              </a:rPr>
              <a:t>，在</a:t>
            </a:r>
            <a:r>
              <a:rPr lang="en-US" altLang="x-none" sz="2400" dirty="0">
                <a:latin typeface="楷体_GB2312" panose="02010609030101010101" pitchFamily="1" charset="-122"/>
                <a:ea typeface="楷体_GB2312" panose="02010609030101010101" pitchFamily="1" charset="-122"/>
              </a:rPr>
              <a:t>OD</a:t>
            </a:r>
            <a:r>
              <a:rPr lang="zh-CN" altLang="en-US" sz="2400" dirty="0">
                <a:latin typeface="楷体_GB2312" panose="02010609030101010101" pitchFamily="1" charset="-122"/>
                <a:ea typeface="楷体_GB2312" panose="02010609030101010101" pitchFamily="1" charset="-122"/>
              </a:rPr>
              <a:t>上截取</a:t>
            </a:r>
            <a:r>
              <a:rPr lang="en-US" altLang="x-none" sz="2400" dirty="0">
                <a:latin typeface="楷体_GB2312" panose="02010609030101010101" pitchFamily="1" charset="-122"/>
                <a:ea typeface="楷体_GB2312" panose="02010609030101010101" pitchFamily="1" charset="-122"/>
              </a:rPr>
              <a:t>OB′=OB</a:t>
            </a:r>
            <a:endParaRPr lang="en-US" altLang="x-none" sz="2400" dirty="0">
              <a:latin typeface="楷体_GB2312" panose="02010609030101010101" pitchFamily="1" charset="-122"/>
              <a:ea typeface="楷体_GB2312" panose="02010609030101010101" pitchFamily="1" charset="-122"/>
            </a:endParaRPr>
          </a:p>
        </p:txBody>
      </p:sp>
      <p:sp>
        <p:nvSpPr>
          <p:cNvPr id="24605" name="Text Box 30"/>
          <p:cNvSpPr txBox="1"/>
          <p:nvPr/>
        </p:nvSpPr>
        <p:spPr>
          <a:xfrm>
            <a:off x="539750" y="3068638"/>
            <a:ext cx="3168650" cy="457200"/>
          </a:xfrm>
          <a:prstGeom prst="rect">
            <a:avLst/>
          </a:prstGeom>
          <a:noFill/>
          <a:ln w="9525">
            <a:noFill/>
          </a:ln>
        </p:spPr>
        <p:txBody>
          <a:bodyPr>
            <a:spAutoFit/>
          </a:bodyPr>
          <a:p>
            <a:pPr>
              <a:spcBef>
                <a:spcPct val="50000"/>
              </a:spcBef>
            </a:pPr>
            <a:r>
              <a:rPr lang="en-US" altLang="x-none" sz="2400" dirty="0">
                <a:latin typeface="楷体_GB2312" panose="02010609030101010101" pitchFamily="1" charset="-122"/>
                <a:ea typeface="楷体_GB2312" panose="02010609030101010101" pitchFamily="1" charset="-122"/>
              </a:rPr>
              <a:t>⑶.</a:t>
            </a:r>
            <a:r>
              <a:rPr lang="zh-CN" altLang="en-US" sz="2400" dirty="0">
                <a:latin typeface="楷体_GB2312" panose="02010609030101010101" pitchFamily="1" charset="-122"/>
                <a:ea typeface="楷体_GB2312" panose="02010609030101010101" pitchFamily="1" charset="-122"/>
              </a:rPr>
              <a:t>连结</a:t>
            </a:r>
            <a:r>
              <a:rPr lang="en-US" altLang="x-none" sz="2400" dirty="0">
                <a:latin typeface="楷体_GB2312" panose="02010609030101010101" pitchFamily="1" charset="-122"/>
                <a:ea typeface="楷体_GB2312" panose="02010609030101010101" pitchFamily="1" charset="-122"/>
              </a:rPr>
              <a:t>OB</a:t>
            </a:r>
            <a:endParaRPr lang="en-US" altLang="x-none" sz="2400" dirty="0">
              <a:latin typeface="楷体_GB2312" panose="02010609030101010101" pitchFamily="1" charset="-122"/>
              <a:ea typeface="楷体_GB2312" panose="02010609030101010101" pitchFamily="1" charset="-122"/>
            </a:endParaRPr>
          </a:p>
        </p:txBody>
      </p:sp>
      <p:sp>
        <p:nvSpPr>
          <p:cNvPr id="24606" name="Text Box 31"/>
          <p:cNvSpPr txBox="1"/>
          <p:nvPr/>
        </p:nvSpPr>
        <p:spPr>
          <a:xfrm>
            <a:off x="611188" y="5805488"/>
            <a:ext cx="7488237" cy="457200"/>
          </a:xfrm>
          <a:prstGeom prst="rect">
            <a:avLst/>
          </a:prstGeom>
          <a:noFill/>
          <a:ln w="9525">
            <a:noFill/>
          </a:ln>
        </p:spPr>
        <p:txBody>
          <a:bodyPr>
            <a:spAutoFit/>
          </a:bodyPr>
          <a:p>
            <a:pPr>
              <a:spcBef>
                <a:spcPct val="50000"/>
              </a:spcBef>
            </a:pPr>
            <a:r>
              <a:rPr lang="zh-CN" altLang="en-US" sz="2400" dirty="0">
                <a:solidFill>
                  <a:srgbClr val="6600FF"/>
                </a:solidFill>
                <a:latin typeface="宋体" panose="02010600030101010101" pitchFamily="2" charset="-122"/>
                <a:ea typeface="宋体" panose="02010600030101010101" pitchFamily="2" charset="-122"/>
              </a:rPr>
              <a:t>注：作旋转后的图形可以转化为作旋转后的对应点</a:t>
            </a:r>
            <a:endParaRPr lang="zh-CN" altLang="en-US" sz="2400" dirty="0">
              <a:solidFill>
                <a:srgbClr val="6600FF"/>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02"/>
                                        </p:tgtEl>
                                        <p:attrNameLst>
                                          <p:attrName>style.visibility</p:attrName>
                                        </p:attrNameLst>
                                      </p:cBhvr>
                                      <p:to>
                                        <p:strVal val="visible"/>
                                      </p:to>
                                    </p:set>
                                    <p:animEffect transition="in" filter="blinds(horizontal)">
                                      <p:cBhvr>
                                        <p:cTn id="7" dur="500"/>
                                        <p:tgtEl>
                                          <p:spTgt spid="24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wipe(down)">
                                      <p:cBhvr>
                                        <p:cTn id="12" dur="500"/>
                                        <p:tgtEl>
                                          <p:spTgt spid="245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603"/>
                                        </p:tgtEl>
                                        <p:attrNameLst>
                                          <p:attrName>style.visibility</p:attrName>
                                        </p:attrNameLst>
                                      </p:cBhvr>
                                      <p:to>
                                        <p:strVal val="visible"/>
                                      </p:to>
                                    </p:set>
                                    <p:animEffect transition="in" filter="blinds(horizontal)">
                                      <p:cBhvr>
                                        <p:cTn id="17" dur="500"/>
                                        <p:tgtEl>
                                          <p:spTgt spid="246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600"/>
                                        </p:tgtEl>
                                        <p:attrNameLst>
                                          <p:attrName>style.visibility</p:attrName>
                                        </p:attrNameLst>
                                      </p:cBhvr>
                                      <p:to>
                                        <p:strVal val="visible"/>
                                      </p:to>
                                    </p:set>
                                    <p:animEffect transition="in" filter="wipe(down)">
                                      <p:cBhvr>
                                        <p:cTn id="22" dur="500"/>
                                        <p:tgtEl>
                                          <p:spTgt spid="246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wipe(down)">
                                      <p:cBhvr>
                                        <p:cTn id="27" dur="500"/>
                                        <p:tgtEl>
                                          <p:spTgt spid="24585"/>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4598"/>
                                        </p:tgtEl>
                                        <p:attrNameLst>
                                          <p:attrName>style.visibility</p:attrName>
                                        </p:attrNameLst>
                                      </p:cBhvr>
                                      <p:to>
                                        <p:strVal val="visible"/>
                                      </p:to>
                                    </p:set>
                                    <p:animEffect transition="in" filter="wipe(down)">
                                      <p:cBhvr>
                                        <p:cTn id="31" dur="500"/>
                                        <p:tgtEl>
                                          <p:spTgt spid="245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580"/>
                                        </p:tgtEl>
                                        <p:attrNameLst>
                                          <p:attrName>style.visibility</p:attrName>
                                        </p:attrNameLst>
                                      </p:cBhvr>
                                      <p:to>
                                        <p:strVal val="visible"/>
                                      </p:to>
                                    </p:set>
                                    <p:animEffect transition="in" filter="wipe(down)">
                                      <p:cBhvr>
                                        <p:cTn id="36" dur="500"/>
                                        <p:tgtEl>
                                          <p:spTgt spid="2458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45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588"/>
                                        </p:tgtEl>
                                        <p:attrNameLst>
                                          <p:attrName>style.visibility</p:attrName>
                                        </p:attrNameLst>
                                      </p:cBhvr>
                                      <p:to>
                                        <p:strVal val="visible"/>
                                      </p:to>
                                    </p:set>
                                    <p:animEffect transition="in" filter="wipe(down)">
                                      <p:cBhvr>
                                        <p:cTn id="45" dur="500"/>
                                        <p:tgtEl>
                                          <p:spTgt spid="2458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605"/>
                                        </p:tgtEl>
                                        <p:attrNameLst>
                                          <p:attrName>style.visibility</p:attrName>
                                        </p:attrNameLst>
                                      </p:cBhvr>
                                      <p:to>
                                        <p:strVal val="visible"/>
                                      </p:to>
                                    </p:set>
                                    <p:animEffect transition="in" filter="blinds(horizontal)">
                                      <p:cBhvr>
                                        <p:cTn id="50" dur="500"/>
                                        <p:tgtEl>
                                          <p:spTgt spid="2460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584"/>
                                        </p:tgtEl>
                                        <p:attrNameLst>
                                          <p:attrName>style.visibility</p:attrName>
                                        </p:attrNameLst>
                                      </p:cBhvr>
                                      <p:to>
                                        <p:strVal val="visible"/>
                                      </p:to>
                                    </p:set>
                                    <p:animEffect transition="in" filter="wipe(down)">
                                      <p:cBhvr>
                                        <p:cTn id="55" dur="500"/>
                                        <p:tgtEl>
                                          <p:spTgt spid="2458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604"/>
                                        </p:tgtEl>
                                        <p:attrNameLst>
                                          <p:attrName>style.visibility</p:attrName>
                                        </p:attrNameLst>
                                      </p:cBhvr>
                                      <p:to>
                                        <p:strVal val="visible"/>
                                      </p:to>
                                    </p:set>
                                    <p:animEffect transition="in" filter="blinds(horizontal)">
                                      <p:cBhvr>
                                        <p:cTn id="60" dur="500"/>
                                        <p:tgtEl>
                                          <p:spTgt spid="246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4599"/>
                                        </p:tgtEl>
                                        <p:attrNameLst>
                                          <p:attrName>style.visibility</p:attrName>
                                        </p:attrNameLst>
                                      </p:cBhvr>
                                      <p:to>
                                        <p:strVal val="visible"/>
                                      </p:to>
                                    </p:set>
                                    <p:animEffect transition="in" filter="wipe(down)">
                                      <p:cBhvr>
                                        <p:cTn id="65" dur="500"/>
                                        <p:tgtEl>
                                          <p:spTgt spid="2459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4586"/>
                                        </p:tgtEl>
                                        <p:attrNameLst>
                                          <p:attrName>style.visibility</p:attrName>
                                        </p:attrNameLst>
                                      </p:cBhvr>
                                      <p:to>
                                        <p:strVal val="visible"/>
                                      </p:to>
                                    </p:set>
                                    <p:animEffect transition="in" filter="wipe(down)">
                                      <p:cBhvr>
                                        <p:cTn id="70" dur="500"/>
                                        <p:tgtEl>
                                          <p:spTgt spid="24586"/>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24597"/>
                                        </p:tgtEl>
                                        <p:attrNameLst>
                                          <p:attrName>style.visibility</p:attrName>
                                        </p:attrNameLst>
                                      </p:cBhvr>
                                      <p:to>
                                        <p:strVal val="visible"/>
                                      </p:to>
                                    </p:set>
                                    <p:animEffect transition="in" filter="wipe(down)">
                                      <p:cBhvr>
                                        <p:cTn id="74" dur="500"/>
                                        <p:tgtEl>
                                          <p:spTgt spid="2459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4579"/>
                                        </p:tgtEl>
                                        <p:attrNameLst>
                                          <p:attrName>style.visibility</p:attrName>
                                        </p:attrNameLst>
                                      </p:cBhvr>
                                      <p:to>
                                        <p:strVal val="visible"/>
                                      </p:to>
                                    </p:set>
                                    <p:animEffect transition="in" filter="wipe(down)">
                                      <p:cBhvr>
                                        <p:cTn id="79" dur="500"/>
                                        <p:tgtEl>
                                          <p:spTgt spid="2457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2458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4590"/>
                                        </p:tgtEl>
                                        <p:attrNameLst>
                                          <p:attrName>style.visibility</p:attrName>
                                        </p:attrNameLst>
                                      </p:cBhvr>
                                      <p:to>
                                        <p:strVal val="visible"/>
                                      </p:to>
                                    </p:set>
                                    <p:animEffect transition="in" filter="wipe(down)">
                                      <p:cBhvr>
                                        <p:cTn id="88" dur="500"/>
                                        <p:tgtEl>
                                          <p:spTgt spid="2459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4578"/>
                                        </p:tgtEl>
                                        <p:attrNameLst>
                                          <p:attrName>style.visibility</p:attrName>
                                        </p:attrNameLst>
                                      </p:cBhvr>
                                      <p:to>
                                        <p:strVal val="visible"/>
                                      </p:to>
                                    </p:set>
                                    <p:animEffect transition="in" filter="blinds(horizontal)">
                                      <p:cBhvr>
                                        <p:cTn id="93" dur="500"/>
                                        <p:tgtEl>
                                          <p:spTgt spid="2457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4582"/>
                                        </p:tgtEl>
                                        <p:attrNameLst>
                                          <p:attrName>style.visibility</p:attrName>
                                        </p:attrNameLst>
                                      </p:cBhvr>
                                      <p:to>
                                        <p:strVal val="visible"/>
                                      </p:to>
                                    </p:set>
                                    <p:animEffect transition="in" filter="wipe(down)">
                                      <p:cBhvr>
                                        <p:cTn id="98" dur="500"/>
                                        <p:tgtEl>
                                          <p:spTgt spid="2458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24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7" grpId="0" animBg="1"/>
      <p:bldP spid="24588" grpId="0"/>
      <p:bldP spid="24589" grpId="0" animBg="1"/>
      <p:bldP spid="24590" grpId="0"/>
      <p:bldP spid="24597" grpId="0"/>
      <p:bldP spid="24598" grpId="0"/>
      <p:bldP spid="24602" grpId="0"/>
      <p:bldP spid="24603" grpId="0"/>
      <p:bldP spid="24604" grpId="0"/>
      <p:bldP spid="24605" grpId="0"/>
      <p:bldP spid="246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p:nvPr>
            <p:ph type="title"/>
          </p:nvPr>
        </p:nvSpPr>
        <p:spPr>
          <a:xfrm>
            <a:off x="395288" y="-98425"/>
            <a:ext cx="8229600" cy="1141413"/>
          </a:xfrm>
          <a:ln/>
        </p:spPr>
        <p:txBody>
          <a:bodyPr anchor="ctr"/>
          <a:p>
            <a:pPr algn="ctr"/>
            <a:r>
              <a:rPr lang="zh-CN" altLang="en-US" sz="5400" dirty="0"/>
              <a:t>课堂小结</a:t>
            </a:r>
            <a:endParaRPr lang="zh-CN" altLang="en-US" sz="5400" dirty="0"/>
          </a:p>
        </p:txBody>
      </p:sp>
      <p:sp>
        <p:nvSpPr>
          <p:cNvPr id="25603" name="文本占位符 25602"/>
          <p:cNvSpPr>
            <a:spLocks noGrp="1"/>
          </p:cNvSpPr>
          <p:nvPr>
            <p:ph type="body" idx="1"/>
          </p:nvPr>
        </p:nvSpPr>
        <p:spPr>
          <a:ln/>
        </p:spPr>
        <p:txBody>
          <a:bodyPr/>
          <a:p>
            <a:endParaRPr lang="zh-CN" altLang="en-US" dirty="0"/>
          </a:p>
        </p:txBody>
      </p:sp>
      <p:grpSp>
        <p:nvGrpSpPr>
          <p:cNvPr id="25604" name="组合 25603"/>
          <p:cNvGrpSpPr/>
          <p:nvPr/>
        </p:nvGrpSpPr>
        <p:grpSpPr>
          <a:xfrm>
            <a:off x="0" y="0"/>
            <a:ext cx="9144000" cy="7056438"/>
            <a:chOff x="0" y="0"/>
            <a:chExt cx="5268" cy="3810"/>
          </a:xfrm>
        </p:grpSpPr>
        <p:sp>
          <p:nvSpPr>
            <p:cNvPr id="25605" name="横卷形 25604"/>
            <p:cNvSpPr/>
            <p:nvPr/>
          </p:nvSpPr>
          <p:spPr>
            <a:xfrm>
              <a:off x="0" y="0"/>
              <a:ext cx="5262" cy="3810"/>
            </a:xfrm>
            <a:prstGeom prst="horizontalScroll">
              <a:avLst>
                <a:gd name="adj" fmla="val 10796"/>
              </a:avLst>
            </a:prstGeom>
            <a:solidFill>
              <a:srgbClr val="CCFFFF"/>
            </a:solidFill>
            <a:ln w="12700" cap="sq" cmpd="sng">
              <a:solidFill>
                <a:schemeClr val="tx1"/>
              </a:solidFill>
              <a:prstDash val="solid"/>
              <a:headEnd type="none" w="med" len="med"/>
              <a:tailEnd type="none" w="med" len="med"/>
            </a:ln>
          </p:spPr>
          <p:txBody>
            <a:bodyPr/>
            <a:p>
              <a:endParaRPr lang="zh-CN" altLang="en-US"/>
            </a:p>
          </p:txBody>
        </p:sp>
        <p:sp>
          <p:nvSpPr>
            <p:cNvPr id="25606" name="文本框 25605"/>
            <p:cNvSpPr txBox="1"/>
            <p:nvPr/>
          </p:nvSpPr>
          <p:spPr>
            <a:xfrm>
              <a:off x="370" y="623"/>
              <a:ext cx="4898" cy="2522"/>
            </a:xfrm>
            <a:prstGeom prst="rect">
              <a:avLst/>
            </a:prstGeom>
            <a:noFill/>
            <a:ln w="9525">
              <a:noFill/>
            </a:ln>
          </p:spPr>
          <p:txBody>
            <a:bodyPr>
              <a:spAutoFit/>
            </a:bodyPr>
            <a:p>
              <a:pPr marL="457200" indent="-457200">
                <a:spcBef>
                  <a:spcPct val="50000"/>
                </a:spcBef>
                <a:buFont typeface="Arial" panose="020B0604020202020204" pitchFamily="34" charset="0"/>
                <a:buAutoNum type="arabicPeriod"/>
              </a:pPr>
              <a:r>
                <a:rPr lang="zh-CN" altLang="en-US" sz="3600" dirty="0">
                  <a:latin typeface="楷体_GB2312" panose="02010609030101010101" pitchFamily="1" charset="-122"/>
                  <a:ea typeface="楷体_GB2312" panose="02010609030101010101" pitchFamily="1" charset="-122"/>
                </a:rPr>
                <a:t>旋转的定义：</a:t>
              </a:r>
              <a:r>
                <a:rPr lang="zh-CN" altLang="en-US" sz="2800" dirty="0">
                  <a:latin typeface="楷体_GB2312" panose="02010609030101010101" pitchFamily="1" charset="-122"/>
                  <a:ea typeface="楷体_GB2312" panose="02010609030101010101" pitchFamily="1" charset="-122"/>
                </a:rPr>
                <a:t>在平面内，把一个图形绕某一个定点转动一个角度的图形变换称为旋转</a:t>
              </a:r>
              <a:r>
                <a:rPr lang="en-US" altLang="x-none" sz="2800" dirty="0">
                  <a:latin typeface="楷体_GB2312" panose="02010609030101010101" pitchFamily="1" charset="-122"/>
                  <a:ea typeface="楷体_GB2312" panose="02010609030101010101" pitchFamily="1" charset="-122"/>
                </a:rPr>
                <a:t>. </a:t>
              </a:r>
              <a:r>
                <a:rPr lang="zh-CN" altLang="en-US" sz="2800" dirty="0">
                  <a:latin typeface="楷体_GB2312" panose="02010609030101010101" pitchFamily="1" charset="-122"/>
                  <a:ea typeface="楷体_GB2312" panose="02010609030101010101" pitchFamily="1" charset="-122"/>
                </a:rPr>
                <a:t>这个定点称为旋转中心，转动的角称为旋转角</a:t>
              </a:r>
              <a:r>
                <a:rPr lang="en-US" altLang="x-none" sz="2400" b="0" dirty="0">
                  <a:latin typeface="楷体_GB2312" panose="02010609030101010101" pitchFamily="1" charset="-122"/>
                  <a:ea typeface="楷体_GB2312" panose="02010609030101010101" pitchFamily="1" charset="-122"/>
                </a:rPr>
                <a:t>.</a:t>
              </a:r>
              <a:endParaRPr lang="en-US" altLang="x-none" sz="2400" b="0" dirty="0">
                <a:latin typeface="楷体_GB2312" panose="02010609030101010101" pitchFamily="1" charset="-122"/>
                <a:ea typeface="楷体_GB2312" panose="02010609030101010101" pitchFamily="1" charset="-122"/>
              </a:endParaRPr>
            </a:p>
            <a:p>
              <a:pPr marL="457200" indent="-457200">
                <a:spcBef>
                  <a:spcPct val="50000"/>
                </a:spcBef>
                <a:buFont typeface="Arial" panose="020B0604020202020204" pitchFamily="34" charset="0"/>
                <a:buAutoNum type="arabicPeriod"/>
              </a:pPr>
              <a:r>
                <a:rPr lang="zh-CN" altLang="en-US" sz="3600" dirty="0">
                  <a:latin typeface="楷体_GB2312" panose="02010609030101010101" pitchFamily="1" charset="-122"/>
                  <a:ea typeface="楷体_GB2312" panose="02010609030101010101" pitchFamily="1" charset="-122"/>
                </a:rPr>
                <a:t>旋转的性质：</a:t>
              </a:r>
              <a:endParaRPr lang="zh-CN" altLang="en-US" sz="3600" dirty="0">
                <a:latin typeface="楷体_GB2312" panose="02010609030101010101" pitchFamily="1" charset="-122"/>
                <a:ea typeface="楷体_GB2312" panose="02010609030101010101" pitchFamily="1" charset="-122"/>
              </a:endParaRPr>
            </a:p>
            <a:p>
              <a:pPr marL="914400" lvl="1" indent="-457200" eaLnBrk="1" hangingPunct="1">
                <a:spcBef>
                  <a:spcPct val="50000"/>
                </a:spcBef>
                <a:buClr>
                  <a:schemeClr val="tx1"/>
                </a:buClr>
                <a:buFont typeface="Arial" panose="020B0604020202020204" pitchFamily="34" charset="0"/>
                <a:buAutoNum type="circleNumDbPlain"/>
              </a:pPr>
              <a:r>
                <a:rPr lang="zh-CN" altLang="en-US" sz="2800" b="1" dirty="0">
                  <a:latin typeface="楷体_GB2312" panose="02010609030101010101" pitchFamily="1" charset="-122"/>
                  <a:ea typeface="楷体_GB2312" panose="02010609030101010101" pitchFamily="1" charset="-122"/>
                </a:rPr>
                <a:t>旋转不改变图形的大小与形状，但可改变方向</a:t>
              </a:r>
              <a:r>
                <a:rPr lang="en-US" altLang="x-none" sz="2800" b="1" dirty="0">
                  <a:latin typeface="楷体_GB2312" panose="02010609030101010101" pitchFamily="1" charset="-122"/>
                  <a:ea typeface="楷体_GB2312" panose="02010609030101010101" pitchFamily="1" charset="-122"/>
                </a:rPr>
                <a:t>;</a:t>
              </a:r>
              <a:endParaRPr lang="en-US" altLang="x-none" sz="2800" b="1" dirty="0">
                <a:latin typeface="楷体_GB2312" panose="02010609030101010101" pitchFamily="1" charset="-122"/>
                <a:ea typeface="楷体_GB2312" panose="02010609030101010101" pitchFamily="1" charset="-122"/>
              </a:endParaRPr>
            </a:p>
            <a:p>
              <a:pPr marL="914400" lvl="1" indent="-457200" eaLnBrk="1" hangingPunct="1">
                <a:spcBef>
                  <a:spcPct val="50000"/>
                </a:spcBef>
                <a:buClr>
                  <a:schemeClr val="tx1"/>
                </a:buClr>
                <a:buFont typeface="Arial" panose="020B0604020202020204" pitchFamily="34" charset="0"/>
                <a:buAutoNum type="circleNumDbPlain"/>
              </a:pPr>
              <a:r>
                <a:rPr lang="zh-CN" altLang="en-US" sz="2800" b="1" dirty="0">
                  <a:latin typeface="楷体_GB2312" panose="02010609030101010101" pitchFamily="1" charset="-122"/>
                  <a:ea typeface="楷体_GB2312" panose="02010609030101010101" pitchFamily="1" charset="-122"/>
                </a:rPr>
                <a:t>旋转前后两图形任意一对对应点与旋转中心的连线所成的角都是旋转角，</a:t>
              </a:r>
              <a:endParaRPr lang="zh-CN" altLang="en-US" sz="2800" b="1" dirty="0">
                <a:latin typeface="楷体_GB2312" panose="02010609030101010101" pitchFamily="1" charset="-122"/>
                <a:ea typeface="楷体_GB2312" panose="02010609030101010101" pitchFamily="1" charset="-122"/>
              </a:endParaRPr>
            </a:p>
            <a:p>
              <a:pPr marL="914400" lvl="1" indent="-457200" eaLnBrk="1" hangingPunct="1">
                <a:spcBef>
                  <a:spcPct val="50000"/>
                </a:spcBef>
                <a:buClr>
                  <a:schemeClr val="tx1"/>
                </a:buClr>
                <a:buFont typeface="Arial" panose="020B0604020202020204" pitchFamily="34" charset="0"/>
                <a:buAutoNum type="circleNumDbPlain"/>
              </a:pPr>
              <a:r>
                <a:rPr lang="zh-CN" altLang="en-US" sz="2800" b="1" dirty="0">
                  <a:latin typeface="楷体_GB2312" panose="02010609030101010101" pitchFamily="1" charset="-122"/>
                  <a:ea typeface="楷体_GB2312" panose="02010609030101010101" pitchFamily="1" charset="-122"/>
                </a:rPr>
                <a:t>对应点到旋转中心的距离相等</a:t>
              </a:r>
              <a:r>
                <a:rPr lang="en-US" altLang="x-none" sz="2800" b="1" dirty="0">
                  <a:latin typeface="楷体_GB2312" panose="02010609030101010101" pitchFamily="1" charset="-122"/>
                  <a:ea typeface="楷体_GB2312" panose="02010609030101010101" pitchFamily="1" charset="-122"/>
                </a:rPr>
                <a:t>.</a:t>
              </a:r>
              <a:endParaRPr lang="en-US" altLang="x-none" sz="2800" b="1" dirty="0">
                <a:latin typeface="楷体_GB2312" panose="02010609030101010101" pitchFamily="1" charset="-122"/>
                <a:ea typeface="楷体_GB2312" panose="02010609030101010101" pitchFamily="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fltVal val="0.000000"/>
                                          </p:val>
                                        </p:tav>
                                        <p:tav tm="100000">
                                          <p:val>
                                            <p:strVal val="#ppt_w"/>
                                          </p:val>
                                        </p:tav>
                                      </p:tavLst>
                                    </p:anim>
                                    <p:anim calcmode="lin" valueType="num">
                                      <p:cBhvr>
                                        <p:cTn id="8" dur="1000" fill="hold"/>
                                        <p:tgtEl>
                                          <p:spTgt spid="2560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8" descr="10_9_1"/>
          <p:cNvPicPr>
            <a:picLocks noChangeAspect="1"/>
          </p:cNvPicPr>
          <p:nvPr/>
        </p:nvPicPr>
        <p:blipFill>
          <a:blip r:embed="rId1"/>
          <a:stretch>
            <a:fillRect/>
          </a:stretch>
        </p:blipFill>
        <p:spPr>
          <a:xfrm>
            <a:off x="6156325" y="3789363"/>
            <a:ext cx="1981200" cy="2582862"/>
          </a:xfrm>
          <a:prstGeom prst="rect">
            <a:avLst/>
          </a:prstGeom>
          <a:noFill/>
          <a:ln w="9525">
            <a:noFill/>
          </a:ln>
        </p:spPr>
      </p:pic>
      <p:sp>
        <p:nvSpPr>
          <p:cNvPr id="8195" name="Text Box 11"/>
          <p:cNvSpPr txBox="1"/>
          <p:nvPr/>
        </p:nvSpPr>
        <p:spPr>
          <a:xfrm>
            <a:off x="1042988" y="1989138"/>
            <a:ext cx="7850187" cy="1098550"/>
          </a:xfrm>
          <a:prstGeom prst="rect">
            <a:avLst/>
          </a:prstGeom>
          <a:noFill/>
          <a:ln w="9525">
            <a:noFill/>
          </a:ln>
        </p:spPr>
        <p:txBody>
          <a:bodyPr>
            <a:spAutoFit/>
          </a:bodyPr>
          <a:p>
            <a:pPr>
              <a:spcBef>
                <a:spcPct val="50000"/>
              </a:spcBef>
            </a:pPr>
            <a:r>
              <a:rPr lang="en-US" altLang="x-none" sz="6600" dirty="0">
                <a:solidFill>
                  <a:srgbClr val="FF3300"/>
                </a:solidFill>
                <a:latin typeface="Arial" panose="020B0604020202020204" pitchFamily="34" charset="0"/>
                <a:ea typeface="宋体" panose="02010600030101010101" pitchFamily="2" charset="-122"/>
              </a:rPr>
              <a:t>2.8</a:t>
            </a:r>
            <a:r>
              <a:rPr lang="zh-CN" altLang="en-US" sz="6600" dirty="0">
                <a:latin typeface="Arial" panose="020B0604020202020204" pitchFamily="34" charset="0"/>
                <a:ea typeface="宋体" panose="02010600030101010101" pitchFamily="2" charset="-122"/>
              </a:rPr>
              <a:t>平面图形的旋转</a:t>
            </a:r>
            <a:endParaRPr lang="zh-CN" altLang="en-US" sz="6600"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内容占位符 66"/>
          <p:cNvSpPr>
            <a:spLocks noGrp="1"/>
          </p:cNvSpPr>
          <p:nvPr>
            <p:ph idx="1"/>
          </p:nvPr>
        </p:nvSpPr>
        <p:spPr>
          <a:xfrm>
            <a:off x="457200" y="981075"/>
            <a:ext cx="8229600" cy="5149850"/>
          </a:xfrm>
          <a:ln/>
        </p:spPr>
        <p:txBody>
          <a:bodyPr vert="horz" wrap="square" anchor="t"/>
          <a:p>
            <a:endParaRPr lang="zh-CN" altLang="en-US" dirty="0"/>
          </a:p>
        </p:txBody>
      </p:sp>
      <p:sp>
        <p:nvSpPr>
          <p:cNvPr id="9219" name="标题 65"/>
          <p:cNvSpPr>
            <a:spLocks noGrp="1"/>
          </p:cNvSpPr>
          <p:nvPr>
            <p:ph type="title"/>
          </p:nvPr>
        </p:nvSpPr>
        <p:spPr>
          <a:xfrm>
            <a:off x="2071688" y="0"/>
            <a:ext cx="7072312" cy="714375"/>
          </a:xfrm>
          <a:ln/>
        </p:spPr>
        <p:txBody>
          <a:bodyPr anchor="ctr"/>
          <a:p>
            <a:r>
              <a:rPr lang="zh-CN" altLang="en-US" dirty="0"/>
              <a:t>生活中的旋转</a:t>
            </a:r>
            <a:endParaRPr lang="zh-CN" altLang="en-US" dirty="0"/>
          </a:p>
        </p:txBody>
      </p:sp>
      <p:pic>
        <p:nvPicPr>
          <p:cNvPr id="9220" name="Picture 5" descr="013am"/>
          <p:cNvPicPr>
            <a:picLocks noChangeAspect="1"/>
          </p:cNvPicPr>
          <p:nvPr/>
        </p:nvPicPr>
        <p:blipFill>
          <a:blip r:embed="rId1"/>
          <a:stretch>
            <a:fillRect/>
          </a:stretch>
        </p:blipFill>
        <p:spPr>
          <a:xfrm>
            <a:off x="6370638" y="3935413"/>
            <a:ext cx="2738437" cy="2590800"/>
          </a:xfrm>
          <a:prstGeom prst="rect">
            <a:avLst/>
          </a:prstGeom>
          <a:noFill/>
          <a:ln w="9525">
            <a:noFill/>
          </a:ln>
        </p:spPr>
      </p:pic>
      <p:pic>
        <p:nvPicPr>
          <p:cNvPr id="9221" name="Picture 3" descr="d10007"/>
          <p:cNvPicPr>
            <a:picLocks noChangeAspect="1"/>
          </p:cNvPicPr>
          <p:nvPr/>
        </p:nvPicPr>
        <p:blipFill>
          <a:blip r:embed="rId2"/>
          <a:stretch>
            <a:fillRect/>
          </a:stretch>
        </p:blipFill>
        <p:spPr>
          <a:xfrm>
            <a:off x="6286500" y="693738"/>
            <a:ext cx="2857500" cy="3160712"/>
          </a:xfrm>
          <a:prstGeom prst="rect">
            <a:avLst/>
          </a:prstGeom>
          <a:noFill/>
          <a:ln w="9525">
            <a:noFill/>
          </a:ln>
        </p:spPr>
      </p:pic>
      <p:pic>
        <p:nvPicPr>
          <p:cNvPr id="9222" name="Picture 3" descr="112264954G"/>
          <p:cNvPicPr>
            <a:picLocks noChangeAspect="1"/>
          </p:cNvPicPr>
          <p:nvPr/>
        </p:nvPicPr>
        <p:blipFill>
          <a:blip r:embed="rId3"/>
          <a:stretch>
            <a:fillRect/>
          </a:stretch>
        </p:blipFill>
        <p:spPr>
          <a:xfrm>
            <a:off x="2771775" y="695325"/>
            <a:ext cx="3529013" cy="5829300"/>
          </a:xfrm>
          <a:prstGeom prst="rect">
            <a:avLst/>
          </a:prstGeom>
          <a:noFill/>
          <a:ln w="9525">
            <a:noFill/>
          </a:ln>
        </p:spPr>
      </p:pic>
      <p:pic>
        <p:nvPicPr>
          <p:cNvPr id="9223" name="Picture 3" descr="32ca5013c1422005034804b3a5a70935"/>
          <p:cNvPicPr>
            <a:picLocks noChangeAspect="1"/>
          </p:cNvPicPr>
          <p:nvPr/>
        </p:nvPicPr>
        <p:blipFill>
          <a:blip r:embed="rId4"/>
          <a:stretch>
            <a:fillRect/>
          </a:stretch>
        </p:blipFill>
        <p:spPr>
          <a:xfrm>
            <a:off x="1588" y="693738"/>
            <a:ext cx="2786062" cy="3240087"/>
          </a:xfrm>
          <a:prstGeom prst="rect">
            <a:avLst/>
          </a:prstGeom>
          <a:noFill/>
          <a:ln w="9525">
            <a:noFill/>
          </a:ln>
        </p:spPr>
      </p:pic>
      <p:pic>
        <p:nvPicPr>
          <p:cNvPr id="9224" name="Picture 3" descr="20070912102128589"/>
          <p:cNvPicPr>
            <a:picLocks noChangeAspect="1"/>
          </p:cNvPicPr>
          <p:nvPr/>
        </p:nvPicPr>
        <p:blipFill>
          <a:blip r:embed="rId5"/>
          <a:stretch>
            <a:fillRect/>
          </a:stretch>
        </p:blipFill>
        <p:spPr>
          <a:xfrm>
            <a:off x="1588" y="3933825"/>
            <a:ext cx="2786062" cy="2590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10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diamond(in)">
                                      <p:cBhvr>
                                        <p:cTn id="12" dur="20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diamond(in)">
                                      <p:cBhvr>
                                        <p:cTn id="17" dur="2000"/>
                                        <p:tgtEl>
                                          <p:spTgt spid="92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diamond(in)">
                                      <p:cBhvr>
                                        <p:cTn id="22" dur="2000"/>
                                        <p:tgtEl>
                                          <p:spTgt spid="922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diamond(in)">
                                      <p:cBhvr>
                                        <p:cTn id="27"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p:nvPr>
            <p:ph type="title"/>
          </p:nvPr>
        </p:nvSpPr>
        <p:spPr>
          <a:xfrm>
            <a:off x="476250" y="204788"/>
            <a:ext cx="6899275" cy="795337"/>
          </a:xfrm>
          <a:ln/>
        </p:spPr>
        <p:txBody>
          <a:bodyPr anchor="ctr"/>
          <a:p>
            <a:endParaRPr lang="zh-CN" altLang="en-US" dirty="0"/>
          </a:p>
        </p:txBody>
      </p:sp>
      <p:sp>
        <p:nvSpPr>
          <p:cNvPr id="10243" name="文本占位符 10242"/>
          <p:cNvSpPr>
            <a:spLocks noGrp="1"/>
          </p:cNvSpPr>
          <p:nvPr>
            <p:ph type="body" idx="1"/>
          </p:nvPr>
        </p:nvSpPr>
        <p:spPr>
          <a:ln/>
        </p:spPr>
        <p:txBody>
          <a:bodyPr/>
          <a:p>
            <a:endParaRPr lang="zh-CN" altLang="en-US" dirty="0"/>
          </a:p>
        </p:txBody>
      </p:sp>
      <p:grpSp>
        <p:nvGrpSpPr>
          <p:cNvPr id="10244" name="组合 10243"/>
          <p:cNvGrpSpPr/>
          <p:nvPr/>
        </p:nvGrpSpPr>
        <p:grpSpPr>
          <a:xfrm>
            <a:off x="3348038" y="2781300"/>
            <a:ext cx="2784475" cy="2808288"/>
            <a:chOff x="0" y="0"/>
            <a:chExt cx="2041" cy="2465"/>
          </a:xfrm>
        </p:grpSpPr>
        <p:pic>
          <p:nvPicPr>
            <p:cNvPr id="10245" name="图片 10244" descr="u=1946238861,1169909399&amp;gp=3"/>
            <p:cNvPicPr>
              <a:picLocks noChangeAspect="1"/>
            </p:cNvPicPr>
            <p:nvPr/>
          </p:nvPicPr>
          <p:blipFill>
            <a:blip r:embed="rId1">
              <a:lum bright="29999" contrast="-6000"/>
            </a:blip>
            <a:stretch>
              <a:fillRect/>
            </a:stretch>
          </p:blipFill>
          <p:spPr>
            <a:xfrm>
              <a:off x="0" y="0"/>
              <a:ext cx="2041" cy="2144"/>
            </a:xfrm>
            <a:prstGeom prst="rect">
              <a:avLst/>
            </a:prstGeom>
            <a:noFill/>
            <a:ln w="9525">
              <a:noFill/>
            </a:ln>
          </p:spPr>
        </p:pic>
        <p:sp>
          <p:nvSpPr>
            <p:cNvPr id="10246" name="文本框 10245"/>
            <p:cNvSpPr txBox="1"/>
            <p:nvPr/>
          </p:nvSpPr>
          <p:spPr>
            <a:xfrm>
              <a:off x="499" y="2177"/>
              <a:ext cx="695" cy="288"/>
            </a:xfrm>
            <a:prstGeom prst="rect">
              <a:avLst/>
            </a:prstGeom>
            <a:noFill/>
            <a:ln w="9525">
              <a:noFill/>
            </a:ln>
          </p:spPr>
          <p:txBody>
            <a:bodyPr>
              <a:spAutoFit/>
            </a:bodyPr>
            <a:p>
              <a:r>
                <a:rPr lang="zh-CN" altLang="en-US" sz="1600" dirty="0">
                  <a:latin typeface="Calibri" panose="020F0502020204030204" pitchFamily="34" charset="0"/>
                  <a:ea typeface="楷体_GB2312" panose="02010609030101010101" pitchFamily="1" charset="-122"/>
                </a:rPr>
                <a:t>刮水器</a:t>
              </a:r>
              <a:endParaRPr lang="zh-CN" altLang="en-US" sz="1600" dirty="0">
                <a:latin typeface="Calibri" panose="020F0502020204030204" pitchFamily="34" charset="0"/>
                <a:ea typeface="楷体_GB2312" panose="02010609030101010101" pitchFamily="1" charset="-122"/>
              </a:endParaRPr>
            </a:p>
          </p:txBody>
        </p:sp>
      </p:grpSp>
      <p:grpSp>
        <p:nvGrpSpPr>
          <p:cNvPr id="10247" name="组合 10246"/>
          <p:cNvGrpSpPr/>
          <p:nvPr/>
        </p:nvGrpSpPr>
        <p:grpSpPr>
          <a:xfrm>
            <a:off x="2844800" y="692150"/>
            <a:ext cx="3671888" cy="2813050"/>
            <a:chOff x="0" y="0"/>
            <a:chExt cx="2224" cy="1771"/>
          </a:xfrm>
        </p:grpSpPr>
        <p:pic>
          <p:nvPicPr>
            <p:cNvPr id="10248" name="图片 10247" descr="000055"/>
            <p:cNvPicPr>
              <a:picLocks noChangeAspect="1"/>
            </p:cNvPicPr>
            <p:nvPr/>
          </p:nvPicPr>
          <p:blipFill>
            <a:blip r:embed="rId2"/>
            <a:stretch>
              <a:fillRect/>
            </a:stretch>
          </p:blipFill>
          <p:spPr>
            <a:xfrm>
              <a:off x="0" y="0"/>
              <a:ext cx="2224" cy="1512"/>
            </a:xfrm>
            <a:prstGeom prst="rect">
              <a:avLst/>
            </a:prstGeom>
            <a:noFill/>
            <a:ln w="9525">
              <a:noFill/>
            </a:ln>
          </p:spPr>
        </p:pic>
        <p:sp>
          <p:nvSpPr>
            <p:cNvPr id="10249" name="文本框 10248"/>
            <p:cNvSpPr txBox="1"/>
            <p:nvPr/>
          </p:nvSpPr>
          <p:spPr>
            <a:xfrm>
              <a:off x="544" y="1406"/>
              <a:ext cx="1374" cy="365"/>
            </a:xfrm>
            <a:prstGeom prst="rect">
              <a:avLst/>
            </a:prstGeom>
            <a:noFill/>
            <a:ln w="9525">
              <a:noFill/>
            </a:ln>
          </p:spPr>
          <p:txBody>
            <a:bodyPr>
              <a:spAutoFit/>
            </a:bodyPr>
            <a:p>
              <a:r>
                <a:rPr lang="zh-CN" altLang="en-US" sz="3200" dirty="0">
                  <a:latin typeface="Calibri" panose="020F0502020204030204" pitchFamily="34" charset="0"/>
                  <a:ea typeface="楷体_GB2312" panose="02010609030101010101" pitchFamily="1" charset="-122"/>
                </a:rPr>
                <a:t>转动的车轮</a:t>
              </a:r>
              <a:endParaRPr lang="zh-CN" altLang="en-US" sz="3200" dirty="0">
                <a:latin typeface="Calibri" panose="020F0502020204030204" pitchFamily="34" charset="0"/>
                <a:ea typeface="楷体_GB2312" panose="02010609030101010101" pitchFamily="1" charset="-122"/>
              </a:endParaRPr>
            </a:p>
          </p:txBody>
        </p:sp>
      </p:grpSp>
      <p:grpSp>
        <p:nvGrpSpPr>
          <p:cNvPr id="10250" name="组合 10249"/>
          <p:cNvGrpSpPr/>
          <p:nvPr/>
        </p:nvGrpSpPr>
        <p:grpSpPr>
          <a:xfrm>
            <a:off x="323850" y="1989138"/>
            <a:ext cx="2735263" cy="3168650"/>
            <a:chOff x="0" y="0"/>
            <a:chExt cx="1633" cy="1998"/>
          </a:xfrm>
        </p:grpSpPr>
        <p:pic>
          <p:nvPicPr>
            <p:cNvPr id="10251" name="图片 10250" descr="clock"/>
            <p:cNvPicPr>
              <a:picLocks noChangeAspect="1"/>
            </p:cNvPicPr>
            <p:nvPr/>
          </p:nvPicPr>
          <p:blipFill>
            <a:blip r:embed="rId3">
              <a:lum bright="-17999"/>
            </a:blip>
            <a:stretch>
              <a:fillRect/>
            </a:stretch>
          </p:blipFill>
          <p:spPr>
            <a:xfrm>
              <a:off x="0" y="0"/>
              <a:ext cx="1633" cy="1588"/>
            </a:xfrm>
            <a:prstGeom prst="rect">
              <a:avLst/>
            </a:prstGeom>
            <a:noFill/>
            <a:ln w="9525">
              <a:noFill/>
            </a:ln>
          </p:spPr>
        </p:pic>
        <p:sp>
          <p:nvSpPr>
            <p:cNvPr id="10252" name="文本框 10251"/>
            <p:cNvSpPr txBox="1"/>
            <p:nvPr/>
          </p:nvSpPr>
          <p:spPr>
            <a:xfrm>
              <a:off x="136" y="1633"/>
              <a:ext cx="1364" cy="365"/>
            </a:xfrm>
            <a:prstGeom prst="rect">
              <a:avLst/>
            </a:prstGeom>
            <a:solidFill>
              <a:schemeClr val="bg1"/>
            </a:solidFill>
            <a:ln w="9525">
              <a:noFill/>
            </a:ln>
          </p:spPr>
          <p:txBody>
            <a:bodyPr>
              <a:spAutoFit/>
            </a:bodyPr>
            <a:p>
              <a:r>
                <a:rPr lang="zh-CN" altLang="en-US" sz="3200" dirty="0">
                  <a:latin typeface="Calibri" panose="020F0502020204030204" pitchFamily="34" charset="0"/>
                  <a:ea typeface="楷体_GB2312" panose="02010609030101010101" pitchFamily="1" charset="-122"/>
                </a:rPr>
                <a:t>转动的时针</a:t>
              </a:r>
              <a:endParaRPr lang="zh-CN" altLang="en-US" sz="3200" dirty="0">
                <a:latin typeface="Calibri" panose="020F0502020204030204" pitchFamily="34" charset="0"/>
                <a:ea typeface="楷体_GB2312" panose="02010609030101010101" pitchFamily="1" charset="-122"/>
              </a:endParaRPr>
            </a:p>
          </p:txBody>
        </p:sp>
      </p:grpSp>
      <p:grpSp>
        <p:nvGrpSpPr>
          <p:cNvPr id="10253" name="组合 10252"/>
          <p:cNvGrpSpPr/>
          <p:nvPr/>
        </p:nvGrpSpPr>
        <p:grpSpPr>
          <a:xfrm>
            <a:off x="4211638" y="1773238"/>
            <a:ext cx="5184775" cy="3600450"/>
            <a:chOff x="0" y="0"/>
            <a:chExt cx="3175" cy="2180"/>
          </a:xfrm>
        </p:grpSpPr>
        <p:pic>
          <p:nvPicPr>
            <p:cNvPr id="10254" name="图片 10253" descr="秋千"/>
            <p:cNvPicPr>
              <a:picLocks noChangeAspect="1"/>
            </p:cNvPicPr>
            <p:nvPr/>
          </p:nvPicPr>
          <p:blipFill>
            <a:blip r:embed="rId4"/>
            <a:stretch>
              <a:fillRect/>
            </a:stretch>
          </p:blipFill>
          <p:spPr>
            <a:xfrm>
              <a:off x="0" y="0"/>
              <a:ext cx="3175" cy="2117"/>
            </a:xfrm>
            <a:prstGeom prst="rect">
              <a:avLst/>
            </a:prstGeom>
            <a:noFill/>
            <a:ln w="9525">
              <a:noFill/>
            </a:ln>
          </p:spPr>
        </p:pic>
        <p:sp>
          <p:nvSpPr>
            <p:cNvPr id="10255" name="文本框 10254"/>
            <p:cNvSpPr txBox="1"/>
            <p:nvPr/>
          </p:nvSpPr>
          <p:spPr>
            <a:xfrm>
              <a:off x="1678" y="1815"/>
              <a:ext cx="887" cy="365"/>
            </a:xfrm>
            <a:prstGeom prst="rect">
              <a:avLst/>
            </a:prstGeom>
            <a:noFill/>
            <a:ln w="9525">
              <a:noFill/>
            </a:ln>
          </p:spPr>
          <p:txBody>
            <a:bodyPr>
              <a:spAutoFit/>
            </a:bodyPr>
            <a:p>
              <a:r>
                <a:rPr lang="zh-CN" altLang="en-US" sz="3200" dirty="0">
                  <a:latin typeface="Calibri" panose="020F0502020204030204" pitchFamily="34" charset="0"/>
                  <a:ea typeface="楷体_GB2312" panose="02010609030101010101" pitchFamily="1" charset="-122"/>
                </a:rPr>
                <a:t>荡秋千</a:t>
              </a:r>
              <a:endParaRPr lang="zh-CN" altLang="en-US" sz="3200" dirty="0">
                <a:latin typeface="Calibri" panose="020F0502020204030204" pitchFamily="34" charset="0"/>
                <a:ea typeface="楷体_GB2312" panose="02010609030101010101" pitchFamily="1" charset="-122"/>
              </a:endParaRPr>
            </a:p>
          </p:txBody>
        </p:sp>
      </p:grpSp>
      <p:sp>
        <p:nvSpPr>
          <p:cNvPr id="10256" name="文本框 10255"/>
          <p:cNvSpPr txBox="1"/>
          <p:nvPr/>
        </p:nvSpPr>
        <p:spPr>
          <a:xfrm>
            <a:off x="1331913" y="5445125"/>
            <a:ext cx="6840537" cy="641350"/>
          </a:xfrm>
          <a:prstGeom prst="rect">
            <a:avLst/>
          </a:prstGeom>
          <a:noFill/>
          <a:ln w="9525">
            <a:noFill/>
          </a:ln>
        </p:spPr>
        <p:txBody>
          <a:bodyPr>
            <a:spAutoFit/>
          </a:bodyPr>
          <a:p>
            <a:r>
              <a:rPr lang="zh-CN" altLang="en-US" sz="3600" dirty="0">
                <a:solidFill>
                  <a:srgbClr val="FF0000"/>
                </a:solidFill>
                <a:latin typeface="Calibri" panose="020F0502020204030204" pitchFamily="34" charset="0"/>
                <a:ea typeface="楷体_GB2312" panose="02010609030101010101" pitchFamily="1" charset="-122"/>
              </a:rPr>
              <a:t>这些运动有什么共同的特点？</a:t>
            </a:r>
            <a:endParaRPr lang="zh-CN" altLang="en-US" sz="3600" dirty="0">
              <a:solidFill>
                <a:srgbClr val="FF0000"/>
              </a:solidFill>
              <a:latin typeface="Calibri" panose="020F0502020204030204" pitchFamily="34" charset="0"/>
              <a:ea typeface="楷体_GB2312" panose="02010609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000 0.000000 L -0.291319 -0.251944 " pathEditMode="relative" rAng="0" ptsTypes="">
                                      <p:cBhvr>
                                        <p:cTn id="6" dur="2000" fill="hold"/>
                                        <p:tgtEl>
                                          <p:spTgt spid="10250"/>
                                        </p:tgtEl>
                                        <p:attrNameLst>
                                          <p:attrName>ppt_x</p:attrName>
                                          <p:attrName>ppt_y</p:attrName>
                                        </p:attrNameLst>
                                      </p:cBhvr>
                                      <p:rCtr x="-15900" y="-16100"/>
                                    </p:animMotion>
                                  </p:childTnLst>
                                </p:cTn>
                              </p:par>
                              <p:par>
                                <p:cTn id="7" presetID="6" presetClass="emph" presetSubtype="0" fill="hold" nodeType="withEffect">
                                  <p:stCondLst>
                                    <p:cond delay="0"/>
                                  </p:stCondLst>
                                  <p:childTnLst>
                                    <p:animScale>
                                      <p:cBhvr>
                                        <p:cTn id="8" dur="2000" fill="hold"/>
                                        <p:tgtEl>
                                          <p:spTgt spid="10250"/>
                                        </p:tgtEl>
                                      </p:cBhvr>
                                      <p:by x="80000" y="80000"/>
                                    </p:animScale>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10253"/>
                                        </p:tgtEl>
                                        <p:attrNameLst>
                                          <p:attrName>style.visibility</p:attrName>
                                        </p:attrNameLst>
                                      </p:cBhvr>
                                      <p:to>
                                        <p:strVal val="visible"/>
                                      </p:to>
                                    </p:set>
                                    <p:anim calcmode="lin" valueType="num">
                                      <p:cBhvr>
                                        <p:cTn id="12" dur="1000" fill="hold"/>
                                        <p:tgtEl>
                                          <p:spTgt spid="10253"/>
                                        </p:tgtEl>
                                        <p:attrNameLst>
                                          <p:attrName>ppt_w</p:attrName>
                                        </p:attrNameLst>
                                      </p:cBhvr>
                                      <p:tavLst>
                                        <p:tav tm="0">
                                          <p:val>
                                            <p:fltVal val="0.000000"/>
                                          </p:val>
                                        </p:tav>
                                        <p:tav tm="100000">
                                          <p:val>
                                            <p:strVal val="#ppt_w"/>
                                          </p:val>
                                        </p:tav>
                                      </p:tavLst>
                                    </p:anim>
                                    <p:anim calcmode="lin" valueType="num">
                                      <p:cBhvr>
                                        <p:cTn id="13" dur="1000" fill="hold"/>
                                        <p:tgtEl>
                                          <p:spTgt spid="10253"/>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0.023611 0.000093 L 0.019792 -0.241481 " pathEditMode="relative" rAng="0" ptsTypes="">
                                      <p:cBhvr>
                                        <p:cTn id="17" dur="2000" fill="hold"/>
                                        <p:tgtEl>
                                          <p:spTgt spid="10253"/>
                                        </p:tgtEl>
                                        <p:attrNameLst>
                                          <p:attrName>ppt_x</p:attrName>
                                          <p:attrName>ppt_y</p:attrName>
                                        </p:attrNameLst>
                                      </p:cBhvr>
                                      <p:rCtr x="2200" y="-11900"/>
                                    </p:animMotion>
                                  </p:childTnLst>
                                </p:cTn>
                              </p:par>
                              <p:par>
                                <p:cTn id="18" presetID="6" presetClass="emph" presetSubtype="0" fill="hold" nodeType="withEffect">
                                  <p:stCondLst>
                                    <p:cond delay="0"/>
                                  </p:stCondLst>
                                  <p:childTnLst>
                                    <p:animScale>
                                      <p:cBhvr>
                                        <p:cTn id="19" dur="2000" fill="hold"/>
                                        <p:tgtEl>
                                          <p:spTgt spid="10253"/>
                                        </p:tgtEl>
                                      </p:cBhvr>
                                      <p:by x="75000" y="75000"/>
                                    </p:animScale>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1000" fill="hold"/>
                                        <p:tgtEl>
                                          <p:spTgt spid="10247"/>
                                        </p:tgtEl>
                                        <p:attrNameLst>
                                          <p:attrName>ppt_w</p:attrName>
                                        </p:attrNameLst>
                                      </p:cBhvr>
                                      <p:tavLst>
                                        <p:tav tm="0">
                                          <p:val>
                                            <p:fltVal val="0.000000"/>
                                          </p:val>
                                        </p:tav>
                                        <p:tav tm="100000">
                                          <p:val>
                                            <p:strVal val="#ppt_w"/>
                                          </p:val>
                                        </p:tav>
                                      </p:tavLst>
                                    </p:anim>
                                    <p:anim calcmode="lin" valueType="num">
                                      <p:cBhvr>
                                        <p:cTn id="24" dur="1000" fill="hold"/>
                                        <p:tgtEl>
                                          <p:spTgt spid="10247"/>
                                        </p:tgtEl>
                                        <p:attrNameLst>
                                          <p:attrName>ppt_h</p:attrName>
                                        </p:attrNameLst>
                                      </p:cBhvr>
                                      <p:tavLst>
                                        <p:tav tm="0">
                                          <p:val>
                                            <p:fltVal val="0.00000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0.011875 0.052500 L 0.334792 -0.236481 " pathEditMode="relative" rAng="0" ptsTypes="">
                                      <p:cBhvr>
                                        <p:cTn id="28" dur="2000" fill="hold"/>
                                        <p:tgtEl>
                                          <p:spTgt spid="10247"/>
                                        </p:tgtEl>
                                        <p:attrNameLst>
                                          <p:attrName>ppt_x</p:attrName>
                                          <p:attrName>ppt_y</p:attrName>
                                        </p:attrNameLst>
                                      </p:cBhvr>
                                      <p:rCtr x="13400" y="-14200"/>
                                    </p:animMotion>
                                  </p:childTnLst>
                                </p:cTn>
                              </p:par>
                              <p:par>
                                <p:cTn id="29" presetID="6" presetClass="emph" presetSubtype="0" fill="hold" nodeType="withEffect">
                                  <p:stCondLst>
                                    <p:cond delay="0"/>
                                  </p:stCondLst>
                                  <p:childTnLst>
                                    <p:animScale>
                                      <p:cBhvr>
                                        <p:cTn id="30" dur="2000" fill="hold"/>
                                        <p:tgtEl>
                                          <p:spTgt spid="10247"/>
                                        </p:tgtEl>
                                      </p:cBhvr>
                                      <p:by x="80000" y="80000"/>
                                    </p:animScale>
                                  </p:childTnLst>
                                </p:cTn>
                              </p:par>
                            </p:childTnLst>
                          </p:cTn>
                        </p:par>
                        <p:par>
                          <p:cTn id="31" fill="hold">
                            <p:stCondLst>
                              <p:cond delay="2000"/>
                            </p:stCondLst>
                            <p:childTnLst>
                              <p:par>
                                <p:cTn id="32" presetID="23" presetClass="entr" presetSubtype="16" fill="hold" nodeType="afterEffect">
                                  <p:stCondLst>
                                    <p:cond delay="0"/>
                                  </p:stCondLst>
                                  <p:childTnLst>
                                    <p:set>
                                      <p:cBhvr>
                                        <p:cTn id="33" dur="1" fill="hold">
                                          <p:stCondLst>
                                            <p:cond delay="0"/>
                                          </p:stCondLst>
                                        </p:cTn>
                                        <p:tgtEl>
                                          <p:spTgt spid="10244"/>
                                        </p:tgtEl>
                                        <p:attrNameLst>
                                          <p:attrName>style.visibility</p:attrName>
                                        </p:attrNameLst>
                                      </p:cBhvr>
                                      <p:to>
                                        <p:strVal val="visible"/>
                                      </p:to>
                                    </p:set>
                                    <p:anim calcmode="lin" valueType="num">
                                      <p:cBhvr>
                                        <p:cTn id="34" dur="1000" fill="hold"/>
                                        <p:tgtEl>
                                          <p:spTgt spid="10244"/>
                                        </p:tgtEl>
                                        <p:attrNameLst>
                                          <p:attrName>ppt_w</p:attrName>
                                        </p:attrNameLst>
                                      </p:cBhvr>
                                      <p:tavLst>
                                        <p:tav tm="0">
                                          <p:val>
                                            <p:fltVal val="0.000000"/>
                                          </p:val>
                                        </p:tav>
                                        <p:tav tm="100000">
                                          <p:val>
                                            <p:strVal val="#ppt_w"/>
                                          </p:val>
                                        </p:tav>
                                      </p:tavLst>
                                    </p:anim>
                                    <p:anim calcmode="lin" valueType="num">
                                      <p:cBhvr>
                                        <p:cTn id="35" dur="1000" fill="hold"/>
                                        <p:tgtEl>
                                          <p:spTgt spid="10244"/>
                                        </p:tgtEl>
                                        <p:attrNameLst>
                                          <p:attrName>ppt_h</p:attrName>
                                        </p:attrNameLst>
                                      </p:cBhvr>
                                      <p:tavLst>
                                        <p:tav tm="0">
                                          <p:val>
                                            <p:fltVal val="0.00000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10256"/>
                                        </p:tgtEl>
                                        <p:attrNameLst>
                                          <p:attrName>style.visibility</p:attrName>
                                        </p:attrNameLst>
                                      </p:cBhvr>
                                      <p:to>
                                        <p:strVal val="visible"/>
                                      </p:to>
                                    </p:set>
                                    <p:animEffect transition="in" filter="fade">
                                      <p:cBhvr>
                                        <p:cTn id="40" dur="800" decel="100000"/>
                                        <p:tgtEl>
                                          <p:spTgt spid="10256"/>
                                        </p:tgtEl>
                                      </p:cBhvr>
                                    </p:animEffect>
                                    <p:anim calcmode="lin" valueType="num">
                                      <p:cBhvr>
                                        <p:cTn id="41" dur="800" decel="100000" fill="hold"/>
                                        <p:tgtEl>
                                          <p:spTgt spid="10256"/>
                                        </p:tgtEl>
                                        <p:attrNameLst>
                                          <p:attrName>style.rotation</p:attrName>
                                        </p:attrNameLst>
                                      </p:cBhvr>
                                      <p:tavLst>
                                        <p:tav tm="0">
                                          <p:val>
                                            <p:fltVal val="-90.000000"/>
                                          </p:val>
                                        </p:tav>
                                        <p:tav tm="100000">
                                          <p:val>
                                            <p:fltVal val="0.000000"/>
                                          </p:val>
                                        </p:tav>
                                      </p:tavLst>
                                    </p:anim>
                                    <p:anim calcmode="lin" valueType="num">
                                      <p:cBhvr>
                                        <p:cTn id="42" dur="800" decel="100000" fill="hold"/>
                                        <p:tgtEl>
                                          <p:spTgt spid="10256"/>
                                        </p:tgtEl>
                                        <p:attrNameLst>
                                          <p:attrName>ppt_x</p:attrName>
                                        </p:attrNameLst>
                                      </p:cBhvr>
                                      <p:tavLst>
                                        <p:tav tm="0">
                                          <p:val>
                                            <p:strVal val="#ppt_x+0.4"/>
                                          </p:val>
                                        </p:tav>
                                        <p:tav tm="100000">
                                          <p:val>
                                            <p:strVal val="#ppt_x-0.05"/>
                                          </p:val>
                                        </p:tav>
                                      </p:tavLst>
                                    </p:anim>
                                    <p:anim calcmode="lin" valueType="num">
                                      <p:cBhvr>
                                        <p:cTn id="43" dur="800" decel="100000" fill="hold"/>
                                        <p:tgtEl>
                                          <p:spTgt spid="10256"/>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256"/>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2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p:nvPr>
            <p:ph type="title"/>
          </p:nvPr>
        </p:nvSpPr>
        <p:spPr>
          <a:xfrm>
            <a:off x="565150" y="1136650"/>
            <a:ext cx="8229600" cy="1143000"/>
          </a:xfrm>
          <a:ln/>
        </p:spPr>
        <p:txBody>
          <a:bodyPr anchor="ctr"/>
          <a:p>
            <a:endParaRPr lang="zh-CN" altLang="en-US" dirty="0"/>
          </a:p>
        </p:txBody>
      </p:sp>
      <p:sp>
        <p:nvSpPr>
          <p:cNvPr id="11267" name="文本占位符 11266"/>
          <p:cNvSpPr>
            <a:spLocks noGrp="1"/>
          </p:cNvSpPr>
          <p:nvPr>
            <p:ph type="body" idx="1"/>
          </p:nvPr>
        </p:nvSpPr>
        <p:spPr>
          <a:xfrm>
            <a:off x="565150" y="2005013"/>
            <a:ext cx="8229600" cy="4983162"/>
          </a:xfrm>
          <a:ln/>
        </p:spPr>
        <p:txBody>
          <a:bodyPr/>
          <a:p>
            <a:endParaRPr lang="zh-CN" altLang="en-US" dirty="0"/>
          </a:p>
        </p:txBody>
      </p:sp>
      <p:grpSp>
        <p:nvGrpSpPr>
          <p:cNvPr id="11268" name="组合 11267"/>
          <p:cNvGrpSpPr/>
          <p:nvPr/>
        </p:nvGrpSpPr>
        <p:grpSpPr>
          <a:xfrm>
            <a:off x="1428750" y="765175"/>
            <a:ext cx="5519738" cy="4151313"/>
            <a:chOff x="0" y="0"/>
            <a:chExt cx="3454" cy="3070"/>
          </a:xfrm>
        </p:grpSpPr>
        <p:grpSp>
          <p:nvGrpSpPr>
            <p:cNvPr id="11269" name="组合 11268"/>
            <p:cNvGrpSpPr/>
            <p:nvPr/>
          </p:nvGrpSpPr>
          <p:grpSpPr>
            <a:xfrm>
              <a:off x="195" y="77"/>
              <a:ext cx="2993" cy="2993"/>
              <a:chOff x="0" y="0"/>
              <a:chExt cx="2993" cy="2993"/>
            </a:xfrm>
          </p:grpSpPr>
          <p:sp>
            <p:nvSpPr>
              <p:cNvPr id="11270" name="椭圆 11269"/>
              <p:cNvSpPr/>
              <p:nvPr/>
            </p:nvSpPr>
            <p:spPr>
              <a:xfrm>
                <a:off x="0" y="0"/>
                <a:ext cx="2993" cy="2993"/>
              </a:xfrm>
              <a:prstGeom prst="ellipse">
                <a:avLst/>
              </a:prstGeom>
              <a:solidFill>
                <a:schemeClr val="bg1">
                  <a:alpha val="0"/>
                </a:schemeClr>
              </a:solidFill>
              <a:ln w="25400" cap="flat" cmpd="sng">
                <a:solidFill>
                  <a:schemeClr val="tx1"/>
                </a:solidFill>
                <a:prstDash val="dash"/>
                <a:headEnd type="none" w="med" len="med"/>
                <a:tailEnd type="none" w="med" len="med"/>
              </a:ln>
            </p:spPr>
            <p:txBody>
              <a:bodyPr/>
              <a:p>
                <a:endParaRPr lang="zh-CN" altLang="en-US"/>
              </a:p>
            </p:txBody>
          </p:sp>
          <p:sp>
            <p:nvSpPr>
              <p:cNvPr id="11271" name="未知"/>
              <p:cNvSpPr/>
              <p:nvPr/>
            </p:nvSpPr>
            <p:spPr>
              <a:xfrm rot="7206199">
                <a:off x="1013" y="2836"/>
                <a:ext cx="34" cy="169"/>
              </a:xfrm>
              <a:custGeom>
                <a:avLst/>
                <a:gdLst/>
                <a:ahLst/>
                <a:cxnLst/>
                <a:pathLst>
                  <a:path w="25" h="128">
                    <a:moveTo>
                      <a:pt x="0" y="0"/>
                    </a:moveTo>
                    <a:lnTo>
                      <a:pt x="25" y="128"/>
                    </a:lnTo>
                  </a:path>
                </a:pathLst>
              </a:custGeom>
              <a:noFill/>
              <a:ln w="38100" cap="flat" cmpd="sng">
                <a:solidFill>
                  <a:srgbClr val="000000"/>
                </a:solidFill>
                <a:prstDash val="solid"/>
                <a:headEnd type="none" w="med" len="med"/>
                <a:tailEnd type="triangle" w="med" len="med"/>
              </a:ln>
            </p:spPr>
            <p:txBody>
              <a:bodyPr/>
              <a:p>
                <a:endParaRPr lang="zh-CN" altLang="en-US"/>
              </a:p>
            </p:txBody>
          </p:sp>
        </p:grpSp>
        <p:sp>
          <p:nvSpPr>
            <p:cNvPr id="11272" name="矩形 11271"/>
            <p:cNvSpPr/>
            <p:nvPr/>
          </p:nvSpPr>
          <p:spPr>
            <a:xfrm>
              <a:off x="2320" y="0"/>
              <a:ext cx="1134" cy="2942"/>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1273" name="矩形 11272"/>
            <p:cNvSpPr/>
            <p:nvPr/>
          </p:nvSpPr>
          <p:spPr>
            <a:xfrm>
              <a:off x="0" y="0"/>
              <a:ext cx="1134" cy="2942"/>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grpSp>
      <p:pic>
        <p:nvPicPr>
          <p:cNvPr id="11274" name="图片 11273" descr="秋千"/>
          <p:cNvPicPr>
            <a:picLocks noChangeAspect="1"/>
          </p:cNvPicPr>
          <p:nvPr/>
        </p:nvPicPr>
        <p:blipFill>
          <a:blip r:embed="rId1"/>
          <a:stretch>
            <a:fillRect/>
          </a:stretch>
        </p:blipFill>
        <p:spPr>
          <a:xfrm>
            <a:off x="1625600" y="2058988"/>
            <a:ext cx="5041900" cy="3360737"/>
          </a:xfrm>
          <a:prstGeom prst="rect">
            <a:avLst/>
          </a:prstGeom>
          <a:noFill/>
          <a:ln w="9525">
            <a:noFill/>
          </a:ln>
        </p:spPr>
      </p:pic>
      <p:sp>
        <p:nvSpPr>
          <p:cNvPr id="11275" name="文本框 11274"/>
          <p:cNvSpPr txBox="1"/>
          <p:nvPr/>
        </p:nvSpPr>
        <p:spPr>
          <a:xfrm>
            <a:off x="2635250" y="4651375"/>
            <a:ext cx="790575" cy="519113"/>
          </a:xfrm>
          <a:prstGeom prst="rect">
            <a:avLst/>
          </a:prstGeom>
          <a:noFill/>
          <a:ln w="9525">
            <a:noFill/>
          </a:ln>
        </p:spPr>
        <p:txBody>
          <a:bodyPr>
            <a:spAutoFit/>
          </a:bodyPr>
          <a:p>
            <a:pPr algn="ctr">
              <a:spcBef>
                <a:spcPct val="50000"/>
              </a:spcBef>
            </a:pPr>
            <a:r>
              <a:rPr lang="en-US" altLang="x-none" sz="2800" dirty="0">
                <a:latin typeface="宋体" panose="02010600030101010101" pitchFamily="2" charset="-122"/>
                <a:ea typeface="宋体" panose="02010600030101010101" pitchFamily="2" charset="-122"/>
              </a:rPr>
              <a:t>B</a:t>
            </a:r>
            <a:endParaRPr lang="en-US" altLang="x-none" sz="2800" dirty="0">
              <a:latin typeface="宋体" panose="02010600030101010101" pitchFamily="2" charset="-122"/>
              <a:ea typeface="Arial" panose="020B0604020202020204" pitchFamily="34" charset="0"/>
            </a:endParaRPr>
          </a:p>
        </p:txBody>
      </p:sp>
      <p:sp>
        <p:nvSpPr>
          <p:cNvPr id="11276" name="未知"/>
          <p:cNvSpPr/>
          <p:nvPr/>
        </p:nvSpPr>
        <p:spPr>
          <a:xfrm rot="8243784">
            <a:off x="4146550" y="2511425"/>
            <a:ext cx="974725" cy="2266950"/>
          </a:xfrm>
          <a:custGeom>
            <a:avLst/>
            <a:gdLst/>
            <a:ahLst/>
            <a:cxnLst/>
            <a:pathLst>
              <a:path w="303" h="1001">
                <a:moveTo>
                  <a:pt x="303" y="0"/>
                </a:moveTo>
                <a:lnTo>
                  <a:pt x="0" y="1001"/>
                </a:lnTo>
              </a:path>
            </a:pathLst>
          </a:custGeom>
          <a:noFill/>
          <a:ln w="0" cap="flat" cmpd="sng">
            <a:solidFill>
              <a:srgbClr val="000000"/>
            </a:solidFill>
            <a:prstDash val="dash"/>
            <a:headEnd type="none" w="med" len="med"/>
            <a:tailEnd type="none" w="med" len="med"/>
          </a:ln>
        </p:spPr>
        <p:txBody>
          <a:bodyPr/>
          <a:p>
            <a:endParaRPr lang="zh-CN" altLang="en-US"/>
          </a:p>
        </p:txBody>
      </p:sp>
      <p:grpSp>
        <p:nvGrpSpPr>
          <p:cNvPr id="11277" name="组合 11276"/>
          <p:cNvGrpSpPr/>
          <p:nvPr/>
        </p:nvGrpSpPr>
        <p:grpSpPr>
          <a:xfrm>
            <a:off x="3292475" y="230188"/>
            <a:ext cx="1825625" cy="4614862"/>
            <a:chOff x="0" y="0"/>
            <a:chExt cx="1150" cy="2908"/>
          </a:xfrm>
        </p:grpSpPr>
        <p:sp>
          <p:nvSpPr>
            <p:cNvPr id="11278" name="椭圆 11277"/>
            <p:cNvSpPr/>
            <p:nvPr/>
          </p:nvSpPr>
          <p:spPr>
            <a:xfrm rot="8291640">
              <a:off x="550" y="1429"/>
              <a:ext cx="83" cy="71"/>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1279" name="未知"/>
            <p:cNvSpPr/>
            <p:nvPr/>
          </p:nvSpPr>
          <p:spPr>
            <a:xfrm rot="8291640">
              <a:off x="569" y="1464"/>
              <a:ext cx="559" cy="1395"/>
            </a:xfrm>
            <a:custGeom>
              <a:avLst/>
              <a:gdLst/>
              <a:ahLst/>
              <a:cxnLst/>
              <a:pathLst>
                <a:path w="303" h="1001">
                  <a:moveTo>
                    <a:pt x="303" y="0"/>
                  </a:moveTo>
                  <a:lnTo>
                    <a:pt x="0" y="1001"/>
                  </a:lnTo>
                </a:path>
              </a:pathLst>
            </a:custGeom>
            <a:noFill/>
            <a:ln w="0" cap="flat" cmpd="sng">
              <a:solidFill>
                <a:srgbClr val="000000"/>
              </a:solidFill>
              <a:prstDash val="dash"/>
              <a:headEnd type="none" w="med" len="med"/>
              <a:tailEnd type="none" w="med" len="med"/>
            </a:ln>
          </p:spPr>
          <p:txBody>
            <a:bodyPr/>
            <a:p>
              <a:endParaRPr lang="zh-CN" altLang="en-US"/>
            </a:p>
          </p:txBody>
        </p:sp>
        <p:sp>
          <p:nvSpPr>
            <p:cNvPr id="11280" name="椭圆 11279"/>
            <p:cNvSpPr/>
            <p:nvPr/>
          </p:nvSpPr>
          <p:spPr>
            <a:xfrm rot="8291640">
              <a:off x="1056" y="2811"/>
              <a:ext cx="94" cy="97"/>
            </a:xfrm>
            <a:prstGeom prst="ellipse">
              <a:avLst/>
            </a:prstGeom>
            <a:solidFill>
              <a:srgbClr val="FF6600"/>
            </a:solidFill>
            <a:ln w="9525" cap="flat" cmpd="sng">
              <a:solidFill>
                <a:srgbClr val="FF0000"/>
              </a:solidFill>
              <a:prstDash val="solid"/>
              <a:headEnd type="none" w="med" len="med"/>
              <a:tailEnd type="none" w="med" len="med"/>
            </a:ln>
          </p:spPr>
          <p:txBody>
            <a:bodyPr/>
            <a:p>
              <a:endParaRPr lang="zh-CN" altLang="en-US"/>
            </a:p>
          </p:txBody>
        </p:sp>
        <p:grpSp>
          <p:nvGrpSpPr>
            <p:cNvPr id="11281" name="组合 11280"/>
            <p:cNvGrpSpPr/>
            <p:nvPr/>
          </p:nvGrpSpPr>
          <p:grpSpPr>
            <a:xfrm rot="19091640">
              <a:off x="0" y="0"/>
              <a:ext cx="670" cy="1474"/>
              <a:chOff x="0" y="0"/>
              <a:chExt cx="363" cy="1058"/>
            </a:xfrm>
          </p:grpSpPr>
          <p:sp>
            <p:nvSpPr>
              <p:cNvPr id="11282" name="椭圆 11281"/>
              <p:cNvSpPr/>
              <p:nvPr/>
            </p:nvSpPr>
            <p:spPr>
              <a:xfrm>
                <a:off x="0" y="1007"/>
                <a:ext cx="45" cy="51"/>
              </a:xfrm>
              <a:prstGeom prst="ellipse">
                <a:avLst/>
              </a:prstGeom>
              <a:noFill/>
              <a:ln w="9525">
                <a:noFill/>
              </a:ln>
            </p:spPr>
            <p:txBody>
              <a:bodyPr/>
              <a:p>
                <a:endParaRPr lang="zh-CN" altLang="en-US"/>
              </a:p>
            </p:txBody>
          </p:sp>
          <p:sp>
            <p:nvSpPr>
              <p:cNvPr id="11283" name="未知"/>
              <p:cNvSpPr/>
              <p:nvPr/>
            </p:nvSpPr>
            <p:spPr>
              <a:xfrm>
                <a:off x="19" y="36"/>
                <a:ext cx="303" cy="1001"/>
              </a:xfrm>
              <a:custGeom>
                <a:avLst/>
                <a:gdLst/>
                <a:ahLst/>
                <a:cxnLst/>
                <a:pathLst>
                  <a:path w="303" h="1001">
                    <a:moveTo>
                      <a:pt x="303" y="0"/>
                    </a:moveTo>
                    <a:lnTo>
                      <a:pt x="0" y="1001"/>
                    </a:lnTo>
                  </a:path>
                </a:pathLst>
              </a:custGeom>
              <a:noFill/>
              <a:ln w="9525">
                <a:noFill/>
              </a:ln>
            </p:spPr>
            <p:txBody>
              <a:bodyPr/>
              <a:p>
                <a:endParaRPr lang="zh-CN" altLang="en-US"/>
              </a:p>
            </p:txBody>
          </p:sp>
          <p:sp>
            <p:nvSpPr>
              <p:cNvPr id="11284" name="椭圆 11283"/>
              <p:cNvSpPr/>
              <p:nvPr/>
            </p:nvSpPr>
            <p:spPr>
              <a:xfrm>
                <a:off x="272" y="0"/>
                <a:ext cx="91" cy="90"/>
              </a:xfrm>
              <a:prstGeom prst="ellipse">
                <a:avLst/>
              </a:prstGeom>
              <a:noFill/>
              <a:ln w="9525">
                <a:noFill/>
              </a:ln>
            </p:spPr>
            <p:txBody>
              <a:bodyPr/>
              <a:p>
                <a:endParaRPr lang="zh-CN" altLang="en-US"/>
              </a:p>
            </p:txBody>
          </p:sp>
        </p:grpSp>
      </p:grpSp>
      <p:sp>
        <p:nvSpPr>
          <p:cNvPr id="11285" name="文本框 11284"/>
          <p:cNvSpPr txBox="1"/>
          <p:nvPr/>
        </p:nvSpPr>
        <p:spPr>
          <a:xfrm>
            <a:off x="4216400" y="2058988"/>
            <a:ext cx="647700" cy="457200"/>
          </a:xfrm>
          <a:prstGeom prst="rect">
            <a:avLst/>
          </a:prstGeom>
          <a:noFill/>
          <a:ln w="9525">
            <a:noFill/>
          </a:ln>
        </p:spPr>
        <p:txBody>
          <a:bodyPr>
            <a:spAutoFit/>
          </a:bodyPr>
          <a:p>
            <a:pPr>
              <a:spcBef>
                <a:spcPct val="50000"/>
              </a:spcBef>
            </a:pPr>
            <a:r>
              <a:rPr lang="en-US" altLang="x-none" sz="2400" dirty="0">
                <a:latin typeface="Calibri" panose="020F0502020204030204" pitchFamily="34" charset="0"/>
                <a:ea typeface="华文中宋" panose="02010600040101010101" pitchFamily="2" charset="-122"/>
              </a:rPr>
              <a:t>O</a:t>
            </a:r>
            <a:endParaRPr lang="en-US" altLang="x-none" sz="2400" dirty="0">
              <a:latin typeface="Calibri" panose="020F0502020204030204" pitchFamily="34" charset="0"/>
              <a:ea typeface="华文中宋" panose="02010600040101010101" pitchFamily="2" charset="-122"/>
            </a:endParaRPr>
          </a:p>
        </p:txBody>
      </p:sp>
      <p:sp>
        <p:nvSpPr>
          <p:cNvPr id="11286" name="椭圆 11285"/>
          <p:cNvSpPr/>
          <p:nvPr/>
        </p:nvSpPr>
        <p:spPr>
          <a:xfrm rot="2683132">
            <a:off x="4197350" y="2490788"/>
            <a:ext cx="69850" cy="80962"/>
          </a:xfrm>
          <a:prstGeom prst="ellipse">
            <a:avLst/>
          </a:prstGeom>
          <a:solidFill>
            <a:srgbClr val="0000FF"/>
          </a:solidFill>
          <a:ln w="25400" cap="flat" cmpd="sng">
            <a:solidFill>
              <a:schemeClr val="tx1"/>
            </a:solidFill>
            <a:prstDash val="solid"/>
            <a:headEnd type="none" w="med" len="med"/>
            <a:tailEnd type="none" w="med" len="med"/>
          </a:ln>
        </p:spPr>
        <p:txBody>
          <a:bodyPr/>
          <a:p>
            <a:endParaRPr lang="zh-CN" altLang="en-US"/>
          </a:p>
        </p:txBody>
      </p:sp>
      <p:sp>
        <p:nvSpPr>
          <p:cNvPr id="11287" name="文本框 11286"/>
          <p:cNvSpPr txBox="1"/>
          <p:nvPr/>
        </p:nvSpPr>
        <p:spPr>
          <a:xfrm>
            <a:off x="5010150" y="4722813"/>
            <a:ext cx="431800" cy="519112"/>
          </a:xfrm>
          <a:prstGeom prst="rect">
            <a:avLst/>
          </a:prstGeom>
          <a:noFill/>
          <a:ln w="9525">
            <a:noFill/>
          </a:ln>
        </p:spPr>
        <p:txBody>
          <a:bodyPr>
            <a:spAutoFit/>
          </a:bodyPr>
          <a:p>
            <a:pPr algn="ctr">
              <a:spcBef>
                <a:spcPct val="50000"/>
              </a:spcBef>
            </a:pPr>
            <a:r>
              <a:rPr lang="en-US" altLang="x-none" sz="2800" dirty="0">
                <a:latin typeface="Arial Narrow" panose="020B0606020202030204" pitchFamily="34" charset="0"/>
                <a:ea typeface="黑体" panose="02010600030101010101" pitchFamily="49" charset="-122"/>
              </a:rPr>
              <a:t>A</a:t>
            </a:r>
            <a:endParaRPr lang="en-US" altLang="x-none" sz="2800" dirty="0">
              <a:latin typeface="Arial Narrow" panose="020B0606020202030204" pitchFamily="34" charset="0"/>
              <a:ea typeface="黑体" panose="02010600030101010101" pitchFamily="49" charset="-122"/>
            </a:endParaRPr>
          </a:p>
        </p:txBody>
      </p:sp>
      <p:sp>
        <p:nvSpPr>
          <p:cNvPr id="11288" name="椭圆 11287"/>
          <p:cNvSpPr/>
          <p:nvPr/>
        </p:nvSpPr>
        <p:spPr>
          <a:xfrm>
            <a:off x="4968875" y="4672013"/>
            <a:ext cx="146050" cy="142875"/>
          </a:xfrm>
          <a:prstGeom prst="ellipse">
            <a:avLst/>
          </a:prstGeom>
          <a:solidFill>
            <a:srgbClr val="FF6600"/>
          </a:solidFill>
          <a:ln w="9525" cap="flat" cmpd="sng">
            <a:solidFill>
              <a:srgbClr val="FF0000"/>
            </a:solidFill>
            <a:prstDash val="solid"/>
            <a:headEnd type="none" w="med" len="med"/>
            <a:tailEnd type="none" w="med" len="med"/>
          </a:ln>
        </p:spPr>
        <p:txBody>
          <a:bodyPr/>
          <a:p>
            <a:endParaRPr lang="zh-CN" altLang="en-US"/>
          </a:p>
        </p:txBody>
      </p:sp>
      <p:sp>
        <p:nvSpPr>
          <p:cNvPr id="11289" name="任意多边形 11288"/>
          <p:cNvSpPr/>
          <p:nvPr/>
        </p:nvSpPr>
        <p:spPr>
          <a:xfrm rot="19302019" flipH="1" flipV="1">
            <a:off x="4076700" y="2776538"/>
            <a:ext cx="254000" cy="304800"/>
          </a:xfrm>
          <a:custGeom>
            <a:avLst/>
            <a:gdLst>
              <a:gd name="txL" fmla="*/ 0 w 21366"/>
              <a:gd name="txT" fmla="*/ 0 h 21600"/>
              <a:gd name="txR" fmla="*/ 21366 w 21366"/>
              <a:gd name="txB" fmla="*/ 21600 h 21600"/>
            </a:gdLst>
            <a:ahLst/>
            <a:cxnLst>
              <a:cxn ang="270">
                <a:pos x="0" y="0"/>
              </a:cxn>
              <a:cxn ang="0">
                <a:pos x="21366" y="18432"/>
              </a:cxn>
              <a:cxn ang="90">
                <a:pos x="0" y="21600"/>
              </a:cxn>
            </a:cxnLst>
            <a:rect l="txL" t="txT" r="txR" b="txB"/>
            <a:pathLst>
              <a:path w="21366" h="21600" fill="none">
                <a:moveTo>
                  <a:pt x="0" y="0"/>
                </a:moveTo>
                <a:arcTo wR="21600" hR="21600" stAng="-5400000" swAng="4893962"/>
              </a:path>
              <a:path w="21366" h="21600" stroke="0">
                <a:moveTo>
                  <a:pt x="0" y="0"/>
                </a:moveTo>
                <a:arcTo wR="21600" hR="21600" stAng="-5400000" swAng="4893962"/>
                <a:lnTo>
                  <a:pt x="0" y="21600"/>
                </a:lnTo>
                <a:close/>
              </a:path>
            </a:pathLst>
          </a:custGeom>
          <a:noFill/>
          <a:ln w="28575" cap="sq" cmpd="sng">
            <a:solidFill>
              <a:schemeClr val="tx1"/>
            </a:solidFill>
            <a:prstDash val="solid"/>
            <a:headEnd type="none" w="med" len="med"/>
            <a:tailEnd type="triangle" w="med" len="med"/>
          </a:ln>
        </p:spPr>
        <p:txBody>
          <a:bodyPr/>
          <a:p>
            <a:endParaRPr lang="zh-CN" altLang="en-US"/>
          </a:p>
        </p:txBody>
      </p:sp>
      <p:grpSp>
        <p:nvGrpSpPr>
          <p:cNvPr id="11290" name="组合 11289"/>
          <p:cNvGrpSpPr/>
          <p:nvPr/>
        </p:nvGrpSpPr>
        <p:grpSpPr>
          <a:xfrm>
            <a:off x="3937000" y="2901950"/>
            <a:ext cx="568325" cy="547688"/>
            <a:chOff x="0" y="0"/>
            <a:chExt cx="358" cy="345"/>
          </a:xfrm>
        </p:grpSpPr>
        <p:sp>
          <p:nvSpPr>
            <p:cNvPr id="11291" name="文本框 11290"/>
            <p:cNvSpPr txBox="1"/>
            <p:nvPr/>
          </p:nvSpPr>
          <p:spPr>
            <a:xfrm>
              <a:off x="0" y="57"/>
              <a:ext cx="330" cy="288"/>
            </a:xfrm>
            <a:prstGeom prst="rect">
              <a:avLst/>
            </a:prstGeom>
            <a:noFill/>
            <a:ln w="9525">
              <a:noFill/>
            </a:ln>
          </p:spPr>
          <p:txBody>
            <a:bodyPr wrap="none" anchor="t">
              <a:spAutoFit/>
            </a:bodyPr>
            <a:p>
              <a:r>
                <a:rPr lang="en-US" altLang="x-none" sz="2400" dirty="0">
                  <a:solidFill>
                    <a:srgbClr val="FF0000"/>
                  </a:solidFill>
                  <a:latin typeface="Calibri" panose="020F0502020204030204" pitchFamily="34" charset="0"/>
                  <a:ea typeface="宋体" panose="02010600030101010101" pitchFamily="2" charset="-122"/>
                </a:rPr>
                <a:t>45</a:t>
              </a:r>
              <a:endParaRPr lang="en-US" altLang="x-none" sz="2400" dirty="0">
                <a:solidFill>
                  <a:srgbClr val="FF0000"/>
                </a:solidFill>
                <a:latin typeface="Calibri" panose="020F0502020204030204" pitchFamily="34" charset="0"/>
                <a:ea typeface="宋体" panose="02010600030101010101" pitchFamily="2" charset="-122"/>
              </a:endParaRPr>
            </a:p>
          </p:txBody>
        </p:sp>
        <p:sp>
          <p:nvSpPr>
            <p:cNvPr id="11292" name="文本框 11291"/>
            <p:cNvSpPr txBox="1"/>
            <p:nvPr/>
          </p:nvSpPr>
          <p:spPr>
            <a:xfrm>
              <a:off x="194" y="0"/>
              <a:ext cx="164" cy="173"/>
            </a:xfrm>
            <a:prstGeom prst="rect">
              <a:avLst/>
            </a:prstGeom>
            <a:noFill/>
            <a:ln w="9525">
              <a:noFill/>
            </a:ln>
          </p:spPr>
          <p:txBody>
            <a:bodyPr wrap="none" anchor="t">
              <a:spAutoFit/>
            </a:bodyPr>
            <a:p>
              <a:r>
                <a:rPr lang="en-US" altLang="x-none" sz="1200" b="0" dirty="0">
                  <a:solidFill>
                    <a:srgbClr val="FF0000"/>
                  </a:solidFill>
                  <a:latin typeface="隶书" panose="02010509060101010101" pitchFamily="49" charset="-122"/>
                  <a:ea typeface="隶书" panose="02010509060101010101" pitchFamily="49" charset="-122"/>
                </a:rPr>
                <a:t>0</a:t>
              </a:r>
              <a:endParaRPr lang="en-US" altLang="x-none" sz="1200" b="0" dirty="0">
                <a:solidFill>
                  <a:srgbClr val="FF0000"/>
                </a:solidFill>
                <a:latin typeface="隶书" panose="02010509060101010101" pitchFamily="49" charset="-122"/>
                <a:ea typeface="隶书" panose="02010509060101010101" pitchFamily="49" charset="-122"/>
              </a:endParaRPr>
            </a:p>
          </p:txBody>
        </p:sp>
      </p:grpSp>
      <p:sp>
        <p:nvSpPr>
          <p:cNvPr id="11293" name="文本框 11292"/>
          <p:cNvSpPr txBox="1"/>
          <p:nvPr/>
        </p:nvSpPr>
        <p:spPr>
          <a:xfrm>
            <a:off x="317500" y="5572125"/>
            <a:ext cx="8934450" cy="519113"/>
          </a:xfrm>
          <a:prstGeom prst="rect">
            <a:avLst/>
          </a:prstGeom>
          <a:noFill/>
          <a:ln w="9525">
            <a:noFill/>
          </a:ln>
        </p:spPr>
        <p:txBody>
          <a:bodyPr>
            <a:spAutoFit/>
          </a:bodyPr>
          <a:p>
            <a:r>
              <a:rPr lang="zh-CN" altLang="en-US" sz="2800" dirty="0">
                <a:latin typeface="Calibri" panose="020F0502020204030204" pitchFamily="34" charset="0"/>
                <a:ea typeface="楷体_GB2312" panose="02010609030101010101" pitchFamily="1" charset="-122"/>
              </a:rPr>
              <a:t>点Ａ绕</a:t>
            </a:r>
            <a:r>
              <a:rPr lang="zh-CN" altLang="en-US" sz="2800" dirty="0">
                <a:latin typeface="Calibri" panose="020F0502020204030204" pitchFamily="34" charset="0"/>
                <a:ea typeface="宋体" panose="02010600030101010101" pitchFamily="2" charset="-122"/>
              </a:rPr>
              <a:t>＿＿</a:t>
            </a:r>
            <a:r>
              <a:rPr lang="zh-CN" altLang="en-US" sz="2800" dirty="0">
                <a:latin typeface="Calibri" panose="020F0502020204030204" pitchFamily="34" charset="0"/>
                <a:ea typeface="楷体_GB2312" panose="02010609030101010101" pitchFamily="1" charset="-122"/>
              </a:rPr>
              <a:t>点，往</a:t>
            </a:r>
            <a:r>
              <a:rPr lang="zh-CN" altLang="en-US" sz="2800" dirty="0">
                <a:latin typeface="Calibri" panose="020F0502020204030204" pitchFamily="34" charset="0"/>
                <a:ea typeface="宋体" panose="02010600030101010101" pitchFamily="2" charset="-122"/>
              </a:rPr>
              <a:t>＿＿＿</a:t>
            </a:r>
            <a:r>
              <a:rPr lang="zh-CN" altLang="en-US" sz="2800" dirty="0">
                <a:latin typeface="Calibri" panose="020F0502020204030204" pitchFamily="34" charset="0"/>
                <a:ea typeface="楷体_GB2312" panose="02010609030101010101" pitchFamily="1" charset="-122"/>
              </a:rPr>
              <a:t>方向，转动了</a:t>
            </a:r>
            <a:r>
              <a:rPr lang="zh-CN" altLang="en-US" sz="2800" dirty="0">
                <a:latin typeface="Calibri" panose="020F0502020204030204" pitchFamily="34" charset="0"/>
                <a:ea typeface="宋体" panose="02010600030101010101" pitchFamily="2" charset="-122"/>
              </a:rPr>
              <a:t>＿＿</a:t>
            </a:r>
            <a:r>
              <a:rPr lang="zh-CN" altLang="en-US" sz="2800" dirty="0">
                <a:latin typeface="Calibri" panose="020F0502020204030204" pitchFamily="34" charset="0"/>
                <a:ea typeface="楷体_GB2312" panose="02010609030101010101" pitchFamily="1" charset="-122"/>
              </a:rPr>
              <a:t>度到点Ｂ．</a:t>
            </a:r>
            <a:endParaRPr lang="zh-CN" altLang="en-US" sz="2800" dirty="0">
              <a:latin typeface="Calibri" panose="020F0502020204030204" pitchFamily="34" charset="0"/>
              <a:ea typeface="楷体_GB2312" panose="02010609030101010101" pitchFamily="1" charset="-122"/>
            </a:endParaRPr>
          </a:p>
        </p:txBody>
      </p:sp>
      <p:sp>
        <p:nvSpPr>
          <p:cNvPr id="11294" name="文本框 11293"/>
          <p:cNvSpPr txBox="1"/>
          <p:nvPr/>
        </p:nvSpPr>
        <p:spPr>
          <a:xfrm>
            <a:off x="1562100" y="5473700"/>
            <a:ext cx="590550" cy="579438"/>
          </a:xfrm>
          <a:prstGeom prst="rect">
            <a:avLst/>
          </a:prstGeom>
          <a:noFill/>
          <a:ln w="9525">
            <a:noFill/>
          </a:ln>
        </p:spPr>
        <p:txBody>
          <a:bodyPr wrap="none" anchor="t">
            <a:spAutoFit/>
          </a:bodyPr>
          <a:p>
            <a:r>
              <a:rPr lang="zh-CN" altLang="en-US" sz="3200" dirty="0">
                <a:solidFill>
                  <a:srgbClr val="FF0000"/>
                </a:solidFill>
                <a:latin typeface="Calibri" panose="020F0502020204030204" pitchFamily="34" charset="0"/>
                <a:ea typeface="宋体" panose="02010600030101010101" pitchFamily="2" charset="-122"/>
              </a:rPr>
              <a:t>Ｏ</a:t>
            </a:r>
            <a:endParaRPr lang="zh-CN" altLang="en-US" sz="3200" dirty="0">
              <a:solidFill>
                <a:srgbClr val="FF0000"/>
              </a:solidFill>
              <a:latin typeface="Calibri" panose="020F0502020204030204" pitchFamily="34" charset="0"/>
              <a:ea typeface="宋体" panose="02010600030101010101" pitchFamily="2" charset="-122"/>
            </a:endParaRPr>
          </a:p>
        </p:txBody>
      </p:sp>
      <p:sp>
        <p:nvSpPr>
          <p:cNvPr id="11295" name="文本框 11294"/>
          <p:cNvSpPr txBox="1"/>
          <p:nvPr/>
        </p:nvSpPr>
        <p:spPr>
          <a:xfrm>
            <a:off x="3206750" y="5516563"/>
            <a:ext cx="1689100" cy="519112"/>
          </a:xfrm>
          <a:prstGeom prst="rect">
            <a:avLst/>
          </a:prstGeom>
          <a:noFill/>
          <a:ln w="9525">
            <a:noFill/>
          </a:ln>
        </p:spPr>
        <p:txBody>
          <a:bodyPr>
            <a:spAutoFit/>
          </a:bodyPr>
          <a:p>
            <a:r>
              <a:rPr lang="zh-CN" altLang="en-US" sz="2800" dirty="0">
                <a:solidFill>
                  <a:srgbClr val="FF0000"/>
                </a:solidFill>
                <a:latin typeface="Calibri" panose="020F0502020204030204" pitchFamily="34" charset="0"/>
                <a:ea typeface="楷体_GB2312" panose="02010609030101010101" pitchFamily="1" charset="-122"/>
              </a:rPr>
              <a:t>顺时针</a:t>
            </a:r>
            <a:endParaRPr lang="zh-CN" altLang="en-US" sz="2800" dirty="0">
              <a:solidFill>
                <a:srgbClr val="FF0000"/>
              </a:solidFill>
              <a:latin typeface="Calibri" panose="020F0502020204030204" pitchFamily="34" charset="0"/>
              <a:ea typeface="楷体_GB2312" panose="02010609030101010101" pitchFamily="1" charset="-122"/>
            </a:endParaRPr>
          </a:p>
        </p:txBody>
      </p:sp>
      <p:sp>
        <p:nvSpPr>
          <p:cNvPr id="11296" name="文本框 11295"/>
          <p:cNvSpPr txBox="1"/>
          <p:nvPr/>
        </p:nvSpPr>
        <p:spPr>
          <a:xfrm>
            <a:off x="6559550" y="5546725"/>
            <a:ext cx="581025" cy="519113"/>
          </a:xfrm>
          <a:prstGeom prst="rect">
            <a:avLst/>
          </a:prstGeom>
          <a:noFill/>
          <a:ln w="9525">
            <a:noFill/>
          </a:ln>
        </p:spPr>
        <p:txBody>
          <a:bodyPr wrap="none" anchor="t">
            <a:spAutoFit/>
          </a:bodyPr>
          <a:p>
            <a:r>
              <a:rPr lang="en-US" altLang="x-none" sz="2800" dirty="0">
                <a:solidFill>
                  <a:srgbClr val="FF0000"/>
                </a:solidFill>
                <a:latin typeface="Calibri" panose="020F0502020204030204" pitchFamily="34" charset="0"/>
                <a:ea typeface="楷体_GB2312" panose="02010609030101010101" pitchFamily="1" charset="-122"/>
              </a:rPr>
              <a:t>45</a:t>
            </a:r>
            <a:endParaRPr lang="en-US" altLang="x-none" sz="2800" dirty="0">
              <a:solidFill>
                <a:srgbClr val="FF0000"/>
              </a:solidFill>
              <a:latin typeface="Calibri" panose="020F0502020204030204" pitchFamily="34" charset="0"/>
              <a:ea typeface="楷体_GB2312" panose="02010609030101010101" pitchFamily="1" charset="-122"/>
            </a:endParaRPr>
          </a:p>
        </p:txBody>
      </p:sp>
      <p:sp>
        <p:nvSpPr>
          <p:cNvPr id="11297" name="文本框 11296"/>
          <p:cNvSpPr txBox="1"/>
          <p:nvPr/>
        </p:nvSpPr>
        <p:spPr>
          <a:xfrm>
            <a:off x="2700338" y="692150"/>
            <a:ext cx="3887787" cy="762000"/>
          </a:xfrm>
          <a:prstGeom prst="rect">
            <a:avLst/>
          </a:prstGeom>
          <a:solidFill>
            <a:schemeClr val="bg1"/>
          </a:solidFill>
          <a:ln w="9525">
            <a:noFill/>
          </a:ln>
        </p:spPr>
        <p:txBody>
          <a:bodyPr>
            <a:spAutoFit/>
          </a:bodyPr>
          <a:p>
            <a:r>
              <a:rPr lang="zh-CN" altLang="en-US" sz="4400" dirty="0">
                <a:solidFill>
                  <a:srgbClr val="FF0000"/>
                </a:solidFill>
                <a:latin typeface="Calibri" panose="020F0502020204030204" pitchFamily="34" charset="0"/>
                <a:ea typeface="楷体_GB2312" panose="02010609030101010101" pitchFamily="1" charset="-122"/>
              </a:rPr>
              <a:t>图形的旋转</a:t>
            </a:r>
            <a:endParaRPr lang="zh-CN" altLang="en-US" sz="4400" dirty="0">
              <a:solidFill>
                <a:srgbClr val="FF0000"/>
              </a:solidFill>
              <a:latin typeface="Calibri" panose="020F0502020204030204" pitchFamily="34" charset="0"/>
              <a:ea typeface="楷体_GB2312" panose="02010609030101010101" pitchFamily="1" charset="-122"/>
            </a:endParaRPr>
          </a:p>
        </p:txBody>
      </p:sp>
      <p:sp>
        <p:nvSpPr>
          <p:cNvPr id="11298" name="文本框 11297"/>
          <p:cNvSpPr txBox="1"/>
          <p:nvPr/>
        </p:nvSpPr>
        <p:spPr>
          <a:xfrm>
            <a:off x="1887538" y="74613"/>
            <a:ext cx="5421312" cy="700087"/>
          </a:xfrm>
          <a:prstGeom prst="rect">
            <a:avLst/>
          </a:prstGeom>
          <a:noFill/>
          <a:ln w="9525">
            <a:noFill/>
          </a:ln>
        </p:spPr>
        <p:txBody>
          <a:bodyPr>
            <a:spAutoFit/>
          </a:bodyPr>
          <a:p>
            <a:pPr algn="ctr"/>
            <a:r>
              <a:rPr lang="zh-CN" altLang="en-US" sz="4000" b="0" dirty="0">
                <a:solidFill>
                  <a:schemeClr val="bg1"/>
                </a:solidFill>
                <a:latin typeface="华文琥珀" panose="02010800040101010101" pitchFamily="2" charset="-122"/>
                <a:ea typeface="华文琥珀" panose="02010800040101010101" pitchFamily="2" charset="-122"/>
              </a:rPr>
              <a:t>认识旋转</a:t>
            </a:r>
            <a:endParaRPr lang="zh-CN" altLang="en-US" sz="4000" b="0" dirty="0">
              <a:solidFill>
                <a:schemeClr val="bg1"/>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p:cTn id="7" dur="500" fill="hold"/>
                                        <p:tgtEl>
                                          <p:spTgt spid="11274"/>
                                        </p:tgtEl>
                                        <p:attrNameLst>
                                          <p:attrName>ppt_w</p:attrName>
                                        </p:attrNameLst>
                                      </p:cBhvr>
                                      <p:tavLst>
                                        <p:tav tm="0">
                                          <p:val>
                                            <p:fltVal val="0.000000"/>
                                          </p:val>
                                        </p:tav>
                                        <p:tav tm="100000">
                                          <p:val>
                                            <p:strVal val="#ppt_w"/>
                                          </p:val>
                                        </p:tav>
                                      </p:tavLst>
                                    </p:anim>
                                    <p:anim calcmode="lin" valueType="num">
                                      <p:cBhvr>
                                        <p:cTn id="8" dur="500" fill="hold"/>
                                        <p:tgtEl>
                                          <p:spTgt spid="11274"/>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88"/>
                                        </p:tgtEl>
                                        <p:attrNameLst>
                                          <p:attrName>style.visibility</p:attrName>
                                        </p:attrNameLst>
                                      </p:cBhvr>
                                      <p:to>
                                        <p:strVal val="visible"/>
                                      </p:to>
                                    </p:set>
                                    <p:animEffect transition="in" filter="dissolve">
                                      <p:cBhvr>
                                        <p:cTn id="13" dur="500"/>
                                        <p:tgtEl>
                                          <p:spTgt spid="1128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1287"/>
                                        </p:tgtEl>
                                        <p:attrNameLst>
                                          <p:attrName>style.visibility</p:attrName>
                                        </p:attrNameLst>
                                      </p:cBhvr>
                                      <p:to>
                                        <p:strVal val="visible"/>
                                      </p:to>
                                    </p:set>
                                    <p:animEffect transition="in" filter="dissolve">
                                      <p:cBhvr>
                                        <p:cTn id="17" dur="500"/>
                                        <p:tgtEl>
                                          <p:spTgt spid="112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86"/>
                                        </p:tgtEl>
                                        <p:attrNameLst>
                                          <p:attrName>style.visibility</p:attrName>
                                        </p:attrNameLst>
                                      </p:cBhvr>
                                      <p:to>
                                        <p:strVal val="visible"/>
                                      </p:to>
                                    </p:set>
                                    <p:animEffect transition="in" filter="dissolve">
                                      <p:cBhvr>
                                        <p:cTn id="22" dur="500"/>
                                        <p:tgtEl>
                                          <p:spTgt spid="11286"/>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1285"/>
                                        </p:tgtEl>
                                        <p:attrNameLst>
                                          <p:attrName>style.visibility</p:attrName>
                                        </p:attrNameLst>
                                      </p:cBhvr>
                                      <p:to>
                                        <p:strVal val="visible"/>
                                      </p:to>
                                    </p:set>
                                    <p:animEffect transition="in" filter="dissolve">
                                      <p:cBhvr>
                                        <p:cTn id="26" dur="500"/>
                                        <p:tgtEl>
                                          <p:spTgt spid="1128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11274"/>
                                        </p:tgtEl>
                                      </p:cBhvr>
                                    </p:animEffect>
                                    <p:set>
                                      <p:cBhvr>
                                        <p:cTn id="31" dur="1" fill="hold">
                                          <p:stCondLst>
                                            <p:cond delay="499"/>
                                          </p:stCondLst>
                                        </p:cTn>
                                        <p:tgtEl>
                                          <p:spTgt spid="1127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276"/>
                                        </p:tgtEl>
                                        <p:attrNameLst>
                                          <p:attrName>style.visibility</p:attrName>
                                        </p:attrNameLst>
                                      </p:cBhvr>
                                      <p:to>
                                        <p:strVal val="visible"/>
                                      </p:to>
                                    </p:set>
                                    <p:animEffect transition="in" filter="wipe(up)">
                                      <p:cBhvr>
                                        <p:cTn id="36" dur="500"/>
                                        <p:tgtEl>
                                          <p:spTgt spid="112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277"/>
                                        </p:tgtEl>
                                        <p:attrNameLst>
                                          <p:attrName>style.visibility</p:attrName>
                                        </p:attrNameLst>
                                      </p:cBhvr>
                                      <p:to>
                                        <p:strVal val="visible"/>
                                      </p:to>
                                    </p:set>
                                    <p:animEffect transition="in" filter="wipe(up)">
                                      <p:cBhvr>
                                        <p:cTn id="41" dur="500"/>
                                        <p:tgtEl>
                                          <p:spTgt spid="11277"/>
                                        </p:tgtEl>
                                      </p:cBhvr>
                                    </p:animEffect>
                                  </p:childTnLst>
                                </p:cTn>
                              </p:par>
                            </p:childTnLst>
                          </p:cTn>
                        </p:par>
                        <p:par>
                          <p:cTn id="42" fill="hold">
                            <p:stCondLst>
                              <p:cond delay="500"/>
                            </p:stCondLst>
                            <p:childTnLst>
                              <p:par>
                                <p:cTn id="43" presetID="8" presetClass="emph" presetSubtype="0" fill="hold" nodeType="afterEffect">
                                  <p:stCondLst>
                                    <p:cond delay="0"/>
                                  </p:stCondLst>
                                  <p:childTnLst>
                                    <p:animRot by="2700000">
                                      <p:cBhvr>
                                        <p:cTn id="44" dur="2000" fill="hold"/>
                                        <p:tgtEl>
                                          <p:spTgt spid="11277"/>
                                        </p:tgtEl>
                                        <p:attrNameLst>
                                          <p:attrName>r</p:attrName>
                                        </p:attrNameLst>
                                      </p:cBhvr>
                                    </p:animRot>
                                  </p:childTnLst>
                                </p:cTn>
                              </p:par>
                              <p:par>
                                <p:cTn id="45" presetID="22" presetClass="entr" presetSubtype="2" fill="hold" nodeType="withEffect">
                                  <p:stCondLst>
                                    <p:cond delay="0"/>
                                  </p:stCondLst>
                                  <p:childTnLst>
                                    <p:set>
                                      <p:cBhvr>
                                        <p:cTn id="46" dur="1" fill="hold">
                                          <p:stCondLst>
                                            <p:cond delay="0"/>
                                          </p:stCondLst>
                                        </p:cTn>
                                        <p:tgtEl>
                                          <p:spTgt spid="11268"/>
                                        </p:tgtEl>
                                        <p:attrNameLst>
                                          <p:attrName>style.visibility</p:attrName>
                                        </p:attrNameLst>
                                      </p:cBhvr>
                                      <p:to>
                                        <p:strVal val="visible"/>
                                      </p:to>
                                    </p:set>
                                    <p:animEffect transition="in" filter="wipe(right)">
                                      <p:cBhvr>
                                        <p:cTn id="47" dur="3000"/>
                                        <p:tgtEl>
                                          <p:spTgt spid="11268"/>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1275"/>
                                        </p:tgtEl>
                                        <p:attrNameLst>
                                          <p:attrName>style.visibility</p:attrName>
                                        </p:attrNameLst>
                                      </p:cBhvr>
                                      <p:to>
                                        <p:strVal val="visible"/>
                                      </p:to>
                                    </p:set>
                                    <p:animEffect transition="in" filter="fade">
                                      <p:cBhvr>
                                        <p:cTn id="50" dur="1000"/>
                                        <p:tgtEl>
                                          <p:spTgt spid="11275"/>
                                        </p:tgtEl>
                                      </p:cBhvr>
                                    </p:animEffect>
                                    <p:anim calcmode="lin" valueType="num">
                                      <p:cBhvr>
                                        <p:cTn id="51" dur="1000" fill="hold"/>
                                        <p:tgtEl>
                                          <p:spTgt spid="11275"/>
                                        </p:tgtEl>
                                        <p:attrNameLst>
                                          <p:attrName>ppt_x</p:attrName>
                                        </p:attrNameLst>
                                      </p:cBhvr>
                                      <p:tavLst>
                                        <p:tav tm="0">
                                          <p:val>
                                            <p:strVal val="#ppt_x"/>
                                          </p:val>
                                        </p:tav>
                                        <p:tav tm="100000">
                                          <p:val>
                                            <p:strVal val="#ppt_x"/>
                                          </p:val>
                                        </p:tav>
                                      </p:tavLst>
                                    </p:anim>
                                    <p:anim calcmode="lin" valueType="num">
                                      <p:cBhvr>
                                        <p:cTn id="52" dur="1000" fill="hold"/>
                                        <p:tgtEl>
                                          <p:spTgt spid="11275"/>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8" presetClass="emph" presetSubtype="0" fill="hold" nodeType="afterEffect">
                                  <p:stCondLst>
                                    <p:cond delay="0"/>
                                  </p:stCondLst>
                                  <p:childTnLst>
                                    <p:animRot by="-2699820">
                                      <p:cBhvr>
                                        <p:cTn id="55" dur="2000" fill="hold"/>
                                        <p:tgtEl>
                                          <p:spTgt spid="11277"/>
                                        </p:tgtEl>
                                        <p:attrNameLst>
                                          <p:attrName>r</p:attrName>
                                        </p:attrNameLst>
                                      </p:cBhvr>
                                    </p:animRot>
                                  </p:childTnLst>
                                </p:cTn>
                              </p:par>
                            </p:childTnLst>
                          </p:cTn>
                        </p:par>
                        <p:par>
                          <p:cTn id="56" fill="hold">
                            <p:stCondLst>
                              <p:cond delay="4500"/>
                            </p:stCondLst>
                            <p:childTnLst>
                              <p:par>
                                <p:cTn id="57" presetID="8" presetClass="emph" presetSubtype="0" fill="hold" nodeType="afterEffect">
                                  <p:stCondLst>
                                    <p:cond delay="0"/>
                                  </p:stCondLst>
                                  <p:childTnLst>
                                    <p:animRot by="2700000">
                                      <p:cBhvr>
                                        <p:cTn id="58" dur="2000" fill="hold"/>
                                        <p:tgtEl>
                                          <p:spTgt spid="11277"/>
                                        </p:tgtEl>
                                        <p:attrNameLst>
                                          <p:attrName>r</p:attrName>
                                        </p:attrNameLst>
                                      </p:cBhvr>
                                    </p:animRot>
                                  </p:childTnLst>
                                </p:cTn>
                              </p:par>
                            </p:childTnLst>
                          </p:cTn>
                        </p:par>
                        <p:par>
                          <p:cTn id="59" fill="hold">
                            <p:stCondLst>
                              <p:cond delay="6500"/>
                            </p:stCondLst>
                            <p:childTnLst>
                              <p:par>
                                <p:cTn id="60" presetID="8" presetClass="emph" presetSubtype="0" fill="hold" nodeType="afterEffect">
                                  <p:stCondLst>
                                    <p:cond delay="0"/>
                                  </p:stCondLst>
                                  <p:childTnLst>
                                    <p:animRot by="-2699820">
                                      <p:cBhvr>
                                        <p:cTn id="61" dur="2000" fill="hold"/>
                                        <p:tgtEl>
                                          <p:spTgt spid="11277"/>
                                        </p:tgtEl>
                                        <p:attrNameLst>
                                          <p:attrName>r</p:attrName>
                                        </p:attrNameLst>
                                      </p:cBhvr>
                                    </p:animRot>
                                  </p:childTnLst>
                                </p:cTn>
                              </p:par>
                            </p:childTnLst>
                          </p:cTn>
                        </p:par>
                        <p:par>
                          <p:cTn id="62" fill="hold">
                            <p:stCondLst>
                              <p:cond delay="8500"/>
                            </p:stCondLst>
                            <p:childTnLst>
                              <p:par>
                                <p:cTn id="63" presetID="8" presetClass="emph" presetSubtype="0" fill="hold" nodeType="afterEffect">
                                  <p:stCondLst>
                                    <p:cond delay="0"/>
                                  </p:stCondLst>
                                  <p:childTnLst>
                                    <p:animRot by="2700000">
                                      <p:cBhvr>
                                        <p:cTn id="64" dur="2000" fill="hold"/>
                                        <p:tgtEl>
                                          <p:spTgt spid="11277"/>
                                        </p:tgtEl>
                                        <p:attrNameLst>
                                          <p:attrName>r</p:attrName>
                                        </p:attrNameLst>
                                      </p:cBhvr>
                                    </p:animRot>
                                  </p:childTnLst>
                                </p:cTn>
                              </p:par>
                            </p:childTnLst>
                          </p:cTn>
                        </p:par>
                        <p:par>
                          <p:cTn id="65" fill="hold">
                            <p:stCondLst>
                              <p:cond delay="10500"/>
                            </p:stCondLst>
                            <p:childTnLst>
                              <p:par>
                                <p:cTn id="66" presetID="22" presetClass="entr" presetSubtype="2" fill="hold" nodeType="afterEffect">
                                  <p:stCondLst>
                                    <p:cond delay="0"/>
                                  </p:stCondLst>
                                  <p:childTnLst>
                                    <p:set>
                                      <p:cBhvr>
                                        <p:cTn id="67" dur="1" fill="hold">
                                          <p:stCondLst>
                                            <p:cond delay="0"/>
                                          </p:stCondLst>
                                        </p:cTn>
                                        <p:tgtEl>
                                          <p:spTgt spid="11289"/>
                                        </p:tgtEl>
                                        <p:attrNameLst>
                                          <p:attrName>style.visibility</p:attrName>
                                        </p:attrNameLst>
                                      </p:cBhvr>
                                      <p:to>
                                        <p:strVal val="visible"/>
                                      </p:to>
                                    </p:set>
                                    <p:animEffect transition="in" filter="wipe(right)">
                                      <p:cBhvr>
                                        <p:cTn id="68" dur="500"/>
                                        <p:tgtEl>
                                          <p:spTgt spid="11289"/>
                                        </p:tgtEl>
                                      </p:cBhvr>
                                    </p:animEffect>
                                  </p:childTnLst>
                                </p:cTn>
                              </p:par>
                            </p:childTnLst>
                          </p:cTn>
                        </p:par>
                        <p:par>
                          <p:cTn id="69" fill="hold">
                            <p:stCondLst>
                              <p:cond delay="11000"/>
                            </p:stCondLst>
                            <p:childTnLst>
                              <p:par>
                                <p:cTn id="70" presetID="42" presetClass="entr" presetSubtype="0" fill="hold" nodeType="afterEffect">
                                  <p:stCondLst>
                                    <p:cond delay="0"/>
                                  </p:stCondLst>
                                  <p:childTnLst>
                                    <p:set>
                                      <p:cBhvr>
                                        <p:cTn id="71" dur="1" fill="hold">
                                          <p:stCondLst>
                                            <p:cond delay="0"/>
                                          </p:stCondLst>
                                        </p:cTn>
                                        <p:tgtEl>
                                          <p:spTgt spid="11290"/>
                                        </p:tgtEl>
                                        <p:attrNameLst>
                                          <p:attrName>style.visibility</p:attrName>
                                        </p:attrNameLst>
                                      </p:cBhvr>
                                      <p:to>
                                        <p:strVal val="visible"/>
                                      </p:to>
                                    </p:set>
                                    <p:animEffect transition="in" filter="fade">
                                      <p:cBhvr>
                                        <p:cTn id="72" dur="1000"/>
                                        <p:tgtEl>
                                          <p:spTgt spid="11290"/>
                                        </p:tgtEl>
                                      </p:cBhvr>
                                    </p:animEffect>
                                    <p:anim calcmode="lin" valueType="num">
                                      <p:cBhvr>
                                        <p:cTn id="73" dur="1000" fill="hold"/>
                                        <p:tgtEl>
                                          <p:spTgt spid="11290"/>
                                        </p:tgtEl>
                                        <p:attrNameLst>
                                          <p:attrName>ppt_x</p:attrName>
                                        </p:attrNameLst>
                                      </p:cBhvr>
                                      <p:tavLst>
                                        <p:tav tm="0">
                                          <p:val>
                                            <p:strVal val="#ppt_x"/>
                                          </p:val>
                                        </p:tav>
                                        <p:tav tm="100000">
                                          <p:val>
                                            <p:strVal val="#ppt_x"/>
                                          </p:val>
                                        </p:tav>
                                      </p:tavLst>
                                    </p:anim>
                                    <p:anim calcmode="lin" valueType="num">
                                      <p:cBhvr>
                                        <p:cTn id="74" dur="1000" fill="hold"/>
                                        <p:tgtEl>
                                          <p:spTgt spid="1129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11293"/>
                                        </p:tgtEl>
                                        <p:attrNameLst>
                                          <p:attrName>style.visibility</p:attrName>
                                        </p:attrNameLst>
                                      </p:cBhvr>
                                      <p:to>
                                        <p:strVal val="visible"/>
                                      </p:to>
                                    </p:set>
                                    <p:animEffect transition="in" filter="fade">
                                      <p:cBhvr>
                                        <p:cTn id="79" dur="800" decel="100000"/>
                                        <p:tgtEl>
                                          <p:spTgt spid="11293"/>
                                        </p:tgtEl>
                                      </p:cBhvr>
                                    </p:animEffect>
                                    <p:anim calcmode="lin" valueType="num">
                                      <p:cBhvr>
                                        <p:cTn id="80" dur="800" decel="100000" fill="hold"/>
                                        <p:tgtEl>
                                          <p:spTgt spid="11293"/>
                                        </p:tgtEl>
                                        <p:attrNameLst>
                                          <p:attrName>style.rotation</p:attrName>
                                        </p:attrNameLst>
                                      </p:cBhvr>
                                      <p:tavLst>
                                        <p:tav tm="0">
                                          <p:val>
                                            <p:fltVal val="-90.000000"/>
                                          </p:val>
                                        </p:tav>
                                        <p:tav tm="100000">
                                          <p:val>
                                            <p:fltVal val="0.000000"/>
                                          </p:val>
                                        </p:tav>
                                      </p:tavLst>
                                    </p:anim>
                                    <p:anim calcmode="lin" valueType="num">
                                      <p:cBhvr>
                                        <p:cTn id="81" dur="800" decel="100000" fill="hold"/>
                                        <p:tgtEl>
                                          <p:spTgt spid="11293"/>
                                        </p:tgtEl>
                                        <p:attrNameLst>
                                          <p:attrName>ppt_x</p:attrName>
                                        </p:attrNameLst>
                                      </p:cBhvr>
                                      <p:tavLst>
                                        <p:tav tm="0">
                                          <p:val>
                                            <p:strVal val="#ppt_x+0.4"/>
                                          </p:val>
                                        </p:tav>
                                        <p:tav tm="100000">
                                          <p:val>
                                            <p:strVal val="#ppt_x-0.05"/>
                                          </p:val>
                                        </p:tav>
                                      </p:tavLst>
                                    </p:anim>
                                    <p:anim calcmode="lin" valueType="num">
                                      <p:cBhvr>
                                        <p:cTn id="82" dur="800" decel="100000" fill="hold"/>
                                        <p:tgtEl>
                                          <p:spTgt spid="1129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129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1293"/>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1294"/>
                                        </p:tgtEl>
                                        <p:attrNameLst>
                                          <p:attrName>style.visibility</p:attrName>
                                        </p:attrNameLst>
                                      </p:cBhvr>
                                      <p:to>
                                        <p:strVal val="visible"/>
                                      </p:to>
                                    </p:set>
                                    <p:animEffect transition="in" filter="fade">
                                      <p:cBhvr>
                                        <p:cTn id="89" dur="1000"/>
                                        <p:tgtEl>
                                          <p:spTgt spid="11294"/>
                                        </p:tgtEl>
                                      </p:cBhvr>
                                    </p:animEffect>
                                    <p:anim calcmode="lin" valueType="num">
                                      <p:cBhvr>
                                        <p:cTn id="90" dur="1000" fill="hold"/>
                                        <p:tgtEl>
                                          <p:spTgt spid="11294"/>
                                        </p:tgtEl>
                                        <p:attrNameLst>
                                          <p:attrName>ppt_x</p:attrName>
                                        </p:attrNameLst>
                                      </p:cBhvr>
                                      <p:tavLst>
                                        <p:tav tm="0">
                                          <p:val>
                                            <p:strVal val="#ppt_x"/>
                                          </p:val>
                                        </p:tav>
                                        <p:tav tm="100000">
                                          <p:val>
                                            <p:strVal val="#ppt_x"/>
                                          </p:val>
                                        </p:tav>
                                      </p:tavLst>
                                    </p:anim>
                                    <p:anim calcmode="lin" valueType="num">
                                      <p:cBhvr>
                                        <p:cTn id="91" dur="1000" fill="hold"/>
                                        <p:tgtEl>
                                          <p:spTgt spid="1129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1295"/>
                                        </p:tgtEl>
                                        <p:attrNameLst>
                                          <p:attrName>style.visibility</p:attrName>
                                        </p:attrNameLst>
                                      </p:cBhvr>
                                      <p:to>
                                        <p:strVal val="visible"/>
                                      </p:to>
                                    </p:set>
                                    <p:animEffect transition="in" filter="fade">
                                      <p:cBhvr>
                                        <p:cTn id="96" dur="1000"/>
                                        <p:tgtEl>
                                          <p:spTgt spid="11295"/>
                                        </p:tgtEl>
                                      </p:cBhvr>
                                    </p:animEffect>
                                    <p:anim calcmode="lin" valueType="num">
                                      <p:cBhvr>
                                        <p:cTn id="97" dur="1000" fill="hold"/>
                                        <p:tgtEl>
                                          <p:spTgt spid="11295"/>
                                        </p:tgtEl>
                                        <p:attrNameLst>
                                          <p:attrName>ppt_x</p:attrName>
                                        </p:attrNameLst>
                                      </p:cBhvr>
                                      <p:tavLst>
                                        <p:tav tm="0">
                                          <p:val>
                                            <p:strVal val="#ppt_x"/>
                                          </p:val>
                                        </p:tav>
                                        <p:tav tm="100000">
                                          <p:val>
                                            <p:strVal val="#ppt_x"/>
                                          </p:val>
                                        </p:tav>
                                      </p:tavLst>
                                    </p:anim>
                                    <p:anim calcmode="lin" valueType="num">
                                      <p:cBhvr>
                                        <p:cTn id="98" dur="1000" fill="hold"/>
                                        <p:tgtEl>
                                          <p:spTgt spid="1129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1296"/>
                                        </p:tgtEl>
                                        <p:attrNameLst>
                                          <p:attrName>style.visibility</p:attrName>
                                        </p:attrNameLst>
                                      </p:cBhvr>
                                      <p:to>
                                        <p:strVal val="visible"/>
                                      </p:to>
                                    </p:set>
                                    <p:animEffect transition="in" filter="fade">
                                      <p:cBhvr>
                                        <p:cTn id="103" dur="1000"/>
                                        <p:tgtEl>
                                          <p:spTgt spid="11296"/>
                                        </p:tgtEl>
                                      </p:cBhvr>
                                    </p:animEffect>
                                    <p:anim calcmode="lin" valueType="num">
                                      <p:cBhvr>
                                        <p:cTn id="104" dur="1000" fill="hold"/>
                                        <p:tgtEl>
                                          <p:spTgt spid="11296"/>
                                        </p:tgtEl>
                                        <p:attrNameLst>
                                          <p:attrName>ppt_x</p:attrName>
                                        </p:attrNameLst>
                                      </p:cBhvr>
                                      <p:tavLst>
                                        <p:tav tm="0">
                                          <p:val>
                                            <p:strVal val="#ppt_x"/>
                                          </p:val>
                                        </p:tav>
                                        <p:tav tm="100000">
                                          <p:val>
                                            <p:strVal val="#ppt_x"/>
                                          </p:val>
                                        </p:tav>
                                      </p:tavLst>
                                    </p:anim>
                                    <p:anim calcmode="lin" valueType="num">
                                      <p:cBhvr>
                                        <p:cTn id="105" dur="1000" fill="hold"/>
                                        <p:tgtEl>
                                          <p:spTgt spid="11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85" grpId="0"/>
      <p:bldP spid="11287" grpId="0"/>
      <p:bldP spid="11293" grpId="0"/>
      <p:bldP spid="11294" grpId="0"/>
      <p:bldP spid="11295" grpId="0"/>
      <p:bldP spid="11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椭圆 12289"/>
          <p:cNvSpPr/>
          <p:nvPr/>
        </p:nvSpPr>
        <p:spPr>
          <a:xfrm>
            <a:off x="806450" y="836613"/>
            <a:ext cx="7345363" cy="7345362"/>
          </a:xfrm>
          <a:prstGeom prst="ellipse">
            <a:avLst/>
          </a:prstGeom>
          <a:solidFill>
            <a:schemeClr val="bg1">
              <a:alpha val="0"/>
            </a:schemeClr>
          </a:solidFill>
          <a:ln w="9525" cap="flat" cmpd="sng">
            <a:solidFill>
              <a:schemeClr val="tx2"/>
            </a:solidFill>
            <a:prstDash val="dash"/>
            <a:headEnd type="none" w="med" len="med"/>
            <a:tailEnd type="none" w="med" len="med"/>
          </a:ln>
        </p:spPr>
        <p:txBody>
          <a:bodyPr/>
          <a:p>
            <a:endParaRPr lang="zh-CN" altLang="en-US"/>
          </a:p>
        </p:txBody>
      </p:sp>
      <p:sp>
        <p:nvSpPr>
          <p:cNvPr id="12291" name="矩形 12290"/>
          <p:cNvSpPr/>
          <p:nvPr/>
        </p:nvSpPr>
        <p:spPr>
          <a:xfrm>
            <a:off x="0" y="1504950"/>
            <a:ext cx="2339975" cy="501967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2292" name="矩形 12291"/>
          <p:cNvSpPr/>
          <p:nvPr/>
        </p:nvSpPr>
        <p:spPr>
          <a:xfrm rot="720000">
            <a:off x="7245350" y="2921000"/>
            <a:ext cx="1443038" cy="3481388"/>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2293" name="标题 12292"/>
          <p:cNvSpPr/>
          <p:nvPr>
            <p:ph type="title"/>
          </p:nvPr>
        </p:nvSpPr>
        <p:spPr>
          <a:ln/>
        </p:spPr>
        <p:txBody>
          <a:bodyPr anchor="ctr"/>
          <a:p>
            <a:endParaRPr lang="zh-CN" altLang="en-US" dirty="0"/>
          </a:p>
        </p:txBody>
      </p:sp>
      <p:sp>
        <p:nvSpPr>
          <p:cNvPr id="12294" name="文本占位符 12293"/>
          <p:cNvSpPr>
            <a:spLocks noGrp="1"/>
          </p:cNvSpPr>
          <p:nvPr>
            <p:ph type="body" idx="1"/>
          </p:nvPr>
        </p:nvSpPr>
        <p:spPr>
          <a:ln/>
        </p:spPr>
        <p:txBody>
          <a:bodyPr/>
          <a:p>
            <a:endParaRPr lang="zh-CN" altLang="en-US" dirty="0"/>
          </a:p>
        </p:txBody>
      </p:sp>
      <p:grpSp>
        <p:nvGrpSpPr>
          <p:cNvPr id="12295" name="组合 12294"/>
          <p:cNvGrpSpPr/>
          <p:nvPr/>
        </p:nvGrpSpPr>
        <p:grpSpPr>
          <a:xfrm>
            <a:off x="2832100" y="3343275"/>
            <a:ext cx="3097213" cy="2822575"/>
            <a:chOff x="0" y="0"/>
            <a:chExt cx="1951" cy="1778"/>
          </a:xfrm>
        </p:grpSpPr>
        <p:sp>
          <p:nvSpPr>
            <p:cNvPr id="12296" name="椭圆 12295"/>
            <p:cNvSpPr/>
            <p:nvPr/>
          </p:nvSpPr>
          <p:spPr>
            <a:xfrm>
              <a:off x="234" y="0"/>
              <a:ext cx="1542" cy="1542"/>
            </a:xfrm>
            <a:prstGeom prst="ellipse">
              <a:avLst/>
            </a:prstGeom>
            <a:solidFill>
              <a:schemeClr val="bg1">
                <a:alpha val="0"/>
              </a:schemeClr>
            </a:solidFill>
            <a:ln w="9525" cap="flat" cmpd="sng">
              <a:solidFill>
                <a:schemeClr val="tx1"/>
              </a:solidFill>
              <a:prstDash val="dash"/>
              <a:headEnd type="none" w="med" len="med"/>
              <a:tailEnd type="none" w="med" len="med"/>
            </a:ln>
          </p:spPr>
          <p:txBody>
            <a:bodyPr/>
            <a:p>
              <a:endParaRPr lang="zh-CN" altLang="en-US"/>
            </a:p>
          </p:txBody>
        </p:sp>
        <p:sp>
          <p:nvSpPr>
            <p:cNvPr id="12297" name="矩形 12296"/>
            <p:cNvSpPr/>
            <p:nvPr/>
          </p:nvSpPr>
          <p:spPr>
            <a:xfrm rot="17224655">
              <a:off x="808" y="635"/>
              <a:ext cx="1553" cy="726"/>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2298" name="矩形 12297"/>
            <p:cNvSpPr/>
            <p:nvPr/>
          </p:nvSpPr>
          <p:spPr>
            <a:xfrm rot="17767236">
              <a:off x="207" y="376"/>
              <a:ext cx="847" cy="1261"/>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grpSp>
      <p:sp>
        <p:nvSpPr>
          <p:cNvPr id="12299" name="矩形 12298"/>
          <p:cNvSpPr/>
          <p:nvPr/>
        </p:nvSpPr>
        <p:spPr>
          <a:xfrm>
            <a:off x="4103688" y="4627563"/>
            <a:ext cx="276225" cy="427037"/>
          </a:xfrm>
          <a:prstGeom prst="rect">
            <a:avLst/>
          </a:prstGeom>
          <a:noFill/>
          <a:ln w="9525">
            <a:noFill/>
          </a:ln>
        </p:spPr>
        <p:txBody>
          <a:bodyPr wrap="none" lIns="0" tIns="0" rIns="0" bIns="0">
            <a:spAutoFit/>
          </a:bodyPr>
          <a:p>
            <a:pPr>
              <a:spcBef>
                <a:spcPct val="50000"/>
              </a:spcBef>
            </a:pPr>
            <a:r>
              <a:rPr lang="en-US" altLang="x-none" sz="2800" dirty="0">
                <a:solidFill>
                  <a:srgbClr val="000000"/>
                </a:solidFill>
                <a:latin typeface="Calibri" panose="020F0502020204030204" pitchFamily="34" charset="0"/>
                <a:ea typeface="宋体" panose="02010600030101010101" pitchFamily="2" charset="-122"/>
              </a:rPr>
              <a:t>O</a:t>
            </a:r>
            <a:endParaRPr lang="en-US" altLang="x-none" sz="3600" dirty="0">
              <a:latin typeface="宋体" panose="02010600030101010101" pitchFamily="2" charset="-122"/>
              <a:ea typeface="宋体" panose="02010600030101010101" pitchFamily="2" charset="-122"/>
            </a:endParaRPr>
          </a:p>
        </p:txBody>
      </p:sp>
      <p:sp>
        <p:nvSpPr>
          <p:cNvPr id="12300" name="椭圆 12299"/>
          <p:cNvSpPr/>
          <p:nvPr/>
        </p:nvSpPr>
        <p:spPr>
          <a:xfrm>
            <a:off x="4427538" y="4483100"/>
            <a:ext cx="98425" cy="98425"/>
          </a:xfrm>
          <a:prstGeom prst="ellipse">
            <a:avLst/>
          </a:prstGeom>
          <a:solidFill>
            <a:srgbClr val="0000FF"/>
          </a:solidFill>
          <a:ln w="66675" cap="flat" cmpd="sng">
            <a:solidFill>
              <a:srgbClr val="0000FF"/>
            </a:solidFill>
            <a:prstDash val="solid"/>
            <a:headEnd type="none" w="med" len="med"/>
            <a:tailEnd type="none" w="med" len="med"/>
          </a:ln>
        </p:spPr>
        <p:txBody>
          <a:bodyPr/>
          <a:p>
            <a:endParaRPr lang="zh-CN" altLang="en-US"/>
          </a:p>
        </p:txBody>
      </p:sp>
      <p:grpSp>
        <p:nvGrpSpPr>
          <p:cNvPr id="12301" name="组合 12300"/>
          <p:cNvGrpSpPr/>
          <p:nvPr/>
        </p:nvGrpSpPr>
        <p:grpSpPr>
          <a:xfrm>
            <a:off x="1166813" y="2687638"/>
            <a:ext cx="6573837" cy="3687762"/>
            <a:chOff x="0" y="0"/>
            <a:chExt cx="4141" cy="2323"/>
          </a:xfrm>
        </p:grpSpPr>
        <p:grpSp>
          <p:nvGrpSpPr>
            <p:cNvPr id="12302" name="组合 12301"/>
            <p:cNvGrpSpPr/>
            <p:nvPr/>
          </p:nvGrpSpPr>
          <p:grpSpPr>
            <a:xfrm>
              <a:off x="0" y="0"/>
              <a:ext cx="4141" cy="2323"/>
              <a:chOff x="0" y="0"/>
              <a:chExt cx="4141" cy="2323"/>
            </a:xfrm>
          </p:grpSpPr>
          <p:grpSp>
            <p:nvGrpSpPr>
              <p:cNvPr id="12303" name="组合 12302"/>
              <p:cNvGrpSpPr/>
              <p:nvPr/>
            </p:nvGrpSpPr>
            <p:grpSpPr>
              <a:xfrm flipV="1">
                <a:off x="2463" y="0"/>
                <a:ext cx="1678" cy="561"/>
                <a:chOff x="0" y="0"/>
                <a:chExt cx="1331" cy="739"/>
              </a:xfrm>
            </p:grpSpPr>
            <p:sp>
              <p:nvSpPr>
                <p:cNvPr id="12304" name="直接连接符 12303"/>
                <p:cNvSpPr/>
                <p:nvPr/>
              </p:nvSpPr>
              <p:spPr>
                <a:xfrm>
                  <a:off x="18" y="18"/>
                  <a:ext cx="1285" cy="693"/>
                </a:xfrm>
                <a:prstGeom prst="line">
                  <a:avLst/>
                </a:prstGeom>
                <a:ln w="50800" cap="flat" cmpd="sng">
                  <a:solidFill>
                    <a:srgbClr val="0000FF"/>
                  </a:solidFill>
                  <a:prstDash val="solid"/>
                  <a:headEnd type="none" w="med" len="med"/>
                  <a:tailEnd type="none" w="med" len="med"/>
                </a:ln>
              </p:spPr>
            </p:sp>
            <p:sp>
              <p:nvSpPr>
                <p:cNvPr id="12305" name="椭圆 12304"/>
                <p:cNvSpPr/>
                <p:nvPr/>
              </p:nvSpPr>
              <p:spPr>
                <a:xfrm>
                  <a:off x="0" y="0"/>
                  <a:ext cx="46" cy="46"/>
                </a:xfrm>
                <a:prstGeom prst="ellipse">
                  <a:avLst/>
                </a:prstGeom>
                <a:solidFill>
                  <a:srgbClr val="FF0000"/>
                </a:solidFill>
                <a:ln w="0" cap="flat" cmpd="sng">
                  <a:solidFill>
                    <a:srgbClr val="0000FF"/>
                  </a:solidFill>
                  <a:prstDash val="solid"/>
                  <a:headEnd type="none" w="med" len="med"/>
                  <a:tailEnd type="none" w="med" len="med"/>
                </a:ln>
              </p:spPr>
              <p:txBody>
                <a:bodyPr/>
                <a:p>
                  <a:endParaRPr lang="zh-CN" altLang="en-US"/>
                </a:p>
              </p:txBody>
            </p:sp>
            <p:sp>
              <p:nvSpPr>
                <p:cNvPr id="12306" name="椭圆 12305"/>
                <p:cNvSpPr/>
                <p:nvPr/>
              </p:nvSpPr>
              <p:spPr>
                <a:xfrm>
                  <a:off x="1284" y="693"/>
                  <a:ext cx="47" cy="46"/>
                </a:xfrm>
                <a:prstGeom prst="ellipse">
                  <a:avLst/>
                </a:prstGeom>
                <a:solidFill>
                  <a:srgbClr val="FF0000"/>
                </a:solidFill>
                <a:ln w="0" cap="flat" cmpd="sng">
                  <a:solidFill>
                    <a:srgbClr val="0000FF"/>
                  </a:solidFill>
                  <a:prstDash val="solid"/>
                  <a:headEnd type="none" w="med" len="med"/>
                  <a:tailEnd type="none" w="med" len="med"/>
                </a:ln>
              </p:spPr>
              <p:txBody>
                <a:bodyPr/>
                <a:p>
                  <a:endParaRPr lang="zh-CN" altLang="en-US"/>
                </a:p>
              </p:txBody>
            </p:sp>
          </p:grpSp>
          <p:sp>
            <p:nvSpPr>
              <p:cNvPr id="12307" name="未知"/>
              <p:cNvSpPr/>
              <p:nvPr/>
            </p:nvSpPr>
            <p:spPr>
              <a:xfrm flipH="1">
                <a:off x="2055" y="544"/>
                <a:ext cx="454" cy="635"/>
              </a:xfrm>
              <a:custGeom>
                <a:avLst/>
                <a:gdLst/>
                <a:ahLst/>
                <a:cxnLst/>
                <a:pathLst>
                  <a:path w="948" h="1625">
                    <a:moveTo>
                      <a:pt x="0" y="0"/>
                    </a:moveTo>
                    <a:lnTo>
                      <a:pt x="948" y="1625"/>
                    </a:lnTo>
                  </a:path>
                </a:pathLst>
              </a:custGeom>
              <a:solidFill>
                <a:srgbClr val="FFFFFF">
                  <a:alpha val="100000"/>
                </a:srgbClr>
              </a:solidFill>
              <a:ln w="0" cap="flat" cmpd="sng">
                <a:solidFill>
                  <a:srgbClr val="000000"/>
                </a:solidFill>
                <a:prstDash val="sysDot"/>
                <a:headEnd type="none" w="med" len="med"/>
                <a:tailEnd type="none" w="med" len="med"/>
              </a:ln>
            </p:spPr>
            <p:txBody>
              <a:bodyPr/>
              <a:p>
                <a:endParaRPr lang="zh-CN" altLang="en-US"/>
              </a:p>
            </p:txBody>
          </p:sp>
          <p:sp>
            <p:nvSpPr>
              <p:cNvPr id="12308" name="未知"/>
              <p:cNvSpPr/>
              <p:nvPr/>
            </p:nvSpPr>
            <p:spPr>
              <a:xfrm>
                <a:off x="2094" y="45"/>
                <a:ext cx="2002" cy="1114"/>
              </a:xfrm>
              <a:custGeom>
                <a:avLst/>
                <a:gdLst/>
                <a:ahLst/>
                <a:cxnLst/>
                <a:pathLst>
                  <a:path w="664" h="1014">
                    <a:moveTo>
                      <a:pt x="664" y="0"/>
                    </a:moveTo>
                    <a:lnTo>
                      <a:pt x="0" y="1014"/>
                    </a:lnTo>
                  </a:path>
                </a:pathLst>
              </a:custGeom>
              <a:solidFill>
                <a:srgbClr val="FFFFFF">
                  <a:alpha val="100000"/>
                </a:srgbClr>
              </a:solidFill>
              <a:ln w="0" cap="flat" cmpd="sng">
                <a:solidFill>
                  <a:srgbClr val="FF0000"/>
                </a:solidFill>
                <a:prstDash val="sysDot"/>
                <a:headEnd type="none" w="med" len="med"/>
                <a:tailEnd type="none" w="med" len="med"/>
              </a:ln>
            </p:spPr>
            <p:txBody>
              <a:bodyPr/>
              <a:p>
                <a:endParaRPr lang="zh-CN" altLang="en-US"/>
              </a:p>
            </p:txBody>
          </p:sp>
          <p:sp>
            <p:nvSpPr>
              <p:cNvPr id="12309" name="未知"/>
              <p:cNvSpPr/>
              <p:nvPr/>
            </p:nvSpPr>
            <p:spPr>
              <a:xfrm>
                <a:off x="85" y="1147"/>
                <a:ext cx="2002" cy="1114"/>
              </a:xfrm>
              <a:custGeom>
                <a:avLst/>
                <a:gdLst/>
                <a:ahLst/>
                <a:cxnLst/>
                <a:pathLst>
                  <a:path w="664" h="1014">
                    <a:moveTo>
                      <a:pt x="664" y="0"/>
                    </a:moveTo>
                    <a:lnTo>
                      <a:pt x="0" y="1014"/>
                    </a:lnTo>
                  </a:path>
                </a:pathLst>
              </a:custGeom>
              <a:solidFill>
                <a:srgbClr val="FFFFFF">
                  <a:alpha val="100000"/>
                </a:srgbClr>
              </a:solidFill>
              <a:ln w="0" cap="flat" cmpd="sng">
                <a:solidFill>
                  <a:schemeClr val="bg1"/>
                </a:solidFill>
                <a:prstDash val="sysDot"/>
                <a:headEnd type="none" w="med" len="med"/>
                <a:tailEnd type="none" w="med" len="med"/>
              </a:ln>
            </p:spPr>
            <p:txBody>
              <a:bodyPr/>
              <a:p>
                <a:endParaRPr lang="zh-CN" altLang="en-US"/>
              </a:p>
            </p:txBody>
          </p:sp>
          <p:sp>
            <p:nvSpPr>
              <p:cNvPr id="12310" name="未知"/>
              <p:cNvSpPr/>
              <p:nvPr/>
            </p:nvSpPr>
            <p:spPr>
              <a:xfrm flipH="1">
                <a:off x="1608" y="1166"/>
                <a:ext cx="454" cy="635"/>
              </a:xfrm>
              <a:custGeom>
                <a:avLst/>
                <a:gdLst/>
                <a:ahLst/>
                <a:cxnLst/>
                <a:pathLst>
                  <a:path w="948" h="1625">
                    <a:moveTo>
                      <a:pt x="0" y="0"/>
                    </a:moveTo>
                    <a:lnTo>
                      <a:pt x="948" y="1625"/>
                    </a:lnTo>
                  </a:path>
                </a:pathLst>
              </a:custGeom>
              <a:solidFill>
                <a:srgbClr val="FFFFFF">
                  <a:alpha val="100000"/>
                </a:srgbClr>
              </a:solidFill>
              <a:ln w="0" cap="flat" cmpd="sng">
                <a:solidFill>
                  <a:schemeClr val="bg1"/>
                </a:solidFill>
                <a:prstDash val="sysDot"/>
                <a:headEnd type="none" w="med" len="med"/>
                <a:tailEnd type="none" w="med" len="med"/>
              </a:ln>
            </p:spPr>
            <p:txBody>
              <a:bodyPr/>
              <a:p>
                <a:endParaRPr lang="zh-CN" altLang="en-US"/>
              </a:p>
            </p:txBody>
          </p:sp>
          <p:grpSp>
            <p:nvGrpSpPr>
              <p:cNvPr id="12311" name="组合 12310"/>
              <p:cNvGrpSpPr/>
              <p:nvPr/>
            </p:nvGrpSpPr>
            <p:grpSpPr>
              <a:xfrm flipV="1">
                <a:off x="0" y="1762"/>
                <a:ext cx="1678" cy="561"/>
                <a:chOff x="0" y="0"/>
                <a:chExt cx="1331" cy="739"/>
              </a:xfrm>
            </p:grpSpPr>
            <p:sp>
              <p:nvSpPr>
                <p:cNvPr id="12312" name="直接连接符 12311"/>
                <p:cNvSpPr/>
                <p:nvPr/>
              </p:nvSpPr>
              <p:spPr>
                <a:xfrm>
                  <a:off x="18" y="18"/>
                  <a:ext cx="1285" cy="693"/>
                </a:xfrm>
                <a:prstGeom prst="line">
                  <a:avLst/>
                </a:prstGeom>
                <a:ln w="0" cap="flat" cmpd="sng">
                  <a:solidFill>
                    <a:schemeClr val="bg1"/>
                  </a:solidFill>
                  <a:prstDash val="solid"/>
                  <a:headEnd type="none" w="med" len="med"/>
                  <a:tailEnd type="none" w="med" len="med"/>
                </a:ln>
              </p:spPr>
            </p:sp>
            <p:sp>
              <p:nvSpPr>
                <p:cNvPr id="12313" name="椭圆 12312"/>
                <p:cNvSpPr/>
                <p:nvPr/>
              </p:nvSpPr>
              <p:spPr>
                <a:xfrm>
                  <a:off x="0" y="0"/>
                  <a:ext cx="46" cy="46"/>
                </a:xfrm>
                <a:prstGeom prst="ellipse">
                  <a:avLst/>
                </a:prstGeom>
                <a:solidFill>
                  <a:schemeClr val="bg1"/>
                </a:solidFill>
                <a:ln w="0" cap="flat" cmpd="sng">
                  <a:solidFill>
                    <a:schemeClr val="bg1"/>
                  </a:solidFill>
                  <a:prstDash val="solid"/>
                  <a:headEnd type="none" w="med" len="med"/>
                  <a:tailEnd type="none" w="med" len="med"/>
                </a:ln>
              </p:spPr>
              <p:txBody>
                <a:bodyPr/>
                <a:p>
                  <a:endParaRPr lang="zh-CN" altLang="en-US"/>
                </a:p>
              </p:txBody>
            </p:sp>
            <p:sp>
              <p:nvSpPr>
                <p:cNvPr id="12314" name="椭圆 12313"/>
                <p:cNvSpPr/>
                <p:nvPr/>
              </p:nvSpPr>
              <p:spPr>
                <a:xfrm>
                  <a:off x="1284" y="693"/>
                  <a:ext cx="47" cy="46"/>
                </a:xfrm>
                <a:prstGeom prst="ellipse">
                  <a:avLst/>
                </a:prstGeom>
                <a:solidFill>
                  <a:schemeClr val="bg1"/>
                </a:solidFill>
                <a:ln w="0" cap="flat" cmpd="sng">
                  <a:solidFill>
                    <a:schemeClr val="bg1"/>
                  </a:solidFill>
                  <a:prstDash val="solid"/>
                  <a:headEnd type="none" w="med" len="med"/>
                  <a:tailEnd type="none" w="med" len="med"/>
                </a:ln>
              </p:spPr>
              <p:txBody>
                <a:bodyPr/>
                <a:p>
                  <a:endParaRPr lang="zh-CN" altLang="en-US"/>
                </a:p>
              </p:txBody>
            </p:sp>
          </p:grpSp>
        </p:grpSp>
        <p:sp>
          <p:nvSpPr>
            <p:cNvPr id="12315" name="椭圆 12314"/>
            <p:cNvSpPr/>
            <p:nvPr/>
          </p:nvSpPr>
          <p:spPr>
            <a:xfrm>
              <a:off x="2055" y="1134"/>
              <a:ext cx="62" cy="62"/>
            </a:xfrm>
            <a:prstGeom prst="ellipse">
              <a:avLst/>
            </a:prstGeom>
            <a:solidFill>
              <a:srgbClr val="0000FF"/>
            </a:solidFill>
            <a:ln w="66675" cap="flat" cmpd="sng">
              <a:solidFill>
                <a:srgbClr val="0000FF"/>
              </a:solidFill>
              <a:prstDash val="solid"/>
              <a:headEnd type="none" w="med" len="med"/>
              <a:tailEnd type="none" w="med" len="med"/>
            </a:ln>
          </p:spPr>
          <p:txBody>
            <a:bodyPr/>
            <a:p>
              <a:endParaRPr lang="zh-CN" altLang="en-US"/>
            </a:p>
          </p:txBody>
        </p:sp>
      </p:grpSp>
      <p:pic>
        <p:nvPicPr>
          <p:cNvPr id="12316" name="图片 12315" descr="u=1946238861,1169909399&amp;gp=3"/>
          <p:cNvPicPr>
            <a:picLocks noChangeAspect="1"/>
          </p:cNvPicPr>
          <p:nvPr/>
        </p:nvPicPr>
        <p:blipFill>
          <a:blip r:embed="rId1">
            <a:lum bright="23999" contrast="12000"/>
          </a:blip>
          <a:stretch>
            <a:fillRect/>
          </a:stretch>
        </p:blipFill>
        <p:spPr>
          <a:xfrm>
            <a:off x="4416425" y="1841500"/>
            <a:ext cx="3467100" cy="2740025"/>
          </a:xfrm>
          <a:prstGeom prst="rect">
            <a:avLst/>
          </a:prstGeom>
          <a:noFill/>
          <a:ln w="9525">
            <a:noFill/>
          </a:ln>
        </p:spPr>
      </p:pic>
      <p:grpSp>
        <p:nvGrpSpPr>
          <p:cNvPr id="12317" name="组合 12316"/>
          <p:cNvGrpSpPr/>
          <p:nvPr/>
        </p:nvGrpSpPr>
        <p:grpSpPr>
          <a:xfrm flipV="1">
            <a:off x="5054600" y="2682875"/>
            <a:ext cx="2663825" cy="890588"/>
            <a:chOff x="0" y="0"/>
            <a:chExt cx="1331" cy="739"/>
          </a:xfrm>
        </p:grpSpPr>
        <p:sp>
          <p:nvSpPr>
            <p:cNvPr id="12318" name="直接连接符 12317"/>
            <p:cNvSpPr/>
            <p:nvPr/>
          </p:nvSpPr>
          <p:spPr>
            <a:xfrm>
              <a:off x="18" y="18"/>
              <a:ext cx="1285" cy="693"/>
            </a:xfrm>
            <a:prstGeom prst="line">
              <a:avLst/>
            </a:prstGeom>
            <a:ln w="50800" cap="flat" cmpd="sng">
              <a:solidFill>
                <a:srgbClr val="0000FF"/>
              </a:solidFill>
              <a:prstDash val="solid"/>
              <a:headEnd type="none" w="med" len="med"/>
              <a:tailEnd type="none" w="med" len="med"/>
            </a:ln>
          </p:spPr>
        </p:sp>
        <p:sp>
          <p:nvSpPr>
            <p:cNvPr id="12319" name="椭圆 12318"/>
            <p:cNvSpPr/>
            <p:nvPr/>
          </p:nvSpPr>
          <p:spPr>
            <a:xfrm>
              <a:off x="0" y="0"/>
              <a:ext cx="46" cy="46"/>
            </a:xfrm>
            <a:prstGeom prst="ellipse">
              <a:avLst/>
            </a:prstGeom>
            <a:solidFill>
              <a:srgbClr val="FF0000"/>
            </a:solidFill>
            <a:ln w="0" cap="flat" cmpd="sng">
              <a:solidFill>
                <a:srgbClr val="0000FF"/>
              </a:solidFill>
              <a:prstDash val="solid"/>
              <a:headEnd type="none" w="med" len="med"/>
              <a:tailEnd type="none" w="med" len="med"/>
            </a:ln>
          </p:spPr>
          <p:txBody>
            <a:bodyPr/>
            <a:p>
              <a:endParaRPr lang="zh-CN" altLang="en-US"/>
            </a:p>
          </p:txBody>
        </p:sp>
        <p:sp>
          <p:nvSpPr>
            <p:cNvPr id="12320" name="椭圆 12319"/>
            <p:cNvSpPr/>
            <p:nvPr/>
          </p:nvSpPr>
          <p:spPr>
            <a:xfrm>
              <a:off x="1284" y="693"/>
              <a:ext cx="47" cy="46"/>
            </a:xfrm>
            <a:prstGeom prst="ellipse">
              <a:avLst/>
            </a:prstGeom>
            <a:solidFill>
              <a:srgbClr val="FF0000"/>
            </a:solidFill>
            <a:ln w="0" cap="flat" cmpd="sng">
              <a:solidFill>
                <a:srgbClr val="0000FF"/>
              </a:solidFill>
              <a:prstDash val="solid"/>
              <a:headEnd type="none" w="med" len="med"/>
              <a:tailEnd type="none" w="med" len="med"/>
            </a:ln>
          </p:spPr>
          <p:txBody>
            <a:bodyPr/>
            <a:p>
              <a:endParaRPr lang="zh-CN" altLang="en-US"/>
            </a:p>
          </p:txBody>
        </p:sp>
      </p:grpSp>
      <p:sp>
        <p:nvSpPr>
          <p:cNvPr id="12321" name="未知"/>
          <p:cNvSpPr/>
          <p:nvPr/>
        </p:nvSpPr>
        <p:spPr>
          <a:xfrm>
            <a:off x="4468813" y="2786063"/>
            <a:ext cx="3178175" cy="1768475"/>
          </a:xfrm>
          <a:custGeom>
            <a:avLst/>
            <a:gdLst/>
            <a:ahLst/>
            <a:cxnLst/>
            <a:pathLst>
              <a:path w="664" h="1014">
                <a:moveTo>
                  <a:pt x="664" y="0"/>
                </a:moveTo>
                <a:lnTo>
                  <a:pt x="0" y="1014"/>
                </a:lnTo>
              </a:path>
            </a:pathLst>
          </a:custGeom>
          <a:solidFill>
            <a:srgbClr val="FFFFFF">
              <a:alpha val="100000"/>
            </a:srgbClr>
          </a:solidFill>
          <a:ln w="0" cap="flat" cmpd="sng">
            <a:solidFill>
              <a:srgbClr val="FF0000"/>
            </a:solidFill>
            <a:prstDash val="sysDot"/>
            <a:headEnd type="none" w="med" len="med"/>
            <a:tailEnd type="none" w="med" len="med"/>
          </a:ln>
        </p:spPr>
        <p:txBody>
          <a:bodyPr/>
          <a:p>
            <a:endParaRPr lang="zh-CN" altLang="en-US"/>
          </a:p>
        </p:txBody>
      </p:sp>
      <p:sp>
        <p:nvSpPr>
          <p:cNvPr id="12322" name="未知"/>
          <p:cNvSpPr/>
          <p:nvPr/>
        </p:nvSpPr>
        <p:spPr>
          <a:xfrm flipH="1">
            <a:off x="4406900" y="3571875"/>
            <a:ext cx="720725" cy="1009650"/>
          </a:xfrm>
          <a:custGeom>
            <a:avLst/>
            <a:gdLst/>
            <a:ahLst/>
            <a:cxnLst/>
            <a:pathLst>
              <a:path w="948" h="1625">
                <a:moveTo>
                  <a:pt x="0" y="0"/>
                </a:moveTo>
                <a:lnTo>
                  <a:pt x="948" y="1625"/>
                </a:lnTo>
              </a:path>
            </a:pathLst>
          </a:custGeom>
          <a:solidFill>
            <a:srgbClr val="FFFFFF">
              <a:alpha val="100000"/>
            </a:srgbClr>
          </a:solidFill>
          <a:ln w="0" cap="flat" cmpd="sng">
            <a:solidFill>
              <a:srgbClr val="000000"/>
            </a:solidFill>
            <a:prstDash val="sysDot"/>
            <a:headEnd type="none" w="med" len="med"/>
            <a:tailEnd type="none" w="med" len="med"/>
          </a:ln>
        </p:spPr>
        <p:txBody>
          <a:bodyPr/>
          <a:p>
            <a:endParaRPr lang="zh-CN" altLang="en-US"/>
          </a:p>
        </p:txBody>
      </p:sp>
      <p:sp>
        <p:nvSpPr>
          <p:cNvPr id="12323" name="矩形 12322"/>
          <p:cNvSpPr/>
          <p:nvPr/>
        </p:nvSpPr>
        <p:spPr>
          <a:xfrm>
            <a:off x="7885113" y="2420938"/>
            <a:ext cx="257175" cy="427037"/>
          </a:xfrm>
          <a:prstGeom prst="rect">
            <a:avLst/>
          </a:prstGeom>
          <a:noFill/>
          <a:ln w="9525">
            <a:noFill/>
          </a:ln>
        </p:spPr>
        <p:txBody>
          <a:bodyPr wrap="none" lIns="0" tIns="0" rIns="0" bIns="0">
            <a:spAutoFit/>
          </a:bodyPr>
          <a:p>
            <a:pPr>
              <a:spcBef>
                <a:spcPct val="50000"/>
              </a:spcBef>
            </a:pPr>
            <a:r>
              <a:rPr lang="en-US" altLang="x-none" sz="2800" dirty="0">
                <a:solidFill>
                  <a:srgbClr val="000000"/>
                </a:solidFill>
                <a:latin typeface="Calibri" panose="020F0502020204030204" pitchFamily="34" charset="0"/>
                <a:ea typeface="宋体" panose="02010600030101010101" pitchFamily="2" charset="-122"/>
              </a:rPr>
              <a:t>B</a:t>
            </a:r>
            <a:endParaRPr lang="en-US" altLang="x-none" sz="3600" dirty="0">
              <a:latin typeface="宋体" panose="02010600030101010101" pitchFamily="2" charset="-122"/>
              <a:ea typeface="宋体" panose="02010600030101010101" pitchFamily="2" charset="-122"/>
            </a:endParaRPr>
          </a:p>
        </p:txBody>
      </p:sp>
      <p:sp>
        <p:nvSpPr>
          <p:cNvPr id="12324" name="矩形 12323"/>
          <p:cNvSpPr/>
          <p:nvPr/>
        </p:nvSpPr>
        <p:spPr>
          <a:xfrm>
            <a:off x="4818063" y="3151188"/>
            <a:ext cx="257175" cy="427037"/>
          </a:xfrm>
          <a:prstGeom prst="rect">
            <a:avLst/>
          </a:prstGeom>
          <a:noFill/>
          <a:ln w="9525">
            <a:noFill/>
          </a:ln>
        </p:spPr>
        <p:txBody>
          <a:bodyPr wrap="none" lIns="0" tIns="0" rIns="0" bIns="0">
            <a:spAutoFit/>
          </a:bodyPr>
          <a:p>
            <a:pPr>
              <a:spcBef>
                <a:spcPct val="50000"/>
              </a:spcBef>
            </a:pPr>
            <a:r>
              <a:rPr lang="en-US" altLang="x-none" sz="2800" dirty="0">
                <a:solidFill>
                  <a:srgbClr val="000000"/>
                </a:solidFill>
                <a:latin typeface="Calibri" panose="020F0502020204030204" pitchFamily="34" charset="0"/>
                <a:ea typeface="宋体" panose="02010600030101010101" pitchFamily="2" charset="-122"/>
              </a:rPr>
              <a:t>A</a:t>
            </a:r>
            <a:endParaRPr lang="en-US" altLang="x-none" sz="3600" dirty="0">
              <a:latin typeface="宋体" panose="02010600030101010101" pitchFamily="2" charset="-122"/>
              <a:ea typeface="宋体" panose="02010600030101010101" pitchFamily="2" charset="-122"/>
            </a:endParaRPr>
          </a:p>
        </p:txBody>
      </p:sp>
      <p:grpSp>
        <p:nvGrpSpPr>
          <p:cNvPr id="12325" name="组合 12324"/>
          <p:cNvGrpSpPr/>
          <p:nvPr/>
        </p:nvGrpSpPr>
        <p:grpSpPr>
          <a:xfrm>
            <a:off x="1835150" y="1268413"/>
            <a:ext cx="417513" cy="498475"/>
            <a:chOff x="0" y="0"/>
            <a:chExt cx="263" cy="314"/>
          </a:xfrm>
        </p:grpSpPr>
        <p:sp>
          <p:nvSpPr>
            <p:cNvPr id="12326" name="矩形 12325"/>
            <p:cNvSpPr/>
            <p:nvPr/>
          </p:nvSpPr>
          <p:spPr>
            <a:xfrm>
              <a:off x="0" y="45"/>
              <a:ext cx="162" cy="269"/>
            </a:xfrm>
            <a:prstGeom prst="rect">
              <a:avLst/>
            </a:prstGeom>
            <a:noFill/>
            <a:ln w="9525">
              <a:noFill/>
            </a:ln>
          </p:spPr>
          <p:txBody>
            <a:bodyPr wrap="none" lIns="0" tIns="0" rIns="0" bIns="0">
              <a:spAutoFit/>
            </a:bodyPr>
            <a:p>
              <a:pPr>
                <a:spcBef>
                  <a:spcPct val="50000"/>
                </a:spcBef>
              </a:pPr>
              <a:r>
                <a:rPr lang="en-US" altLang="x-none" sz="2800" dirty="0">
                  <a:solidFill>
                    <a:srgbClr val="000000"/>
                  </a:solidFill>
                  <a:latin typeface="Calibri" panose="020F0502020204030204" pitchFamily="34" charset="0"/>
                  <a:ea typeface="宋体" panose="02010600030101010101" pitchFamily="2" charset="-122"/>
                </a:rPr>
                <a:t>B</a:t>
              </a:r>
              <a:endParaRPr lang="en-US" altLang="x-none" sz="3600" dirty="0">
                <a:latin typeface="宋体" panose="02010600030101010101" pitchFamily="2" charset="-122"/>
                <a:ea typeface="宋体" panose="02010600030101010101" pitchFamily="2" charset="-122"/>
              </a:endParaRPr>
            </a:p>
          </p:txBody>
        </p:sp>
        <p:sp>
          <p:nvSpPr>
            <p:cNvPr id="12327" name="文本框 12326"/>
            <p:cNvSpPr txBox="1"/>
            <p:nvPr/>
          </p:nvSpPr>
          <p:spPr>
            <a:xfrm>
              <a:off x="91" y="0"/>
              <a:ext cx="172" cy="192"/>
            </a:xfrm>
            <a:prstGeom prst="rect">
              <a:avLst/>
            </a:prstGeom>
            <a:noFill/>
            <a:ln w="9525">
              <a:noFill/>
            </a:ln>
          </p:spPr>
          <p:txBody>
            <a:bodyPr wrap="none" anchor="t">
              <a:spAutoFit/>
            </a:bodyPr>
            <a:p>
              <a:r>
                <a:rPr lang="en-US" altLang="x-none" sz="1400" dirty="0">
                  <a:latin typeface="黑体" panose="02010600030101010101" pitchFamily="49" charset="-122"/>
                  <a:ea typeface="黑体" panose="02010600030101010101" pitchFamily="49" charset="-122"/>
                </a:rPr>
                <a:t>/</a:t>
              </a:r>
              <a:endParaRPr lang="en-US" altLang="x-none" sz="1400" dirty="0">
                <a:latin typeface="黑体" panose="02010600030101010101" pitchFamily="49" charset="-122"/>
                <a:ea typeface="黑体" panose="02010600030101010101" pitchFamily="49" charset="-122"/>
              </a:endParaRPr>
            </a:p>
          </p:txBody>
        </p:sp>
      </p:grpSp>
      <p:grpSp>
        <p:nvGrpSpPr>
          <p:cNvPr id="12328" name="组合 12327"/>
          <p:cNvGrpSpPr/>
          <p:nvPr/>
        </p:nvGrpSpPr>
        <p:grpSpPr>
          <a:xfrm>
            <a:off x="2916238" y="3789363"/>
            <a:ext cx="406400" cy="571500"/>
            <a:chOff x="0" y="0"/>
            <a:chExt cx="256" cy="360"/>
          </a:xfrm>
        </p:grpSpPr>
        <p:sp>
          <p:nvSpPr>
            <p:cNvPr id="12329" name="矩形 12328"/>
            <p:cNvSpPr/>
            <p:nvPr/>
          </p:nvSpPr>
          <p:spPr>
            <a:xfrm>
              <a:off x="0" y="91"/>
              <a:ext cx="162" cy="269"/>
            </a:xfrm>
            <a:prstGeom prst="rect">
              <a:avLst/>
            </a:prstGeom>
            <a:noFill/>
            <a:ln w="9525">
              <a:noFill/>
            </a:ln>
          </p:spPr>
          <p:txBody>
            <a:bodyPr wrap="none" lIns="0" tIns="0" rIns="0" bIns="0">
              <a:spAutoFit/>
            </a:bodyPr>
            <a:p>
              <a:pPr>
                <a:spcBef>
                  <a:spcPct val="50000"/>
                </a:spcBef>
              </a:pPr>
              <a:r>
                <a:rPr lang="en-US" altLang="x-none" sz="2800" dirty="0">
                  <a:solidFill>
                    <a:srgbClr val="000000"/>
                  </a:solidFill>
                  <a:latin typeface="Calibri" panose="020F0502020204030204" pitchFamily="34" charset="0"/>
                  <a:ea typeface="宋体" panose="02010600030101010101" pitchFamily="2" charset="-122"/>
                </a:rPr>
                <a:t>A</a:t>
              </a:r>
              <a:endParaRPr lang="en-US" altLang="x-none" sz="3600" dirty="0">
                <a:latin typeface="宋体" panose="02010600030101010101" pitchFamily="2" charset="-122"/>
                <a:ea typeface="宋体" panose="02010600030101010101" pitchFamily="2" charset="-122"/>
              </a:endParaRPr>
            </a:p>
          </p:txBody>
        </p:sp>
        <p:sp>
          <p:nvSpPr>
            <p:cNvPr id="12330" name="文本框 12329"/>
            <p:cNvSpPr txBox="1"/>
            <p:nvPr/>
          </p:nvSpPr>
          <p:spPr>
            <a:xfrm>
              <a:off x="84" y="0"/>
              <a:ext cx="172" cy="192"/>
            </a:xfrm>
            <a:prstGeom prst="rect">
              <a:avLst/>
            </a:prstGeom>
            <a:noFill/>
            <a:ln w="9525">
              <a:noFill/>
            </a:ln>
          </p:spPr>
          <p:txBody>
            <a:bodyPr wrap="none" anchor="t">
              <a:spAutoFit/>
            </a:bodyPr>
            <a:p>
              <a:r>
                <a:rPr lang="en-US" altLang="x-none" sz="1400" dirty="0">
                  <a:latin typeface="黑体" panose="02010600030101010101" pitchFamily="49" charset="-122"/>
                  <a:ea typeface="黑体" panose="02010600030101010101" pitchFamily="49" charset="-122"/>
                </a:rPr>
                <a:t>/</a:t>
              </a:r>
              <a:endParaRPr lang="en-US" altLang="x-none" sz="1400" dirty="0">
                <a:latin typeface="黑体" panose="02010600030101010101" pitchFamily="49" charset="-122"/>
                <a:ea typeface="黑体" panose="02010600030101010101" pitchFamily="49" charset="-122"/>
              </a:endParaRPr>
            </a:p>
          </p:txBody>
        </p:sp>
      </p:grpSp>
      <p:sp>
        <p:nvSpPr>
          <p:cNvPr id="12331" name="任意多边形 12330"/>
          <p:cNvSpPr/>
          <p:nvPr/>
        </p:nvSpPr>
        <p:spPr>
          <a:xfrm rot="-7342739" flipV="1">
            <a:off x="4229100" y="3879850"/>
            <a:ext cx="279400" cy="593725"/>
          </a:xfrm>
          <a:custGeom>
            <a:avLst/>
            <a:gdLst>
              <a:gd name="txL" fmla="*/ 0 w 21600"/>
              <a:gd name="txT" fmla="*/ 0 h 26154"/>
              <a:gd name="txR" fmla="*/ 21600 w 21600"/>
              <a:gd name="txB" fmla="*/ 26154 h 26154"/>
            </a:gdLst>
            <a:ahLst/>
            <a:cxnLst>
              <a:cxn ang="270">
                <a:pos x="0" y="0"/>
              </a:cxn>
              <a:cxn ang="90">
                <a:pos x="21114" y="26154"/>
              </a:cxn>
              <a:cxn ang="90">
                <a:pos x="0" y="21600"/>
              </a:cxn>
            </a:cxnLst>
            <a:rect l="txL" t="txT" r="txR" b="txB"/>
            <a:pathLst>
              <a:path w="21600" h="26154" fill="none">
                <a:moveTo>
                  <a:pt x="0" y="0"/>
                </a:moveTo>
                <a:arcTo wR="21600" hR="21600" stAng="-5400000" swAng="6130287"/>
              </a:path>
              <a:path w="21600" h="26154" stroke="0">
                <a:moveTo>
                  <a:pt x="0" y="0"/>
                </a:moveTo>
                <a:arcTo wR="21600" hR="21600" stAng="-5400000" swAng="6130287"/>
                <a:lnTo>
                  <a:pt x="0" y="21600"/>
                </a:lnTo>
                <a:close/>
              </a:path>
            </a:pathLst>
          </a:custGeom>
          <a:noFill/>
          <a:ln w="28575" cap="sq" cmpd="sng">
            <a:solidFill>
              <a:schemeClr val="tx1"/>
            </a:solidFill>
            <a:prstDash val="solid"/>
            <a:headEnd type="none" w="med" len="med"/>
            <a:tailEnd type="triangle" w="med" len="med"/>
          </a:ln>
        </p:spPr>
        <p:txBody>
          <a:bodyPr/>
          <a:p>
            <a:endParaRPr lang="zh-CN" altLang="en-US"/>
          </a:p>
        </p:txBody>
      </p:sp>
      <p:grpSp>
        <p:nvGrpSpPr>
          <p:cNvPr id="12332" name="组合 12331"/>
          <p:cNvGrpSpPr/>
          <p:nvPr/>
        </p:nvGrpSpPr>
        <p:grpSpPr>
          <a:xfrm>
            <a:off x="3924300" y="3644900"/>
            <a:ext cx="668338" cy="530225"/>
            <a:chOff x="0" y="0"/>
            <a:chExt cx="421" cy="334"/>
          </a:xfrm>
        </p:grpSpPr>
        <p:sp>
          <p:nvSpPr>
            <p:cNvPr id="12333" name="文本框 12332"/>
            <p:cNvSpPr txBox="1"/>
            <p:nvPr/>
          </p:nvSpPr>
          <p:spPr>
            <a:xfrm>
              <a:off x="0" y="46"/>
              <a:ext cx="421" cy="288"/>
            </a:xfrm>
            <a:prstGeom prst="rect">
              <a:avLst/>
            </a:prstGeom>
            <a:noFill/>
            <a:ln w="9525">
              <a:noFill/>
            </a:ln>
          </p:spPr>
          <p:txBody>
            <a:bodyPr>
              <a:spAutoFit/>
            </a:bodyPr>
            <a:p>
              <a:r>
                <a:rPr lang="en-US" altLang="x-none" sz="2400" dirty="0">
                  <a:solidFill>
                    <a:srgbClr val="FF0000"/>
                  </a:solidFill>
                  <a:latin typeface="Calibri" panose="020F0502020204030204" pitchFamily="34" charset="0"/>
                  <a:ea typeface="宋体" panose="02010600030101010101" pitchFamily="2" charset="-122"/>
                </a:rPr>
                <a:t>95</a:t>
              </a:r>
              <a:endParaRPr lang="en-US" altLang="x-none" sz="2400" dirty="0">
                <a:solidFill>
                  <a:srgbClr val="FF0000"/>
                </a:solidFill>
                <a:latin typeface="Calibri" panose="020F0502020204030204" pitchFamily="34" charset="0"/>
                <a:ea typeface="宋体" panose="02010600030101010101" pitchFamily="2" charset="-122"/>
              </a:endParaRPr>
            </a:p>
          </p:txBody>
        </p:sp>
        <p:sp>
          <p:nvSpPr>
            <p:cNvPr id="12334" name="文本框 12333"/>
            <p:cNvSpPr txBox="1"/>
            <p:nvPr/>
          </p:nvSpPr>
          <p:spPr>
            <a:xfrm>
              <a:off x="182" y="0"/>
              <a:ext cx="164" cy="172"/>
            </a:xfrm>
            <a:prstGeom prst="rect">
              <a:avLst/>
            </a:prstGeom>
            <a:noFill/>
            <a:ln w="9525">
              <a:noFill/>
            </a:ln>
          </p:spPr>
          <p:txBody>
            <a:bodyPr wrap="none" anchor="t">
              <a:spAutoFit/>
            </a:bodyPr>
            <a:p>
              <a:r>
                <a:rPr lang="en-US" altLang="x-none" sz="1200" b="0" dirty="0">
                  <a:solidFill>
                    <a:srgbClr val="FF0000"/>
                  </a:solidFill>
                  <a:latin typeface="隶书" panose="02010509060101010101" pitchFamily="49" charset="-122"/>
                  <a:ea typeface="隶书" panose="02010509060101010101" pitchFamily="49" charset="-122"/>
                </a:rPr>
                <a:t>0</a:t>
              </a:r>
              <a:endParaRPr lang="en-US" altLang="x-none" sz="1200" b="0" dirty="0">
                <a:solidFill>
                  <a:srgbClr val="FF0000"/>
                </a:solidFill>
                <a:latin typeface="隶书" panose="02010509060101010101" pitchFamily="49" charset="-122"/>
                <a:ea typeface="隶书" panose="02010509060101010101" pitchFamily="49" charset="-122"/>
              </a:endParaRPr>
            </a:p>
          </p:txBody>
        </p:sp>
      </p:grpSp>
      <p:sp>
        <p:nvSpPr>
          <p:cNvPr id="12335" name="文本框 12334"/>
          <p:cNvSpPr txBox="1"/>
          <p:nvPr/>
        </p:nvSpPr>
        <p:spPr>
          <a:xfrm>
            <a:off x="1887538" y="74613"/>
            <a:ext cx="5421312" cy="700087"/>
          </a:xfrm>
          <a:prstGeom prst="rect">
            <a:avLst/>
          </a:prstGeom>
          <a:noFill/>
          <a:ln w="9525">
            <a:noFill/>
          </a:ln>
        </p:spPr>
        <p:txBody>
          <a:bodyPr>
            <a:spAutoFit/>
          </a:bodyPr>
          <a:p>
            <a:pPr algn="ctr"/>
            <a:r>
              <a:rPr lang="zh-CN" altLang="en-US" sz="4000" b="0" dirty="0">
                <a:solidFill>
                  <a:schemeClr val="bg1"/>
                </a:solidFill>
                <a:latin typeface="华文琥珀" panose="02010800040101010101" pitchFamily="2" charset="-122"/>
                <a:ea typeface="华文琥珀" panose="02010800040101010101" pitchFamily="2" charset="-122"/>
              </a:rPr>
              <a:t>认识旋转</a:t>
            </a:r>
            <a:endParaRPr lang="zh-CN" altLang="en-US" b="0" dirty="0">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316"/>
                                        </p:tgtEl>
                                        <p:attrNameLst>
                                          <p:attrName>style.visibility</p:attrName>
                                        </p:attrNameLst>
                                      </p:cBhvr>
                                      <p:to>
                                        <p:strVal val="visible"/>
                                      </p:to>
                                    </p:set>
                                    <p:animEffect transition="in" filter="dissolve">
                                      <p:cBhvr>
                                        <p:cTn id="7" dur="500"/>
                                        <p:tgtEl>
                                          <p:spTgt spid="123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17"/>
                                        </p:tgtEl>
                                        <p:attrNameLst>
                                          <p:attrName>style.visibility</p:attrName>
                                        </p:attrNameLst>
                                      </p:cBhvr>
                                      <p:to>
                                        <p:strVal val="visible"/>
                                      </p:to>
                                    </p:set>
                                    <p:animEffect transition="in" filter="wipe(down)">
                                      <p:cBhvr>
                                        <p:cTn id="12" dur="500"/>
                                        <p:tgtEl>
                                          <p:spTgt spid="1231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324"/>
                                        </p:tgtEl>
                                        <p:attrNameLst>
                                          <p:attrName>style.visibility</p:attrName>
                                        </p:attrNameLst>
                                      </p:cBhvr>
                                      <p:to>
                                        <p:strVal val="visible"/>
                                      </p:to>
                                    </p:set>
                                    <p:animEffect transition="in" filter="dissolve">
                                      <p:cBhvr>
                                        <p:cTn id="16" dur="500"/>
                                        <p:tgtEl>
                                          <p:spTgt spid="123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323"/>
                                        </p:tgtEl>
                                        <p:attrNameLst>
                                          <p:attrName>style.visibility</p:attrName>
                                        </p:attrNameLst>
                                      </p:cBhvr>
                                      <p:to>
                                        <p:strVal val="visible"/>
                                      </p:to>
                                    </p:set>
                                    <p:animEffect transition="in" filter="dissolve">
                                      <p:cBhvr>
                                        <p:cTn id="19" dur="500"/>
                                        <p:tgtEl>
                                          <p:spTgt spid="1232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300"/>
                                        </p:tgtEl>
                                        <p:attrNameLst>
                                          <p:attrName>style.visibility</p:attrName>
                                        </p:attrNameLst>
                                      </p:cBhvr>
                                      <p:to>
                                        <p:strVal val="visible"/>
                                      </p:to>
                                    </p:set>
                                    <p:animEffect transition="in" filter="dissolve">
                                      <p:cBhvr>
                                        <p:cTn id="24" dur="500"/>
                                        <p:tgtEl>
                                          <p:spTgt spid="12300"/>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2299"/>
                                        </p:tgtEl>
                                        <p:attrNameLst>
                                          <p:attrName>style.visibility</p:attrName>
                                        </p:attrNameLst>
                                      </p:cBhvr>
                                      <p:to>
                                        <p:strVal val="visible"/>
                                      </p:to>
                                    </p:set>
                                    <p:animEffect transition="in" filter="dissolve">
                                      <p:cBhvr>
                                        <p:cTn id="28" dur="500"/>
                                        <p:tgtEl>
                                          <p:spTgt spid="1229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2316"/>
                                        </p:tgtEl>
                                      </p:cBhvr>
                                    </p:animEffect>
                                    <p:set>
                                      <p:cBhvr>
                                        <p:cTn id="33" dur="1" fill="hold">
                                          <p:stCondLst>
                                            <p:cond delay="499"/>
                                          </p:stCondLst>
                                        </p:cTn>
                                        <p:tgtEl>
                                          <p:spTgt spid="123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322"/>
                                        </p:tgtEl>
                                        <p:attrNameLst>
                                          <p:attrName>style.visibility</p:attrName>
                                        </p:attrNameLst>
                                      </p:cBhvr>
                                      <p:to>
                                        <p:strVal val="visible"/>
                                      </p:to>
                                    </p:set>
                                    <p:animEffect transition="in" filter="wipe(down)">
                                      <p:cBhvr>
                                        <p:cTn id="38" dur="500"/>
                                        <p:tgtEl>
                                          <p:spTgt spid="12322"/>
                                        </p:tgtEl>
                                      </p:cBhvr>
                                    </p:animEffect>
                                  </p:childTnLst>
                                </p:cTn>
                              </p:par>
                              <p:par>
                                <p:cTn id="39" presetID="22" presetClass="entr" presetSubtype="4" fill="hold" nodeType="withEffect">
                                  <p:stCondLst>
                                    <p:cond delay="0"/>
                                  </p:stCondLst>
                                  <p:childTnLst>
                                    <p:set>
                                      <p:cBhvr>
                                        <p:cTn id="40" dur="1" fill="hold">
                                          <p:stCondLst>
                                            <p:cond delay="0"/>
                                          </p:stCondLst>
                                        </p:cTn>
                                        <p:tgtEl>
                                          <p:spTgt spid="12321"/>
                                        </p:tgtEl>
                                        <p:attrNameLst>
                                          <p:attrName>style.visibility</p:attrName>
                                        </p:attrNameLst>
                                      </p:cBhvr>
                                      <p:to>
                                        <p:strVal val="visible"/>
                                      </p:to>
                                    </p:set>
                                    <p:animEffect transition="in" filter="wipe(down)">
                                      <p:cBhvr>
                                        <p:cTn id="41" dur="500"/>
                                        <p:tgtEl>
                                          <p:spTgt spid="123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301"/>
                                        </p:tgtEl>
                                        <p:attrNameLst>
                                          <p:attrName>style.visibility</p:attrName>
                                        </p:attrNameLst>
                                      </p:cBhvr>
                                      <p:to>
                                        <p:strVal val="visible"/>
                                      </p:to>
                                    </p:set>
                                  </p:childTnLst>
                                </p:cTn>
                              </p:par>
                            </p:childTnLst>
                          </p:cTn>
                        </p:par>
                        <p:par>
                          <p:cTn id="46" fill="hold">
                            <p:stCondLst>
                              <p:cond delay="0"/>
                            </p:stCondLst>
                            <p:childTnLst>
                              <p:par>
                                <p:cTn id="47" presetID="8" presetClass="emph" presetSubtype="0" fill="hold" nodeType="afterEffect">
                                  <p:stCondLst>
                                    <p:cond delay="0"/>
                                  </p:stCondLst>
                                  <p:childTnLst>
                                    <p:animRot by="-5699820">
                                      <p:cBhvr>
                                        <p:cTn id="48" dur="2000" fill="hold"/>
                                        <p:tgtEl>
                                          <p:spTgt spid="12301"/>
                                        </p:tgtEl>
                                        <p:attrNameLst>
                                          <p:attrName>r</p:attrName>
                                        </p:attrNameLst>
                                      </p:cBhvr>
                                    </p:animRot>
                                  </p:childTnLst>
                                </p:cTn>
                              </p:par>
                              <p:par>
                                <p:cTn id="49" presetID="22" presetClass="entr" presetSubtype="2" fill="hold" nodeType="withEffect">
                                  <p:stCondLst>
                                    <p:cond delay="0"/>
                                  </p:stCondLst>
                                  <p:childTnLst>
                                    <p:set>
                                      <p:cBhvr>
                                        <p:cTn id="50" dur="1" fill="hold">
                                          <p:stCondLst>
                                            <p:cond delay="0"/>
                                          </p:stCondLst>
                                        </p:cTn>
                                        <p:tgtEl>
                                          <p:spTgt spid="12295"/>
                                        </p:tgtEl>
                                        <p:attrNameLst>
                                          <p:attrName>style.visibility</p:attrName>
                                        </p:attrNameLst>
                                      </p:cBhvr>
                                      <p:to>
                                        <p:strVal val="visible"/>
                                      </p:to>
                                    </p:set>
                                    <p:animEffect transition="in" filter="wipe(right)">
                                      <p:cBhvr>
                                        <p:cTn id="51" dur="2000"/>
                                        <p:tgtEl>
                                          <p:spTgt spid="12295"/>
                                        </p:tgtEl>
                                      </p:cBhvr>
                                    </p:animEffect>
                                  </p:childTnLst>
                                </p:cTn>
                              </p:par>
                            </p:childTnLst>
                          </p:cTn>
                        </p:par>
                        <p:par>
                          <p:cTn id="52" fill="hold">
                            <p:stCondLst>
                              <p:cond delay="2000"/>
                            </p:stCondLst>
                            <p:childTnLst>
                              <p:par>
                                <p:cTn id="53" presetID="9" presetClass="entr" presetSubtype="0" fill="hold" nodeType="afterEffect">
                                  <p:stCondLst>
                                    <p:cond delay="0"/>
                                  </p:stCondLst>
                                  <p:childTnLst>
                                    <p:set>
                                      <p:cBhvr>
                                        <p:cTn id="54" dur="1" fill="hold">
                                          <p:stCondLst>
                                            <p:cond delay="0"/>
                                          </p:stCondLst>
                                        </p:cTn>
                                        <p:tgtEl>
                                          <p:spTgt spid="12328"/>
                                        </p:tgtEl>
                                        <p:attrNameLst>
                                          <p:attrName>style.visibility</p:attrName>
                                        </p:attrNameLst>
                                      </p:cBhvr>
                                      <p:to>
                                        <p:strVal val="visible"/>
                                      </p:to>
                                    </p:set>
                                    <p:animEffect transition="in" filter="dissolve">
                                      <p:cBhvr>
                                        <p:cTn id="55" dur="500"/>
                                        <p:tgtEl>
                                          <p:spTgt spid="12328"/>
                                        </p:tgtEl>
                                      </p:cBhvr>
                                    </p:animEffect>
                                  </p:childTnLst>
                                </p:cTn>
                              </p:par>
                              <p:par>
                                <p:cTn id="56" presetID="9" presetClass="entr" presetSubtype="0" fill="hold" nodeType="withEffect">
                                  <p:stCondLst>
                                    <p:cond delay="0"/>
                                  </p:stCondLst>
                                  <p:childTnLst>
                                    <p:set>
                                      <p:cBhvr>
                                        <p:cTn id="57" dur="1" fill="hold">
                                          <p:stCondLst>
                                            <p:cond delay="0"/>
                                          </p:stCondLst>
                                        </p:cTn>
                                        <p:tgtEl>
                                          <p:spTgt spid="12325"/>
                                        </p:tgtEl>
                                        <p:attrNameLst>
                                          <p:attrName>style.visibility</p:attrName>
                                        </p:attrNameLst>
                                      </p:cBhvr>
                                      <p:to>
                                        <p:strVal val="visible"/>
                                      </p:to>
                                    </p:set>
                                    <p:animEffect transition="in" filter="dissolve">
                                      <p:cBhvr>
                                        <p:cTn id="58" dur="500"/>
                                        <p:tgtEl>
                                          <p:spTgt spid="12325"/>
                                        </p:tgtEl>
                                      </p:cBhvr>
                                    </p:animEffect>
                                  </p:childTnLst>
                                </p:cTn>
                              </p:par>
                            </p:childTnLst>
                          </p:cTn>
                        </p:par>
                        <p:par>
                          <p:cTn id="59" fill="hold">
                            <p:stCondLst>
                              <p:cond delay="2500"/>
                            </p:stCondLst>
                            <p:childTnLst>
                              <p:par>
                                <p:cTn id="60" presetID="8" presetClass="emph" presetSubtype="0" fill="hold" nodeType="afterEffect">
                                  <p:stCondLst>
                                    <p:cond delay="0"/>
                                  </p:stCondLst>
                                  <p:childTnLst>
                                    <p:animRot by="5700000">
                                      <p:cBhvr>
                                        <p:cTn id="61" dur="2000" fill="hold"/>
                                        <p:tgtEl>
                                          <p:spTgt spid="12301"/>
                                        </p:tgtEl>
                                        <p:attrNameLst>
                                          <p:attrName>r</p:attrName>
                                        </p:attrNameLst>
                                      </p:cBhvr>
                                    </p:animRot>
                                  </p:childTnLst>
                                </p:cTn>
                              </p:par>
                            </p:childTnLst>
                          </p:cTn>
                        </p:par>
                        <p:par>
                          <p:cTn id="62" fill="hold">
                            <p:stCondLst>
                              <p:cond delay="4500"/>
                            </p:stCondLst>
                            <p:childTnLst>
                              <p:par>
                                <p:cTn id="63" presetID="8" presetClass="emph" presetSubtype="0" fill="hold" nodeType="afterEffect">
                                  <p:stCondLst>
                                    <p:cond delay="0"/>
                                  </p:stCondLst>
                                  <p:childTnLst>
                                    <p:animRot by="-5699820">
                                      <p:cBhvr>
                                        <p:cTn id="64" dur="2000" fill="hold"/>
                                        <p:tgtEl>
                                          <p:spTgt spid="12301"/>
                                        </p:tgtEl>
                                        <p:attrNameLst>
                                          <p:attrName>r</p:attrName>
                                        </p:attrNameLst>
                                      </p:cBhvr>
                                    </p:animRot>
                                  </p:childTnLst>
                                </p:cTn>
                              </p:par>
                            </p:childTnLst>
                          </p:cTn>
                        </p:par>
                        <p:par>
                          <p:cTn id="65" fill="hold">
                            <p:stCondLst>
                              <p:cond delay="6500"/>
                            </p:stCondLst>
                            <p:childTnLst>
                              <p:par>
                                <p:cTn id="66" presetID="8" presetClass="emph" presetSubtype="0" fill="hold" nodeType="afterEffect">
                                  <p:stCondLst>
                                    <p:cond delay="0"/>
                                  </p:stCondLst>
                                  <p:childTnLst>
                                    <p:animRot by="5700000">
                                      <p:cBhvr>
                                        <p:cTn id="67" dur="2000" fill="hold"/>
                                        <p:tgtEl>
                                          <p:spTgt spid="12301"/>
                                        </p:tgtEl>
                                        <p:attrNameLst>
                                          <p:attrName>r</p:attrName>
                                        </p:attrNameLst>
                                      </p:cBhvr>
                                    </p:animRot>
                                  </p:childTnLst>
                                </p:cTn>
                              </p:par>
                            </p:childTnLst>
                          </p:cTn>
                        </p:par>
                        <p:par>
                          <p:cTn id="68" fill="hold">
                            <p:stCondLst>
                              <p:cond delay="8500"/>
                            </p:stCondLst>
                            <p:childTnLst>
                              <p:par>
                                <p:cTn id="69" presetID="8" presetClass="emph" presetSubtype="0" fill="hold" nodeType="afterEffect">
                                  <p:stCondLst>
                                    <p:cond delay="0"/>
                                  </p:stCondLst>
                                  <p:childTnLst>
                                    <p:animRot by="-5699820">
                                      <p:cBhvr>
                                        <p:cTn id="70" dur="2000" fill="hold"/>
                                        <p:tgtEl>
                                          <p:spTgt spid="12301"/>
                                        </p:tgtEl>
                                        <p:attrNameLst>
                                          <p:attrName>r</p:attrName>
                                        </p:attrNameLst>
                                      </p:cBhvr>
                                    </p:animRot>
                                  </p:childTnLst>
                                </p:cTn>
                              </p:par>
                            </p:childTnLst>
                          </p:cTn>
                        </p:par>
                        <p:par>
                          <p:cTn id="71" fill="hold">
                            <p:stCondLst>
                              <p:cond delay="10500"/>
                            </p:stCondLst>
                            <p:childTnLst>
                              <p:par>
                                <p:cTn id="72" presetID="22" presetClass="entr" presetSubtype="2" fill="hold" nodeType="afterEffect">
                                  <p:stCondLst>
                                    <p:cond delay="0"/>
                                  </p:stCondLst>
                                  <p:childTnLst>
                                    <p:set>
                                      <p:cBhvr>
                                        <p:cTn id="73" dur="1" fill="hold">
                                          <p:stCondLst>
                                            <p:cond delay="0"/>
                                          </p:stCondLst>
                                        </p:cTn>
                                        <p:tgtEl>
                                          <p:spTgt spid="12331"/>
                                        </p:tgtEl>
                                        <p:attrNameLst>
                                          <p:attrName>style.visibility</p:attrName>
                                        </p:attrNameLst>
                                      </p:cBhvr>
                                      <p:to>
                                        <p:strVal val="visible"/>
                                      </p:to>
                                    </p:set>
                                    <p:animEffect transition="in" filter="wipe(right)">
                                      <p:cBhvr>
                                        <p:cTn id="74" dur="500"/>
                                        <p:tgtEl>
                                          <p:spTgt spid="1233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12323" grpId="0"/>
      <p:bldP spid="123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p:nvPr>
            <p:ph type="title"/>
          </p:nvPr>
        </p:nvSpPr>
        <p:spPr>
          <a:ln/>
        </p:spPr>
        <p:txBody>
          <a:bodyPr anchor="ctr"/>
          <a:p>
            <a:endParaRPr lang="zh-CN" altLang="en-US" dirty="0"/>
          </a:p>
        </p:txBody>
      </p:sp>
      <p:sp>
        <p:nvSpPr>
          <p:cNvPr id="13315" name="文本占位符 13314"/>
          <p:cNvSpPr>
            <a:spLocks noGrp="1"/>
          </p:cNvSpPr>
          <p:nvPr>
            <p:ph type="body" idx="1"/>
          </p:nvPr>
        </p:nvSpPr>
        <p:spPr>
          <a:ln/>
        </p:spPr>
        <p:txBody>
          <a:bodyPr/>
          <a:p>
            <a:endParaRPr lang="zh-CN" altLang="en-US" dirty="0"/>
          </a:p>
        </p:txBody>
      </p:sp>
      <p:sp>
        <p:nvSpPr>
          <p:cNvPr id="13316" name="椭圆 13315"/>
          <p:cNvSpPr/>
          <p:nvPr/>
        </p:nvSpPr>
        <p:spPr>
          <a:xfrm>
            <a:off x="2071688" y="1289050"/>
            <a:ext cx="4968875" cy="4968875"/>
          </a:xfrm>
          <a:prstGeom prst="ellipse">
            <a:avLst/>
          </a:prstGeom>
          <a:solidFill>
            <a:schemeClr val="bg1">
              <a:alpha val="0"/>
            </a:schemeClr>
          </a:solidFill>
          <a:ln w="0" cap="flat" cmpd="sng">
            <a:solidFill>
              <a:schemeClr val="tx1"/>
            </a:solidFill>
            <a:prstDash val="dash"/>
            <a:headEnd type="none" w="med" len="med"/>
            <a:tailEnd type="none" w="med" len="med"/>
          </a:ln>
        </p:spPr>
        <p:txBody>
          <a:bodyPr/>
          <a:p>
            <a:endParaRPr lang="zh-CN" altLang="en-US"/>
          </a:p>
        </p:txBody>
      </p:sp>
      <p:sp>
        <p:nvSpPr>
          <p:cNvPr id="13317" name="矩形 13316"/>
          <p:cNvSpPr/>
          <p:nvPr/>
        </p:nvSpPr>
        <p:spPr>
          <a:xfrm>
            <a:off x="1703388" y="3819525"/>
            <a:ext cx="5400675" cy="244792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3318" name="矩形 13317"/>
          <p:cNvSpPr/>
          <p:nvPr/>
        </p:nvSpPr>
        <p:spPr>
          <a:xfrm rot="15000000">
            <a:off x="4862513" y="1552575"/>
            <a:ext cx="3241675" cy="201612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3319" name="椭圆 13318"/>
          <p:cNvSpPr/>
          <p:nvPr/>
        </p:nvSpPr>
        <p:spPr>
          <a:xfrm>
            <a:off x="2403475" y="1538288"/>
            <a:ext cx="4400550" cy="4400550"/>
          </a:xfrm>
          <a:prstGeom prst="ellipse">
            <a:avLst/>
          </a:prstGeom>
          <a:solidFill>
            <a:schemeClr val="accent1">
              <a:alpha val="0"/>
            </a:schemeClr>
          </a:solidFill>
          <a:ln w="0" cap="flat" cmpd="sng">
            <a:solidFill>
              <a:schemeClr val="tx1"/>
            </a:solidFill>
            <a:prstDash val="dash"/>
            <a:headEnd type="none" w="med" len="med"/>
            <a:tailEnd type="none" w="med" len="med"/>
          </a:ln>
        </p:spPr>
        <p:txBody>
          <a:bodyPr/>
          <a:p>
            <a:endParaRPr lang="zh-CN" altLang="en-US"/>
          </a:p>
        </p:txBody>
      </p:sp>
      <p:sp>
        <p:nvSpPr>
          <p:cNvPr id="13320" name="矩形 13319"/>
          <p:cNvSpPr/>
          <p:nvPr/>
        </p:nvSpPr>
        <p:spPr>
          <a:xfrm rot="1320000">
            <a:off x="2409825" y="2547938"/>
            <a:ext cx="5154613" cy="305117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3321" name="矩形 13320"/>
          <p:cNvSpPr/>
          <p:nvPr/>
        </p:nvSpPr>
        <p:spPr>
          <a:xfrm rot="1560000">
            <a:off x="2508250" y="2217738"/>
            <a:ext cx="503238" cy="1511300"/>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3322" name="文本框 13321"/>
          <p:cNvSpPr txBox="1"/>
          <p:nvPr/>
        </p:nvSpPr>
        <p:spPr>
          <a:xfrm>
            <a:off x="1619250" y="3378200"/>
            <a:ext cx="647700" cy="519113"/>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B</a:t>
            </a:r>
            <a:endParaRPr lang="en-US" altLang="x-none" sz="2800" b="0" dirty="0">
              <a:latin typeface="Calibri" panose="020F0502020204030204" pitchFamily="34" charset="0"/>
              <a:ea typeface="华文中宋" panose="02010600040101010101" pitchFamily="2" charset="-122"/>
            </a:endParaRPr>
          </a:p>
        </p:txBody>
      </p:sp>
      <p:sp>
        <p:nvSpPr>
          <p:cNvPr id="13323" name="文本框 13322"/>
          <p:cNvSpPr txBox="1"/>
          <p:nvPr/>
        </p:nvSpPr>
        <p:spPr>
          <a:xfrm>
            <a:off x="3192463" y="134143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A</a:t>
            </a:r>
            <a:endParaRPr lang="en-US" altLang="x-none" sz="2800" b="0" dirty="0">
              <a:latin typeface="Calibri" panose="020F0502020204030204" pitchFamily="34" charset="0"/>
              <a:ea typeface="华文中宋" panose="02010600040101010101" pitchFamily="2" charset="-122"/>
            </a:endParaRPr>
          </a:p>
        </p:txBody>
      </p:sp>
      <p:sp>
        <p:nvSpPr>
          <p:cNvPr id="13324" name="椭圆 13323"/>
          <p:cNvSpPr/>
          <p:nvPr/>
        </p:nvSpPr>
        <p:spPr>
          <a:xfrm>
            <a:off x="4511675" y="3692525"/>
            <a:ext cx="144463" cy="144463"/>
          </a:xfrm>
          <a:prstGeom prst="ellipse">
            <a:avLst/>
          </a:prstGeom>
          <a:solidFill>
            <a:srgbClr val="000000"/>
          </a:solidFill>
          <a:ln w="9525" cap="flat" cmpd="sng">
            <a:solidFill>
              <a:srgbClr val="FF0000"/>
            </a:solidFill>
            <a:prstDash val="solid"/>
            <a:headEnd type="none" w="med" len="med"/>
            <a:tailEnd type="none" w="med" len="med"/>
          </a:ln>
        </p:spPr>
        <p:txBody>
          <a:bodyPr/>
          <a:p>
            <a:endParaRPr lang="zh-CN" altLang="en-US"/>
          </a:p>
        </p:txBody>
      </p:sp>
      <p:sp>
        <p:nvSpPr>
          <p:cNvPr id="13325" name="文本框 13324"/>
          <p:cNvSpPr txBox="1"/>
          <p:nvPr/>
        </p:nvSpPr>
        <p:spPr>
          <a:xfrm>
            <a:off x="4859338" y="82708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B</a:t>
            </a:r>
            <a:r>
              <a:rPr lang="en-US" altLang="x-none" sz="2800" b="0" dirty="0">
                <a:latin typeface="Calibri" panose="020F0502020204030204" pitchFamily="34" charset="0"/>
                <a:ea typeface="华文中宋" panose="02010600040101010101" pitchFamily="2" charset="-122"/>
              </a:rPr>
              <a:t>´</a:t>
            </a:r>
            <a:endParaRPr lang="en-US" altLang="x-none" sz="2800" b="0" dirty="0">
              <a:latin typeface="Calibri" panose="020F0502020204030204" pitchFamily="34" charset="0"/>
              <a:ea typeface="华文中宋" panose="02010600040101010101" pitchFamily="2" charset="-122"/>
            </a:endParaRPr>
          </a:p>
        </p:txBody>
      </p:sp>
      <p:sp>
        <p:nvSpPr>
          <p:cNvPr id="13326" name="文本框 13325"/>
          <p:cNvSpPr txBox="1"/>
          <p:nvPr/>
        </p:nvSpPr>
        <p:spPr>
          <a:xfrm>
            <a:off x="6659563" y="2781300"/>
            <a:ext cx="647700" cy="519113"/>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A</a:t>
            </a:r>
            <a:r>
              <a:rPr lang="en-US" altLang="x-none" sz="2800" b="0" dirty="0">
                <a:latin typeface="Calibri" panose="020F0502020204030204" pitchFamily="34" charset="0"/>
                <a:ea typeface="华文中宋" panose="02010600040101010101" pitchFamily="2" charset="-122"/>
              </a:rPr>
              <a:t>´</a:t>
            </a:r>
            <a:endParaRPr lang="en-US" altLang="x-none" sz="2800" b="0" dirty="0">
              <a:latin typeface="Calibri" panose="020F0502020204030204" pitchFamily="34" charset="0"/>
              <a:ea typeface="华文中宋" panose="02010600040101010101" pitchFamily="2" charset="-122"/>
            </a:endParaRPr>
          </a:p>
        </p:txBody>
      </p:sp>
      <p:grpSp>
        <p:nvGrpSpPr>
          <p:cNvPr id="13327" name="组合 13326"/>
          <p:cNvGrpSpPr/>
          <p:nvPr/>
        </p:nvGrpSpPr>
        <p:grpSpPr>
          <a:xfrm>
            <a:off x="3276600" y="2595563"/>
            <a:ext cx="2466975" cy="2909887"/>
            <a:chOff x="0" y="0"/>
            <a:chExt cx="1554" cy="1833"/>
          </a:xfrm>
        </p:grpSpPr>
        <p:sp>
          <p:nvSpPr>
            <p:cNvPr id="13328" name="椭圆 13327"/>
            <p:cNvSpPr/>
            <p:nvPr/>
          </p:nvSpPr>
          <p:spPr>
            <a:xfrm>
              <a:off x="0" y="0"/>
              <a:ext cx="1554" cy="1440"/>
            </a:xfrm>
            <a:prstGeom prst="ellipse">
              <a:avLst/>
            </a:prstGeom>
            <a:solidFill>
              <a:schemeClr val="bg1">
                <a:alpha val="0"/>
              </a:schemeClr>
            </a:solidFill>
            <a:ln w="12700" cap="flat" cmpd="sng">
              <a:solidFill>
                <a:schemeClr val="tx1"/>
              </a:solidFill>
              <a:prstDash val="dash"/>
              <a:headEnd type="none" w="med" len="med"/>
              <a:tailEnd type="none" w="med" len="med"/>
            </a:ln>
          </p:spPr>
          <p:txBody>
            <a:bodyPr/>
            <a:p>
              <a:endParaRPr lang="zh-CN" altLang="en-US"/>
            </a:p>
          </p:txBody>
        </p:sp>
        <p:sp>
          <p:nvSpPr>
            <p:cNvPr id="13329" name="矩形 13328"/>
            <p:cNvSpPr/>
            <p:nvPr/>
          </p:nvSpPr>
          <p:spPr>
            <a:xfrm rot="3145930">
              <a:off x="-126" y="310"/>
              <a:ext cx="1814" cy="122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grpSp>
      <p:sp>
        <p:nvSpPr>
          <p:cNvPr id="13330" name="矩形 13329"/>
          <p:cNvSpPr/>
          <p:nvPr/>
        </p:nvSpPr>
        <p:spPr>
          <a:xfrm>
            <a:off x="3059113" y="4005263"/>
            <a:ext cx="792162" cy="936625"/>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
        <p:nvSpPr>
          <p:cNvPr id="13331" name="直角三角形 13330"/>
          <p:cNvSpPr/>
          <p:nvPr/>
        </p:nvSpPr>
        <p:spPr>
          <a:xfrm rot="7535600">
            <a:off x="2157413" y="2503488"/>
            <a:ext cx="2449512" cy="1368425"/>
          </a:xfrm>
          <a:prstGeom prst="rtTriangle">
            <a:avLst/>
          </a:prstGeom>
          <a:solidFill>
            <a:schemeClr val="accent1"/>
          </a:solidFill>
          <a:ln w="38100" cap="flat" cmpd="sng">
            <a:solidFill>
              <a:srgbClr val="FF0000"/>
            </a:solidFill>
            <a:prstDash val="solid"/>
            <a:miter/>
            <a:headEnd type="none" w="med" len="med"/>
            <a:tailEnd type="none" w="med" len="med"/>
          </a:ln>
        </p:spPr>
        <p:txBody>
          <a:bodyPr/>
          <a:p>
            <a:endParaRPr lang="zh-CN" altLang="en-US"/>
          </a:p>
        </p:txBody>
      </p:sp>
      <p:grpSp>
        <p:nvGrpSpPr>
          <p:cNvPr id="13332" name="组合 13331"/>
          <p:cNvGrpSpPr/>
          <p:nvPr/>
        </p:nvGrpSpPr>
        <p:grpSpPr>
          <a:xfrm>
            <a:off x="2124075" y="1793875"/>
            <a:ext cx="4986338" cy="3971925"/>
            <a:chOff x="0" y="0"/>
            <a:chExt cx="3141" cy="2502"/>
          </a:xfrm>
        </p:grpSpPr>
        <p:sp>
          <p:nvSpPr>
            <p:cNvPr id="13333" name="直角三角形 13332"/>
            <p:cNvSpPr/>
            <p:nvPr/>
          </p:nvSpPr>
          <p:spPr>
            <a:xfrm rot="18447242">
              <a:off x="1538" y="1159"/>
              <a:ext cx="1543" cy="862"/>
            </a:xfrm>
            <a:prstGeom prst="rtTriangle">
              <a:avLst/>
            </a:prstGeom>
            <a:solidFill>
              <a:schemeClr val="bg1"/>
            </a:solidFill>
            <a:ln w="0" cap="flat" cmpd="sng">
              <a:solidFill>
                <a:schemeClr val="bg1"/>
              </a:solidFill>
              <a:prstDash val="solid"/>
              <a:miter/>
              <a:headEnd type="none" w="med" len="med"/>
              <a:tailEnd type="none" w="med" len="med"/>
            </a:ln>
          </p:spPr>
          <p:txBody>
            <a:bodyPr/>
            <a:p>
              <a:endParaRPr lang="zh-CN" altLang="en-US"/>
            </a:p>
          </p:txBody>
        </p:sp>
        <p:sp>
          <p:nvSpPr>
            <p:cNvPr id="13334" name="直角三角形 13333"/>
            <p:cNvSpPr/>
            <p:nvPr/>
          </p:nvSpPr>
          <p:spPr>
            <a:xfrm rot="7535600">
              <a:off x="28" y="444"/>
              <a:ext cx="1543" cy="862"/>
            </a:xfrm>
            <a:prstGeom prst="rtTriangle">
              <a:avLst/>
            </a:prstGeom>
            <a:solidFill>
              <a:schemeClr val="accent1"/>
            </a:solidFill>
            <a:ln w="38100" cap="flat" cmpd="sng">
              <a:solidFill>
                <a:srgbClr val="FF0000"/>
              </a:solidFill>
              <a:prstDash val="solid"/>
              <a:miter/>
              <a:headEnd type="none" w="med" len="med"/>
              <a:tailEnd type="none" w="med" len="med"/>
            </a:ln>
          </p:spPr>
          <p:txBody>
            <a:bodyPr/>
            <a:p>
              <a:endParaRPr lang="zh-CN" altLang="en-US"/>
            </a:p>
          </p:txBody>
        </p:sp>
        <p:sp>
          <p:nvSpPr>
            <p:cNvPr id="13335" name="未知"/>
            <p:cNvSpPr/>
            <p:nvPr/>
          </p:nvSpPr>
          <p:spPr>
            <a:xfrm>
              <a:off x="0" y="1259"/>
              <a:ext cx="1551" cy="3"/>
            </a:xfrm>
            <a:custGeom>
              <a:avLst/>
              <a:gdLst/>
              <a:ahLst/>
              <a:cxnLst/>
              <a:pathLst>
                <a:path w="1551" h="3">
                  <a:moveTo>
                    <a:pt x="0" y="0"/>
                  </a:moveTo>
                  <a:lnTo>
                    <a:pt x="1551" y="3"/>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13336" name="未知"/>
            <p:cNvSpPr/>
            <p:nvPr/>
          </p:nvSpPr>
          <p:spPr>
            <a:xfrm>
              <a:off x="893" y="0"/>
              <a:ext cx="667" cy="1262"/>
            </a:xfrm>
            <a:custGeom>
              <a:avLst/>
              <a:gdLst/>
              <a:ahLst/>
              <a:cxnLst/>
              <a:pathLst>
                <a:path w="667" h="1262">
                  <a:moveTo>
                    <a:pt x="0" y="0"/>
                  </a:moveTo>
                  <a:lnTo>
                    <a:pt x="667" y="1262"/>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13337" name="未知"/>
            <p:cNvSpPr/>
            <p:nvPr/>
          </p:nvSpPr>
          <p:spPr>
            <a:xfrm>
              <a:off x="1552" y="503"/>
              <a:ext cx="45" cy="738"/>
            </a:xfrm>
            <a:custGeom>
              <a:avLst/>
              <a:gdLst/>
              <a:ahLst/>
              <a:cxnLst/>
              <a:pathLst>
                <a:path w="45" h="738">
                  <a:moveTo>
                    <a:pt x="45" y="0"/>
                  </a:moveTo>
                  <a:lnTo>
                    <a:pt x="0" y="738"/>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13338" name="椭圆 13337"/>
            <p:cNvSpPr/>
            <p:nvPr/>
          </p:nvSpPr>
          <p:spPr>
            <a:xfrm>
              <a:off x="1514" y="1196"/>
              <a:ext cx="91" cy="91"/>
            </a:xfrm>
            <a:prstGeom prst="ellipse">
              <a:avLst/>
            </a:prstGeom>
            <a:solidFill>
              <a:srgbClr val="000000"/>
            </a:solidFill>
            <a:ln w="9525" cap="flat" cmpd="sng">
              <a:solidFill>
                <a:srgbClr val="FF0000"/>
              </a:solidFill>
              <a:prstDash val="solid"/>
              <a:headEnd type="none" w="med" len="med"/>
              <a:tailEnd type="none" w="med" len="med"/>
            </a:ln>
          </p:spPr>
          <p:txBody>
            <a:bodyPr/>
            <a:p>
              <a:endParaRPr lang="zh-CN" altLang="en-US"/>
            </a:p>
          </p:txBody>
        </p:sp>
        <p:sp>
          <p:nvSpPr>
            <p:cNvPr id="13339" name="未知"/>
            <p:cNvSpPr/>
            <p:nvPr/>
          </p:nvSpPr>
          <p:spPr>
            <a:xfrm>
              <a:off x="1551" y="1240"/>
              <a:ext cx="667" cy="1262"/>
            </a:xfrm>
            <a:custGeom>
              <a:avLst/>
              <a:gdLst/>
              <a:ahLst/>
              <a:cxnLst/>
              <a:pathLst>
                <a:path w="667" h="1262">
                  <a:moveTo>
                    <a:pt x="0" y="0"/>
                  </a:moveTo>
                  <a:lnTo>
                    <a:pt x="667" y="1262"/>
                  </a:lnTo>
                </a:path>
              </a:pathLst>
            </a:custGeom>
            <a:noFill/>
            <a:ln w="0" cap="flat" cmpd="sng">
              <a:solidFill>
                <a:schemeClr val="bg1"/>
              </a:solidFill>
              <a:prstDash val="dash"/>
              <a:headEnd type="none" w="med" len="med"/>
              <a:tailEnd type="none" w="med" len="med"/>
            </a:ln>
          </p:spPr>
          <p:txBody>
            <a:bodyPr/>
            <a:p>
              <a:endParaRPr lang="zh-CN" altLang="en-US"/>
            </a:p>
          </p:txBody>
        </p:sp>
        <p:sp>
          <p:nvSpPr>
            <p:cNvPr id="13340" name="未知"/>
            <p:cNvSpPr/>
            <p:nvPr/>
          </p:nvSpPr>
          <p:spPr>
            <a:xfrm>
              <a:off x="1590" y="1236"/>
              <a:ext cx="1551" cy="3"/>
            </a:xfrm>
            <a:custGeom>
              <a:avLst/>
              <a:gdLst/>
              <a:ahLst/>
              <a:cxnLst/>
              <a:pathLst>
                <a:path w="1551" h="3">
                  <a:moveTo>
                    <a:pt x="0" y="0"/>
                  </a:moveTo>
                  <a:lnTo>
                    <a:pt x="1551" y="3"/>
                  </a:lnTo>
                </a:path>
              </a:pathLst>
            </a:custGeom>
            <a:noFill/>
            <a:ln w="0" cap="flat" cmpd="sng">
              <a:solidFill>
                <a:schemeClr val="bg1"/>
              </a:solidFill>
              <a:prstDash val="dash"/>
              <a:headEnd type="none" w="med" len="med"/>
              <a:tailEnd type="none" w="med" len="med"/>
            </a:ln>
          </p:spPr>
          <p:txBody>
            <a:bodyPr/>
            <a:p>
              <a:endParaRPr lang="zh-CN" altLang="en-US"/>
            </a:p>
          </p:txBody>
        </p:sp>
        <p:sp>
          <p:nvSpPr>
            <p:cNvPr id="13341" name="未知"/>
            <p:cNvSpPr/>
            <p:nvPr/>
          </p:nvSpPr>
          <p:spPr>
            <a:xfrm>
              <a:off x="1506" y="1262"/>
              <a:ext cx="45" cy="738"/>
            </a:xfrm>
            <a:custGeom>
              <a:avLst/>
              <a:gdLst/>
              <a:ahLst/>
              <a:cxnLst/>
              <a:pathLst>
                <a:path w="45" h="738">
                  <a:moveTo>
                    <a:pt x="45" y="0"/>
                  </a:moveTo>
                  <a:lnTo>
                    <a:pt x="0" y="738"/>
                  </a:lnTo>
                </a:path>
              </a:pathLst>
            </a:custGeom>
            <a:noFill/>
            <a:ln w="28575" cap="flat" cmpd="sng">
              <a:solidFill>
                <a:schemeClr val="bg1"/>
              </a:solidFill>
              <a:prstDash val="dash"/>
              <a:headEnd type="none" w="med" len="med"/>
              <a:tailEnd type="none" w="med" len="med"/>
            </a:ln>
          </p:spPr>
          <p:txBody>
            <a:bodyPr/>
            <a:p>
              <a:endParaRPr lang="zh-CN" altLang="en-US"/>
            </a:p>
          </p:txBody>
        </p:sp>
      </p:grpSp>
      <p:sp>
        <p:nvSpPr>
          <p:cNvPr id="13342" name="未知"/>
          <p:cNvSpPr/>
          <p:nvPr/>
        </p:nvSpPr>
        <p:spPr>
          <a:xfrm>
            <a:off x="2108200" y="3792538"/>
            <a:ext cx="2462213" cy="4762"/>
          </a:xfrm>
          <a:custGeom>
            <a:avLst/>
            <a:gdLst/>
            <a:ahLst/>
            <a:cxnLst/>
            <a:pathLst>
              <a:path w="1551" h="3">
                <a:moveTo>
                  <a:pt x="0" y="0"/>
                </a:moveTo>
                <a:lnTo>
                  <a:pt x="1551" y="3"/>
                </a:lnTo>
              </a:path>
            </a:pathLst>
          </a:custGeom>
          <a:noFill/>
          <a:ln w="0" cap="flat" cmpd="sng">
            <a:solidFill>
              <a:srgbClr val="FF0000"/>
            </a:solidFill>
            <a:prstDash val="dash"/>
            <a:headEnd type="none" w="med" len="med"/>
            <a:tailEnd type="none" w="med" len="med"/>
          </a:ln>
        </p:spPr>
        <p:txBody>
          <a:bodyPr/>
          <a:p>
            <a:endParaRPr lang="zh-CN" altLang="en-US"/>
          </a:p>
        </p:txBody>
      </p:sp>
      <p:sp>
        <p:nvSpPr>
          <p:cNvPr id="13343" name="未知"/>
          <p:cNvSpPr/>
          <p:nvPr/>
        </p:nvSpPr>
        <p:spPr>
          <a:xfrm>
            <a:off x="3525838" y="1793875"/>
            <a:ext cx="1058862" cy="2003425"/>
          </a:xfrm>
          <a:custGeom>
            <a:avLst/>
            <a:gdLst/>
            <a:ahLst/>
            <a:cxnLst/>
            <a:pathLst>
              <a:path w="667" h="1262">
                <a:moveTo>
                  <a:pt x="0" y="0"/>
                </a:moveTo>
                <a:lnTo>
                  <a:pt x="667" y="1262"/>
                </a:lnTo>
              </a:path>
            </a:pathLst>
          </a:custGeom>
          <a:noFill/>
          <a:ln w="0" cap="flat" cmpd="sng">
            <a:solidFill>
              <a:srgbClr val="FF0000"/>
            </a:solidFill>
            <a:prstDash val="dash"/>
            <a:headEnd type="none" w="med" len="med"/>
            <a:tailEnd type="none" w="med" len="med"/>
          </a:ln>
        </p:spPr>
        <p:txBody>
          <a:bodyPr/>
          <a:p>
            <a:endParaRPr lang="zh-CN" altLang="en-US"/>
          </a:p>
        </p:txBody>
      </p:sp>
      <p:sp>
        <p:nvSpPr>
          <p:cNvPr id="13344" name="未知"/>
          <p:cNvSpPr/>
          <p:nvPr/>
        </p:nvSpPr>
        <p:spPr>
          <a:xfrm>
            <a:off x="4572000" y="2592388"/>
            <a:ext cx="71438" cy="1171575"/>
          </a:xfrm>
          <a:custGeom>
            <a:avLst/>
            <a:gdLst/>
            <a:ahLst/>
            <a:cxnLst/>
            <a:pathLst>
              <a:path w="45" h="738">
                <a:moveTo>
                  <a:pt x="45" y="0"/>
                </a:moveTo>
                <a:lnTo>
                  <a:pt x="0" y="738"/>
                </a:lnTo>
              </a:path>
            </a:pathLst>
          </a:custGeom>
          <a:noFill/>
          <a:ln w="15875" cap="flat" cmpd="sng">
            <a:solidFill>
              <a:srgbClr val="FF0000"/>
            </a:solidFill>
            <a:prstDash val="dash"/>
            <a:headEnd type="none" w="med" len="med"/>
            <a:tailEnd type="none" w="med" len="med"/>
          </a:ln>
        </p:spPr>
        <p:txBody>
          <a:bodyPr/>
          <a:p>
            <a:endParaRPr lang="zh-CN" altLang="en-US"/>
          </a:p>
        </p:txBody>
      </p:sp>
      <p:sp>
        <p:nvSpPr>
          <p:cNvPr id="13345" name="文本框 13344"/>
          <p:cNvSpPr txBox="1"/>
          <p:nvPr/>
        </p:nvSpPr>
        <p:spPr>
          <a:xfrm>
            <a:off x="4519613" y="245268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C</a:t>
            </a:r>
            <a:endParaRPr lang="en-US" altLang="x-none" sz="2800" b="0" dirty="0">
              <a:latin typeface="Calibri" panose="020F0502020204030204" pitchFamily="34" charset="0"/>
              <a:ea typeface="华文中宋" panose="02010600040101010101" pitchFamily="2" charset="-122"/>
            </a:endParaRPr>
          </a:p>
        </p:txBody>
      </p:sp>
      <p:sp>
        <p:nvSpPr>
          <p:cNvPr id="13346" name="文本框 13345"/>
          <p:cNvSpPr txBox="1"/>
          <p:nvPr/>
        </p:nvSpPr>
        <p:spPr>
          <a:xfrm>
            <a:off x="5651500" y="3943350"/>
            <a:ext cx="647700" cy="519113"/>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C</a:t>
            </a:r>
            <a:r>
              <a:rPr lang="en-US" altLang="x-none" sz="2800" b="0" dirty="0">
                <a:latin typeface="Calibri" panose="020F0502020204030204" pitchFamily="34" charset="0"/>
                <a:ea typeface="华文中宋" panose="02010600040101010101" pitchFamily="2" charset="-122"/>
              </a:rPr>
              <a:t>´</a:t>
            </a:r>
            <a:endParaRPr lang="en-US" altLang="x-none" sz="2800" b="0" dirty="0">
              <a:latin typeface="Calibri" panose="020F0502020204030204" pitchFamily="34" charset="0"/>
              <a:ea typeface="华文中宋" panose="02010600040101010101" pitchFamily="2" charset="-122"/>
            </a:endParaRPr>
          </a:p>
        </p:txBody>
      </p:sp>
      <p:sp>
        <p:nvSpPr>
          <p:cNvPr id="13347" name="文本框 13346"/>
          <p:cNvSpPr txBox="1"/>
          <p:nvPr/>
        </p:nvSpPr>
        <p:spPr>
          <a:xfrm>
            <a:off x="4406900" y="3735388"/>
            <a:ext cx="647700" cy="519112"/>
          </a:xfrm>
          <a:prstGeom prst="rect">
            <a:avLst/>
          </a:prstGeom>
          <a:noFill/>
          <a:ln w="9525">
            <a:noFill/>
          </a:ln>
        </p:spPr>
        <p:txBody>
          <a:bodyPr>
            <a:spAutoFit/>
          </a:bodyPr>
          <a:p>
            <a:pPr algn="ctr">
              <a:spcBef>
                <a:spcPct val="50000"/>
              </a:spcBef>
            </a:pPr>
            <a:r>
              <a:rPr lang="en-US" altLang="x-none" sz="2800" b="0" dirty="0">
                <a:latin typeface="Calibri" panose="020F0502020204030204" pitchFamily="34" charset="0"/>
                <a:ea typeface="华文中宋" panose="02010600040101010101" pitchFamily="2" charset="-122"/>
              </a:rPr>
              <a:t>O</a:t>
            </a:r>
            <a:endParaRPr lang="en-US" altLang="x-none" sz="2800" b="0" dirty="0">
              <a:latin typeface="Calibri" panose="020F0502020204030204" pitchFamily="34" charset="0"/>
              <a:ea typeface="华文中宋" panose="02010600040101010101" pitchFamily="2" charset="-122"/>
            </a:endParaRPr>
          </a:p>
        </p:txBody>
      </p:sp>
      <p:sp>
        <p:nvSpPr>
          <p:cNvPr id="13348" name="任意多边形 13347"/>
          <p:cNvSpPr/>
          <p:nvPr/>
        </p:nvSpPr>
        <p:spPr>
          <a:xfrm rot="9688416" flipH="1" flipV="1">
            <a:off x="4418013" y="3100388"/>
            <a:ext cx="503237" cy="576262"/>
          </a:xfrm>
          <a:custGeom>
            <a:avLst/>
            <a:gdLst>
              <a:gd name="txL" fmla="*/ 0 w 29465"/>
              <a:gd name="txT" fmla="*/ 0 h 33179"/>
              <a:gd name="txR" fmla="*/ 29465 w 29465"/>
              <a:gd name="txB" fmla="*/ 33179 h 33179"/>
            </a:gdLst>
            <a:ahLst/>
            <a:cxnLst>
              <a:cxn ang="180">
                <a:pos x="0" y="1482"/>
              </a:cxn>
              <a:cxn ang="90">
                <a:pos x="26098" y="33179"/>
              </a:cxn>
              <a:cxn ang="90">
                <a:pos x="7865" y="21600"/>
              </a:cxn>
            </a:cxnLst>
            <a:rect l="txL" t="txT" r="txR" b="txB"/>
            <a:pathLst>
              <a:path w="29465" h="33179" fill="none">
                <a:moveTo>
                  <a:pt x="0" y="1482"/>
                </a:moveTo>
                <a:arcTo wR="21600" hR="21600" stAng="-6681161" swAng="8626234"/>
              </a:path>
              <a:path w="29465" h="33179" stroke="0">
                <a:moveTo>
                  <a:pt x="0" y="1482"/>
                </a:moveTo>
                <a:arcTo wR="21600" hR="21600" stAng="-6681161" swAng="8626234"/>
                <a:lnTo>
                  <a:pt x="7865" y="21600"/>
                </a:lnTo>
                <a:close/>
              </a:path>
            </a:pathLst>
          </a:custGeom>
          <a:noFill/>
          <a:ln w="28575" cap="sq" cmpd="sng">
            <a:solidFill>
              <a:schemeClr val="tx1"/>
            </a:solidFill>
            <a:prstDash val="solid"/>
            <a:headEnd type="none" w="med" len="med"/>
            <a:tailEnd type="triangle" w="med" len="med"/>
          </a:ln>
        </p:spPr>
        <p:txBody>
          <a:bodyPr/>
          <a:p>
            <a:endParaRPr lang="zh-CN" altLang="en-US"/>
          </a:p>
        </p:txBody>
      </p:sp>
      <p:grpSp>
        <p:nvGrpSpPr>
          <p:cNvPr id="13349" name="组合 13348"/>
          <p:cNvGrpSpPr/>
          <p:nvPr/>
        </p:nvGrpSpPr>
        <p:grpSpPr>
          <a:xfrm>
            <a:off x="4624388" y="2708275"/>
            <a:ext cx="777875" cy="547688"/>
            <a:chOff x="0" y="0"/>
            <a:chExt cx="490" cy="345"/>
          </a:xfrm>
        </p:grpSpPr>
        <p:sp>
          <p:nvSpPr>
            <p:cNvPr id="13350" name="文本框 13349"/>
            <p:cNvSpPr txBox="1"/>
            <p:nvPr/>
          </p:nvSpPr>
          <p:spPr>
            <a:xfrm>
              <a:off x="0" y="57"/>
              <a:ext cx="490" cy="288"/>
            </a:xfrm>
            <a:prstGeom prst="rect">
              <a:avLst/>
            </a:prstGeom>
            <a:noFill/>
            <a:ln w="9525">
              <a:noFill/>
            </a:ln>
          </p:spPr>
          <p:txBody>
            <a:bodyPr wrap="none" anchor="t">
              <a:spAutoFit/>
            </a:bodyPr>
            <a:p>
              <a:r>
                <a:rPr lang="en-US" altLang="x-none" sz="2400" dirty="0">
                  <a:solidFill>
                    <a:srgbClr val="FF0000"/>
                  </a:solidFill>
                  <a:latin typeface="Calibri" panose="020F0502020204030204" pitchFamily="34" charset="0"/>
                  <a:ea typeface="宋体" panose="02010600030101010101" pitchFamily="2" charset="-122"/>
                </a:rPr>
                <a:t>100 </a:t>
              </a:r>
              <a:endParaRPr lang="en-US" altLang="x-none" sz="2400" dirty="0">
                <a:solidFill>
                  <a:srgbClr val="FF0000"/>
                </a:solidFill>
                <a:latin typeface="Calibri" panose="020F0502020204030204" pitchFamily="34" charset="0"/>
                <a:ea typeface="宋体" panose="02010600030101010101" pitchFamily="2" charset="-122"/>
              </a:endParaRPr>
            </a:p>
          </p:txBody>
        </p:sp>
        <p:sp>
          <p:nvSpPr>
            <p:cNvPr id="13351" name="文本框 13350"/>
            <p:cNvSpPr txBox="1"/>
            <p:nvPr/>
          </p:nvSpPr>
          <p:spPr>
            <a:xfrm>
              <a:off x="194" y="0"/>
              <a:ext cx="212" cy="173"/>
            </a:xfrm>
            <a:prstGeom prst="rect">
              <a:avLst/>
            </a:prstGeom>
            <a:noFill/>
            <a:ln w="9525">
              <a:noFill/>
            </a:ln>
          </p:spPr>
          <p:txBody>
            <a:bodyPr wrap="none" anchor="t">
              <a:spAutoFit/>
            </a:bodyPr>
            <a:p>
              <a:r>
                <a:rPr lang="zh-CN" altLang="en-US" sz="1200" b="0" dirty="0">
                  <a:solidFill>
                    <a:srgbClr val="FF0000"/>
                  </a:solidFill>
                  <a:latin typeface="隶书" panose="02010509060101010101" pitchFamily="49" charset="-122"/>
                  <a:ea typeface="隶书" panose="02010509060101010101" pitchFamily="49" charset="-122"/>
                </a:rPr>
                <a:t> </a:t>
              </a:r>
              <a:r>
                <a:rPr lang="en-US" altLang="x-none" sz="1200" b="0" dirty="0">
                  <a:solidFill>
                    <a:srgbClr val="FF0000"/>
                  </a:solidFill>
                  <a:latin typeface="隶书" panose="02010509060101010101" pitchFamily="49" charset="-122"/>
                  <a:ea typeface="隶书" panose="02010509060101010101" pitchFamily="49" charset="-122"/>
                </a:rPr>
                <a:t>0</a:t>
              </a:r>
              <a:endParaRPr lang="en-US" altLang="x-none" sz="1200" b="0" dirty="0">
                <a:solidFill>
                  <a:srgbClr val="FF0000"/>
                </a:solidFill>
                <a:latin typeface="隶书" panose="02010509060101010101" pitchFamily="49" charset="-122"/>
                <a:ea typeface="隶书" panose="02010509060101010101" pitchFamily="49" charset="-122"/>
              </a:endParaRPr>
            </a:p>
          </p:txBody>
        </p:sp>
      </p:grpSp>
      <p:sp>
        <p:nvSpPr>
          <p:cNvPr id="13352" name="文本框 13351"/>
          <p:cNvSpPr txBox="1"/>
          <p:nvPr/>
        </p:nvSpPr>
        <p:spPr>
          <a:xfrm>
            <a:off x="1887538" y="74613"/>
            <a:ext cx="5421312" cy="700087"/>
          </a:xfrm>
          <a:prstGeom prst="rect">
            <a:avLst/>
          </a:prstGeom>
          <a:noFill/>
          <a:ln w="9525">
            <a:noFill/>
          </a:ln>
        </p:spPr>
        <p:txBody>
          <a:bodyPr>
            <a:spAutoFit/>
          </a:bodyPr>
          <a:p>
            <a:pPr algn="ctr"/>
            <a:r>
              <a:rPr lang="zh-CN" altLang="en-US" sz="4000" b="0" dirty="0">
                <a:solidFill>
                  <a:schemeClr val="bg1"/>
                </a:solidFill>
                <a:latin typeface="华文琥珀" panose="02010800040101010101" pitchFamily="2" charset="-122"/>
                <a:ea typeface="华文琥珀" panose="02010800040101010101" pitchFamily="2" charset="-122"/>
              </a:rPr>
              <a:t>认识旋转</a:t>
            </a:r>
            <a:endParaRPr lang="zh-CN" altLang="en-US" b="0" dirty="0">
              <a:latin typeface="Calibri" panose="020F0502020204030204" pitchFamily="34" charset="0"/>
              <a:ea typeface="宋体" panose="02010600030101010101" pitchFamily="2" charset="-122"/>
            </a:endParaRPr>
          </a:p>
        </p:txBody>
      </p:sp>
      <p:sp>
        <p:nvSpPr>
          <p:cNvPr id="13353" name="矩形 13352"/>
          <p:cNvSpPr/>
          <p:nvPr/>
        </p:nvSpPr>
        <p:spPr>
          <a:xfrm rot="21540000">
            <a:off x="2052638" y="4508500"/>
            <a:ext cx="3246437" cy="1816100"/>
          </a:xfrm>
          <a:prstGeom prst="rect">
            <a:avLst/>
          </a:prstGeom>
          <a:solidFill>
            <a:schemeClr val="bg1"/>
          </a:solidFill>
          <a:ln w="9525" cap="flat" cmpd="sng">
            <a:solidFill>
              <a:schemeClr val="bg1"/>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dissolve">
                                      <p:cBhvr>
                                        <p:cTn id="7" dur="500"/>
                                        <p:tgtEl>
                                          <p:spTgt spid="133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47"/>
                                        </p:tgtEl>
                                        <p:attrNameLst>
                                          <p:attrName>style.visibility</p:attrName>
                                        </p:attrNameLst>
                                      </p:cBhvr>
                                      <p:to>
                                        <p:strVal val="visible"/>
                                      </p:to>
                                    </p:set>
                                    <p:animEffect transition="in" filter="dissolve">
                                      <p:cBhvr>
                                        <p:cTn id="10" dur="500"/>
                                        <p:tgtEl>
                                          <p:spTgt spid="133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342"/>
                                        </p:tgtEl>
                                        <p:attrNameLst>
                                          <p:attrName>style.visibility</p:attrName>
                                        </p:attrNameLst>
                                      </p:cBhvr>
                                      <p:to>
                                        <p:strVal val="visible"/>
                                      </p:to>
                                    </p:set>
                                    <p:animEffect transition="in" filter="wipe(right)">
                                      <p:cBhvr>
                                        <p:cTn id="15" dur="500"/>
                                        <p:tgtEl>
                                          <p:spTgt spid="13342"/>
                                        </p:tgtEl>
                                      </p:cBhvr>
                                    </p:animEffect>
                                  </p:childTnLst>
                                </p:cTn>
                              </p:par>
                              <p:par>
                                <p:cTn id="16" presetID="22" presetClass="entr" presetSubtype="4" fill="hold" nodeType="withEffect">
                                  <p:stCondLst>
                                    <p:cond delay="0"/>
                                  </p:stCondLst>
                                  <p:childTnLst>
                                    <p:set>
                                      <p:cBhvr>
                                        <p:cTn id="17" dur="1" fill="hold">
                                          <p:stCondLst>
                                            <p:cond delay="0"/>
                                          </p:stCondLst>
                                        </p:cTn>
                                        <p:tgtEl>
                                          <p:spTgt spid="13343"/>
                                        </p:tgtEl>
                                        <p:attrNameLst>
                                          <p:attrName>style.visibility</p:attrName>
                                        </p:attrNameLst>
                                      </p:cBhvr>
                                      <p:to>
                                        <p:strVal val="visible"/>
                                      </p:to>
                                    </p:set>
                                    <p:animEffect transition="in" filter="wipe(down)">
                                      <p:cBhvr>
                                        <p:cTn id="18" dur="500"/>
                                        <p:tgtEl>
                                          <p:spTgt spid="13343"/>
                                        </p:tgtEl>
                                      </p:cBhvr>
                                    </p:animEffect>
                                  </p:childTnLst>
                                </p:cTn>
                              </p:par>
                              <p:par>
                                <p:cTn id="19" presetID="22" presetClass="entr" presetSubtype="4" fill="hold" nodeType="withEffect">
                                  <p:stCondLst>
                                    <p:cond delay="0"/>
                                  </p:stCondLst>
                                  <p:childTnLst>
                                    <p:set>
                                      <p:cBhvr>
                                        <p:cTn id="20" dur="1" fill="hold">
                                          <p:stCondLst>
                                            <p:cond delay="0"/>
                                          </p:stCondLst>
                                        </p:cTn>
                                        <p:tgtEl>
                                          <p:spTgt spid="13344"/>
                                        </p:tgtEl>
                                        <p:attrNameLst>
                                          <p:attrName>style.visibility</p:attrName>
                                        </p:attrNameLst>
                                      </p:cBhvr>
                                      <p:to>
                                        <p:strVal val="visible"/>
                                      </p:to>
                                    </p:set>
                                    <p:animEffect transition="in" filter="wipe(down)">
                                      <p:cBhvr>
                                        <p:cTn id="21" dur="500"/>
                                        <p:tgtEl>
                                          <p:spTgt spid="133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332"/>
                                        </p:tgtEl>
                                        <p:attrNameLst>
                                          <p:attrName>style.visibility</p:attrName>
                                        </p:attrNameLst>
                                      </p:cBhvr>
                                      <p:to>
                                        <p:strVal val="visible"/>
                                      </p:to>
                                    </p:set>
                                    <p:animEffect transition="in" filter="wipe(down)">
                                      <p:cBhvr>
                                        <p:cTn id="26" dur="500"/>
                                        <p:tgtEl>
                                          <p:spTgt spid="13332"/>
                                        </p:tgtEl>
                                      </p:cBhvr>
                                    </p:animEffect>
                                  </p:childTnLst>
                                </p:cTn>
                              </p:par>
                            </p:childTnLst>
                          </p:cTn>
                        </p:par>
                        <p:par>
                          <p:cTn id="27" fill="hold">
                            <p:stCondLst>
                              <p:cond delay="500"/>
                            </p:stCondLst>
                            <p:childTnLst>
                              <p:par>
                                <p:cTn id="28" presetID="8" presetClass="emph" presetSubtype="0" fill="hold" nodeType="afterEffect">
                                  <p:stCondLst>
                                    <p:cond delay="0"/>
                                  </p:stCondLst>
                                  <p:childTnLst>
                                    <p:animRot by="6000000">
                                      <p:cBhvr>
                                        <p:cTn id="29" dur="2000" fill="hold"/>
                                        <p:tgtEl>
                                          <p:spTgt spid="13332"/>
                                        </p:tgtEl>
                                        <p:attrNameLst>
                                          <p:attrName>r</p:attrName>
                                        </p:attrNameLst>
                                      </p:cBhvr>
                                    </p:animRot>
                                  </p:childTnLst>
                                </p:cTn>
                              </p:par>
                              <p:par>
                                <p:cTn id="30" presetID="22" presetClass="entr" presetSubtype="1" fill="hold" nodeType="withEffect">
                                  <p:stCondLst>
                                    <p:cond delay="0"/>
                                  </p:stCondLst>
                                  <p:childTnLst>
                                    <p:set>
                                      <p:cBhvr>
                                        <p:cTn id="31" dur="1" fill="hold">
                                          <p:stCondLst>
                                            <p:cond delay="0"/>
                                          </p:stCondLst>
                                        </p:cTn>
                                        <p:tgtEl>
                                          <p:spTgt spid="13327"/>
                                        </p:tgtEl>
                                        <p:attrNameLst>
                                          <p:attrName>style.visibility</p:attrName>
                                        </p:attrNameLst>
                                      </p:cBhvr>
                                      <p:to>
                                        <p:strVal val="visible"/>
                                      </p:to>
                                    </p:set>
                                    <p:animEffect transition="in" filter="wipe(up)">
                                      <p:cBhvr>
                                        <p:cTn id="32" dur="3000"/>
                                        <p:tgtEl>
                                          <p:spTgt spid="13327"/>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3325"/>
                                        </p:tgtEl>
                                        <p:attrNameLst>
                                          <p:attrName>style.visibility</p:attrName>
                                        </p:attrNameLst>
                                      </p:cBhvr>
                                      <p:to>
                                        <p:strVal val="visible"/>
                                      </p:to>
                                    </p:set>
                                    <p:animEffect transition="in" filter="wipe(down)">
                                      <p:cBhvr>
                                        <p:cTn id="36" dur="500"/>
                                        <p:tgtEl>
                                          <p:spTgt spid="133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326"/>
                                        </p:tgtEl>
                                        <p:attrNameLst>
                                          <p:attrName>style.visibility</p:attrName>
                                        </p:attrNameLst>
                                      </p:cBhvr>
                                      <p:to>
                                        <p:strVal val="visible"/>
                                      </p:to>
                                    </p:set>
                                    <p:animEffect transition="in" filter="wipe(down)">
                                      <p:cBhvr>
                                        <p:cTn id="39" dur="500"/>
                                        <p:tgtEl>
                                          <p:spTgt spid="133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346"/>
                                        </p:tgtEl>
                                        <p:attrNameLst>
                                          <p:attrName>style.visibility</p:attrName>
                                        </p:attrNameLst>
                                      </p:cBhvr>
                                      <p:to>
                                        <p:strVal val="visible"/>
                                      </p:to>
                                    </p:set>
                                    <p:animEffect transition="in" filter="wipe(down)">
                                      <p:cBhvr>
                                        <p:cTn id="42" dur="500"/>
                                        <p:tgtEl>
                                          <p:spTgt spid="13346"/>
                                        </p:tgtEl>
                                      </p:cBhvr>
                                    </p:animEffect>
                                  </p:childTnLst>
                                </p:cTn>
                              </p:par>
                            </p:childTnLst>
                          </p:cTn>
                        </p:par>
                        <p:par>
                          <p:cTn id="43" fill="hold">
                            <p:stCondLst>
                              <p:cond delay="3000"/>
                            </p:stCondLst>
                            <p:childTnLst>
                              <p:par>
                                <p:cTn id="44" presetID="8" presetClass="emph" presetSubtype="0" fill="hold" nodeType="afterEffect">
                                  <p:stCondLst>
                                    <p:cond delay="0"/>
                                  </p:stCondLst>
                                  <p:childTnLst>
                                    <p:animRot by="-5999820">
                                      <p:cBhvr>
                                        <p:cTn id="45" dur="2000" fill="hold"/>
                                        <p:tgtEl>
                                          <p:spTgt spid="13332"/>
                                        </p:tgtEl>
                                        <p:attrNameLst>
                                          <p:attrName>r</p:attrName>
                                        </p:attrNameLst>
                                      </p:cBhvr>
                                    </p:animRot>
                                  </p:childTnLst>
                                </p:cTn>
                              </p:par>
                            </p:childTnLst>
                          </p:cTn>
                        </p:par>
                        <p:par>
                          <p:cTn id="46" fill="hold">
                            <p:stCondLst>
                              <p:cond delay="5000"/>
                            </p:stCondLst>
                            <p:childTnLst>
                              <p:par>
                                <p:cTn id="47" presetID="8" presetClass="emph" presetSubtype="0" fill="hold" nodeType="afterEffect">
                                  <p:stCondLst>
                                    <p:cond delay="0"/>
                                  </p:stCondLst>
                                  <p:childTnLst>
                                    <p:animRot by="6000000">
                                      <p:cBhvr>
                                        <p:cTn id="48" dur="2000" fill="hold"/>
                                        <p:tgtEl>
                                          <p:spTgt spid="13332"/>
                                        </p:tgtEl>
                                        <p:attrNameLst>
                                          <p:attrName>r</p:attrName>
                                        </p:attrNameLst>
                                      </p:cBhvr>
                                    </p:animRot>
                                  </p:childTnLst>
                                </p:cTn>
                              </p:par>
                            </p:childTnLst>
                          </p:cTn>
                        </p:par>
                        <p:par>
                          <p:cTn id="49" fill="hold">
                            <p:stCondLst>
                              <p:cond delay="7000"/>
                            </p:stCondLst>
                            <p:childTnLst>
                              <p:par>
                                <p:cTn id="50" presetID="8" presetClass="emph" presetSubtype="0" fill="hold" nodeType="afterEffect">
                                  <p:stCondLst>
                                    <p:cond delay="0"/>
                                  </p:stCondLst>
                                  <p:childTnLst>
                                    <p:animRot by="-5999820">
                                      <p:cBhvr>
                                        <p:cTn id="51" dur="2000" fill="hold"/>
                                        <p:tgtEl>
                                          <p:spTgt spid="13332"/>
                                        </p:tgtEl>
                                        <p:attrNameLst>
                                          <p:attrName>r</p:attrName>
                                        </p:attrNameLst>
                                      </p:cBhvr>
                                    </p:animRot>
                                  </p:childTnLst>
                                </p:cTn>
                              </p:par>
                            </p:childTnLst>
                          </p:cTn>
                        </p:par>
                        <p:par>
                          <p:cTn id="52" fill="hold">
                            <p:stCondLst>
                              <p:cond delay="9000"/>
                            </p:stCondLst>
                            <p:childTnLst>
                              <p:par>
                                <p:cTn id="53" presetID="8" presetClass="emph" presetSubtype="0" fill="hold" nodeType="afterEffect">
                                  <p:stCondLst>
                                    <p:cond delay="0"/>
                                  </p:stCondLst>
                                  <p:childTnLst>
                                    <p:animRot by="6000000">
                                      <p:cBhvr>
                                        <p:cTn id="54" dur="2000" fill="hold"/>
                                        <p:tgtEl>
                                          <p:spTgt spid="13332"/>
                                        </p:tgtEl>
                                        <p:attrNameLst>
                                          <p:attrName>r</p:attrName>
                                        </p:attrNameLst>
                                      </p:cBhvr>
                                    </p:animRot>
                                  </p:childTnLst>
                                </p:cTn>
                              </p:par>
                            </p:childTnLst>
                          </p:cTn>
                        </p:par>
                        <p:par>
                          <p:cTn id="55" fill="hold">
                            <p:stCondLst>
                              <p:cond delay="11000"/>
                            </p:stCondLst>
                            <p:childTnLst>
                              <p:par>
                                <p:cTn id="56" presetID="22" presetClass="entr" presetSubtype="8" fill="hold" nodeType="afterEffect">
                                  <p:stCondLst>
                                    <p:cond delay="0"/>
                                  </p:stCondLst>
                                  <p:childTnLst>
                                    <p:set>
                                      <p:cBhvr>
                                        <p:cTn id="57" dur="1" fill="hold">
                                          <p:stCondLst>
                                            <p:cond delay="0"/>
                                          </p:stCondLst>
                                        </p:cTn>
                                        <p:tgtEl>
                                          <p:spTgt spid="13348"/>
                                        </p:tgtEl>
                                        <p:attrNameLst>
                                          <p:attrName>style.visibility</p:attrName>
                                        </p:attrNameLst>
                                      </p:cBhvr>
                                      <p:to>
                                        <p:strVal val="visible"/>
                                      </p:to>
                                    </p:set>
                                    <p:animEffect transition="in" filter="wipe(left)">
                                      <p:cBhvr>
                                        <p:cTn id="58" dur="500"/>
                                        <p:tgtEl>
                                          <p:spTgt spid="13348"/>
                                        </p:tgtEl>
                                      </p:cBhvr>
                                    </p:animEffect>
                                  </p:childTnLst>
                                </p:cTn>
                              </p:par>
                            </p:childTnLst>
                          </p:cTn>
                        </p:par>
                        <p:par>
                          <p:cTn id="59" fill="hold">
                            <p:stCondLst>
                              <p:cond delay="11500"/>
                            </p:stCondLst>
                            <p:childTnLst>
                              <p:par>
                                <p:cTn id="60" presetID="9" presetClass="entr" presetSubtype="0" fill="hold" nodeType="afterEffect">
                                  <p:stCondLst>
                                    <p:cond delay="0"/>
                                  </p:stCondLst>
                                  <p:childTnLst>
                                    <p:set>
                                      <p:cBhvr>
                                        <p:cTn id="61" dur="1" fill="hold">
                                          <p:stCondLst>
                                            <p:cond delay="0"/>
                                          </p:stCondLst>
                                        </p:cTn>
                                        <p:tgtEl>
                                          <p:spTgt spid="13349"/>
                                        </p:tgtEl>
                                        <p:attrNameLst>
                                          <p:attrName>style.visibility</p:attrName>
                                        </p:attrNameLst>
                                      </p:cBhvr>
                                      <p:to>
                                        <p:strVal val="visible"/>
                                      </p:to>
                                    </p:set>
                                    <p:animEffect transition="in" filter="dissolve">
                                      <p:cBhvr>
                                        <p:cTn id="62" dur="500"/>
                                        <p:tgtEl>
                                          <p:spTgt spid="1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46" grpId="0"/>
      <p:bldP spid="133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250825" y="908050"/>
            <a:ext cx="8604250" cy="5535613"/>
          </a:xfrm>
          <a:prstGeom prst="rect">
            <a:avLst/>
          </a:prstGeom>
          <a:noFill/>
          <a:ln w="9525">
            <a:noFill/>
          </a:ln>
        </p:spPr>
        <p:txBody>
          <a:bodyPr>
            <a:spAutoFit/>
          </a:bodyPr>
          <a:p>
            <a:pPr>
              <a:lnSpc>
                <a:spcPct val="110000"/>
              </a:lnSpc>
            </a:pPr>
            <a:r>
              <a:rPr lang="en-US" altLang="x-none" sz="3600" dirty="0">
                <a:latin typeface="黑体" panose="02010600030101010101" pitchFamily="49" charset="-122"/>
                <a:ea typeface="黑体" panose="02010600030101010101" pitchFamily="49" charset="-122"/>
              </a:rPr>
              <a:t>    </a:t>
            </a:r>
            <a:r>
              <a:rPr lang="zh-CN" altLang="en-US" sz="3600" dirty="0">
                <a:latin typeface="黑体" panose="02010600030101010101" pitchFamily="49" charset="-122"/>
                <a:ea typeface="黑体" panose="02010600030101010101" pitchFamily="49" charset="-122"/>
              </a:rPr>
              <a:t>在平面内，将一个图形绕一个定点沿某个方向转动一个角度，这样的图形运动叫做</a:t>
            </a:r>
            <a:r>
              <a:rPr lang="zh-CN" altLang="en-US" sz="3600" i="1" u="sng" dirty="0">
                <a:latin typeface="黑体" panose="02010600030101010101" pitchFamily="49" charset="-122"/>
                <a:ea typeface="黑体" panose="02010600030101010101" pitchFamily="49" charset="-122"/>
              </a:rPr>
              <a:t>旋转</a:t>
            </a:r>
            <a:r>
              <a:rPr lang="zh-CN" altLang="en-US" sz="3600" dirty="0">
                <a:latin typeface="黑体" panose="02010600030101010101" pitchFamily="49" charset="-122"/>
                <a:ea typeface="黑体" panose="02010600030101010101" pitchFamily="49" charset="-122"/>
              </a:rPr>
              <a:t>，这个定点称为</a:t>
            </a:r>
            <a:r>
              <a:rPr lang="zh-CN" altLang="en-US" sz="3600" i="1" u="sng" dirty="0">
                <a:latin typeface="黑体" panose="02010600030101010101" pitchFamily="49" charset="-122"/>
                <a:ea typeface="黑体" panose="02010600030101010101" pitchFamily="49" charset="-122"/>
              </a:rPr>
              <a:t>旋转中心</a:t>
            </a:r>
            <a:r>
              <a:rPr lang="zh-CN" altLang="en-US" sz="3600" dirty="0">
                <a:latin typeface="黑体" panose="02010600030101010101" pitchFamily="49" charset="-122"/>
                <a:ea typeface="黑体" panose="02010600030101010101" pitchFamily="49" charset="-122"/>
              </a:rPr>
              <a:t>，转过的这个角称为</a:t>
            </a:r>
            <a:r>
              <a:rPr lang="zh-CN" altLang="en-US" sz="3600" i="1" u="sng" dirty="0">
                <a:latin typeface="黑体" panose="02010600030101010101" pitchFamily="49" charset="-122"/>
                <a:ea typeface="黑体" panose="02010600030101010101" pitchFamily="49" charset="-122"/>
              </a:rPr>
              <a:t>旋转角</a:t>
            </a:r>
            <a:r>
              <a:rPr lang="en-US" altLang="x-none" sz="3600" dirty="0">
                <a:latin typeface="黑体" panose="02010600030101010101" pitchFamily="49" charset="-122"/>
                <a:ea typeface="黑体" panose="02010600030101010101" pitchFamily="49" charset="-122"/>
              </a:rPr>
              <a:t>.</a:t>
            </a:r>
            <a:endParaRPr lang="en-US" altLang="x-none" sz="3600" dirty="0">
              <a:latin typeface="黑体" panose="02010600030101010101" pitchFamily="49" charset="-122"/>
              <a:ea typeface="黑体" panose="02010600030101010101" pitchFamily="49" charset="-122"/>
            </a:endParaRPr>
          </a:p>
          <a:p>
            <a:pPr>
              <a:lnSpc>
                <a:spcPct val="110000"/>
              </a:lnSpc>
            </a:pPr>
            <a:r>
              <a:rPr lang="en-US" altLang="x-none" sz="3600" dirty="0">
                <a:latin typeface="黑体" panose="02010600030101010101" pitchFamily="49" charset="-122"/>
                <a:ea typeface="黑体" panose="02010600030101010101" pitchFamily="49" charset="-122"/>
              </a:rPr>
              <a:t>    </a:t>
            </a:r>
            <a:r>
              <a:rPr lang="zh-CN" altLang="en-US" sz="3600" dirty="0">
                <a:latin typeface="黑体" panose="02010600030101010101" pitchFamily="49" charset="-122"/>
                <a:ea typeface="黑体" panose="02010600030101010101" pitchFamily="49" charset="-122"/>
              </a:rPr>
              <a:t>注意：</a:t>
            </a:r>
            <a:r>
              <a:rPr lang="zh-CN" altLang="en-US" sz="3600" dirty="0">
                <a:latin typeface="Arial" panose="020B0604020202020204" pitchFamily="34" charset="0"/>
                <a:ea typeface="黑体" panose="02010600030101010101" pitchFamily="49" charset="-122"/>
              </a:rPr>
              <a:t>“</a:t>
            </a:r>
            <a:r>
              <a:rPr lang="zh-CN" altLang="en-US" sz="3600" dirty="0">
                <a:latin typeface="黑体" panose="02010600030101010101" pitchFamily="49" charset="-122"/>
                <a:ea typeface="黑体" panose="02010600030101010101" pitchFamily="49" charset="-122"/>
              </a:rPr>
              <a:t>将一个图形绕着某个方向旋转一个角度</a:t>
            </a:r>
            <a:r>
              <a:rPr lang="zh-CN" altLang="en-US" sz="3600" dirty="0">
                <a:latin typeface="Arial" panose="020B0604020202020204" pitchFamily="34" charset="0"/>
                <a:ea typeface="黑体" panose="02010600030101010101" pitchFamily="49" charset="-122"/>
              </a:rPr>
              <a:t>”</a:t>
            </a:r>
            <a:r>
              <a:rPr lang="zh-CN" altLang="en-US" sz="3600" dirty="0">
                <a:latin typeface="黑体" panose="02010600030101010101" pitchFamily="49" charset="-122"/>
                <a:ea typeface="黑体" panose="02010600030101010101" pitchFamily="49" charset="-122"/>
              </a:rPr>
              <a:t>意味着图形上的每个点都同时按相同的方向转动相同的角度，因此，旋转具有如下特征：</a:t>
            </a:r>
            <a:endParaRPr lang="zh-CN" altLang="en-US" sz="3600" dirty="0">
              <a:latin typeface="黑体" panose="02010600030101010101" pitchFamily="49" charset="-122"/>
              <a:ea typeface="黑体" panose="02010600030101010101" pitchFamily="49" charset="-122"/>
            </a:endParaRPr>
          </a:p>
          <a:p>
            <a:pPr>
              <a:lnSpc>
                <a:spcPct val="110000"/>
              </a:lnSpc>
            </a:pPr>
            <a:r>
              <a:rPr lang="zh-CN" altLang="en-US" sz="3600" dirty="0">
                <a:solidFill>
                  <a:schemeClr val="tx2"/>
                </a:solidFill>
                <a:latin typeface="黑体" panose="02010600030101010101" pitchFamily="49" charset="-122"/>
                <a:ea typeface="黑体" panose="02010600030101010101" pitchFamily="49" charset="-122"/>
              </a:rPr>
              <a:t>   旋转不改变图形的大小和形状</a:t>
            </a:r>
            <a:r>
              <a:rPr lang="en-US" altLang="x-none" sz="3600" dirty="0">
                <a:solidFill>
                  <a:schemeClr val="tx2"/>
                </a:solidFill>
                <a:latin typeface="黑体" panose="02010600030101010101" pitchFamily="49" charset="-122"/>
                <a:ea typeface="黑体" panose="02010600030101010101" pitchFamily="49" charset="-122"/>
              </a:rPr>
              <a:t>.</a:t>
            </a:r>
            <a:endParaRPr lang="en-US" altLang="x-none" sz="3600" dirty="0">
              <a:solidFill>
                <a:schemeClr val="tx2"/>
              </a:solidFill>
              <a:latin typeface="黑体" panose="02010600030101010101" pitchFamily="49" charset="-122"/>
              <a:ea typeface="黑体" panose="02010600030101010101" pitchFamily="49" charset="-122"/>
            </a:endParaRPr>
          </a:p>
        </p:txBody>
      </p:sp>
      <p:sp>
        <p:nvSpPr>
          <p:cNvPr id="14339" name="Text Box 3"/>
          <p:cNvSpPr txBox="1"/>
          <p:nvPr/>
        </p:nvSpPr>
        <p:spPr>
          <a:xfrm>
            <a:off x="971550" y="333375"/>
            <a:ext cx="3240088" cy="579438"/>
          </a:xfrm>
          <a:prstGeom prst="rect">
            <a:avLst/>
          </a:prstGeom>
          <a:noFill/>
          <a:ln w="9525">
            <a:noFill/>
          </a:ln>
        </p:spPr>
        <p:txBody>
          <a:bodyPr>
            <a:spAutoFit/>
          </a:bodyPr>
          <a:p>
            <a:pPr>
              <a:spcBef>
                <a:spcPct val="50000"/>
              </a:spcBef>
            </a:pPr>
            <a:r>
              <a:rPr lang="zh-CN" altLang="en-US" sz="3200" dirty="0">
                <a:solidFill>
                  <a:schemeClr val="tx2"/>
                </a:solidFill>
                <a:latin typeface="Arial" panose="020B0604020202020204" pitchFamily="34" charset="0"/>
                <a:ea typeface="宋体" panose="02010600030101010101" pitchFamily="2" charset="-122"/>
              </a:rPr>
              <a:t>引入新知</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xEl>
                                              <p:charRg st="0" end="67"/>
                                            </p:txEl>
                                          </p:spTgt>
                                        </p:tgtEl>
                                        <p:attrNameLst>
                                          <p:attrName>style.visibility</p:attrName>
                                        </p:attrNameLst>
                                      </p:cBhvr>
                                      <p:to>
                                        <p:strVal val="visible"/>
                                      </p:to>
                                    </p:set>
                                    <p:animEffect transition="in" filter="checkerboard(across)">
                                      <p:cBhvr>
                                        <p:cTn id="7" dur="500"/>
                                        <p:tgtEl>
                                          <p:spTgt spid="14338">
                                            <p:txEl>
                                              <p:charRg st="0"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4338">
                                            <p:txEl>
                                              <p:charRg st="67" end="133"/>
                                            </p:txEl>
                                          </p:spTgt>
                                        </p:tgtEl>
                                        <p:attrNameLst>
                                          <p:attrName>style.visibility</p:attrName>
                                        </p:attrNameLst>
                                      </p:cBhvr>
                                      <p:to>
                                        <p:strVal val="visible"/>
                                      </p:to>
                                    </p:set>
                                    <p:animEffect transition="in" filter="plus(in)">
                                      <p:cBhvr>
                                        <p:cTn id="12" dur="500"/>
                                        <p:tgtEl>
                                          <p:spTgt spid="14338">
                                            <p:txEl>
                                              <p:charRg st="67" end="1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38">
                                            <p:txEl>
                                              <p:charRg st="133" end="151"/>
                                            </p:txEl>
                                          </p:spTgt>
                                        </p:tgtEl>
                                        <p:attrNameLst>
                                          <p:attrName>style.visibility</p:attrName>
                                        </p:attrNameLst>
                                      </p:cBhvr>
                                      <p:to>
                                        <p:strVal val="visible"/>
                                      </p:to>
                                    </p:set>
                                    <p:animEffect transition="in" filter="dissolve">
                                      <p:cBhvr>
                                        <p:cTn id="17" dur="500"/>
                                        <p:tgtEl>
                                          <p:spTgt spid="14338">
                                            <p:txEl>
                                              <p:charRg st="133" end="1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框 15361"/>
          <p:cNvSpPr txBox="1"/>
          <p:nvPr/>
        </p:nvSpPr>
        <p:spPr>
          <a:xfrm>
            <a:off x="1187450" y="4508500"/>
            <a:ext cx="7956550" cy="519113"/>
          </a:xfrm>
          <a:prstGeom prst="rect">
            <a:avLst/>
          </a:prstGeom>
          <a:noFill/>
          <a:ln w="9525">
            <a:noFill/>
          </a:ln>
        </p:spPr>
        <p:txBody>
          <a:bodyPr>
            <a:spAutoFit/>
          </a:bodyPr>
          <a:p>
            <a:pPr eaLnBrk="0" hangingPunct="0"/>
            <a:r>
              <a:rPr lang="zh-CN" altLang="en-US" sz="2800" dirty="0">
                <a:latin typeface="Times New Roman" panose="02020603050405020304" pitchFamily="18" charset="0"/>
                <a:ea typeface="宋体" panose="02010600030101010101" pitchFamily="2" charset="-122"/>
              </a:rPr>
              <a:t>       </a:t>
            </a:r>
            <a:endParaRPr lang="zh-CN" altLang="en-US" sz="2800" dirty="0">
              <a:latin typeface="Times New Roman" panose="02020603050405020304" pitchFamily="18" charset="0"/>
              <a:ea typeface="宋体" panose="02010600030101010101" pitchFamily="2" charset="-122"/>
            </a:endParaRPr>
          </a:p>
        </p:txBody>
      </p:sp>
      <p:grpSp>
        <p:nvGrpSpPr>
          <p:cNvPr id="15363" name="组合 15362"/>
          <p:cNvGrpSpPr/>
          <p:nvPr/>
        </p:nvGrpSpPr>
        <p:grpSpPr>
          <a:xfrm>
            <a:off x="755650" y="4032250"/>
            <a:ext cx="2376488" cy="2376488"/>
            <a:chOff x="0" y="0"/>
            <a:chExt cx="1860" cy="1860"/>
          </a:xfrm>
        </p:grpSpPr>
        <p:grpSp>
          <p:nvGrpSpPr>
            <p:cNvPr id="15364" name="组合 15363"/>
            <p:cNvGrpSpPr/>
            <p:nvPr/>
          </p:nvGrpSpPr>
          <p:grpSpPr>
            <a:xfrm>
              <a:off x="0" y="0"/>
              <a:ext cx="1860" cy="1860"/>
              <a:chOff x="0" y="0"/>
              <a:chExt cx="1860" cy="1860"/>
            </a:xfrm>
          </p:grpSpPr>
          <p:sp>
            <p:nvSpPr>
              <p:cNvPr id="15365" name="椭圆 15364"/>
              <p:cNvSpPr/>
              <p:nvPr/>
            </p:nvSpPr>
            <p:spPr>
              <a:xfrm>
                <a:off x="0" y="0"/>
                <a:ext cx="1860" cy="1860"/>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15366" name="椭圆 15365"/>
              <p:cNvSpPr/>
              <p:nvPr/>
            </p:nvSpPr>
            <p:spPr>
              <a:xfrm>
                <a:off x="872" y="61"/>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67" name="椭圆 15366"/>
              <p:cNvSpPr/>
              <p:nvPr/>
            </p:nvSpPr>
            <p:spPr>
              <a:xfrm>
                <a:off x="29"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68" name="椭圆 15367"/>
              <p:cNvSpPr/>
              <p:nvPr/>
            </p:nvSpPr>
            <p:spPr>
              <a:xfrm>
                <a:off x="1308" y="214"/>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69" name="椭圆 15368"/>
              <p:cNvSpPr/>
              <p:nvPr/>
            </p:nvSpPr>
            <p:spPr>
              <a:xfrm>
                <a:off x="465" y="183"/>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0" name="椭圆 15369"/>
              <p:cNvSpPr/>
              <p:nvPr/>
            </p:nvSpPr>
            <p:spPr>
              <a:xfrm>
                <a:off x="203" y="457"/>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1" name="椭圆 15370"/>
              <p:cNvSpPr/>
              <p:nvPr/>
            </p:nvSpPr>
            <p:spPr>
              <a:xfrm>
                <a:off x="1569" y="1281"/>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2" name="椭圆 15371"/>
              <p:cNvSpPr/>
              <p:nvPr/>
            </p:nvSpPr>
            <p:spPr>
              <a:xfrm>
                <a:off x="1569" y="518"/>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3" name="椭圆 15372"/>
              <p:cNvSpPr/>
              <p:nvPr/>
            </p:nvSpPr>
            <p:spPr>
              <a:xfrm>
                <a:off x="1715"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4" name="椭圆 15373"/>
              <p:cNvSpPr/>
              <p:nvPr/>
            </p:nvSpPr>
            <p:spPr>
              <a:xfrm>
                <a:off x="1249" y="1586"/>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5" name="椭圆 15374"/>
              <p:cNvSpPr/>
              <p:nvPr/>
            </p:nvSpPr>
            <p:spPr>
              <a:xfrm>
                <a:off x="174" y="1281"/>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6" name="椭圆 15375"/>
              <p:cNvSpPr/>
              <p:nvPr/>
            </p:nvSpPr>
            <p:spPr>
              <a:xfrm>
                <a:off x="465" y="1555"/>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7" name="椭圆 15376"/>
              <p:cNvSpPr/>
              <p:nvPr/>
            </p:nvSpPr>
            <p:spPr>
              <a:xfrm>
                <a:off x="872" y="1707"/>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78" name="等腰三角形 15377"/>
              <p:cNvSpPr/>
              <p:nvPr/>
            </p:nvSpPr>
            <p:spPr>
              <a:xfrm>
                <a:off x="901" y="61"/>
                <a:ext cx="58" cy="884"/>
              </a:xfrm>
              <a:prstGeom prst="triangle">
                <a:avLst>
                  <a:gd name="adj" fmla="val 5294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9" name="椭圆 15378"/>
              <p:cNvSpPr/>
              <p:nvPr/>
            </p:nvSpPr>
            <p:spPr>
              <a:xfrm>
                <a:off x="872"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grpSp>
        <p:sp>
          <p:nvSpPr>
            <p:cNvPr id="15380" name="椭圆 15379"/>
            <p:cNvSpPr/>
            <p:nvPr/>
          </p:nvSpPr>
          <p:spPr>
            <a:xfrm>
              <a:off x="0" y="0"/>
              <a:ext cx="1860" cy="1860"/>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15381" name="椭圆 15380"/>
            <p:cNvSpPr/>
            <p:nvPr/>
          </p:nvSpPr>
          <p:spPr>
            <a:xfrm>
              <a:off x="872" y="61"/>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2" name="椭圆 15381"/>
            <p:cNvSpPr/>
            <p:nvPr/>
          </p:nvSpPr>
          <p:spPr>
            <a:xfrm>
              <a:off x="29"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3" name="椭圆 15382"/>
            <p:cNvSpPr/>
            <p:nvPr/>
          </p:nvSpPr>
          <p:spPr>
            <a:xfrm>
              <a:off x="1308" y="214"/>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4" name="椭圆 15383"/>
            <p:cNvSpPr/>
            <p:nvPr/>
          </p:nvSpPr>
          <p:spPr>
            <a:xfrm>
              <a:off x="465" y="183"/>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5" name="椭圆 15384"/>
            <p:cNvSpPr/>
            <p:nvPr/>
          </p:nvSpPr>
          <p:spPr>
            <a:xfrm>
              <a:off x="203" y="457"/>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6" name="椭圆 15385"/>
            <p:cNvSpPr/>
            <p:nvPr/>
          </p:nvSpPr>
          <p:spPr>
            <a:xfrm>
              <a:off x="1569" y="1281"/>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7" name="椭圆 15386"/>
            <p:cNvSpPr/>
            <p:nvPr/>
          </p:nvSpPr>
          <p:spPr>
            <a:xfrm>
              <a:off x="1569" y="518"/>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8" name="椭圆 15387"/>
            <p:cNvSpPr/>
            <p:nvPr/>
          </p:nvSpPr>
          <p:spPr>
            <a:xfrm>
              <a:off x="1715"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89" name="椭圆 15388"/>
            <p:cNvSpPr/>
            <p:nvPr/>
          </p:nvSpPr>
          <p:spPr>
            <a:xfrm>
              <a:off x="1249" y="1586"/>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90" name="椭圆 15389"/>
            <p:cNvSpPr/>
            <p:nvPr/>
          </p:nvSpPr>
          <p:spPr>
            <a:xfrm>
              <a:off x="174" y="1281"/>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91" name="椭圆 15390"/>
            <p:cNvSpPr/>
            <p:nvPr/>
          </p:nvSpPr>
          <p:spPr>
            <a:xfrm>
              <a:off x="465" y="1555"/>
              <a:ext cx="116" cy="121"/>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92" name="椭圆 15391"/>
            <p:cNvSpPr/>
            <p:nvPr/>
          </p:nvSpPr>
          <p:spPr>
            <a:xfrm>
              <a:off x="872" y="1707"/>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sp>
          <p:nvSpPr>
            <p:cNvPr id="15393" name="等腰三角形 15392"/>
            <p:cNvSpPr/>
            <p:nvPr/>
          </p:nvSpPr>
          <p:spPr>
            <a:xfrm>
              <a:off x="901" y="61"/>
              <a:ext cx="58" cy="884"/>
            </a:xfrm>
            <a:prstGeom prst="triangle">
              <a:avLst>
                <a:gd name="adj" fmla="val 52940"/>
              </a:avLst>
            </a:prstGeom>
            <a:solidFill>
              <a:schemeClr val="bg1"/>
            </a:solidFill>
            <a:ln w="9525" cap="flat" cmpd="sng">
              <a:solidFill>
                <a:schemeClr val="tx1"/>
              </a:solidFill>
              <a:prstDash val="dash"/>
              <a:miter/>
              <a:headEnd type="none" w="med" len="med"/>
              <a:tailEnd type="none" w="med" len="med"/>
            </a:ln>
          </p:spPr>
          <p:txBody>
            <a:bodyPr/>
            <a:p>
              <a:endParaRPr lang="zh-CN" altLang="en-US"/>
            </a:p>
          </p:txBody>
        </p:sp>
        <p:sp>
          <p:nvSpPr>
            <p:cNvPr id="15394" name="椭圆 15393"/>
            <p:cNvSpPr/>
            <p:nvPr/>
          </p:nvSpPr>
          <p:spPr>
            <a:xfrm>
              <a:off x="872" y="884"/>
              <a:ext cx="116" cy="122"/>
            </a:xfrm>
            <a:prstGeom prst="ellipse">
              <a:avLst/>
            </a:prstGeom>
            <a:solidFill>
              <a:schemeClr val="tx1"/>
            </a:solidFill>
            <a:ln w="9525" cap="flat" cmpd="sng">
              <a:solidFill>
                <a:schemeClr val="tx1"/>
              </a:solidFill>
              <a:prstDash val="solid"/>
              <a:headEnd type="none" w="med" len="med"/>
              <a:tailEnd type="none" w="med" len="med"/>
            </a:ln>
          </p:spPr>
          <p:txBody>
            <a:bodyPr/>
            <a:p>
              <a:endParaRPr lang="zh-CN" altLang="en-US"/>
            </a:p>
          </p:txBody>
        </p:sp>
      </p:grpSp>
      <p:grpSp>
        <p:nvGrpSpPr>
          <p:cNvPr id="15395" name="组合 15394"/>
          <p:cNvGrpSpPr/>
          <p:nvPr/>
        </p:nvGrpSpPr>
        <p:grpSpPr>
          <a:xfrm>
            <a:off x="2051050" y="4968875"/>
            <a:ext cx="790575" cy="287338"/>
            <a:chOff x="0" y="0"/>
            <a:chExt cx="656" cy="234"/>
          </a:xfrm>
        </p:grpSpPr>
        <p:sp>
          <p:nvSpPr>
            <p:cNvPr id="15396" name="未知"/>
            <p:cNvSpPr/>
            <p:nvPr/>
          </p:nvSpPr>
          <p:spPr>
            <a:xfrm rot="1013208">
              <a:off x="0" y="0"/>
              <a:ext cx="234" cy="234"/>
            </a:xfrm>
            <a:custGeom>
              <a:avLst/>
              <a:gdLst/>
              <a:ahLst/>
              <a:cxnLst/>
              <a:pathLst>
                <a:path w="234" h="234">
                  <a:moveTo>
                    <a:pt x="0" y="7"/>
                  </a:moveTo>
                  <a:cubicBezTo>
                    <a:pt x="30" y="3"/>
                    <a:pt x="61" y="0"/>
                    <a:pt x="91" y="7"/>
                  </a:cubicBezTo>
                  <a:cubicBezTo>
                    <a:pt x="121" y="14"/>
                    <a:pt x="159" y="29"/>
                    <a:pt x="182" y="52"/>
                  </a:cubicBezTo>
                  <a:cubicBezTo>
                    <a:pt x="205" y="75"/>
                    <a:pt x="220" y="113"/>
                    <a:pt x="227" y="143"/>
                  </a:cubicBezTo>
                  <a:cubicBezTo>
                    <a:pt x="234" y="173"/>
                    <a:pt x="234" y="219"/>
                    <a:pt x="227" y="234"/>
                  </a:cubicBezTo>
                </a:path>
              </a:pathLst>
            </a:custGeom>
            <a:noFill/>
            <a:ln w="31750" cap="flat" cmpd="sng">
              <a:solidFill>
                <a:srgbClr val="FF0000"/>
              </a:solidFill>
              <a:prstDash val="solid"/>
              <a:headEnd type="none" w="med" len="med"/>
              <a:tailEnd type="arrow" w="med" len="med"/>
            </a:ln>
          </p:spPr>
          <p:txBody>
            <a:bodyPr/>
            <a:p>
              <a:endParaRPr lang="zh-CN" altLang="en-US"/>
            </a:p>
          </p:txBody>
        </p:sp>
        <p:graphicFrame>
          <p:nvGraphicFramePr>
            <p:cNvPr id="15397" name="对象 15396"/>
            <p:cNvGraphicFramePr>
              <a:graphicFrameLocks noChangeAspect="1"/>
            </p:cNvGraphicFramePr>
            <p:nvPr/>
          </p:nvGraphicFramePr>
          <p:xfrm>
            <a:off x="234" y="2"/>
            <a:ext cx="422" cy="227"/>
          </p:xfrm>
          <a:graphic>
            <a:graphicData uri="http://schemas.openxmlformats.org/presentationml/2006/ole">
              <mc:AlternateContent xmlns:mc="http://schemas.openxmlformats.org/markup-compatibility/2006">
                <mc:Choice xmlns:v="urn:schemas-microsoft-com:vml" Requires="v">
                  <p:oleObj spid="_x0000_s3076" name="" r:id="rId1" imgW="330200" imgH="177800" progId="">
                    <p:embed/>
                  </p:oleObj>
                </mc:Choice>
                <mc:Fallback>
                  <p:oleObj name="" r:id="rId1" imgW="330200" imgH="177800" progId="">
                    <p:embed/>
                    <p:pic>
                      <p:nvPicPr>
                        <p:cNvPr id="0" name="图片 3075"/>
                        <p:cNvPicPr/>
                        <p:nvPr/>
                      </p:nvPicPr>
                      <p:blipFill>
                        <a:blip r:embed="rId2"/>
                        <a:stretch>
                          <a:fillRect/>
                        </a:stretch>
                      </p:blipFill>
                      <p:spPr>
                        <a:xfrm>
                          <a:off x="234" y="2"/>
                          <a:ext cx="422" cy="227"/>
                        </a:xfrm>
                        <a:prstGeom prst="rect">
                          <a:avLst/>
                        </a:prstGeom>
                        <a:noFill/>
                        <a:ln w="38100">
                          <a:noFill/>
                          <a:miter/>
                        </a:ln>
                      </p:spPr>
                    </p:pic>
                  </p:oleObj>
                </mc:Fallback>
              </mc:AlternateContent>
            </a:graphicData>
          </a:graphic>
        </p:graphicFrame>
      </p:grpSp>
      <p:grpSp>
        <p:nvGrpSpPr>
          <p:cNvPr id="15398" name="组合 15397"/>
          <p:cNvGrpSpPr/>
          <p:nvPr/>
        </p:nvGrpSpPr>
        <p:grpSpPr>
          <a:xfrm>
            <a:off x="755650" y="4032250"/>
            <a:ext cx="2376488" cy="2376488"/>
            <a:chOff x="0" y="0"/>
            <a:chExt cx="1860" cy="1860"/>
          </a:xfrm>
        </p:grpSpPr>
        <p:sp>
          <p:nvSpPr>
            <p:cNvPr id="15399" name="椭圆 15398"/>
            <p:cNvSpPr/>
            <p:nvPr/>
          </p:nvSpPr>
          <p:spPr>
            <a:xfrm>
              <a:off x="0" y="0"/>
              <a:ext cx="1860" cy="1860"/>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15400" name="等腰三角形 15399"/>
            <p:cNvSpPr/>
            <p:nvPr/>
          </p:nvSpPr>
          <p:spPr>
            <a:xfrm>
              <a:off x="901" y="61"/>
              <a:ext cx="58" cy="884"/>
            </a:xfrm>
            <a:prstGeom prst="triangle">
              <a:avLst>
                <a:gd name="adj" fmla="val 5294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01" name="椭圆 15400"/>
            <p:cNvSpPr/>
            <p:nvPr/>
          </p:nvSpPr>
          <p:spPr>
            <a:xfrm>
              <a:off x="0" y="0"/>
              <a:ext cx="1860" cy="1860"/>
            </a:xfrm>
            <a:prstGeom prst="ellipse">
              <a:avLst/>
            </a:prstGeom>
            <a:noFill/>
            <a:ln w="12700" cap="flat" cmpd="sng">
              <a:solidFill>
                <a:schemeClr val="tx2"/>
              </a:solidFill>
              <a:prstDash val="solid"/>
              <a:headEnd type="none" w="med" len="med"/>
              <a:tailEnd type="none" w="med" len="med"/>
            </a:ln>
          </p:spPr>
          <p:txBody>
            <a:bodyPr/>
            <a:p>
              <a:endParaRPr lang="zh-CN" altLang="en-US"/>
            </a:p>
          </p:txBody>
        </p:sp>
        <p:sp>
          <p:nvSpPr>
            <p:cNvPr id="15402" name="等腰三角形 15401"/>
            <p:cNvSpPr/>
            <p:nvPr/>
          </p:nvSpPr>
          <p:spPr>
            <a:xfrm>
              <a:off x="901" y="61"/>
              <a:ext cx="58" cy="884"/>
            </a:xfrm>
            <a:prstGeom prst="triangle">
              <a:avLst>
                <a:gd name="adj" fmla="val 52940"/>
              </a:avLst>
            </a:prstGeom>
            <a:solidFill>
              <a:srgbClr val="0000FF"/>
            </a:solidFill>
            <a:ln w="9525" cap="flat" cmpd="sng">
              <a:solidFill>
                <a:schemeClr val="tx1"/>
              </a:solidFill>
              <a:prstDash val="solid"/>
              <a:miter/>
              <a:headEnd type="none" w="med" len="med"/>
              <a:tailEnd type="none" w="med" len="med"/>
            </a:ln>
          </p:spPr>
          <p:txBody>
            <a:bodyPr/>
            <a:p>
              <a:endParaRPr lang="zh-CN" altLang="en-US"/>
            </a:p>
          </p:txBody>
        </p:sp>
      </p:grpSp>
      <p:sp>
        <p:nvSpPr>
          <p:cNvPr id="15403" name="文本框 15402"/>
          <p:cNvSpPr txBox="1"/>
          <p:nvPr/>
        </p:nvSpPr>
        <p:spPr>
          <a:xfrm>
            <a:off x="1476375" y="6553200"/>
            <a:ext cx="1079500" cy="304800"/>
          </a:xfrm>
          <a:prstGeom prst="rect">
            <a:avLst/>
          </a:prstGeom>
          <a:gradFill rotWithShape="1">
            <a:gsLst>
              <a:gs pos="0">
                <a:schemeClr val="bg2"/>
              </a:gs>
              <a:gs pos="50000">
                <a:srgbClr val="CCECFF"/>
              </a:gs>
              <a:gs pos="100000">
                <a:schemeClr val="bg2"/>
              </a:gs>
            </a:gsLst>
            <a:lin ang="5400000" scaled="1"/>
            <a:tileRect/>
          </a:gradFill>
          <a:ln w="9525">
            <a:noFill/>
          </a:ln>
        </p:spPr>
        <p:txBody>
          <a:bodyPr>
            <a:spAutoFit/>
          </a:bodyPr>
          <a:p>
            <a:r>
              <a:rPr lang="zh-CN" altLang="en-US" sz="1400" dirty="0">
                <a:latin typeface="Arial" panose="020B0604020202020204" pitchFamily="34" charset="0"/>
                <a:ea typeface="宋体" panose="02010600030101010101" pitchFamily="2" charset="-122"/>
              </a:rPr>
              <a:t>动态演示</a:t>
            </a:r>
            <a:endParaRPr lang="zh-CN" altLang="en-US" sz="1400" dirty="0">
              <a:latin typeface="Arial" panose="020B0604020202020204" pitchFamily="34" charset="0"/>
              <a:ea typeface="宋体" panose="02010600030101010101" pitchFamily="2" charset="-122"/>
            </a:endParaRPr>
          </a:p>
        </p:txBody>
      </p:sp>
      <p:sp>
        <p:nvSpPr>
          <p:cNvPr id="15404" name="文本框 15403"/>
          <p:cNvSpPr txBox="1"/>
          <p:nvPr/>
        </p:nvSpPr>
        <p:spPr>
          <a:xfrm>
            <a:off x="1331913" y="4868863"/>
            <a:ext cx="574675" cy="641350"/>
          </a:xfrm>
          <a:prstGeom prst="rect">
            <a:avLst/>
          </a:prstGeom>
          <a:noFill/>
          <a:ln w="9525">
            <a:noFill/>
          </a:ln>
        </p:spPr>
        <p:txBody>
          <a:bodyPr>
            <a:spAutoFit/>
          </a:bodyPr>
          <a:p>
            <a:pPr>
              <a:spcBef>
                <a:spcPct val="50000"/>
              </a:spcBef>
            </a:pPr>
            <a:r>
              <a:rPr lang="en-US" altLang="x-none" sz="3600" i="1" dirty="0">
                <a:solidFill>
                  <a:schemeClr val="accent2"/>
                </a:solidFill>
                <a:latin typeface="Times New Roman" panose="02020603050405020304" pitchFamily="18" charset="0"/>
                <a:ea typeface="宋体" panose="02010600030101010101" pitchFamily="2" charset="-122"/>
              </a:rPr>
              <a:t>O</a:t>
            </a:r>
            <a:endParaRPr lang="en-US" altLang="x-none" sz="3600" i="1" dirty="0">
              <a:solidFill>
                <a:schemeClr val="accent2"/>
              </a:solidFill>
              <a:latin typeface="Times New Roman" panose="02020603050405020304" pitchFamily="18" charset="0"/>
              <a:ea typeface="宋体" panose="02010600030101010101" pitchFamily="2" charset="-122"/>
            </a:endParaRPr>
          </a:p>
        </p:txBody>
      </p:sp>
      <p:sp>
        <p:nvSpPr>
          <p:cNvPr id="15405" name="文本框 15404"/>
          <p:cNvSpPr txBox="1"/>
          <p:nvPr/>
        </p:nvSpPr>
        <p:spPr>
          <a:xfrm>
            <a:off x="2916238" y="5586413"/>
            <a:ext cx="792162" cy="579437"/>
          </a:xfrm>
          <a:prstGeom prst="rect">
            <a:avLst/>
          </a:prstGeom>
          <a:noFill/>
          <a:ln w="9525">
            <a:noFill/>
          </a:ln>
        </p:spPr>
        <p:txBody>
          <a:bodyPr>
            <a:spAutoFit/>
          </a:bodyPr>
          <a:p>
            <a:pPr>
              <a:spcBef>
                <a:spcPct val="50000"/>
              </a:spcBef>
            </a:pPr>
            <a:r>
              <a:rPr lang="zh-CN" altLang="en-US" sz="3200" i="1" dirty="0">
                <a:solidFill>
                  <a:schemeClr val="accent2"/>
                </a:solidFill>
                <a:latin typeface="Times New Roman" panose="02020603050405020304" pitchFamily="18" charset="0"/>
                <a:ea typeface="宋体" panose="02010600030101010101" pitchFamily="2" charset="-122"/>
              </a:rPr>
              <a:t>P</a:t>
            </a:r>
            <a:r>
              <a:rPr lang="en-US" altLang="x-none"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15406" name="文本框 15405"/>
          <p:cNvSpPr txBox="1"/>
          <p:nvPr/>
        </p:nvSpPr>
        <p:spPr>
          <a:xfrm>
            <a:off x="1763713" y="3600450"/>
            <a:ext cx="574675" cy="579438"/>
          </a:xfrm>
          <a:prstGeom prst="rect">
            <a:avLst/>
          </a:prstGeom>
          <a:noFill/>
          <a:ln w="9525">
            <a:noFill/>
          </a:ln>
        </p:spPr>
        <p:txBody>
          <a:bodyPr>
            <a:spAutoFit/>
          </a:bodyPr>
          <a:p>
            <a:pPr>
              <a:spcBef>
                <a:spcPct val="50000"/>
              </a:spcBef>
            </a:pPr>
            <a:r>
              <a:rPr lang="en-US" altLang="x-none" sz="3200" i="1" dirty="0">
                <a:solidFill>
                  <a:schemeClr val="accent2"/>
                </a:solidFill>
                <a:latin typeface="Times New Roman" panose="02020603050405020304" pitchFamily="18" charset="0"/>
                <a:ea typeface="宋体" panose="02010600030101010101" pitchFamily="2" charset="-122"/>
              </a:rPr>
              <a:t>P</a:t>
            </a:r>
            <a:endParaRPr lang="en-US" altLang="x-none" sz="3200" i="1" dirty="0">
              <a:solidFill>
                <a:schemeClr val="accent2"/>
              </a:solidFill>
              <a:latin typeface="Times New Roman" panose="02020603050405020304" pitchFamily="18" charset="0"/>
              <a:ea typeface="宋体" panose="02010600030101010101" pitchFamily="2" charset="-122"/>
            </a:endParaRPr>
          </a:p>
        </p:txBody>
      </p:sp>
      <p:sp>
        <p:nvSpPr>
          <p:cNvPr id="15407" name="文本框 15406"/>
          <p:cNvSpPr txBox="1"/>
          <p:nvPr/>
        </p:nvSpPr>
        <p:spPr>
          <a:xfrm>
            <a:off x="2411413" y="260350"/>
            <a:ext cx="3816350" cy="701675"/>
          </a:xfrm>
          <a:prstGeom prst="rect">
            <a:avLst/>
          </a:prstGeom>
          <a:noFill/>
          <a:ln w="9525">
            <a:noFill/>
          </a:ln>
        </p:spPr>
        <p:txBody>
          <a:bodyPr>
            <a:spAutoFit/>
          </a:bodyPr>
          <a:p>
            <a:r>
              <a:rPr lang="zh-CN" altLang="en-US" sz="4000" dirty="0">
                <a:solidFill>
                  <a:srgbClr val="0000CC"/>
                </a:solidFill>
                <a:latin typeface="Arial" panose="020B0604020202020204" pitchFamily="34" charset="0"/>
                <a:ea typeface="宋体" panose="02010600030101010101" pitchFamily="2" charset="-122"/>
              </a:rPr>
              <a:t>点</a:t>
            </a:r>
            <a:r>
              <a:rPr lang="en-US" altLang="x-none" sz="4000" dirty="0">
                <a:solidFill>
                  <a:srgbClr val="0000CC"/>
                </a:solidFill>
                <a:latin typeface="Arial" panose="020B0604020202020204" pitchFamily="34" charset="0"/>
                <a:ea typeface="宋体" panose="02010600030101010101" pitchFamily="2" charset="-122"/>
              </a:rPr>
              <a:t>0</a:t>
            </a:r>
            <a:r>
              <a:rPr lang="zh-CN" altLang="en-US" sz="4000" dirty="0">
                <a:solidFill>
                  <a:srgbClr val="0000CC"/>
                </a:solidFill>
                <a:latin typeface="Arial" panose="020B0604020202020204" pitchFamily="34" charset="0"/>
                <a:ea typeface="宋体" panose="02010600030101010101" pitchFamily="2" charset="-122"/>
              </a:rPr>
              <a:t>叫做</a:t>
            </a:r>
            <a:r>
              <a:rPr lang="zh-CN" altLang="en-US" sz="3200" dirty="0">
                <a:latin typeface="Arial" panose="020B0604020202020204" pitchFamily="34" charset="0"/>
                <a:ea typeface="宋体" panose="02010600030101010101" pitchFamily="2" charset="-122"/>
              </a:rPr>
              <a:t>旋转中心</a:t>
            </a:r>
            <a:r>
              <a:rPr lang="zh-CN" altLang="en-US" sz="3200" dirty="0">
                <a:solidFill>
                  <a:srgbClr val="0000CC"/>
                </a:solidFill>
                <a:latin typeface="Arial" panose="020B0604020202020204" pitchFamily="34" charset="0"/>
                <a:ea typeface="宋体" panose="02010600030101010101" pitchFamily="2" charset="-122"/>
              </a:rPr>
              <a:t>。</a:t>
            </a:r>
            <a:endParaRPr lang="zh-CN" altLang="en-US" sz="3200" b="0" dirty="0">
              <a:solidFill>
                <a:srgbClr val="FF3300"/>
              </a:solidFill>
              <a:latin typeface="华文楷体" panose="02010600040101010101" pitchFamily="2" charset="-122"/>
              <a:ea typeface="华文楷体" panose="02010600040101010101" pitchFamily="2" charset="-122"/>
            </a:endParaRPr>
          </a:p>
        </p:txBody>
      </p:sp>
      <p:sp>
        <p:nvSpPr>
          <p:cNvPr id="15408" name="文本框 15407"/>
          <p:cNvSpPr txBox="1"/>
          <p:nvPr/>
        </p:nvSpPr>
        <p:spPr>
          <a:xfrm>
            <a:off x="2411413" y="836613"/>
            <a:ext cx="4608512" cy="701675"/>
          </a:xfrm>
          <a:prstGeom prst="rect">
            <a:avLst/>
          </a:prstGeom>
          <a:noFill/>
          <a:ln w="9525">
            <a:noFill/>
          </a:ln>
        </p:spPr>
        <p:txBody>
          <a:bodyPr>
            <a:spAutoFit/>
          </a:bodyPr>
          <a:p>
            <a:r>
              <a:rPr lang="zh-CN" altLang="en-US" sz="4000" dirty="0">
                <a:solidFill>
                  <a:srgbClr val="0000CC"/>
                </a:solidFill>
                <a:latin typeface="Arial" panose="020B0604020202020204" pitchFamily="34" charset="0"/>
                <a:ea typeface="华文楷体" panose="02010600040101010101" pitchFamily="2" charset="-122"/>
              </a:rPr>
              <a:t>转动的角叫做</a:t>
            </a:r>
            <a:r>
              <a:rPr lang="zh-CN" altLang="en-US" sz="3200" dirty="0">
                <a:latin typeface="Arial" panose="020B0604020202020204" pitchFamily="34" charset="0"/>
                <a:ea typeface="华文楷体" panose="02010600040101010101" pitchFamily="2" charset="-122"/>
              </a:rPr>
              <a:t>旋转角</a:t>
            </a:r>
            <a:r>
              <a:rPr lang="zh-CN" altLang="en-US" sz="3200" b="0" dirty="0">
                <a:latin typeface="Arial" panose="020B0604020202020204" pitchFamily="34" charset="0"/>
                <a:ea typeface="宋体" panose="02010600030101010101" pitchFamily="2" charset="-122"/>
              </a:rPr>
              <a:t> </a:t>
            </a:r>
            <a:endParaRPr lang="zh-CN" altLang="en-US" sz="3200" b="0" dirty="0">
              <a:latin typeface="Arial" panose="020B0604020202020204" pitchFamily="34" charset="0"/>
              <a:ea typeface="宋体" panose="02010600030101010101" pitchFamily="2" charset="-122"/>
            </a:endParaRPr>
          </a:p>
        </p:txBody>
      </p:sp>
      <p:sp>
        <p:nvSpPr>
          <p:cNvPr id="15409" name="文本框 15408"/>
          <p:cNvSpPr txBox="1"/>
          <p:nvPr/>
        </p:nvSpPr>
        <p:spPr>
          <a:xfrm>
            <a:off x="1692275" y="1412875"/>
            <a:ext cx="6804025" cy="1920875"/>
          </a:xfrm>
          <a:prstGeom prst="rect">
            <a:avLst/>
          </a:prstGeom>
          <a:noFill/>
          <a:ln w="9525">
            <a:noFill/>
          </a:ln>
        </p:spPr>
        <p:txBody>
          <a:bodyPr>
            <a:spAutoFit/>
          </a:bodyPr>
          <a:p>
            <a:r>
              <a:rPr lang="zh-CN" altLang="en-US" sz="2400" dirty="0">
                <a:solidFill>
                  <a:srgbClr val="0000CC"/>
                </a:solidFill>
                <a:latin typeface="华文楷体" panose="02010600040101010101" pitchFamily="2" charset="-122"/>
                <a:ea typeface="华文楷体" panose="02010600040101010101" pitchFamily="2" charset="-122"/>
              </a:rPr>
              <a:t>     </a:t>
            </a:r>
            <a:r>
              <a:rPr lang="zh-CN" altLang="en-US" sz="4000" dirty="0">
                <a:solidFill>
                  <a:srgbClr val="0000CC"/>
                </a:solidFill>
                <a:latin typeface="华文楷体" panose="02010600040101010101" pitchFamily="2" charset="-122"/>
                <a:ea typeface="华文楷体" panose="02010600040101010101" pitchFamily="2" charset="-122"/>
              </a:rPr>
              <a:t>如果图形上的点</a:t>
            </a:r>
            <a:r>
              <a:rPr lang="en-US" altLang="x-none" sz="4000" i="1" dirty="0">
                <a:solidFill>
                  <a:srgbClr val="0000CC"/>
                </a:solidFill>
                <a:latin typeface="华文楷体" panose="02010600040101010101" pitchFamily="2" charset="-122"/>
                <a:ea typeface="华文楷体" panose="02010600040101010101" pitchFamily="2" charset="-122"/>
              </a:rPr>
              <a:t>P</a:t>
            </a:r>
            <a:r>
              <a:rPr lang="zh-CN" altLang="en-US" sz="4000" dirty="0">
                <a:solidFill>
                  <a:srgbClr val="0000CC"/>
                </a:solidFill>
                <a:latin typeface="华文楷体" panose="02010600040101010101" pitchFamily="2" charset="-122"/>
                <a:ea typeface="华文楷体" panose="02010600040101010101" pitchFamily="2" charset="-122"/>
              </a:rPr>
              <a:t>经过旋转变为点</a:t>
            </a:r>
            <a:r>
              <a:rPr lang="en-US" altLang="x-none" sz="4000" i="1" dirty="0">
                <a:solidFill>
                  <a:srgbClr val="0000CC"/>
                </a:solidFill>
                <a:latin typeface="华文楷体" panose="02010600040101010101" pitchFamily="2" charset="-122"/>
                <a:ea typeface="华文楷体" panose="02010600040101010101" pitchFamily="2" charset="-122"/>
              </a:rPr>
              <a:t>P</a:t>
            </a:r>
            <a:r>
              <a:rPr lang="en-US" altLang="x-none" sz="4000" dirty="0">
                <a:solidFill>
                  <a:srgbClr val="0000CC"/>
                </a:solidFill>
                <a:latin typeface="华文楷体" panose="02010600040101010101" pitchFamily="2" charset="-122"/>
                <a:ea typeface="华文楷体" panose="02010600040101010101" pitchFamily="2" charset="-122"/>
              </a:rPr>
              <a:t>′</a:t>
            </a:r>
            <a:r>
              <a:rPr lang="zh-CN" altLang="en-US" sz="4000" dirty="0">
                <a:solidFill>
                  <a:srgbClr val="0000CC"/>
                </a:solidFill>
                <a:latin typeface="华文楷体" panose="02010600040101010101" pitchFamily="2" charset="-122"/>
                <a:ea typeface="华文楷体" panose="02010600040101010101" pitchFamily="2" charset="-122"/>
              </a:rPr>
              <a:t>，那么这两个点</a:t>
            </a:r>
            <a:r>
              <a:rPr lang="en-US" altLang="x-none" sz="4000" i="1" dirty="0">
                <a:solidFill>
                  <a:srgbClr val="0000CC"/>
                </a:solidFill>
                <a:latin typeface="华文楷体" panose="02010600040101010101" pitchFamily="2" charset="-122"/>
                <a:ea typeface="华文楷体" panose="02010600040101010101" pitchFamily="2" charset="-122"/>
              </a:rPr>
              <a:t>P</a:t>
            </a:r>
            <a:r>
              <a:rPr lang="zh-CN" altLang="en-US" sz="4000" dirty="0">
                <a:solidFill>
                  <a:srgbClr val="0000CC"/>
                </a:solidFill>
                <a:latin typeface="华文楷体" panose="02010600040101010101" pitchFamily="2" charset="-122"/>
                <a:ea typeface="华文楷体" panose="02010600040101010101" pitchFamily="2" charset="-122"/>
              </a:rPr>
              <a:t>和</a:t>
            </a:r>
            <a:r>
              <a:rPr lang="en-US" altLang="x-none" sz="4000" i="1" dirty="0">
                <a:solidFill>
                  <a:srgbClr val="0000CC"/>
                </a:solidFill>
                <a:latin typeface="华文楷体" panose="02010600040101010101" pitchFamily="2" charset="-122"/>
                <a:ea typeface="华文楷体" panose="02010600040101010101" pitchFamily="2" charset="-122"/>
              </a:rPr>
              <a:t>P</a:t>
            </a:r>
            <a:r>
              <a:rPr lang="en-US" altLang="x-none" sz="4000" dirty="0">
                <a:solidFill>
                  <a:srgbClr val="0000CC"/>
                </a:solidFill>
                <a:latin typeface="华文楷体" panose="02010600040101010101" pitchFamily="2" charset="-122"/>
                <a:ea typeface="华文楷体" panose="02010600040101010101" pitchFamily="2" charset="-122"/>
              </a:rPr>
              <a:t>′</a:t>
            </a:r>
            <a:r>
              <a:rPr lang="zh-CN" altLang="en-US" sz="4000" dirty="0">
                <a:solidFill>
                  <a:srgbClr val="0000CC"/>
                </a:solidFill>
                <a:latin typeface="华文楷体" panose="02010600040101010101" pitchFamily="2" charset="-122"/>
                <a:ea typeface="华文楷体" panose="02010600040101010101" pitchFamily="2" charset="-122"/>
              </a:rPr>
              <a:t>叫做这个旋转的</a:t>
            </a:r>
            <a:r>
              <a:rPr lang="zh-CN" altLang="en-US" sz="3200" u="sng" dirty="0">
                <a:latin typeface="华文楷体" panose="02010600040101010101" pitchFamily="2" charset="-122"/>
                <a:ea typeface="华文楷体" panose="02010600040101010101" pitchFamily="2" charset="-122"/>
              </a:rPr>
              <a:t>对应点</a:t>
            </a:r>
            <a:endParaRPr lang="zh-CN" altLang="en-US" sz="3200" u="sng" dirty="0">
              <a:latin typeface="华文楷体" panose="02010600040101010101" pitchFamily="2" charset="-122"/>
              <a:ea typeface="华文楷体" panose="02010600040101010101" pitchFamily="2" charset="-122"/>
            </a:endParaRPr>
          </a:p>
        </p:txBody>
      </p:sp>
      <p:sp>
        <p:nvSpPr>
          <p:cNvPr id="15410" name="文本框 15409"/>
          <p:cNvSpPr txBox="1"/>
          <p:nvPr/>
        </p:nvSpPr>
        <p:spPr>
          <a:xfrm>
            <a:off x="0" y="3644900"/>
            <a:ext cx="915988" cy="1289050"/>
          </a:xfrm>
          <a:prstGeom prst="rect">
            <a:avLst/>
          </a:prstGeom>
          <a:noFill/>
          <a:ln w="9525">
            <a:noFill/>
          </a:ln>
        </p:spPr>
        <p:txBody>
          <a:bodyPr vert="eaVert" wrap="none" anchor="t">
            <a:spAutoFit/>
          </a:bodyPr>
          <a:p>
            <a:r>
              <a:rPr lang="zh-CN" altLang="en-US" sz="4800" dirty="0">
                <a:latin typeface="Arial" panose="020B0604020202020204" pitchFamily="34" charset="0"/>
                <a:ea typeface="楷体_GB2312" panose="02010609030101010101" pitchFamily="1" charset="-122"/>
              </a:rPr>
              <a:t>总结</a:t>
            </a:r>
            <a:endParaRPr lang="zh-CN" altLang="en-US" sz="4800" dirty="0">
              <a:latin typeface="Arial" panose="020B0604020202020204" pitchFamily="34" charset="0"/>
              <a:ea typeface="楷体_GB2312" panose="02010609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407">
                                            <p:txEl>
                                              <p:charRg st="0" end="10"/>
                                            </p:txEl>
                                          </p:spTgt>
                                        </p:tgtEl>
                                        <p:attrNameLst>
                                          <p:attrName>style.visibility</p:attrName>
                                        </p:attrNameLst>
                                      </p:cBhvr>
                                      <p:to>
                                        <p:strVal val="visible"/>
                                      </p:to>
                                    </p:set>
                                    <p:animEffect transition="in" filter="blinds(horizontal)">
                                      <p:cBhvr>
                                        <p:cTn id="7" dur="500"/>
                                        <p:tgtEl>
                                          <p:spTgt spid="15407">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408">
                                            <p:txEl>
                                              <p:charRg st="0" end="11"/>
                                            </p:txEl>
                                          </p:spTgt>
                                        </p:tgtEl>
                                        <p:attrNameLst>
                                          <p:attrName>style.visibility</p:attrName>
                                        </p:attrNameLst>
                                      </p:cBhvr>
                                      <p:to>
                                        <p:strVal val="visible"/>
                                      </p:to>
                                    </p:set>
                                    <p:animEffect transition="in" filter="blinds(horizontal)">
                                      <p:cBhvr>
                                        <p:cTn id="12" dur="500"/>
                                        <p:tgtEl>
                                          <p:spTgt spid="15408">
                                            <p:txEl>
                                              <p:charRg st="0"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409">
                                            <p:txEl>
                                              <p:charRg st="0" end="44"/>
                                            </p:txEl>
                                          </p:spTgt>
                                        </p:tgtEl>
                                        <p:attrNameLst>
                                          <p:attrName>style.visibility</p:attrName>
                                        </p:attrNameLst>
                                      </p:cBhvr>
                                      <p:to>
                                        <p:strVal val="visible"/>
                                      </p:to>
                                    </p:set>
                                    <p:animEffect transition="in" filter="blinds(horizontal)">
                                      <p:cBhvr>
                                        <p:cTn id="17" dur="500"/>
                                        <p:tgtEl>
                                          <p:spTgt spid="15409">
                                            <p:txEl>
                                              <p:charRg st="0"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5403"/>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afterEffect">
                                  <p:stCondLst>
                                    <p:cond delay="0"/>
                                  </p:stCondLst>
                                  <p:childTnLst>
                                    <p:animRot by="7200000">
                                      <p:cBhvr>
                                        <p:cTn id="22" dur="5000" fill="hold"/>
                                        <p:tgtEl>
                                          <p:spTgt spid="15398"/>
                                        </p:tgtEl>
                                        <p:attrNameLst>
                                          <p:attrName>r</p:attrName>
                                        </p:attrNameLst>
                                      </p:cBhvr>
                                    </p:animRo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0"/>
                                          </p:stCondLst>
                                        </p:cTn>
                                        <p:tgtEl>
                                          <p:spTgt spid="15405"/>
                                        </p:tgtEl>
                                        <p:attrNameLst>
                                          <p:attrName>style.visibility</p:attrName>
                                        </p:attrNameLst>
                                      </p:cBhvr>
                                      <p:to>
                                        <p:strVal val="visible"/>
                                      </p:to>
                                    </p:se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5395"/>
                                        </p:tgtEl>
                                        <p:attrNameLst>
                                          <p:attrName>style.visibility</p:attrName>
                                        </p:attrNameLst>
                                      </p:cBhvr>
                                      <p:to>
                                        <p:strVal val="visible"/>
                                      </p:to>
                                    </p:set>
                                    <p:animEffect transition="in" filter="wipe(up)">
                                      <p:cBhvr>
                                        <p:cTn id="29" dur="500"/>
                                        <p:tgtEl>
                                          <p:spTgt spid="15395"/>
                                        </p:tgtEl>
                                      </p:cBhvr>
                                    </p:animEffect>
                                  </p:childTnLst>
                                </p:cTn>
                              </p:par>
                            </p:childTnLst>
                          </p:cTn>
                        </p:par>
                      </p:childTnLst>
                    </p:cTn>
                  </p:par>
                </p:childTnLst>
              </p:cTn>
              <p:nextCondLst>
                <p:cond evt="onClick" delay="0">
                  <p:tgtEl>
                    <p:spTgt spid="15403"/>
                  </p:tgtEl>
                </p:cond>
              </p:nextCondLst>
            </p:seq>
          </p:childTnLst>
        </p:cTn>
      </p:par>
    </p:tnLst>
    <p:bldLst>
      <p:bldP spid="15405" grpId="0"/>
    </p:bldLst>
  </p:timing>
</p:sld>
</file>

<file path=ppt/theme/theme1.xml><?xml version="1.0" encoding="utf-8"?>
<a:theme xmlns:a="http://schemas.openxmlformats.org/drawingml/2006/main" name="Edge">
  <a:themeElements>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fontScheme name="">
      <a:majorFont>
        <a:latin typeface="Garamond"/>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fontScheme name="">
      <a:majorFont>
        <a:latin typeface="Garamond"/>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dge">
  <a:themeElements>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fontScheme name="">
      <a:majorFont>
        <a:latin typeface="Garamond"/>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000120150608A15PWBG">
  <a:themeElements>
    <a:clrScheme name="">
      <a:dk1>
        <a:srgbClr val="4D4D4D"/>
      </a:dk1>
      <a:lt1>
        <a:srgbClr val="FFFFFF"/>
      </a:lt1>
      <a:dk2>
        <a:srgbClr val="4D4D4D"/>
      </a:dk2>
      <a:lt2>
        <a:srgbClr val="FFFFFF"/>
      </a:lt2>
      <a:accent1>
        <a:srgbClr val="926C62"/>
      </a:accent1>
      <a:accent2>
        <a:srgbClr val="9D8855"/>
      </a:accent2>
      <a:accent3>
        <a:srgbClr val="FFFFFF"/>
      </a:accent3>
      <a:accent4>
        <a:srgbClr val="414141"/>
      </a:accent4>
      <a:accent5>
        <a:srgbClr val="C7BAB8"/>
      </a:accent5>
      <a:accent6>
        <a:srgbClr val="8C794C"/>
      </a:accent6>
      <a:hlink>
        <a:srgbClr val="2998E3"/>
      </a:hlink>
      <a:folHlink>
        <a:srgbClr val="A5A5A5"/>
      </a:folHlink>
    </a:clrScheme>
    <a:fontScheme name="">
      <a:majorFont>
        <a:latin typeface="华文新魏"/>
        <a:ea typeface="华文新魏"/>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4D4D4D"/>
        </a:dk1>
        <a:lt1>
          <a:srgbClr val="FFFFFF"/>
        </a:lt1>
        <a:dk2>
          <a:srgbClr val="4D4D4D"/>
        </a:dk2>
        <a:lt2>
          <a:srgbClr val="FFFFFF"/>
        </a:lt2>
        <a:accent1>
          <a:srgbClr val="926C62"/>
        </a:accent1>
        <a:accent2>
          <a:srgbClr val="9D8855"/>
        </a:accent2>
        <a:accent3>
          <a:srgbClr val="FFFFFF"/>
        </a:accent3>
        <a:accent4>
          <a:srgbClr val="414141"/>
        </a:accent4>
        <a:accent5>
          <a:srgbClr val="C7BAB8"/>
        </a:accent5>
        <a:accent6>
          <a:srgbClr val="8C794C"/>
        </a:accent6>
        <a:hlink>
          <a:srgbClr val="2998E3"/>
        </a:hlink>
        <a:folHlink>
          <a:srgbClr val="A5A5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Words>
  <Application>WPS 演示</Application>
  <PresentationFormat>在屏幕上显示</PresentationFormat>
  <Paragraphs>291</Paragraphs>
  <Slides>18</Slides>
  <Notes>1</Notes>
  <HiddenSlides>0</HiddenSlides>
  <MMClips>0</MMClips>
  <ScaleCrop>false</ScaleCrop>
  <HeadingPairs>
    <vt:vector size="8" baseType="variant">
      <vt:variant>
        <vt:lpstr>已用的字体</vt:lpstr>
      </vt:variant>
      <vt:variant>
        <vt:i4>21</vt:i4>
      </vt:variant>
      <vt:variant>
        <vt:lpstr>主题</vt:lpstr>
      </vt:variant>
      <vt:variant>
        <vt:i4>4</vt:i4>
      </vt:variant>
      <vt:variant>
        <vt:lpstr>嵌入 OLE 服务器</vt:lpstr>
      </vt:variant>
      <vt:variant>
        <vt:i4>0</vt:i4>
      </vt:variant>
      <vt:variant>
        <vt:lpstr>幻灯片标题</vt:lpstr>
      </vt:variant>
      <vt:variant>
        <vt:i4>18</vt:i4>
      </vt:variant>
    </vt:vector>
  </HeadingPairs>
  <TitlesOfParts>
    <vt:vector size="43" baseType="lpstr">
      <vt:lpstr>Arial</vt:lpstr>
      <vt:lpstr>宋体</vt:lpstr>
      <vt:lpstr>Wingdings</vt:lpstr>
      <vt:lpstr>Garamond</vt:lpstr>
      <vt:lpstr>Times New Roman</vt:lpstr>
      <vt:lpstr>Calibri</vt:lpstr>
      <vt:lpstr>华文新魏</vt:lpstr>
      <vt:lpstr>幼圆</vt:lpstr>
      <vt:lpstr>Wingdings 2</vt:lpstr>
      <vt:lpstr>方正水柱简体</vt:lpstr>
      <vt:lpstr>华文中宋</vt:lpstr>
      <vt:lpstr>楷体_GB2312</vt:lpstr>
      <vt:lpstr>Arial Narrow</vt:lpstr>
      <vt:lpstr>黑体</vt:lpstr>
      <vt:lpstr>隶书</vt:lpstr>
      <vt:lpstr>华文琥珀</vt:lpstr>
      <vt:lpstr>华文楷体</vt:lpstr>
      <vt:lpstr>Arial Black</vt:lpstr>
      <vt:lpstr>Tahoma</vt:lpstr>
      <vt:lpstr>微软雅黑</vt:lpstr>
      <vt:lpstr>Arial Unicode MS</vt:lpstr>
      <vt:lpstr>Edge</vt:lpstr>
      <vt:lpstr>1_Edge</vt:lpstr>
      <vt:lpstr>2_Edge</vt:lpstr>
      <vt:lpstr>A000120150608A15PWBG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ll</dc:creator>
  <cp:lastModifiedBy>Administrator</cp:lastModifiedBy>
  <cp:revision>38</cp:revision>
  <dcterms:created xsi:type="dcterms:W3CDTF">2005-08-15T11:23:45Z</dcterms:created>
  <dcterms:modified xsi:type="dcterms:W3CDTF">2017-10-20T07:12:31Z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2052-10.1.0.6875</vt:lpwstr>
  </property>
</Properties>
</file>