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7"/>
  </p:notesMasterIdLst>
  <p:sldIdLst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960" y="-90"/>
      </p:cViewPr>
      <p:guideLst>
        <p:guide orient="horz" pos="2182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4100" name="幻灯片图像占位符 4099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文本占位符 4100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KSO_FD"/>
          <p:cNvSpPr>
            <a:spLocks noGrp="1"/>
          </p:cNvSpPr>
          <p:nvPr>
            <p:ph type="dt" sz="half" idx="2"/>
          </p:nvPr>
        </p:nvSpPr>
        <p:spPr>
          <a:xfrm>
            <a:off x="457200" y="6511925"/>
            <a:ext cx="21336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900">
                <a:solidFill>
                  <a:srgbClr val="1C1C1C"/>
                </a:solidFill>
              </a:defRPr>
            </a:lvl1pPr>
          </a:lstStyle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076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511925"/>
            <a:ext cx="28956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900">
                <a:solidFill>
                  <a:srgbClr val="1C1C1C"/>
                </a:solidFill>
              </a:defRPr>
            </a:lvl1pPr>
          </a:lstStyle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077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511925"/>
            <a:ext cx="21336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 sz="900">
                <a:solidFill>
                  <a:srgbClr val="1C1C1C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078" name="KSO_BC1"/>
          <p:cNvSpPr>
            <a:spLocks noGrp="1"/>
          </p:cNvSpPr>
          <p:nvPr>
            <p:ph type="subTitle" idx="1"/>
          </p:nvPr>
        </p:nvSpPr>
        <p:spPr>
          <a:xfrm>
            <a:off x="2171700" y="1803400"/>
            <a:ext cx="6527800" cy="508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None/>
              <a:defRPr>
                <a:solidFill>
                  <a:srgbClr val="5D6063"/>
                </a:solidFill>
              </a:defRPr>
            </a:lvl1pPr>
            <a:lvl2pPr marL="0" lvl="1" indent="0" algn="ctr">
              <a:buNone/>
              <a:defRPr>
                <a:solidFill>
                  <a:srgbClr val="5D6063"/>
                </a:solidFill>
              </a:defRPr>
            </a:lvl2pPr>
            <a:lvl3pPr marL="685800" lvl="2" indent="0" algn="ctr">
              <a:buNone/>
              <a:defRPr>
                <a:solidFill>
                  <a:srgbClr val="5D6063"/>
                </a:solidFill>
              </a:defRPr>
            </a:lvl3pPr>
            <a:lvl4pPr marL="1028700" lvl="3" indent="0" algn="ctr">
              <a:buNone/>
              <a:defRPr>
                <a:solidFill>
                  <a:srgbClr val="5D6063"/>
                </a:solidFill>
              </a:defRPr>
            </a:lvl4pPr>
            <a:lvl5pPr marL="1371600" lvl="4" indent="0" algn="ctr">
              <a:buNone/>
              <a:defRPr>
                <a:solidFill>
                  <a:srgbClr val="5D6063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3079" name="KSO_BT1"/>
          <p:cNvSpPr>
            <a:spLocks noGrp="1"/>
          </p:cNvSpPr>
          <p:nvPr>
            <p:ph type="ctrTitle"/>
          </p:nvPr>
        </p:nvSpPr>
        <p:spPr>
          <a:xfrm>
            <a:off x="2184400" y="847725"/>
            <a:ext cx="6527800" cy="9112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r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6725" y="1123950"/>
            <a:ext cx="4025503" cy="52149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6535" y="1123950"/>
            <a:ext cx="4025503" cy="52149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8210" y="214313"/>
            <a:ext cx="2053828" cy="6124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214313"/>
            <a:ext cx="6042422" cy="6124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6"/>
          <p:cNvPicPr>
            <a:picLocks noChangeAspect="1"/>
          </p:cNvPicPr>
          <p:nvPr/>
        </p:nvPicPr>
        <p:blipFill>
          <a:blip r:embed="rId12"/>
          <a:srcRect l="7538" t="1022" r="468" b="698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KSO_FD"/>
          <p:cNvSpPr>
            <a:spLocks noGrp="1"/>
          </p:cNvSpPr>
          <p:nvPr>
            <p:ph type="dt" sz="half" idx="2"/>
          </p:nvPr>
        </p:nvSpPr>
        <p:spPr>
          <a:xfrm>
            <a:off x="628650" y="6432550"/>
            <a:ext cx="20574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052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432550"/>
            <a:ext cx="30861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900">
                <a:solidFill>
                  <a:srgbClr val="969696"/>
                </a:solidFill>
              </a:defRPr>
            </a:lvl1pPr>
          </a:lstStyle>
          <a:p>
            <a:pPr lvl="0"/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053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432550"/>
            <a:ext cx="20574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054" name="KSO_BC1"/>
          <p:cNvSpPr>
            <a:spLocks noGrp="1"/>
          </p:cNvSpPr>
          <p:nvPr>
            <p:ph type="body" idx="1"/>
          </p:nvPr>
        </p:nvSpPr>
        <p:spPr>
          <a:xfrm>
            <a:off x="466725" y="1123950"/>
            <a:ext cx="8215313" cy="52149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2055" name="KSO_BT1"/>
          <p:cNvSpPr>
            <a:spLocks noGrp="1"/>
          </p:cNvSpPr>
          <p:nvPr>
            <p:ph type="title"/>
          </p:nvPr>
        </p:nvSpPr>
        <p:spPr>
          <a:xfrm>
            <a:off x="466725" y="214313"/>
            <a:ext cx="6899275" cy="7953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685800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rgbClr val="6D514A"/>
          </a:solidFill>
          <a:latin typeface="+mj-lt"/>
          <a:ea typeface="+mj-ea"/>
          <a:cs typeface="+mj-cs"/>
        </a:defRPr>
      </a:lvl1pPr>
    </p:titleStyle>
    <p:bodyStyle>
      <a:lvl1pPr marL="361950" lvl="0" indent="-361950" algn="just" defTabSz="685800" rtl="0" eaLnBrk="1" fontAlgn="base" latinLnBrk="0" hangingPunct="1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³"/>
        <a:defRPr sz="2400" b="0" i="0" u="none" kern="1200" baseline="0">
          <a:solidFill>
            <a:srgbClr val="766640"/>
          </a:solidFill>
          <a:latin typeface="+mn-lt"/>
          <a:ea typeface="+mn-ea"/>
          <a:cs typeface="+mn-cs"/>
        </a:defRPr>
      </a:lvl1pPr>
      <a:lvl2pPr marL="361950" lvl="1" indent="-361950" algn="l" defTabSz="685800" rtl="0" eaLnBrk="1" fontAlgn="base" latinLnBrk="0" hangingPunct="1">
        <a:lnSpc>
          <a:spcPct val="120000"/>
        </a:lnSpc>
        <a:spcBef>
          <a:spcPct val="0"/>
        </a:spcBef>
        <a:spcAft>
          <a:spcPts val="1200"/>
        </a:spcAft>
        <a:buClr>
          <a:srgbClr val="C7B997"/>
        </a:buClr>
        <a:buFont typeface="幼圆" panose="02010509060101010101" pitchFamily="49" charset="-122"/>
        <a:buChar char=" 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lvl="5" indent="-22860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2971800" lvl="6" indent="-22860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7pPr>
      <a:lvl8pPr marL="3429000" lvl="7" indent="-22860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8pPr>
      <a:lvl9pPr marL="3886200" lvl="8" indent="-22860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15.png"/><Relationship Id="rId2" Type="http://schemas.openxmlformats.org/officeDocument/2006/relationships/oleObject" Target="../embeddings/oleObject1.bin"/><Relationship Id="rId1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6.GIF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C:/Users/Administrator/AppData/Local/Temp/360zip$Temp/360$3/http:/www.pyits.com/images/map_m.gif" TargetMode="External"/><Relationship Id="rId1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18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C:/Users/Administrator/AppData/Local/Temp/360zip$Temp/360$3/http:/plaza27.mbn.or.jp/~mat_astro/Image/Other/0809-18.JPG" TargetMode="Externa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2800"/>
              <a:t>请指出平面图形的顶点和边，立体图形的顶点和棱。</a:t>
            </a:r>
            <a:endParaRPr lang="zh-CN" altLang="en-US" sz="2800"/>
          </a:p>
        </p:txBody>
      </p:sp>
      <p:grpSp>
        <p:nvGrpSpPr>
          <p:cNvPr id="5123" name="组合 5122"/>
          <p:cNvGrpSpPr/>
          <p:nvPr/>
        </p:nvGrpSpPr>
        <p:grpSpPr>
          <a:xfrm>
            <a:off x="304800" y="1295400"/>
            <a:ext cx="1585913" cy="1878013"/>
            <a:chOff x="0" y="0"/>
            <a:chExt cx="999" cy="1183"/>
          </a:xfrm>
        </p:grpSpPr>
        <p:sp>
          <p:nvSpPr>
            <p:cNvPr id="5124" name="等腰三角形 5123"/>
            <p:cNvSpPr/>
            <p:nvPr/>
          </p:nvSpPr>
          <p:spPr>
            <a:xfrm>
              <a:off x="91" y="226"/>
              <a:ext cx="635" cy="58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5" name="文本框 5124"/>
            <p:cNvSpPr txBox="1"/>
            <p:nvPr/>
          </p:nvSpPr>
          <p:spPr>
            <a:xfrm>
              <a:off x="273" y="0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26" name="文本框 5125"/>
            <p:cNvSpPr txBox="1"/>
            <p:nvPr/>
          </p:nvSpPr>
          <p:spPr>
            <a:xfrm>
              <a:off x="0" y="952"/>
              <a:ext cx="27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27" name="文本框 5126"/>
            <p:cNvSpPr txBox="1"/>
            <p:nvPr/>
          </p:nvSpPr>
          <p:spPr>
            <a:xfrm>
              <a:off x="772" y="816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C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128" name="组合 5127"/>
          <p:cNvGrpSpPr/>
          <p:nvPr/>
        </p:nvGrpSpPr>
        <p:grpSpPr>
          <a:xfrm>
            <a:off x="4800600" y="1143000"/>
            <a:ext cx="1309688" cy="1828800"/>
            <a:chOff x="0" y="0"/>
            <a:chExt cx="825" cy="1152"/>
          </a:xfrm>
        </p:grpSpPr>
        <p:sp>
          <p:nvSpPr>
            <p:cNvPr id="5129" name="文本框 5128"/>
            <p:cNvSpPr txBox="1"/>
            <p:nvPr/>
          </p:nvSpPr>
          <p:spPr>
            <a:xfrm>
              <a:off x="0" y="921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grpSp>
          <p:nvGrpSpPr>
            <p:cNvPr id="5130" name="组合 5129"/>
            <p:cNvGrpSpPr/>
            <p:nvPr/>
          </p:nvGrpSpPr>
          <p:grpSpPr>
            <a:xfrm>
              <a:off x="144" y="272"/>
              <a:ext cx="681" cy="635"/>
              <a:chOff x="0" y="0"/>
              <a:chExt cx="681" cy="635"/>
            </a:xfrm>
          </p:grpSpPr>
          <p:sp>
            <p:nvSpPr>
              <p:cNvPr id="5131" name="直接连接符 5130"/>
              <p:cNvSpPr/>
              <p:nvPr/>
            </p:nvSpPr>
            <p:spPr>
              <a:xfrm flipH="1">
                <a:off x="0" y="0"/>
                <a:ext cx="318" cy="63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2" name="直接连接符 5131"/>
              <p:cNvSpPr/>
              <p:nvPr/>
            </p:nvSpPr>
            <p:spPr>
              <a:xfrm>
                <a:off x="318" y="0"/>
                <a:ext cx="181" cy="63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3" name="直接连接符 5132"/>
              <p:cNvSpPr/>
              <p:nvPr/>
            </p:nvSpPr>
            <p:spPr>
              <a:xfrm>
                <a:off x="318" y="0"/>
                <a:ext cx="363" cy="499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4" name="直接连接符 5133"/>
              <p:cNvSpPr/>
              <p:nvPr/>
            </p:nvSpPr>
            <p:spPr>
              <a:xfrm flipV="1">
                <a:off x="499" y="499"/>
                <a:ext cx="182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5" name="直接连接符 5134"/>
              <p:cNvSpPr/>
              <p:nvPr/>
            </p:nvSpPr>
            <p:spPr>
              <a:xfrm>
                <a:off x="0" y="635"/>
                <a:ext cx="499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6" name="直接连接符 5135"/>
              <p:cNvSpPr/>
              <p:nvPr/>
            </p:nvSpPr>
            <p:spPr>
              <a:xfrm flipH="1">
                <a:off x="182" y="46"/>
                <a:ext cx="136" cy="45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5137" name="直接连接符 5136"/>
              <p:cNvSpPr/>
              <p:nvPr/>
            </p:nvSpPr>
            <p:spPr>
              <a:xfrm flipV="1">
                <a:off x="46" y="499"/>
                <a:ext cx="136" cy="136"/>
              </a:xfrm>
              <a:prstGeom prst="line">
                <a:avLst/>
              </a:prstGeom>
              <a:ln w="9525" cap="rnd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5138" name="直接连接符 5137"/>
              <p:cNvSpPr/>
              <p:nvPr/>
            </p:nvSpPr>
            <p:spPr>
              <a:xfrm flipV="1">
                <a:off x="136" y="499"/>
                <a:ext cx="5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</p:grpSp>
        <p:sp>
          <p:nvSpPr>
            <p:cNvPr id="5139" name="文本框 5138"/>
            <p:cNvSpPr txBox="1"/>
            <p:nvPr/>
          </p:nvSpPr>
          <p:spPr>
            <a:xfrm>
              <a:off x="371" y="0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S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40" name="文本框 5139"/>
            <p:cNvSpPr txBox="1"/>
            <p:nvPr/>
          </p:nvSpPr>
          <p:spPr>
            <a:xfrm>
              <a:off x="336" y="576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D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41" name="文本框 5140"/>
            <p:cNvSpPr txBox="1"/>
            <p:nvPr/>
          </p:nvSpPr>
          <p:spPr>
            <a:xfrm>
              <a:off x="552" y="907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142" name="组合 5141"/>
          <p:cNvGrpSpPr/>
          <p:nvPr/>
        </p:nvGrpSpPr>
        <p:grpSpPr>
          <a:xfrm>
            <a:off x="2286000" y="1371600"/>
            <a:ext cx="1296988" cy="1584325"/>
            <a:chOff x="0" y="0"/>
            <a:chExt cx="817" cy="998"/>
          </a:xfrm>
        </p:grpSpPr>
        <p:sp>
          <p:nvSpPr>
            <p:cNvPr id="5143" name="任意多边形 5142"/>
            <p:cNvSpPr/>
            <p:nvPr/>
          </p:nvSpPr>
          <p:spPr>
            <a:xfrm rot="10632808">
              <a:off x="136" y="272"/>
              <a:ext cx="590" cy="454"/>
            </a:xfrm>
            <a:custGeom>
              <a:avLst/>
              <a:gdLst>
                <a:gd name="txL" fmla="*/ 4500 w 21600"/>
                <a:gd name="txT" fmla="*/ 4500 h 21600"/>
                <a:gd name="txR" fmla="*/ 17100 w 21600"/>
                <a:gd name="txB" fmla="*/ 17100 h 21600"/>
              </a:gdLst>
              <a:ahLst/>
              <a:cxnLst>
                <a:cxn ang="0">
                  <a:pos x="18900" y="10800"/>
                </a:cxn>
                <a:cxn ang="90">
                  <a:pos x="10800" y="21600"/>
                </a:cxn>
                <a:cxn ang="180">
                  <a:pos x="2700" y="10800"/>
                </a:cxn>
                <a:cxn ang="270">
                  <a:pos x="10800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4" name="文本框 5143"/>
            <p:cNvSpPr txBox="1"/>
            <p:nvPr/>
          </p:nvSpPr>
          <p:spPr>
            <a:xfrm>
              <a:off x="590" y="767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D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45" name="文本框 5144"/>
            <p:cNvSpPr txBox="1"/>
            <p:nvPr/>
          </p:nvSpPr>
          <p:spPr>
            <a:xfrm>
              <a:off x="136" y="0"/>
              <a:ext cx="227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46" name="文本框 5145"/>
            <p:cNvSpPr txBox="1"/>
            <p:nvPr/>
          </p:nvSpPr>
          <p:spPr>
            <a:xfrm>
              <a:off x="0" y="767"/>
              <a:ext cx="27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47" name="文本框 5146"/>
            <p:cNvSpPr txBox="1"/>
            <p:nvPr/>
          </p:nvSpPr>
          <p:spPr>
            <a:xfrm>
              <a:off x="544" y="0"/>
              <a:ext cx="27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latin typeface="Arial" panose="020B0604020202020204" pitchFamily="34" charset="0"/>
                </a:rPr>
                <a:t>C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5148" name="文本框 5147"/>
          <p:cNvSpPr txBox="1"/>
          <p:nvPr/>
        </p:nvSpPr>
        <p:spPr>
          <a:xfrm rot="-10713268" flipV="1">
            <a:off x="6116638" y="2209800"/>
            <a:ext cx="16557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dirty="0">
                <a:latin typeface="Arial" panose="020B0604020202020204" pitchFamily="34" charset="0"/>
              </a:rPr>
              <a:t>C</a:t>
            </a:r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矩形 14337"/>
          <p:cNvSpPr/>
          <p:nvPr/>
        </p:nvSpPr>
        <p:spPr>
          <a:xfrm>
            <a:off x="4067175" y="2133600"/>
            <a:ext cx="4535488" cy="1036638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algn="just" hangingPunct="0">
              <a:lnSpc>
                <a:spcPct val="110000"/>
              </a:lnSpc>
            </a:pPr>
            <a:r>
              <a:rPr lang="zh-CN" altLang="en-US" sz="3800" b="1" dirty="0">
                <a:solidFill>
                  <a:srgbClr val="66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3800" b="1" dirty="0">
                <a:solidFill>
                  <a:srgbClr val="00CC00"/>
                </a:solidFill>
                <a:latin typeface="宋体" panose="02010600030101010101" pitchFamily="2" charset="-122"/>
              </a:rPr>
              <a:t>生活中，有哪些物体可以近似地看作射线、直线？</a:t>
            </a:r>
            <a:r>
              <a:rPr lang="zh-CN" altLang="en-US" sz="2400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endParaRPr lang="zh-CN" altLang="en-US" sz="2400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矩形 14338"/>
          <p:cNvSpPr/>
          <p:nvPr/>
        </p:nvSpPr>
        <p:spPr>
          <a:xfrm>
            <a:off x="762000" y="1066800"/>
            <a:ext cx="2286000" cy="4572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27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想一想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FF3300"/>
                  </a:gs>
                  <a:gs pos="50000">
                    <a:srgbClr val="FFFF00"/>
                  </a:gs>
                  <a:gs pos="100000">
                    <a:srgbClr val="FF3300"/>
                  </a:gs>
                </a:gsLst>
                <a:lin ang="27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40" name="矩形 14339"/>
          <p:cNvSpPr/>
          <p:nvPr/>
        </p:nvSpPr>
        <p:spPr>
          <a:xfrm rot="20897157">
            <a:off x="4937125" y="4427538"/>
            <a:ext cx="3773488" cy="1724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6597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120000" scaled="1"/>
                  <a:tileRect/>
                </a:gradFill>
                <a:effectLst>
                  <a:outerShdw dist="53882" dir="2699999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与同伴进行交流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6120000" scaled="1"/>
                <a:tileRect/>
              </a:gradFill>
              <a:effectLst>
                <a:outerShdw dist="53882" dir="2699999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4341" name="组合 14340"/>
          <p:cNvGrpSpPr/>
          <p:nvPr/>
        </p:nvGrpSpPr>
        <p:grpSpPr>
          <a:xfrm>
            <a:off x="381000" y="2286000"/>
            <a:ext cx="2743200" cy="2514600"/>
            <a:chOff x="0" y="0"/>
            <a:chExt cx="2682" cy="2286"/>
          </a:xfrm>
        </p:grpSpPr>
        <p:sp>
          <p:nvSpPr>
            <p:cNvPr id="14342" name="Gear"/>
            <p:cNvSpPr>
              <a:spLocks noEditPoints="1"/>
            </p:cNvSpPr>
            <p:nvPr/>
          </p:nvSpPr>
          <p:spPr>
            <a:xfrm>
              <a:off x="1487" y="0"/>
              <a:ext cx="1195" cy="1048"/>
            </a:xfrm>
            <a:custGeom>
              <a:avLst/>
              <a:gdLst>
                <a:gd name="txL" fmla="*/ 4374 w 21600"/>
                <a:gd name="txT" fmla="*/ 3964 h 21600"/>
                <a:gd name="txR" fmla="*/ 17841 w 21600"/>
                <a:gd name="txB" fmla="*/ 17635 h 21600"/>
              </a:gdLst>
              <a:ahLst/>
              <a:cxnLst>
                <a:cxn ang="0">
                  <a:pos x="10800" y="0"/>
                </a:cxn>
                <a:cxn ang="0">
                  <a:pos x="21600" y="10800"/>
                </a:cxn>
                <a:cxn ang="0">
                  <a:pos x="1080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/>
            <a:scene3d>
              <a:camera prst="legacyPerspectiveFront">
                <a:rot lat="2010000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/>
            <a:p>
              <a:endParaRPr lang="zh-CN" altLang="en-US"/>
            </a:p>
          </p:txBody>
        </p:sp>
        <p:sp>
          <p:nvSpPr>
            <p:cNvPr id="14343" name="任意多边形 14342"/>
            <p:cNvSpPr>
              <a:spLocks noEditPoints="1"/>
            </p:cNvSpPr>
            <p:nvPr/>
          </p:nvSpPr>
          <p:spPr>
            <a:xfrm>
              <a:off x="0" y="432"/>
              <a:ext cx="1429" cy="1253"/>
            </a:xfrm>
            <a:custGeom>
              <a:avLst/>
              <a:gdLst>
                <a:gd name="txL" fmla="*/ 4374 w 21600"/>
                <a:gd name="txT" fmla="*/ 3964 h 21600"/>
                <a:gd name="txR" fmla="*/ 17841 w 21600"/>
                <a:gd name="txB" fmla="*/ 17635 h 21600"/>
              </a:gdLst>
              <a:ahLst/>
              <a:cxnLst>
                <a:cxn ang="0">
                  <a:pos x="10800" y="0"/>
                </a:cxn>
                <a:cxn ang="0">
                  <a:pos x="21600" y="10800"/>
                </a:cxn>
                <a:cxn ang="0">
                  <a:pos x="1080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/>
            <a:scene3d>
              <a:camera prst="legacyPerspectiveFront">
                <a:rot lat="2010000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/>
            <a:p>
              <a:endParaRPr lang="zh-CN" altLang="en-US"/>
            </a:p>
          </p:txBody>
        </p:sp>
        <p:sp>
          <p:nvSpPr>
            <p:cNvPr id="14344" name="任意多边形 14343"/>
            <p:cNvSpPr>
              <a:spLocks noEditPoints="1"/>
            </p:cNvSpPr>
            <p:nvPr/>
          </p:nvSpPr>
          <p:spPr>
            <a:xfrm>
              <a:off x="927" y="894"/>
              <a:ext cx="1588" cy="1392"/>
            </a:xfrm>
            <a:custGeom>
              <a:avLst/>
              <a:gdLst>
                <a:gd name="txL" fmla="*/ 4374 w 21600"/>
                <a:gd name="txT" fmla="*/ 3964 h 21600"/>
                <a:gd name="txR" fmla="*/ 17841 w 21600"/>
                <a:gd name="txB" fmla="*/ 17635 h 21600"/>
              </a:gdLst>
              <a:ahLst/>
              <a:cxnLst>
                <a:cxn ang="0">
                  <a:pos x="10800" y="0"/>
                </a:cxn>
                <a:cxn ang="0">
                  <a:pos x="21600" y="10800"/>
                </a:cxn>
                <a:cxn ang="0">
                  <a:pos x="1080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/>
            <a:scene3d>
              <a:camera prst="legacyPerspectiveFront">
                <a:rot lat="2010000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15361"/>
          <p:cNvSpPr/>
          <p:nvPr/>
        </p:nvSpPr>
        <p:spPr>
          <a:xfrm>
            <a:off x="539750" y="836613"/>
            <a:ext cx="74945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latin typeface="Arial" panose="020B0604020202020204" pitchFamily="34" charset="0"/>
              </a:rPr>
              <a:t>线段、射线、直线的比较：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graphicFrame>
        <p:nvGraphicFramePr>
          <p:cNvPr id="15363" name="表格 15362"/>
          <p:cNvGraphicFramePr/>
          <p:nvPr/>
        </p:nvGraphicFramePr>
        <p:xfrm>
          <a:off x="457200" y="1863725"/>
          <a:ext cx="8135938" cy="4537075"/>
        </p:xfrm>
        <a:graphic>
          <a:graphicData uri="http://schemas.openxmlformats.org/drawingml/2006/table">
            <a:tbl>
              <a:tblPr/>
              <a:tblGrid>
                <a:gridCol w="2035175"/>
                <a:gridCol w="2068513"/>
                <a:gridCol w="1997075"/>
                <a:gridCol w="2035175"/>
              </a:tblGrid>
              <a:tr h="709613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线段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射线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直线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图形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              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端点个数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2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延伸方向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表示方法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395" name="组合 15394"/>
          <p:cNvGrpSpPr/>
          <p:nvPr/>
        </p:nvGrpSpPr>
        <p:grpSpPr>
          <a:xfrm>
            <a:off x="4648200" y="2667000"/>
            <a:ext cx="1800225" cy="457200"/>
            <a:chOff x="0" y="0"/>
            <a:chExt cx="1134" cy="288"/>
          </a:xfrm>
        </p:grpSpPr>
        <p:grpSp>
          <p:nvGrpSpPr>
            <p:cNvPr id="15396" name="组合 15395"/>
            <p:cNvGrpSpPr/>
            <p:nvPr/>
          </p:nvGrpSpPr>
          <p:grpSpPr>
            <a:xfrm>
              <a:off x="83" y="45"/>
              <a:ext cx="1051" cy="46"/>
              <a:chOff x="0" y="0"/>
              <a:chExt cx="1087" cy="46"/>
            </a:xfrm>
          </p:grpSpPr>
          <p:sp>
            <p:nvSpPr>
              <p:cNvPr id="15397" name="未知"/>
              <p:cNvSpPr/>
              <p:nvPr/>
            </p:nvSpPr>
            <p:spPr>
              <a:xfrm>
                <a:off x="23" y="14"/>
                <a:ext cx="1064" cy="1"/>
              </a:xfrm>
              <a:custGeom>
                <a:avLst/>
                <a:gdLst/>
                <a:ahLst/>
                <a:cxnLst/>
                <a:pathLst>
                  <a:path w="1064" h="1">
                    <a:moveTo>
                      <a:pt x="0" y="0"/>
                    </a:moveTo>
                    <a:lnTo>
                      <a:pt x="106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398" name="椭圆 15397"/>
              <p:cNvSpPr/>
              <p:nvPr/>
            </p:nvSpPr>
            <p:spPr>
              <a:xfrm>
                <a:off x="0" y="0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399" name="椭圆 15398"/>
              <p:cNvSpPr/>
              <p:nvPr/>
            </p:nvSpPr>
            <p:spPr>
              <a:xfrm>
                <a:off x="726" y="0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5400" name="文本框 15399"/>
            <p:cNvSpPr txBox="1"/>
            <p:nvPr/>
          </p:nvSpPr>
          <p:spPr>
            <a:xfrm>
              <a:off x="0" y="0"/>
              <a:ext cx="2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O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5401" name="文本框 15400"/>
            <p:cNvSpPr txBox="1"/>
            <p:nvPr/>
          </p:nvSpPr>
          <p:spPr>
            <a:xfrm>
              <a:off x="741" y="0"/>
              <a:ext cx="2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P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402" name="组合 15401"/>
          <p:cNvGrpSpPr/>
          <p:nvPr/>
        </p:nvGrpSpPr>
        <p:grpSpPr>
          <a:xfrm>
            <a:off x="2627313" y="2565400"/>
            <a:ext cx="1871662" cy="744538"/>
            <a:chOff x="0" y="0"/>
            <a:chExt cx="1179" cy="469"/>
          </a:xfrm>
        </p:grpSpPr>
        <p:grpSp>
          <p:nvGrpSpPr>
            <p:cNvPr id="15403" name="组合 15402"/>
            <p:cNvGrpSpPr/>
            <p:nvPr/>
          </p:nvGrpSpPr>
          <p:grpSpPr>
            <a:xfrm>
              <a:off x="272" y="0"/>
              <a:ext cx="635" cy="318"/>
              <a:chOff x="0" y="0"/>
              <a:chExt cx="635" cy="318"/>
            </a:xfrm>
          </p:grpSpPr>
          <p:grpSp>
            <p:nvGrpSpPr>
              <p:cNvPr id="15404" name="组合 15403"/>
              <p:cNvGrpSpPr/>
              <p:nvPr/>
            </p:nvGrpSpPr>
            <p:grpSpPr>
              <a:xfrm>
                <a:off x="0" y="272"/>
                <a:ext cx="635" cy="46"/>
                <a:chOff x="0" y="0"/>
                <a:chExt cx="635" cy="46"/>
              </a:xfrm>
            </p:grpSpPr>
            <p:sp>
              <p:nvSpPr>
                <p:cNvPr id="15405" name="未知"/>
                <p:cNvSpPr/>
                <p:nvPr/>
              </p:nvSpPr>
              <p:spPr>
                <a:xfrm>
                  <a:off x="17" y="29"/>
                  <a:ext cx="587" cy="1"/>
                </a:xfrm>
                <a:custGeom>
                  <a:avLst/>
                  <a:gdLst/>
                  <a:ahLst/>
                  <a:cxnLst/>
                  <a:pathLst>
                    <a:path w="587" h="1">
                      <a:moveTo>
                        <a:pt x="0" y="0"/>
                      </a:moveTo>
                      <a:lnTo>
                        <a:pt x="587" y="0"/>
                      </a:lnTo>
                    </a:path>
                  </a:pathLst>
                </a:custGeom>
                <a:noFill/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406" name="椭圆 15405"/>
                <p:cNvSpPr/>
                <p:nvPr/>
              </p:nvSpPr>
              <p:spPr>
                <a:xfrm flipV="1">
                  <a:off x="0" y="0"/>
                  <a:ext cx="45" cy="45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407" name="椭圆 15406"/>
                <p:cNvSpPr/>
                <p:nvPr/>
              </p:nvSpPr>
              <p:spPr>
                <a:xfrm>
                  <a:off x="590" y="0"/>
                  <a:ext cx="45" cy="46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5408" name="文本框 15407"/>
              <p:cNvSpPr txBox="1"/>
              <p:nvPr/>
            </p:nvSpPr>
            <p:spPr>
              <a:xfrm>
                <a:off x="182" y="0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a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5409" name="文本框 15408"/>
            <p:cNvSpPr txBox="1"/>
            <p:nvPr/>
          </p:nvSpPr>
          <p:spPr>
            <a:xfrm>
              <a:off x="0" y="181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A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5410" name="文本框 15409"/>
            <p:cNvSpPr txBox="1"/>
            <p:nvPr/>
          </p:nvSpPr>
          <p:spPr>
            <a:xfrm>
              <a:off x="953" y="181"/>
              <a:ext cx="22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B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411" name="组合 15410"/>
          <p:cNvGrpSpPr/>
          <p:nvPr/>
        </p:nvGrpSpPr>
        <p:grpSpPr>
          <a:xfrm>
            <a:off x="6659563" y="2708275"/>
            <a:ext cx="1944687" cy="673100"/>
            <a:chOff x="0" y="0"/>
            <a:chExt cx="1225" cy="424"/>
          </a:xfrm>
        </p:grpSpPr>
        <p:grpSp>
          <p:nvGrpSpPr>
            <p:cNvPr id="15412" name="组合 15411"/>
            <p:cNvGrpSpPr/>
            <p:nvPr/>
          </p:nvGrpSpPr>
          <p:grpSpPr>
            <a:xfrm>
              <a:off x="0" y="0"/>
              <a:ext cx="1225" cy="424"/>
              <a:chOff x="0" y="0"/>
              <a:chExt cx="1225" cy="424"/>
            </a:xfrm>
          </p:grpSpPr>
          <p:sp>
            <p:nvSpPr>
              <p:cNvPr id="15413" name="直接连接符 15412"/>
              <p:cNvSpPr/>
              <p:nvPr/>
            </p:nvSpPr>
            <p:spPr>
              <a:xfrm>
                <a:off x="0" y="136"/>
                <a:ext cx="90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414" name="文本框 15413"/>
              <p:cNvSpPr txBox="1"/>
              <p:nvPr/>
            </p:nvSpPr>
            <p:spPr>
              <a:xfrm>
                <a:off x="45" y="136"/>
                <a:ext cx="31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A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415" name="文本框 15414"/>
              <p:cNvSpPr txBox="1"/>
              <p:nvPr/>
            </p:nvSpPr>
            <p:spPr>
              <a:xfrm>
                <a:off x="544" y="136"/>
                <a:ext cx="31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B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416" name="文本框 15415"/>
              <p:cNvSpPr txBox="1"/>
              <p:nvPr/>
            </p:nvSpPr>
            <p:spPr>
              <a:xfrm>
                <a:off x="953" y="0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m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5417" name="椭圆 15416"/>
            <p:cNvSpPr/>
            <p:nvPr/>
          </p:nvSpPr>
          <p:spPr>
            <a:xfrm>
              <a:off x="181" y="90"/>
              <a:ext cx="46" cy="46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418" name="椭圆 15417"/>
            <p:cNvSpPr/>
            <p:nvPr/>
          </p:nvSpPr>
          <p:spPr>
            <a:xfrm>
              <a:off x="635" y="91"/>
              <a:ext cx="45" cy="45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5419" name="文本框 15418"/>
          <p:cNvSpPr txBox="1"/>
          <p:nvPr/>
        </p:nvSpPr>
        <p:spPr>
          <a:xfrm>
            <a:off x="2843213" y="3500438"/>
            <a:ext cx="14414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个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0" name="文本框 15419"/>
          <p:cNvSpPr txBox="1"/>
          <p:nvPr/>
        </p:nvSpPr>
        <p:spPr>
          <a:xfrm>
            <a:off x="5076825" y="3429000"/>
            <a:ext cx="792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个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1" name="文本框 15420"/>
          <p:cNvSpPr txBox="1"/>
          <p:nvPr/>
        </p:nvSpPr>
        <p:spPr>
          <a:xfrm>
            <a:off x="7019925" y="3500438"/>
            <a:ext cx="720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无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2" name="文本框 15421"/>
          <p:cNvSpPr txBox="1"/>
          <p:nvPr/>
        </p:nvSpPr>
        <p:spPr>
          <a:xfrm>
            <a:off x="2627313" y="4076700"/>
            <a:ext cx="180022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不向任何方向延伸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3" name="文本框 15422"/>
          <p:cNvSpPr txBox="1"/>
          <p:nvPr/>
        </p:nvSpPr>
        <p:spPr>
          <a:xfrm>
            <a:off x="4716463" y="4005263"/>
            <a:ext cx="19431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向一个方向无限延伸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4" name="文本框 15423"/>
          <p:cNvSpPr txBox="1"/>
          <p:nvPr/>
        </p:nvSpPr>
        <p:spPr>
          <a:xfrm>
            <a:off x="6659563" y="4076700"/>
            <a:ext cx="1728787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向两个方向无限延伸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5" name="文本框 15424"/>
          <p:cNvSpPr txBox="1"/>
          <p:nvPr/>
        </p:nvSpPr>
        <p:spPr>
          <a:xfrm>
            <a:off x="2627313" y="5300663"/>
            <a:ext cx="1728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5426" name="文本框 15425"/>
          <p:cNvSpPr txBox="1"/>
          <p:nvPr/>
        </p:nvSpPr>
        <p:spPr>
          <a:xfrm>
            <a:off x="2627313" y="4941888"/>
            <a:ext cx="1944687" cy="1370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或线段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endParaRPr lang="en-US" altLang="x-none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en-US" altLang="x-none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7" name="文本框 15426"/>
          <p:cNvSpPr txBox="1"/>
          <p:nvPr/>
        </p:nvSpPr>
        <p:spPr>
          <a:xfrm>
            <a:off x="4716463" y="5300663"/>
            <a:ext cx="16557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射线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OP</a:t>
            </a:r>
            <a:endParaRPr lang="en-US" altLang="x-none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28" name="文本框 15427"/>
          <p:cNvSpPr txBox="1"/>
          <p:nvPr/>
        </p:nvSpPr>
        <p:spPr>
          <a:xfrm>
            <a:off x="6516688" y="4941888"/>
            <a:ext cx="1944687" cy="1370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直线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或直线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endParaRPr lang="en-US" altLang="x-none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直线</a:t>
            </a:r>
            <a:r>
              <a:rPr lang="en-US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endParaRPr lang="en-US" altLang="x-none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9" grpId="0"/>
      <p:bldP spid="15420" grpId="0"/>
      <p:bldP spid="15421" grpId="0"/>
      <p:bldP spid="15422" grpId="0"/>
      <p:bldP spid="15423" grpId="0"/>
      <p:bldP spid="15424" grpId="0"/>
      <p:bldP spid="15426" grpId="0"/>
      <p:bldP spid="15427" grpId="0"/>
      <p:bldP spid="154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  <a:ln>
            <a:solidFill>
              <a:srgbClr val="000000"/>
            </a:solidFill>
            <a:miter/>
          </a:ln>
        </p:spPr>
        <p:txBody>
          <a:bodyPr anchor="ctr"/>
          <a:p>
            <a:r>
              <a:rPr lang="en-US" altLang="x-none" sz="2800" dirty="0"/>
              <a:t>1</a:t>
            </a:r>
            <a:r>
              <a:rPr lang="zh-CN" altLang="en-US" sz="2800" dirty="0"/>
              <a:t>、将一条线段向一个方向无限的延伸就形成了</a:t>
            </a:r>
            <a:r>
              <a:rPr lang="en-US" altLang="x-none" dirty="0"/>
              <a:t>__</a:t>
            </a:r>
            <a:r>
              <a:rPr lang="zh-CN" altLang="en-US" sz="2800" dirty="0"/>
              <a:t>，向两个方向无限的延伸就形成了</a:t>
            </a:r>
            <a:r>
              <a:rPr lang="en-US" altLang="x-none" dirty="0"/>
              <a:t>____ </a:t>
            </a:r>
            <a:r>
              <a:rPr lang="zh-CN" altLang="en-US" sz="2800" dirty="0"/>
              <a:t>。</a:t>
            </a:r>
            <a:endParaRPr lang="zh-CN" altLang="en-US" sz="2800" dirty="0"/>
          </a:p>
        </p:txBody>
      </p:sp>
      <p:sp>
        <p:nvSpPr>
          <p:cNvPr id="16387" name="文本框 16386"/>
          <p:cNvSpPr txBox="1"/>
          <p:nvPr/>
        </p:nvSpPr>
        <p:spPr>
          <a:xfrm>
            <a:off x="304800" y="2362200"/>
            <a:ext cx="71739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400" dirty="0">
                <a:latin typeface="Arial" panose="020B0604020202020204" pitchFamily="34" charset="0"/>
              </a:rPr>
              <a:t>2</a:t>
            </a:r>
            <a:r>
              <a:rPr lang="zh-CN" altLang="en-US" sz="2400" dirty="0">
                <a:latin typeface="Arial" panose="020B0604020202020204" pitchFamily="34" charset="0"/>
              </a:rPr>
              <a:t>、手电筒发射出来的光线可以看作是一条</a:t>
            </a:r>
            <a:r>
              <a:rPr lang="en-US" altLang="x-none" dirty="0">
                <a:latin typeface="Arial" panose="020B0604020202020204" pitchFamily="34" charset="0"/>
              </a:rPr>
              <a:t>__________ </a:t>
            </a:r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6388" name="文本框 16387"/>
          <p:cNvSpPr txBox="1"/>
          <p:nvPr/>
        </p:nvSpPr>
        <p:spPr>
          <a:xfrm>
            <a:off x="228600" y="3048000"/>
            <a:ext cx="8761413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x-none" sz="2400" dirty="0">
                <a:latin typeface="Arial" panose="020B0604020202020204" pitchFamily="34" charset="0"/>
              </a:rPr>
              <a:t>3</a:t>
            </a:r>
            <a:r>
              <a:rPr lang="zh-CN" altLang="en-US" sz="2400" dirty="0">
                <a:latin typeface="Arial" panose="020B0604020202020204" pitchFamily="34" charset="0"/>
              </a:rPr>
              <a:t>、如图，图中的线段可以表示为线段</a:t>
            </a:r>
            <a:r>
              <a:rPr lang="en-US" altLang="x-none" dirty="0">
                <a:latin typeface="Arial" panose="020B0604020202020204" pitchFamily="34" charset="0"/>
              </a:rPr>
              <a:t>__________ </a:t>
            </a:r>
            <a:r>
              <a:rPr lang="zh-CN" altLang="en-US" sz="2400" dirty="0">
                <a:latin typeface="Arial" panose="020B0604020202020204" pitchFamily="34" charset="0"/>
              </a:rPr>
              <a:t>，也可以表示为</a:t>
            </a:r>
            <a:endParaRPr lang="zh-CN" altLang="en-US" sz="2400" dirty="0">
              <a:latin typeface="Arial" panose="020B0604020202020204" pitchFamily="34" charset="0"/>
            </a:endParaRPr>
          </a:p>
          <a:p>
            <a:r>
              <a:rPr lang="zh-CN" altLang="en-US" sz="2400" dirty="0">
                <a:latin typeface="Arial" panose="020B0604020202020204" pitchFamily="34" charset="0"/>
              </a:rPr>
              <a:t> 线段</a:t>
            </a:r>
            <a:r>
              <a:rPr lang="en-US" altLang="x-none" sz="2400" dirty="0">
                <a:latin typeface="Arial" panose="020B0604020202020204" pitchFamily="34" charset="0"/>
              </a:rPr>
              <a:t>__________              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grpSp>
        <p:nvGrpSpPr>
          <p:cNvPr id="16389" name="组合 16388"/>
          <p:cNvGrpSpPr/>
          <p:nvPr/>
        </p:nvGrpSpPr>
        <p:grpSpPr>
          <a:xfrm>
            <a:off x="4500563" y="3284538"/>
            <a:ext cx="1871662" cy="744537"/>
            <a:chOff x="0" y="0"/>
            <a:chExt cx="1179" cy="469"/>
          </a:xfrm>
        </p:grpSpPr>
        <p:grpSp>
          <p:nvGrpSpPr>
            <p:cNvPr id="16390" name="组合 16389"/>
            <p:cNvGrpSpPr/>
            <p:nvPr/>
          </p:nvGrpSpPr>
          <p:grpSpPr>
            <a:xfrm>
              <a:off x="272" y="0"/>
              <a:ext cx="635" cy="318"/>
              <a:chOff x="0" y="0"/>
              <a:chExt cx="635" cy="318"/>
            </a:xfrm>
          </p:grpSpPr>
          <p:grpSp>
            <p:nvGrpSpPr>
              <p:cNvPr id="16391" name="组合 16390"/>
              <p:cNvGrpSpPr/>
              <p:nvPr/>
            </p:nvGrpSpPr>
            <p:grpSpPr>
              <a:xfrm>
                <a:off x="0" y="272"/>
                <a:ext cx="635" cy="46"/>
                <a:chOff x="0" y="0"/>
                <a:chExt cx="635" cy="46"/>
              </a:xfrm>
            </p:grpSpPr>
            <p:sp>
              <p:nvSpPr>
                <p:cNvPr id="16392" name="未知"/>
                <p:cNvSpPr/>
                <p:nvPr/>
              </p:nvSpPr>
              <p:spPr>
                <a:xfrm>
                  <a:off x="17" y="29"/>
                  <a:ext cx="587" cy="1"/>
                </a:xfrm>
                <a:custGeom>
                  <a:avLst/>
                  <a:gdLst/>
                  <a:ahLst/>
                  <a:cxnLst/>
                  <a:pathLst>
                    <a:path w="587" h="1">
                      <a:moveTo>
                        <a:pt x="0" y="0"/>
                      </a:moveTo>
                      <a:lnTo>
                        <a:pt x="587" y="0"/>
                      </a:lnTo>
                    </a:path>
                  </a:pathLst>
                </a:custGeom>
                <a:noFill/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6393" name="椭圆 16392"/>
                <p:cNvSpPr/>
                <p:nvPr/>
              </p:nvSpPr>
              <p:spPr>
                <a:xfrm flipV="1">
                  <a:off x="0" y="0"/>
                  <a:ext cx="45" cy="45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6394" name="椭圆 16393"/>
                <p:cNvSpPr/>
                <p:nvPr/>
              </p:nvSpPr>
              <p:spPr>
                <a:xfrm>
                  <a:off x="590" y="0"/>
                  <a:ext cx="45" cy="46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6395" name="文本框 16394"/>
              <p:cNvSpPr txBox="1"/>
              <p:nvPr/>
            </p:nvSpPr>
            <p:spPr>
              <a:xfrm>
                <a:off x="182" y="0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a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6396" name="文本框 16395"/>
            <p:cNvSpPr txBox="1"/>
            <p:nvPr/>
          </p:nvSpPr>
          <p:spPr>
            <a:xfrm>
              <a:off x="0" y="181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A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6397" name="文本框 16396"/>
            <p:cNvSpPr txBox="1"/>
            <p:nvPr/>
          </p:nvSpPr>
          <p:spPr>
            <a:xfrm>
              <a:off x="953" y="181"/>
              <a:ext cx="22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B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6398" name="文本框 16397"/>
          <p:cNvSpPr txBox="1"/>
          <p:nvPr/>
        </p:nvSpPr>
        <p:spPr>
          <a:xfrm>
            <a:off x="304800" y="4038600"/>
            <a:ext cx="51054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2400" dirty="0">
                <a:latin typeface="Arial" panose="020B0604020202020204" pitchFamily="34" charset="0"/>
              </a:rPr>
              <a:t>4</a:t>
            </a:r>
            <a:r>
              <a:rPr lang="zh-CN" altLang="en-US" sz="2400" dirty="0">
                <a:latin typeface="Arial" panose="020B0604020202020204" pitchFamily="34" charset="0"/>
              </a:rPr>
              <a:t>、下列表示射线</a:t>
            </a:r>
            <a:r>
              <a:rPr lang="en-US" altLang="x-none" sz="2400" dirty="0">
                <a:latin typeface="Arial" panose="020B0604020202020204" pitchFamily="34" charset="0"/>
              </a:rPr>
              <a:t>PA</a:t>
            </a:r>
            <a:r>
              <a:rPr lang="zh-CN" altLang="en-US" sz="2400" dirty="0">
                <a:latin typeface="Arial" panose="020B0604020202020204" pitchFamily="34" charset="0"/>
              </a:rPr>
              <a:t>与</a:t>
            </a:r>
            <a:r>
              <a:rPr lang="en-US" altLang="x-none" sz="2400" dirty="0">
                <a:latin typeface="Arial" panose="020B0604020202020204" pitchFamily="34" charset="0"/>
              </a:rPr>
              <a:t>PB</a:t>
            </a:r>
            <a:r>
              <a:rPr lang="zh-CN" altLang="en-US" sz="2400" dirty="0">
                <a:latin typeface="Arial" panose="020B0604020202020204" pitchFamily="34" charset="0"/>
              </a:rPr>
              <a:t>是同一条的射线的是</a:t>
            </a:r>
            <a:endParaRPr lang="zh-CN" altLang="en-US" sz="2400" dirty="0">
              <a:latin typeface="Arial" panose="020B0604020202020204" pitchFamily="34" charset="0"/>
            </a:endParaRPr>
          </a:p>
          <a:p>
            <a:r>
              <a:rPr lang="zh-CN" altLang="en-US" sz="2400" dirty="0">
                <a:latin typeface="Arial" panose="020B0604020202020204" pitchFamily="34" charset="0"/>
              </a:rPr>
              <a:t>（   ）</a:t>
            </a:r>
            <a:endParaRPr lang="zh-CN" altLang="en-US" sz="2400" dirty="0">
              <a:latin typeface="Arial" panose="020B0604020202020204" pitchFamily="34" charset="0"/>
            </a:endParaRPr>
          </a:p>
          <a:p>
            <a:endParaRPr lang="zh-CN" altLang="en-US" sz="2400" dirty="0">
              <a:latin typeface="Arial" panose="020B0604020202020204" pitchFamily="34" charset="0"/>
            </a:endParaRPr>
          </a:p>
        </p:txBody>
      </p:sp>
      <p:grpSp>
        <p:nvGrpSpPr>
          <p:cNvPr id="16399" name="组合 16398"/>
          <p:cNvGrpSpPr/>
          <p:nvPr/>
        </p:nvGrpSpPr>
        <p:grpSpPr>
          <a:xfrm>
            <a:off x="827088" y="5300663"/>
            <a:ext cx="1747837" cy="1303337"/>
            <a:chOff x="0" y="0"/>
            <a:chExt cx="1101" cy="821"/>
          </a:xfrm>
        </p:grpSpPr>
        <p:grpSp>
          <p:nvGrpSpPr>
            <p:cNvPr id="16400" name="组合 16399"/>
            <p:cNvGrpSpPr/>
            <p:nvPr/>
          </p:nvGrpSpPr>
          <p:grpSpPr>
            <a:xfrm>
              <a:off x="330" y="91"/>
              <a:ext cx="771" cy="590"/>
              <a:chOff x="0" y="0"/>
              <a:chExt cx="771" cy="590"/>
            </a:xfrm>
          </p:grpSpPr>
          <p:sp>
            <p:nvSpPr>
              <p:cNvPr id="16401" name="直接连接符 16400"/>
              <p:cNvSpPr/>
              <p:nvPr/>
            </p:nvSpPr>
            <p:spPr>
              <a:xfrm flipV="1">
                <a:off x="0" y="0"/>
                <a:ext cx="590" cy="36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02" name="直接连接符 16401"/>
              <p:cNvSpPr/>
              <p:nvPr/>
            </p:nvSpPr>
            <p:spPr>
              <a:xfrm>
                <a:off x="0" y="363"/>
                <a:ext cx="771" cy="22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03" name="椭圆 16402"/>
              <p:cNvSpPr/>
              <p:nvPr/>
            </p:nvSpPr>
            <p:spPr>
              <a:xfrm>
                <a:off x="317" y="136"/>
                <a:ext cx="46" cy="45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04" name="椭圆 16403"/>
              <p:cNvSpPr/>
              <p:nvPr/>
            </p:nvSpPr>
            <p:spPr>
              <a:xfrm>
                <a:off x="453" y="454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6405" name="文本框 16404"/>
            <p:cNvSpPr txBox="1"/>
            <p:nvPr/>
          </p:nvSpPr>
          <p:spPr>
            <a:xfrm>
              <a:off x="0" y="194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P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06" name="文本框 16405"/>
            <p:cNvSpPr txBox="1"/>
            <p:nvPr/>
          </p:nvSpPr>
          <p:spPr>
            <a:xfrm>
              <a:off x="647" y="590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07" name="文本框 16406"/>
            <p:cNvSpPr txBox="1"/>
            <p:nvPr/>
          </p:nvSpPr>
          <p:spPr>
            <a:xfrm>
              <a:off x="511" y="0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6408" name="文本框 16407"/>
          <p:cNvSpPr txBox="1"/>
          <p:nvPr/>
        </p:nvSpPr>
        <p:spPr>
          <a:xfrm>
            <a:off x="6227763" y="5942013"/>
            <a:ext cx="3365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dirty="0">
                <a:latin typeface="Arial" panose="020B0604020202020204" pitchFamily="34" charset="0"/>
              </a:rPr>
              <a:t>B</a:t>
            </a: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6409" name="组合 16408"/>
          <p:cNvGrpSpPr/>
          <p:nvPr/>
        </p:nvGrpSpPr>
        <p:grpSpPr>
          <a:xfrm>
            <a:off x="2987675" y="5661025"/>
            <a:ext cx="1344613" cy="511175"/>
            <a:chOff x="0" y="0"/>
            <a:chExt cx="847" cy="322"/>
          </a:xfrm>
        </p:grpSpPr>
        <p:grpSp>
          <p:nvGrpSpPr>
            <p:cNvPr id="16410" name="组合 16409"/>
            <p:cNvGrpSpPr/>
            <p:nvPr/>
          </p:nvGrpSpPr>
          <p:grpSpPr>
            <a:xfrm>
              <a:off x="0" y="0"/>
              <a:ext cx="771" cy="47"/>
              <a:chOff x="0" y="0"/>
              <a:chExt cx="771" cy="47"/>
            </a:xfrm>
          </p:grpSpPr>
          <p:sp>
            <p:nvSpPr>
              <p:cNvPr id="16411" name="直接连接符 16410"/>
              <p:cNvSpPr/>
              <p:nvPr/>
            </p:nvSpPr>
            <p:spPr>
              <a:xfrm>
                <a:off x="0" y="46"/>
                <a:ext cx="77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12" name="椭圆 16411"/>
              <p:cNvSpPr/>
              <p:nvPr/>
            </p:nvSpPr>
            <p:spPr>
              <a:xfrm>
                <a:off x="182" y="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13" name="椭圆 16412"/>
              <p:cNvSpPr/>
              <p:nvPr/>
            </p:nvSpPr>
            <p:spPr>
              <a:xfrm>
                <a:off x="408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14" name="椭圆 16413"/>
              <p:cNvSpPr/>
              <p:nvPr/>
            </p:nvSpPr>
            <p:spPr>
              <a:xfrm>
                <a:off x="681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6415" name="文本框 16414"/>
            <p:cNvSpPr txBox="1"/>
            <p:nvPr/>
          </p:nvSpPr>
          <p:spPr>
            <a:xfrm>
              <a:off x="635" y="91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16" name="文本框 16415"/>
            <p:cNvSpPr txBox="1"/>
            <p:nvPr/>
          </p:nvSpPr>
          <p:spPr>
            <a:xfrm>
              <a:off x="318" y="91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P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17" name="文本框 16416"/>
            <p:cNvSpPr txBox="1"/>
            <p:nvPr/>
          </p:nvSpPr>
          <p:spPr>
            <a:xfrm>
              <a:off x="91" y="91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6418" name="组合 16417"/>
          <p:cNvGrpSpPr/>
          <p:nvPr/>
        </p:nvGrpSpPr>
        <p:grpSpPr>
          <a:xfrm>
            <a:off x="5219700" y="5734050"/>
            <a:ext cx="1223963" cy="582613"/>
            <a:chOff x="0" y="0"/>
            <a:chExt cx="771" cy="367"/>
          </a:xfrm>
        </p:grpSpPr>
        <p:grpSp>
          <p:nvGrpSpPr>
            <p:cNvPr id="16419" name="组合 16418"/>
            <p:cNvGrpSpPr/>
            <p:nvPr/>
          </p:nvGrpSpPr>
          <p:grpSpPr>
            <a:xfrm>
              <a:off x="0" y="0"/>
              <a:ext cx="771" cy="47"/>
              <a:chOff x="0" y="0"/>
              <a:chExt cx="771" cy="47"/>
            </a:xfrm>
          </p:grpSpPr>
          <p:sp>
            <p:nvSpPr>
              <p:cNvPr id="16420" name="直接连接符 16419"/>
              <p:cNvSpPr/>
              <p:nvPr/>
            </p:nvSpPr>
            <p:spPr>
              <a:xfrm>
                <a:off x="0" y="46"/>
                <a:ext cx="77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21" name="椭圆 16420"/>
              <p:cNvSpPr/>
              <p:nvPr/>
            </p:nvSpPr>
            <p:spPr>
              <a:xfrm>
                <a:off x="182" y="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22" name="椭圆 16421"/>
              <p:cNvSpPr/>
              <p:nvPr/>
            </p:nvSpPr>
            <p:spPr>
              <a:xfrm>
                <a:off x="408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23" name="椭圆 16422"/>
              <p:cNvSpPr/>
              <p:nvPr/>
            </p:nvSpPr>
            <p:spPr>
              <a:xfrm>
                <a:off x="681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6424" name="文本框 16423"/>
            <p:cNvSpPr txBox="1"/>
            <p:nvPr/>
          </p:nvSpPr>
          <p:spPr>
            <a:xfrm>
              <a:off x="318" y="13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25" name="文本框 16424"/>
            <p:cNvSpPr txBox="1"/>
            <p:nvPr/>
          </p:nvSpPr>
          <p:spPr>
            <a:xfrm>
              <a:off x="91" y="131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P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6426" name="组合 16425"/>
          <p:cNvGrpSpPr/>
          <p:nvPr/>
        </p:nvGrpSpPr>
        <p:grpSpPr>
          <a:xfrm>
            <a:off x="6948488" y="5805488"/>
            <a:ext cx="1273175" cy="582612"/>
            <a:chOff x="0" y="0"/>
            <a:chExt cx="802" cy="367"/>
          </a:xfrm>
        </p:grpSpPr>
        <p:grpSp>
          <p:nvGrpSpPr>
            <p:cNvPr id="16427" name="组合 16426"/>
            <p:cNvGrpSpPr/>
            <p:nvPr/>
          </p:nvGrpSpPr>
          <p:grpSpPr>
            <a:xfrm>
              <a:off x="0" y="0"/>
              <a:ext cx="771" cy="47"/>
              <a:chOff x="0" y="0"/>
              <a:chExt cx="771" cy="47"/>
            </a:xfrm>
          </p:grpSpPr>
          <p:sp>
            <p:nvSpPr>
              <p:cNvPr id="16428" name="直接连接符 16427"/>
              <p:cNvSpPr/>
              <p:nvPr/>
            </p:nvSpPr>
            <p:spPr>
              <a:xfrm>
                <a:off x="0" y="46"/>
                <a:ext cx="77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29" name="椭圆 16428"/>
              <p:cNvSpPr/>
              <p:nvPr/>
            </p:nvSpPr>
            <p:spPr>
              <a:xfrm>
                <a:off x="182" y="0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30" name="椭圆 16429"/>
              <p:cNvSpPr/>
              <p:nvPr/>
            </p:nvSpPr>
            <p:spPr>
              <a:xfrm>
                <a:off x="408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431" name="椭圆 16430"/>
              <p:cNvSpPr/>
              <p:nvPr/>
            </p:nvSpPr>
            <p:spPr>
              <a:xfrm>
                <a:off x="681" y="1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6432" name="文本框 16431"/>
            <p:cNvSpPr txBox="1"/>
            <p:nvPr/>
          </p:nvSpPr>
          <p:spPr>
            <a:xfrm>
              <a:off x="91" y="13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33" name="文本框 16432"/>
            <p:cNvSpPr txBox="1"/>
            <p:nvPr/>
          </p:nvSpPr>
          <p:spPr>
            <a:xfrm>
              <a:off x="363" y="13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P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6434" name="文本框 16433"/>
            <p:cNvSpPr txBox="1"/>
            <p:nvPr/>
          </p:nvSpPr>
          <p:spPr>
            <a:xfrm>
              <a:off x="590" y="13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6435" name="文本框 16434"/>
          <p:cNvSpPr txBox="1"/>
          <p:nvPr/>
        </p:nvSpPr>
        <p:spPr>
          <a:xfrm>
            <a:off x="-11112" y="-101600"/>
            <a:ext cx="2012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4800" dirty="0">
                <a:solidFill>
                  <a:srgbClr val="FF0066"/>
                </a:solidFill>
                <a:latin typeface="Arial" panose="020B0604020202020204" pitchFamily="34" charset="0"/>
              </a:rPr>
              <a:t>练习一</a:t>
            </a:r>
            <a:endParaRPr lang="zh-CN" altLang="en-US" sz="48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6436" name="文本框 16435"/>
          <p:cNvSpPr txBox="1"/>
          <p:nvPr/>
        </p:nvSpPr>
        <p:spPr>
          <a:xfrm>
            <a:off x="381000" y="1828800"/>
            <a:ext cx="7937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射线</a:t>
            </a:r>
            <a:endParaRPr lang="zh-CN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37" name="文本框 16436"/>
          <p:cNvSpPr txBox="1"/>
          <p:nvPr/>
        </p:nvSpPr>
        <p:spPr>
          <a:xfrm>
            <a:off x="6410325" y="17208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直线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38" name="文本框 16437"/>
          <p:cNvSpPr txBox="1"/>
          <p:nvPr/>
        </p:nvSpPr>
        <p:spPr>
          <a:xfrm>
            <a:off x="6096000" y="2362200"/>
            <a:ext cx="7937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射线</a:t>
            </a:r>
            <a:endParaRPr lang="zh-CN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39" name="文本框 16438"/>
          <p:cNvSpPr txBox="1"/>
          <p:nvPr/>
        </p:nvSpPr>
        <p:spPr>
          <a:xfrm>
            <a:off x="5410200" y="2971800"/>
            <a:ext cx="13017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FF0000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或</a:t>
            </a:r>
            <a:r>
              <a:rPr lang="en-US" altLang="x-none" sz="2400" dirty="0">
                <a:solidFill>
                  <a:srgbClr val="FF0000"/>
                </a:solidFill>
                <a:latin typeface="Arial" panose="020B0604020202020204" pitchFamily="34" charset="0"/>
              </a:rPr>
              <a:t>BA</a:t>
            </a:r>
            <a:endParaRPr lang="en-US" altLang="x-none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40" name="文本框 16439"/>
          <p:cNvSpPr txBox="1"/>
          <p:nvPr/>
        </p:nvSpPr>
        <p:spPr>
          <a:xfrm>
            <a:off x="1412875" y="3228975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a</a:t>
            </a:r>
            <a:endParaRPr lang="en-US" altLang="x-none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6441" name="文本框 16440"/>
          <p:cNvSpPr txBox="1"/>
          <p:nvPr/>
        </p:nvSpPr>
        <p:spPr>
          <a:xfrm>
            <a:off x="1981200" y="6338888"/>
            <a:ext cx="589597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A             B                C                   D</a:t>
            </a:r>
            <a:endParaRPr lang="en-US" altLang="x-none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6442" name="文本框 16441"/>
          <p:cNvSpPr txBox="1"/>
          <p:nvPr/>
        </p:nvSpPr>
        <p:spPr>
          <a:xfrm>
            <a:off x="609600" y="47244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C</a:t>
            </a:r>
            <a:endParaRPr lang="en-US" altLang="x-none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43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44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6442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/>
      <p:bldP spid="16388" grpId="0"/>
      <p:bldP spid="16398" grpId="0"/>
      <p:bldP spid="16408" grpId="0"/>
      <p:bldP spid="16435" grpId="0"/>
      <p:bldP spid="16436" grpId="0"/>
      <p:bldP spid="16437" grpId="0"/>
      <p:bldP spid="16438" grpId="0"/>
      <p:bldP spid="16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br>
              <a:rPr lang="zh-CN" altLang="en-US" dirty="0"/>
            </a:br>
            <a:r>
              <a:rPr lang="en-US" altLang="x-none" dirty="0">
                <a:solidFill>
                  <a:srgbClr val="3333FF"/>
                </a:solidFill>
              </a:rPr>
              <a:t>5.</a:t>
            </a:r>
            <a:r>
              <a:rPr lang="zh-CN" altLang="en-US" dirty="0">
                <a:solidFill>
                  <a:srgbClr val="3333FF"/>
                </a:solidFill>
              </a:rPr>
              <a:t>请你把下图中的线段</a:t>
            </a:r>
            <a:r>
              <a:rPr lang="en-US" altLang="x-none" dirty="0">
                <a:solidFill>
                  <a:srgbClr val="3333FF"/>
                </a:solidFill>
              </a:rPr>
              <a:t>AB</a:t>
            </a:r>
            <a:r>
              <a:rPr lang="zh-CN" altLang="en-US" dirty="0">
                <a:solidFill>
                  <a:srgbClr val="3333FF"/>
                </a:solidFill>
              </a:rPr>
              <a:t>延长以</a:t>
            </a:r>
            <a:r>
              <a:rPr lang="en-US" altLang="x-none" dirty="0">
                <a:solidFill>
                  <a:srgbClr val="3333FF"/>
                </a:solidFill>
              </a:rPr>
              <a:t>A</a:t>
            </a:r>
            <a:r>
              <a:rPr lang="zh-CN" altLang="en-US" dirty="0">
                <a:solidFill>
                  <a:srgbClr val="3333FF"/>
                </a:solidFill>
              </a:rPr>
              <a:t>为端点的射线</a:t>
            </a:r>
            <a:r>
              <a:rPr lang="en-US" altLang="x-none" dirty="0">
                <a:solidFill>
                  <a:srgbClr val="3333FF"/>
                </a:solidFill>
              </a:rPr>
              <a:t>(</a:t>
            </a:r>
            <a:r>
              <a:rPr lang="zh-CN" altLang="en-US" dirty="0">
                <a:solidFill>
                  <a:srgbClr val="FF0066"/>
                </a:solidFill>
              </a:rPr>
              <a:t>课本</a:t>
            </a:r>
            <a:r>
              <a:rPr lang="en-US" altLang="x-none" dirty="0">
                <a:solidFill>
                  <a:srgbClr val="FF0066"/>
                </a:solidFill>
              </a:rPr>
              <a:t>113</a:t>
            </a:r>
            <a:r>
              <a:rPr lang="zh-CN" altLang="en-US" dirty="0">
                <a:solidFill>
                  <a:srgbClr val="FF0066"/>
                </a:solidFill>
              </a:rPr>
              <a:t>页</a:t>
            </a:r>
            <a:r>
              <a:rPr lang="zh-CN" altLang="en-US" dirty="0">
                <a:solidFill>
                  <a:srgbClr val="3333FF"/>
                </a:solidFill>
              </a:rPr>
              <a:t>）</a:t>
            </a:r>
            <a:endParaRPr lang="zh-CN" altLang="en-US" dirty="0">
              <a:solidFill>
                <a:srgbClr val="3333FF"/>
              </a:solidFill>
            </a:endParaRPr>
          </a:p>
        </p:txBody>
      </p:sp>
      <p:grpSp>
        <p:nvGrpSpPr>
          <p:cNvPr id="17411" name="组合 17410"/>
          <p:cNvGrpSpPr/>
          <p:nvPr/>
        </p:nvGrpSpPr>
        <p:grpSpPr>
          <a:xfrm>
            <a:off x="2916238" y="1989138"/>
            <a:ext cx="3816350" cy="876300"/>
            <a:chOff x="0" y="0"/>
            <a:chExt cx="2404" cy="552"/>
          </a:xfrm>
        </p:grpSpPr>
        <p:grpSp>
          <p:nvGrpSpPr>
            <p:cNvPr id="17412" name="组合 17411"/>
            <p:cNvGrpSpPr/>
            <p:nvPr/>
          </p:nvGrpSpPr>
          <p:grpSpPr>
            <a:xfrm>
              <a:off x="45" y="453"/>
              <a:ext cx="1917" cy="99"/>
              <a:chOff x="0" y="0"/>
              <a:chExt cx="1917" cy="100"/>
            </a:xfrm>
          </p:grpSpPr>
          <p:sp>
            <p:nvSpPr>
              <p:cNvPr id="17413" name="直接连接符 17412"/>
              <p:cNvSpPr/>
              <p:nvPr/>
            </p:nvSpPr>
            <p:spPr>
              <a:xfrm>
                <a:off x="0" y="100"/>
                <a:ext cx="1917" cy="0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4" name="直接连接符 17413"/>
              <p:cNvSpPr/>
              <p:nvPr/>
            </p:nvSpPr>
            <p:spPr>
              <a:xfrm>
                <a:off x="4" y="8"/>
                <a:ext cx="0" cy="91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5" name="直接连接符 17414"/>
              <p:cNvSpPr/>
              <p:nvPr/>
            </p:nvSpPr>
            <p:spPr>
              <a:xfrm>
                <a:off x="1891" y="0"/>
                <a:ext cx="0" cy="91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16" name="文本框 17415"/>
            <p:cNvSpPr txBox="1"/>
            <p:nvPr/>
          </p:nvSpPr>
          <p:spPr>
            <a:xfrm>
              <a:off x="0" y="45"/>
              <a:ext cx="49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solidFill>
                    <a:srgbClr val="3333FF"/>
                  </a:solidFill>
                  <a:latin typeface="Arial" panose="020B0604020202020204" pitchFamily="34" charset="0"/>
                </a:rPr>
                <a:t>A</a:t>
              </a:r>
              <a:endParaRPr lang="en-US" altLang="x-none" dirty="0">
                <a:solidFill>
                  <a:srgbClr val="3333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7" name="文本框 17416"/>
            <p:cNvSpPr txBox="1"/>
            <p:nvPr/>
          </p:nvSpPr>
          <p:spPr>
            <a:xfrm>
              <a:off x="1905" y="0"/>
              <a:ext cx="49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b="1" dirty="0">
                  <a:solidFill>
                    <a:srgbClr val="3333FF"/>
                  </a:solidFill>
                  <a:latin typeface="Arial" panose="020B0604020202020204" pitchFamily="34" charset="0"/>
                </a:rPr>
                <a:t>B</a:t>
              </a:r>
              <a:endParaRPr lang="en-US" altLang="x-none" b="1" dirty="0">
                <a:solidFill>
                  <a:srgbClr val="3333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7418" name="组合 17417"/>
          <p:cNvGrpSpPr/>
          <p:nvPr/>
        </p:nvGrpSpPr>
        <p:grpSpPr>
          <a:xfrm>
            <a:off x="2843213" y="4437063"/>
            <a:ext cx="3960812" cy="879475"/>
            <a:chOff x="0" y="0"/>
            <a:chExt cx="2495" cy="554"/>
          </a:xfrm>
        </p:grpSpPr>
        <p:grpSp>
          <p:nvGrpSpPr>
            <p:cNvPr id="17419" name="组合 17418"/>
            <p:cNvGrpSpPr/>
            <p:nvPr/>
          </p:nvGrpSpPr>
          <p:grpSpPr>
            <a:xfrm>
              <a:off x="136" y="454"/>
              <a:ext cx="1917" cy="100"/>
              <a:chOff x="0" y="0"/>
              <a:chExt cx="1917" cy="100"/>
            </a:xfrm>
          </p:grpSpPr>
          <p:sp>
            <p:nvSpPr>
              <p:cNvPr id="17420" name="直接连接符 17419"/>
              <p:cNvSpPr/>
              <p:nvPr/>
            </p:nvSpPr>
            <p:spPr>
              <a:xfrm>
                <a:off x="0" y="100"/>
                <a:ext cx="1917" cy="0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1" name="直接连接符 17420"/>
              <p:cNvSpPr/>
              <p:nvPr/>
            </p:nvSpPr>
            <p:spPr>
              <a:xfrm>
                <a:off x="4" y="8"/>
                <a:ext cx="0" cy="91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2" name="直接连接符 17421"/>
              <p:cNvSpPr/>
              <p:nvPr/>
            </p:nvSpPr>
            <p:spPr>
              <a:xfrm>
                <a:off x="1891" y="0"/>
                <a:ext cx="0" cy="91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23" name="文本框 17422"/>
            <p:cNvSpPr txBox="1"/>
            <p:nvPr/>
          </p:nvSpPr>
          <p:spPr>
            <a:xfrm>
              <a:off x="0" y="0"/>
              <a:ext cx="49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solidFill>
                    <a:srgbClr val="3333FF"/>
                  </a:solidFill>
                  <a:latin typeface="Arial" panose="020B0604020202020204" pitchFamily="34" charset="0"/>
                </a:rPr>
                <a:t>A</a:t>
              </a:r>
              <a:endParaRPr lang="en-US" altLang="x-none" dirty="0">
                <a:solidFill>
                  <a:srgbClr val="3333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24" name="文本框 17423"/>
            <p:cNvSpPr txBox="1"/>
            <p:nvPr/>
          </p:nvSpPr>
          <p:spPr>
            <a:xfrm>
              <a:off x="1951" y="0"/>
              <a:ext cx="54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dirty="0">
                  <a:solidFill>
                    <a:srgbClr val="3333FF"/>
                  </a:solidFill>
                  <a:latin typeface="Arial" panose="020B0604020202020204" pitchFamily="34" charset="0"/>
                </a:rPr>
                <a:t>B</a:t>
              </a:r>
              <a:endParaRPr lang="en-US" altLang="x-none" dirty="0">
                <a:solidFill>
                  <a:srgbClr val="3333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425" name="矩形 17424"/>
          <p:cNvSpPr/>
          <p:nvPr/>
        </p:nvSpPr>
        <p:spPr>
          <a:xfrm>
            <a:off x="971550" y="3429000"/>
            <a:ext cx="564197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请你把下图中的线段</a:t>
            </a:r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AB</a:t>
            </a:r>
            <a:r>
              <a:rPr lang="zh-CN" alt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延长以</a:t>
            </a:r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为端点的射线</a:t>
            </a:r>
            <a:endParaRPr lang="zh-CN" altLang="en-US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426" name="直接连接符 17425"/>
          <p:cNvSpPr/>
          <p:nvPr/>
        </p:nvSpPr>
        <p:spPr>
          <a:xfrm>
            <a:off x="5940425" y="2852738"/>
            <a:ext cx="1728788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27" name="直接连接符 17426"/>
          <p:cNvSpPr/>
          <p:nvPr/>
        </p:nvSpPr>
        <p:spPr>
          <a:xfrm>
            <a:off x="6011863" y="5300663"/>
            <a:ext cx="1800225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28" name="直接连接符 17427"/>
          <p:cNvSpPr/>
          <p:nvPr/>
        </p:nvSpPr>
        <p:spPr>
          <a:xfrm>
            <a:off x="1692275" y="5300663"/>
            <a:ext cx="1368425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4" name="文本框 18433"/>
          <p:cNvSpPr txBox="1"/>
          <p:nvPr/>
        </p:nvSpPr>
        <p:spPr>
          <a:xfrm>
            <a:off x="304800" y="0"/>
            <a:ext cx="7308850" cy="308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         下例说法中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        ①一根拉得很紧的细线就是直线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        ②直线的一半是射线；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    　③ 线段</a:t>
            </a:r>
            <a:r>
              <a:rPr lang="en-US" altLang="x-none" sz="2800" b="1" dirty="0">
                <a:latin typeface="Arial" panose="020B0604020202020204" pitchFamily="34" charset="0"/>
              </a:rPr>
              <a:t>AB</a:t>
            </a:r>
            <a:r>
              <a:rPr lang="zh-CN" altLang="en-US" sz="2800" b="1" dirty="0">
                <a:latin typeface="Arial" panose="020B0604020202020204" pitchFamily="34" charset="0"/>
              </a:rPr>
              <a:t>和线段</a:t>
            </a:r>
            <a:r>
              <a:rPr lang="en-US" altLang="x-none" sz="2800" b="1" dirty="0">
                <a:latin typeface="Arial" panose="020B0604020202020204" pitchFamily="34" charset="0"/>
              </a:rPr>
              <a:t>BA</a:t>
            </a:r>
            <a:r>
              <a:rPr lang="zh-CN" altLang="en-US" sz="2800" b="1" dirty="0">
                <a:latin typeface="Arial" panose="020B0604020202020204" pitchFamily="34" charset="0"/>
              </a:rPr>
              <a:t>表示同一条线段；　　　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　　④射线</a:t>
            </a:r>
            <a:r>
              <a:rPr lang="en-US" altLang="x-none" sz="2800" b="1" dirty="0">
                <a:latin typeface="Arial" panose="020B0604020202020204" pitchFamily="34" charset="0"/>
              </a:rPr>
              <a:t>AB</a:t>
            </a:r>
            <a:r>
              <a:rPr lang="zh-CN" altLang="en-US" sz="2800" b="1" dirty="0">
                <a:latin typeface="Arial" panose="020B0604020202020204" pitchFamily="34" charset="0"/>
              </a:rPr>
              <a:t>和射线</a:t>
            </a:r>
            <a:r>
              <a:rPr lang="en-US" altLang="x-none" sz="2800" b="1" dirty="0">
                <a:latin typeface="Arial" panose="020B0604020202020204" pitchFamily="34" charset="0"/>
              </a:rPr>
              <a:t>BA</a:t>
            </a:r>
            <a:r>
              <a:rPr lang="zh-CN" altLang="en-US" sz="2800" b="1" dirty="0">
                <a:latin typeface="Arial" panose="020B0604020202020204" pitchFamily="34" charset="0"/>
              </a:rPr>
              <a:t>表示 同一条射线。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        其中正确的个数有（　　）个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r>
              <a:rPr lang="zh-CN" altLang="en-US" sz="2800" b="1" dirty="0">
                <a:latin typeface="Arial" panose="020B0604020202020204" pitchFamily="34" charset="0"/>
              </a:rPr>
              <a:t>     　　</a:t>
            </a:r>
            <a:r>
              <a:rPr lang="en-US" altLang="x-none" sz="2800" b="1" dirty="0">
                <a:latin typeface="Arial" panose="020B0604020202020204" pitchFamily="34" charset="0"/>
              </a:rPr>
              <a:t>A.1</a:t>
            </a:r>
            <a:r>
              <a:rPr lang="zh-CN" altLang="en-US" sz="2800" b="1" dirty="0">
                <a:latin typeface="Arial" panose="020B0604020202020204" pitchFamily="34" charset="0"/>
              </a:rPr>
              <a:t>个  </a:t>
            </a:r>
            <a:r>
              <a:rPr lang="en-US" altLang="x-none" sz="2800" b="1" dirty="0">
                <a:latin typeface="Arial" panose="020B0604020202020204" pitchFamily="34" charset="0"/>
              </a:rPr>
              <a:t>B</a:t>
            </a:r>
            <a:r>
              <a:rPr lang="zh-CN" altLang="en-US" sz="2800" b="1" dirty="0">
                <a:latin typeface="Arial" panose="020B0604020202020204" pitchFamily="34" charset="0"/>
              </a:rPr>
              <a:t>、</a:t>
            </a:r>
            <a:r>
              <a:rPr lang="en-US" altLang="x-none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个  </a:t>
            </a:r>
            <a:r>
              <a:rPr lang="en-US" altLang="x-none" sz="2800" b="1" dirty="0">
                <a:latin typeface="Arial" panose="020B0604020202020204" pitchFamily="34" charset="0"/>
              </a:rPr>
              <a:t>C</a:t>
            </a:r>
            <a:r>
              <a:rPr lang="zh-CN" altLang="en-US" sz="2800" b="1" dirty="0">
                <a:latin typeface="Arial" panose="020B0604020202020204" pitchFamily="34" charset="0"/>
              </a:rPr>
              <a:t>、</a:t>
            </a:r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个　</a:t>
            </a:r>
            <a:r>
              <a:rPr lang="en-US" altLang="x-none" sz="2800" b="1" dirty="0">
                <a:latin typeface="Arial" panose="020B0604020202020204" pitchFamily="34" charset="0"/>
              </a:rPr>
              <a:t>D</a:t>
            </a:r>
            <a:r>
              <a:rPr lang="zh-CN" altLang="en-US" sz="2800" b="1" dirty="0">
                <a:latin typeface="Arial" panose="020B0604020202020204" pitchFamily="34" charset="0"/>
              </a:rPr>
              <a:t>、</a:t>
            </a:r>
            <a:r>
              <a:rPr lang="en-US" altLang="x-none" sz="2800" b="1" dirty="0">
                <a:latin typeface="Arial" panose="020B0604020202020204" pitchFamily="34" charset="0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</a:rPr>
              <a:t>个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8435" name="文本框 18434"/>
          <p:cNvSpPr txBox="1"/>
          <p:nvPr/>
        </p:nvSpPr>
        <p:spPr>
          <a:xfrm>
            <a:off x="520700" y="0"/>
            <a:ext cx="14605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4000" b="1" dirty="0">
                <a:latin typeface="Arial" panose="020B0604020202020204" pitchFamily="34" charset="0"/>
              </a:rPr>
              <a:t>7</a:t>
            </a:r>
            <a:endParaRPr lang="en-US" altLang="x-none" sz="4000" b="1" dirty="0">
              <a:latin typeface="Arial" panose="020B0604020202020204" pitchFamily="34" charset="0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76200" y="2819400"/>
            <a:ext cx="843121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3600" dirty="0">
                <a:latin typeface="Arial" panose="020B0604020202020204" pitchFamily="34" charset="0"/>
              </a:rPr>
              <a:t>8</a:t>
            </a:r>
            <a:r>
              <a:rPr lang="zh-CN" altLang="en-US" sz="2800" dirty="0">
                <a:latin typeface="Arial" panose="020B0604020202020204" pitchFamily="34" charset="0"/>
              </a:rPr>
              <a:t>、</a:t>
            </a:r>
            <a:r>
              <a:rPr lang="zh-CN" altLang="en-US" sz="2400" dirty="0">
                <a:latin typeface="Arial" panose="020B0604020202020204" pitchFamily="34" charset="0"/>
              </a:rPr>
              <a:t>以三点</a:t>
            </a:r>
            <a:r>
              <a:rPr lang="en-US" altLang="x-none" sz="2400" dirty="0">
                <a:latin typeface="Arial" panose="020B0604020202020204" pitchFamily="34" charset="0"/>
              </a:rPr>
              <a:t>A</a:t>
            </a:r>
            <a:r>
              <a:rPr lang="zh-CN" altLang="en-US" sz="2400" dirty="0">
                <a:latin typeface="Arial" panose="020B0604020202020204" pitchFamily="34" charset="0"/>
              </a:rPr>
              <a:t>、</a:t>
            </a:r>
            <a:r>
              <a:rPr lang="en-US" altLang="x-none" sz="2400" dirty="0">
                <a:latin typeface="Arial" panose="020B0604020202020204" pitchFamily="34" charset="0"/>
              </a:rPr>
              <a:t>B</a:t>
            </a:r>
            <a:r>
              <a:rPr lang="zh-CN" altLang="en-US" sz="2400" dirty="0">
                <a:latin typeface="Arial" panose="020B0604020202020204" pitchFamily="34" charset="0"/>
              </a:rPr>
              <a:t>、</a:t>
            </a:r>
            <a:r>
              <a:rPr lang="en-US" altLang="x-none" sz="2400" dirty="0">
                <a:latin typeface="Arial" panose="020B0604020202020204" pitchFamily="34" charset="0"/>
              </a:rPr>
              <a:t>C</a:t>
            </a:r>
            <a:r>
              <a:rPr lang="zh-CN" altLang="en-US" sz="2400" dirty="0">
                <a:latin typeface="Arial" panose="020B0604020202020204" pitchFamily="34" charset="0"/>
              </a:rPr>
              <a:t>中的任意一点为端点，在图中可以找到不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400" dirty="0">
                <a:latin typeface="Arial" panose="020B0604020202020204" pitchFamily="34" charset="0"/>
              </a:rPr>
              <a:t>同的射线有</a:t>
            </a:r>
            <a:r>
              <a:rPr lang="en-US" altLang="x-none" sz="2400" dirty="0">
                <a:latin typeface="Arial" panose="020B0604020202020204" pitchFamily="34" charset="0"/>
              </a:rPr>
              <a:t>(   )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grpSp>
        <p:nvGrpSpPr>
          <p:cNvPr id="18437" name="组合 18436"/>
          <p:cNvGrpSpPr/>
          <p:nvPr/>
        </p:nvGrpSpPr>
        <p:grpSpPr>
          <a:xfrm>
            <a:off x="4953000" y="3962400"/>
            <a:ext cx="2743200" cy="1524000"/>
            <a:chOff x="0" y="0"/>
            <a:chExt cx="1728" cy="960"/>
          </a:xfrm>
        </p:grpSpPr>
        <p:sp>
          <p:nvSpPr>
            <p:cNvPr id="18438" name="文本框 18437"/>
            <p:cNvSpPr txBox="1"/>
            <p:nvPr/>
          </p:nvSpPr>
          <p:spPr>
            <a:xfrm>
              <a:off x="624" y="0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ctr"/>
              <a:r>
                <a:rPr lang="en-US" altLang="x-none" dirty="0">
                  <a:latin typeface="Arial" panose="020B0604020202020204" pitchFamily="34" charset="0"/>
                </a:rPr>
                <a:t>A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8439" name="直接连接符 18438"/>
            <p:cNvSpPr/>
            <p:nvPr/>
          </p:nvSpPr>
          <p:spPr>
            <a:xfrm>
              <a:off x="144" y="720"/>
              <a:ext cx="15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0" name="文本框 18439"/>
            <p:cNvSpPr txBox="1"/>
            <p:nvPr/>
          </p:nvSpPr>
          <p:spPr>
            <a:xfrm>
              <a:off x="0" y="576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ctr"/>
              <a:r>
                <a:rPr lang="en-US" altLang="x-none" dirty="0">
                  <a:latin typeface="Arial" panose="020B0604020202020204" pitchFamily="34" charset="0"/>
                </a:rPr>
                <a:t>B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8441" name="直接连接符 18440"/>
            <p:cNvSpPr/>
            <p:nvPr/>
          </p:nvSpPr>
          <p:spPr>
            <a:xfrm flipH="1">
              <a:off x="288" y="240"/>
              <a:ext cx="480" cy="4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2" name="直接连接符 18441"/>
            <p:cNvSpPr/>
            <p:nvPr/>
          </p:nvSpPr>
          <p:spPr>
            <a:xfrm>
              <a:off x="768" y="240"/>
              <a:ext cx="240" cy="4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3" name="文本框 18442"/>
            <p:cNvSpPr txBox="1"/>
            <p:nvPr/>
          </p:nvSpPr>
          <p:spPr>
            <a:xfrm rot="-10679690" flipV="1">
              <a:off x="384" y="729"/>
              <a:ext cx="120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x-none" dirty="0">
                  <a:latin typeface="Arial" panose="020B0604020202020204" pitchFamily="34" charset="0"/>
                </a:rPr>
                <a:t>C</a:t>
              </a:r>
              <a:endParaRPr lang="en-US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8444" name="文本框 18443"/>
          <p:cNvSpPr txBox="1"/>
          <p:nvPr/>
        </p:nvSpPr>
        <p:spPr>
          <a:xfrm>
            <a:off x="669925" y="4151313"/>
            <a:ext cx="3365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dirty="0">
                <a:latin typeface="Arial" panose="020B0604020202020204" pitchFamily="34" charset="0"/>
              </a:rPr>
              <a:t>A</a:t>
            </a:r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8445" name="文本框 18444"/>
          <p:cNvSpPr txBox="1"/>
          <p:nvPr/>
        </p:nvSpPr>
        <p:spPr>
          <a:xfrm>
            <a:off x="2590800" y="4038600"/>
            <a:ext cx="819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dirty="0">
                <a:latin typeface="Arial" panose="020B0604020202020204" pitchFamily="34" charset="0"/>
              </a:rPr>
              <a:t>B  5</a:t>
            </a:r>
            <a:r>
              <a:rPr lang="zh-CN" altLang="en-US" dirty="0">
                <a:latin typeface="Arial" panose="020B0604020202020204" pitchFamily="34" charset="0"/>
              </a:rPr>
              <a:t>条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6" name="文本框 18445"/>
          <p:cNvSpPr txBox="1"/>
          <p:nvPr/>
        </p:nvSpPr>
        <p:spPr>
          <a:xfrm>
            <a:off x="685800" y="4800600"/>
            <a:ext cx="8318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dirty="0">
                <a:latin typeface="Arial" panose="020B0604020202020204" pitchFamily="34" charset="0"/>
              </a:rPr>
              <a:t>C  6</a:t>
            </a:r>
            <a:r>
              <a:rPr lang="zh-CN" altLang="en-US" dirty="0">
                <a:latin typeface="Arial" panose="020B0604020202020204" pitchFamily="34" charset="0"/>
              </a:rPr>
              <a:t>条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7" name="文本框 18446"/>
          <p:cNvSpPr txBox="1"/>
          <p:nvPr/>
        </p:nvSpPr>
        <p:spPr>
          <a:xfrm>
            <a:off x="2514600" y="4876800"/>
            <a:ext cx="8318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dirty="0">
                <a:latin typeface="Arial" panose="020B0604020202020204" pitchFamily="34" charset="0"/>
              </a:rPr>
              <a:t>D  7</a:t>
            </a:r>
            <a:r>
              <a:rPr lang="zh-CN" altLang="en-US" dirty="0">
                <a:latin typeface="Arial" panose="020B0604020202020204" pitchFamily="34" charset="0"/>
              </a:rPr>
              <a:t>条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8" name="文本框 18447"/>
          <p:cNvSpPr txBox="1"/>
          <p:nvPr/>
        </p:nvSpPr>
        <p:spPr>
          <a:xfrm>
            <a:off x="990600" y="4114800"/>
            <a:ext cx="5397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dirty="0">
                <a:latin typeface="Arial" panose="020B0604020202020204" pitchFamily="34" charset="0"/>
              </a:rPr>
              <a:t>4</a:t>
            </a:r>
            <a:r>
              <a:rPr lang="zh-CN" altLang="en-US" dirty="0">
                <a:latin typeface="Arial" panose="020B0604020202020204" pitchFamily="34" charset="0"/>
              </a:rPr>
              <a:t>条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9" name="文本框 18448"/>
          <p:cNvSpPr txBox="1"/>
          <p:nvPr/>
        </p:nvSpPr>
        <p:spPr>
          <a:xfrm>
            <a:off x="4419600" y="2133600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b="1" dirty="0">
                <a:solidFill>
                  <a:srgbClr val="CC0000"/>
                </a:solidFill>
                <a:latin typeface="Arial" panose="020B0604020202020204" pitchFamily="34" charset="0"/>
              </a:rPr>
              <a:t>A</a:t>
            </a:r>
            <a:endParaRPr lang="en-US" altLang="x-none" sz="24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8450" name="文本框 18449"/>
          <p:cNvSpPr txBox="1"/>
          <p:nvPr/>
        </p:nvSpPr>
        <p:spPr>
          <a:xfrm>
            <a:off x="4876800" y="3352800"/>
            <a:ext cx="3873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CC0000"/>
                </a:solidFill>
                <a:latin typeface="Arial" panose="020B0604020202020204" pitchFamily="34" charset="0"/>
              </a:rPr>
              <a:t>A</a:t>
            </a:r>
            <a:endParaRPr lang="en-US" altLang="x-none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36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 build="allAtOnce"/>
      <p:bldP spid="18444" grpId="0"/>
      <p:bldP spid="18445" grpId="0"/>
      <p:bldP spid="18446" grpId="0"/>
      <p:bldP spid="18447" grpId="0"/>
      <p:bldP spid="18448" grpId="0"/>
      <p:bldP spid="18449" grpId="0"/>
      <p:bldP spid="184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7391400" y="381000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6</a:t>
            </a:r>
            <a:endParaRPr lang="en-US" altLang="x-none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0" y="457200"/>
            <a:ext cx="86106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2400" b="1" dirty="0">
                <a:latin typeface="Arial" panose="020B0604020202020204" pitchFamily="34" charset="0"/>
              </a:rPr>
              <a:t>9</a:t>
            </a:r>
            <a:r>
              <a:rPr lang="zh-CN" altLang="en-US" sz="2400" b="1" dirty="0">
                <a:latin typeface="Arial" panose="020B0604020202020204" pitchFamily="34" charset="0"/>
              </a:rPr>
              <a:t>、如图：点</a:t>
            </a:r>
            <a:r>
              <a:rPr lang="en-US" altLang="x-none" sz="2400" b="1" dirty="0">
                <a:latin typeface="Arial" panose="020B0604020202020204" pitchFamily="34" charset="0"/>
              </a:rPr>
              <a:t>B</a:t>
            </a:r>
            <a:r>
              <a:rPr lang="zh-CN" altLang="en-US" sz="2400" b="1" dirty="0">
                <a:latin typeface="Arial" panose="020B0604020202020204" pitchFamily="34" charset="0"/>
              </a:rPr>
              <a:t>、</a:t>
            </a:r>
            <a:r>
              <a:rPr lang="en-US" altLang="x-none" sz="2400" b="1" dirty="0">
                <a:latin typeface="Arial" panose="020B0604020202020204" pitchFamily="34" charset="0"/>
              </a:rPr>
              <a:t>C</a:t>
            </a:r>
            <a:r>
              <a:rPr lang="zh-CN" altLang="en-US" sz="2400" b="1" dirty="0">
                <a:latin typeface="Arial" panose="020B0604020202020204" pitchFamily="34" charset="0"/>
              </a:rPr>
              <a:t>在直线</a:t>
            </a:r>
            <a:r>
              <a:rPr lang="en-US" altLang="x-none" sz="2400" b="1" dirty="0">
                <a:latin typeface="Arial" panose="020B0604020202020204" pitchFamily="34" charset="0"/>
              </a:rPr>
              <a:t>AD</a:t>
            </a:r>
            <a:r>
              <a:rPr lang="zh-CN" altLang="en-US" sz="2400" b="1" dirty="0">
                <a:latin typeface="Arial" panose="020B0604020202020204" pitchFamily="34" charset="0"/>
              </a:rPr>
              <a:t>上。那么此图中线段有（         ）条，分别为线段（</a:t>
            </a:r>
            <a:r>
              <a:rPr lang="en-US" altLang="x-none" sz="2400" b="1" dirty="0">
                <a:latin typeface="Arial" panose="020B0604020202020204" pitchFamily="34" charset="0"/>
              </a:rPr>
              <a:t>AB  AC  AD   BC  BD  CD</a:t>
            </a:r>
            <a:r>
              <a:rPr lang="zh-CN" altLang="en-US" sz="2400" b="1" dirty="0">
                <a:latin typeface="Arial" panose="020B0604020202020204" pitchFamily="34" charset="0"/>
              </a:rPr>
              <a:t>　）</a:t>
            </a:r>
            <a:r>
              <a:rPr lang="en-US" altLang="x-none" sz="2400" b="1" dirty="0">
                <a:latin typeface="Arial" panose="020B0604020202020204" pitchFamily="34" charset="0"/>
              </a:rPr>
              <a:t>;</a:t>
            </a:r>
            <a:r>
              <a:rPr lang="zh-CN" altLang="en-US" sz="2400" b="1" dirty="0">
                <a:latin typeface="Arial" panose="020B0604020202020204" pitchFamily="34" charset="0"/>
              </a:rPr>
              <a:t>射线有（　　）条，分别为射线（                                                       </a:t>
            </a:r>
            <a:r>
              <a:rPr lang="en-US" altLang="x-none" sz="2400" b="1" dirty="0">
                <a:latin typeface="Arial" panose="020B0604020202020204" pitchFamily="34" charset="0"/>
              </a:rPr>
              <a:t>)    </a:t>
            </a:r>
            <a:r>
              <a:rPr lang="zh-CN" altLang="en-US" sz="2400" b="1" dirty="0">
                <a:latin typeface="Arial" panose="020B0604020202020204" pitchFamily="34" charset="0"/>
              </a:rPr>
              <a:t>　　　　　　 </a:t>
            </a:r>
            <a:r>
              <a:rPr lang="zh-CN" altLang="en-US" b="1" dirty="0">
                <a:latin typeface="Arial" panose="020B0604020202020204" pitchFamily="34" charset="0"/>
              </a:rPr>
              <a:t>　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19460" name="组合 19459"/>
          <p:cNvGrpSpPr/>
          <p:nvPr/>
        </p:nvGrpSpPr>
        <p:grpSpPr>
          <a:xfrm>
            <a:off x="914400" y="2743200"/>
            <a:ext cx="6629400" cy="1911350"/>
            <a:chOff x="0" y="0"/>
            <a:chExt cx="4176" cy="1204"/>
          </a:xfrm>
        </p:grpSpPr>
        <p:sp>
          <p:nvSpPr>
            <p:cNvPr id="19461" name="文本框 19460"/>
            <p:cNvSpPr txBox="1"/>
            <p:nvPr/>
          </p:nvSpPr>
          <p:spPr>
            <a:xfrm>
              <a:off x="262" y="0"/>
              <a:ext cx="11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lang="zh-CN" altLang="en-US" sz="3200" dirty="0">
                <a:latin typeface="Arial" panose="020B0604020202020204" pitchFamily="34" charset="0"/>
              </a:endParaRPr>
            </a:p>
          </p:txBody>
        </p:sp>
        <p:sp>
          <p:nvSpPr>
            <p:cNvPr id="19462" name="直接连接符 19461"/>
            <p:cNvSpPr/>
            <p:nvPr/>
          </p:nvSpPr>
          <p:spPr>
            <a:xfrm>
              <a:off x="48" y="1019"/>
              <a:ext cx="41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3" name="文本框 19462"/>
            <p:cNvSpPr txBox="1"/>
            <p:nvPr/>
          </p:nvSpPr>
          <p:spPr>
            <a:xfrm flipH="1">
              <a:off x="638" y="455"/>
              <a:ext cx="862" cy="7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7200" dirty="0">
                  <a:latin typeface="Arial" panose="020B0604020202020204" pitchFamily="34" charset="0"/>
                </a:rPr>
                <a:t>.</a:t>
              </a:r>
              <a:endParaRPr lang="en-US" altLang="x-none" sz="7200" dirty="0">
                <a:latin typeface="Arial" panose="020B0604020202020204" pitchFamily="34" charset="0"/>
              </a:endParaRPr>
            </a:p>
          </p:txBody>
        </p:sp>
        <p:sp>
          <p:nvSpPr>
            <p:cNvPr id="19464" name="文本框 19463"/>
            <p:cNvSpPr txBox="1"/>
            <p:nvPr/>
          </p:nvSpPr>
          <p:spPr>
            <a:xfrm>
              <a:off x="1341" y="378"/>
              <a:ext cx="294" cy="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8000" dirty="0">
                  <a:latin typeface="Arial" panose="020B0604020202020204" pitchFamily="34" charset="0"/>
                </a:rPr>
                <a:t>.</a:t>
              </a:r>
              <a:endParaRPr lang="en-US" altLang="x-none" sz="8000" dirty="0">
                <a:latin typeface="Arial" panose="020B0604020202020204" pitchFamily="34" charset="0"/>
              </a:endParaRPr>
            </a:p>
          </p:txBody>
        </p:sp>
        <p:sp>
          <p:nvSpPr>
            <p:cNvPr id="19465" name="文本框 19464"/>
            <p:cNvSpPr txBox="1"/>
            <p:nvPr/>
          </p:nvSpPr>
          <p:spPr>
            <a:xfrm>
              <a:off x="2947" y="378"/>
              <a:ext cx="294" cy="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8000" dirty="0">
                  <a:latin typeface="Arial" panose="020B0604020202020204" pitchFamily="34" charset="0"/>
                </a:rPr>
                <a:t>.</a:t>
              </a:r>
              <a:endParaRPr lang="en-US" altLang="x-none" sz="8000" dirty="0">
                <a:latin typeface="Arial" panose="020B0604020202020204" pitchFamily="34" charset="0"/>
              </a:endParaRPr>
            </a:p>
          </p:txBody>
        </p:sp>
        <p:sp>
          <p:nvSpPr>
            <p:cNvPr id="19466" name="文本框 19465"/>
            <p:cNvSpPr txBox="1"/>
            <p:nvPr/>
          </p:nvSpPr>
          <p:spPr>
            <a:xfrm>
              <a:off x="623" y="657"/>
              <a:ext cx="287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3200" dirty="0">
                  <a:latin typeface="Arial" panose="020B0604020202020204" pitchFamily="34" charset="0"/>
                </a:rPr>
                <a:t>A</a:t>
              </a:r>
              <a:endParaRPr lang="en-US" altLang="x-none" sz="3200" dirty="0">
                <a:latin typeface="Arial" panose="020B0604020202020204" pitchFamily="34" charset="0"/>
              </a:endParaRPr>
            </a:p>
          </p:txBody>
        </p:sp>
        <p:sp>
          <p:nvSpPr>
            <p:cNvPr id="19467" name="文本框 19466"/>
            <p:cNvSpPr txBox="1"/>
            <p:nvPr/>
          </p:nvSpPr>
          <p:spPr>
            <a:xfrm>
              <a:off x="1318" y="612"/>
              <a:ext cx="287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3200" dirty="0">
                  <a:latin typeface="Arial" panose="020B0604020202020204" pitchFamily="34" charset="0"/>
                </a:rPr>
                <a:t>B</a:t>
              </a:r>
              <a:endParaRPr lang="en-US" altLang="x-none" sz="3200" dirty="0">
                <a:latin typeface="Arial" panose="020B0604020202020204" pitchFamily="34" charset="0"/>
              </a:endParaRPr>
            </a:p>
          </p:txBody>
        </p:sp>
        <p:sp>
          <p:nvSpPr>
            <p:cNvPr id="19468" name="文本框 19467"/>
            <p:cNvSpPr txBox="1"/>
            <p:nvPr/>
          </p:nvSpPr>
          <p:spPr>
            <a:xfrm>
              <a:off x="2468" y="612"/>
              <a:ext cx="30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3200" dirty="0">
                  <a:latin typeface="Arial" panose="020B0604020202020204" pitchFamily="34" charset="0"/>
                </a:rPr>
                <a:t>C</a:t>
              </a:r>
              <a:endParaRPr lang="en-US" altLang="x-none" sz="3200" dirty="0">
                <a:latin typeface="Arial" panose="020B0604020202020204" pitchFamily="34" charset="0"/>
              </a:endParaRPr>
            </a:p>
          </p:txBody>
        </p:sp>
        <p:sp>
          <p:nvSpPr>
            <p:cNvPr id="19469" name="文本框 19468"/>
            <p:cNvSpPr txBox="1"/>
            <p:nvPr/>
          </p:nvSpPr>
          <p:spPr>
            <a:xfrm>
              <a:off x="2951" y="612"/>
              <a:ext cx="30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3200" dirty="0">
                  <a:latin typeface="Arial" panose="020B0604020202020204" pitchFamily="34" charset="0"/>
                </a:rPr>
                <a:t>D</a:t>
              </a:r>
              <a:endParaRPr lang="en-US" altLang="x-none" sz="3200" dirty="0">
                <a:latin typeface="Arial" panose="020B0604020202020204" pitchFamily="34" charset="0"/>
              </a:endParaRPr>
            </a:p>
          </p:txBody>
        </p:sp>
        <p:sp>
          <p:nvSpPr>
            <p:cNvPr id="19470" name="矩形 19469"/>
            <p:cNvSpPr/>
            <p:nvPr/>
          </p:nvSpPr>
          <p:spPr>
            <a:xfrm>
              <a:off x="2491" y="455"/>
              <a:ext cx="188" cy="7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7200" dirty="0">
                  <a:latin typeface="Arial" panose="020B0604020202020204" pitchFamily="34" charset="0"/>
                </a:rPr>
                <a:t>.</a:t>
              </a:r>
              <a:endParaRPr lang="en-US" altLang="x-none" sz="7200" dirty="0">
                <a:latin typeface="Arial" panose="020B0604020202020204" pitchFamily="34" charset="0"/>
              </a:endParaRPr>
            </a:p>
          </p:txBody>
        </p:sp>
        <p:sp>
          <p:nvSpPr>
            <p:cNvPr id="19471" name="文本框 19470"/>
            <p:cNvSpPr txBox="1"/>
            <p:nvPr/>
          </p:nvSpPr>
          <p:spPr>
            <a:xfrm>
              <a:off x="0" y="672"/>
              <a:ext cx="26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ctr"/>
              <a:r>
                <a:rPr lang="en-US" altLang="x-none" sz="2800" dirty="0">
                  <a:latin typeface="Arial" panose="020B0604020202020204" pitchFamily="34" charset="0"/>
                </a:rPr>
                <a:t>E</a:t>
              </a:r>
              <a:endParaRPr lang="en-US" altLang="x-none" sz="2800" dirty="0">
                <a:latin typeface="Arial" panose="020B0604020202020204" pitchFamily="34" charset="0"/>
              </a:endParaRPr>
            </a:p>
          </p:txBody>
        </p:sp>
        <p:sp>
          <p:nvSpPr>
            <p:cNvPr id="19472" name="文本框 19471"/>
            <p:cNvSpPr txBox="1"/>
            <p:nvPr/>
          </p:nvSpPr>
          <p:spPr>
            <a:xfrm>
              <a:off x="3696" y="624"/>
              <a:ext cx="27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ctr"/>
              <a:r>
                <a:rPr lang="en-US" altLang="x-none" sz="3200" dirty="0">
                  <a:latin typeface="Arial" panose="020B0604020202020204" pitchFamily="34" charset="0"/>
                </a:rPr>
                <a:t>F</a:t>
              </a:r>
              <a:endParaRPr lang="en-US" altLang="x-none" sz="32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73" name="文本框 19472"/>
          <p:cNvSpPr txBox="1"/>
          <p:nvPr/>
        </p:nvSpPr>
        <p:spPr>
          <a:xfrm>
            <a:off x="533400" y="1219200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8</a:t>
            </a:r>
            <a:endParaRPr lang="en-US" altLang="x-none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9474" name="文本框 19473"/>
          <p:cNvSpPr txBox="1"/>
          <p:nvPr/>
        </p:nvSpPr>
        <p:spPr>
          <a:xfrm>
            <a:off x="3692525" y="1219200"/>
            <a:ext cx="46863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b="1" dirty="0">
                <a:solidFill>
                  <a:srgbClr val="CC0000"/>
                </a:solidFill>
                <a:latin typeface="Arial" panose="020B0604020202020204" pitchFamily="34" charset="0"/>
              </a:rPr>
              <a:t>AE  AB  BA  BC  CE  CF DE  DF</a:t>
            </a:r>
            <a:endParaRPr lang="en-US" altLang="x-none" sz="24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73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图片 20481" descr="00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990600"/>
            <a:ext cx="7315200" cy="548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矩形 20482"/>
          <p:cNvSpPr/>
          <p:nvPr/>
        </p:nvSpPr>
        <p:spPr>
          <a:xfrm>
            <a:off x="684213" y="1557338"/>
            <a:ext cx="7567612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  <a:r>
              <a:rPr lang="zh-CN" altLang="en-US" sz="3200" b="1" dirty="0">
                <a:latin typeface="Times New Roman" panose="02020603050405020304" pitchFamily="18" charset="0"/>
              </a:rPr>
              <a:t>如图：射线</a:t>
            </a:r>
            <a:r>
              <a:rPr lang="en-US" altLang="x-none" sz="3200" b="1" dirty="0">
                <a:latin typeface="宋体" panose="02010600030101010101" pitchFamily="2" charset="-122"/>
              </a:rPr>
              <a:t>OA</a:t>
            </a:r>
            <a:r>
              <a:rPr lang="zh-CN" altLang="en-US" sz="3200" b="1" dirty="0">
                <a:latin typeface="Times New Roman" panose="02020603050405020304" pitchFamily="18" charset="0"/>
              </a:rPr>
              <a:t>与射线</a:t>
            </a:r>
            <a:r>
              <a:rPr lang="en-US" altLang="x-none" sz="3200" b="1" dirty="0">
                <a:latin typeface="宋体" panose="02010600030101010101" pitchFamily="2" charset="-122"/>
              </a:rPr>
              <a:t>OB</a:t>
            </a:r>
            <a:r>
              <a:rPr lang="zh-CN" altLang="en-US" sz="3200" b="1" dirty="0">
                <a:latin typeface="Times New Roman" panose="02020603050405020304" pitchFamily="18" charset="0"/>
              </a:rPr>
              <a:t>是同一条射线吗？射线</a:t>
            </a:r>
            <a:r>
              <a:rPr lang="en-US" altLang="x-none" sz="3200" b="1" dirty="0">
                <a:latin typeface="宋体" panose="02010600030101010101" pitchFamily="2" charset="-122"/>
              </a:rPr>
              <a:t>OB</a:t>
            </a:r>
            <a:r>
              <a:rPr lang="zh-CN" altLang="en-US" sz="3200" b="1" dirty="0">
                <a:latin typeface="Times New Roman" panose="02020603050405020304" pitchFamily="18" charset="0"/>
              </a:rPr>
              <a:t>与射线</a:t>
            </a:r>
            <a:r>
              <a:rPr lang="en-US" altLang="x-none" sz="3200" b="1" dirty="0">
                <a:latin typeface="宋体" panose="02010600030101010101" pitchFamily="2" charset="-122"/>
              </a:rPr>
              <a:t>AB</a:t>
            </a:r>
            <a:r>
              <a:rPr lang="zh-CN" altLang="en-US" sz="3200" b="1" dirty="0">
                <a:latin typeface="Times New Roman" panose="02020603050405020304" pitchFamily="18" charset="0"/>
              </a:rPr>
              <a:t>是同一条射线吗？射线</a:t>
            </a:r>
            <a:r>
              <a:rPr lang="en-US" altLang="x-none" sz="3200" b="1" dirty="0">
                <a:latin typeface="宋体" panose="02010600030101010101" pitchFamily="2" charset="-122"/>
              </a:rPr>
              <a:t>OA</a:t>
            </a:r>
            <a:r>
              <a:rPr lang="zh-CN" altLang="en-US" sz="3200" b="1" dirty="0">
                <a:latin typeface="Times New Roman" panose="02020603050405020304" pitchFamily="18" charset="0"/>
              </a:rPr>
              <a:t>与射线</a:t>
            </a:r>
            <a:r>
              <a:rPr lang="en-US" altLang="x-none" sz="3200" b="1" dirty="0">
                <a:latin typeface="宋体" panose="02010600030101010101" pitchFamily="2" charset="-122"/>
              </a:rPr>
              <a:t>AO</a:t>
            </a:r>
            <a:r>
              <a:rPr lang="zh-CN" altLang="en-US" sz="3200" b="1" dirty="0">
                <a:latin typeface="Times New Roman" panose="02020603050405020304" pitchFamily="18" charset="0"/>
              </a:rPr>
              <a:t>是同一条射线吗？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pPr eaLnBrk="0" hangingPunct="0"/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20484" name="对象 20483"/>
          <p:cNvGraphicFramePr>
            <a:graphicFrameLocks noChangeAspect="1"/>
          </p:cNvGraphicFramePr>
          <p:nvPr/>
        </p:nvGraphicFramePr>
        <p:xfrm>
          <a:off x="1116013" y="3644900"/>
          <a:ext cx="69342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990725" imgH="323850" progId="PBrush">
                  <p:embed/>
                </p:oleObj>
              </mc:Choice>
              <mc:Fallback>
                <p:oleObj name="" r:id="rId2" imgW="1990725" imgH="323850" progId="PBrush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6013" y="3644900"/>
                        <a:ext cx="6934200" cy="1128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文本框 20484"/>
          <p:cNvSpPr txBox="1"/>
          <p:nvPr/>
        </p:nvSpPr>
        <p:spPr>
          <a:xfrm>
            <a:off x="0" y="334963"/>
            <a:ext cx="16224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3200" dirty="0">
                <a:latin typeface="Arial" panose="020B0604020202020204" pitchFamily="34" charset="0"/>
              </a:rPr>
              <a:t>10</a:t>
            </a:r>
            <a:r>
              <a:rPr lang="zh-CN" altLang="en-US" sz="3200" dirty="0">
                <a:latin typeface="Arial" panose="020B0604020202020204" pitchFamily="34" charset="0"/>
              </a:rPr>
              <a:t>、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457200" y="53340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Arial" panose="020B0604020202020204" pitchFamily="34" charset="0"/>
              </a:rPr>
              <a:t>画一画：</a:t>
            </a:r>
            <a:endParaRPr lang="zh-CN" altLang="en-US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539750" y="1920875"/>
            <a:ext cx="79200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、过点</a:t>
            </a:r>
            <a:r>
              <a:rPr lang="en-US" altLang="x-none" sz="2400" b="1" dirty="0">
                <a:latin typeface="Arial" panose="020B0604020202020204" pitchFamily="34" charset="0"/>
              </a:rPr>
              <a:t>A</a:t>
            </a:r>
            <a:r>
              <a:rPr lang="zh-CN" altLang="en-US" sz="2400" b="1" dirty="0">
                <a:latin typeface="Arial" panose="020B0604020202020204" pitchFamily="34" charset="0"/>
              </a:rPr>
              <a:t>画直线：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838200" y="2667000"/>
            <a:ext cx="47513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你能画几条直线？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1509" name="椭圆 21508"/>
          <p:cNvSpPr/>
          <p:nvPr/>
        </p:nvSpPr>
        <p:spPr>
          <a:xfrm>
            <a:off x="7162800" y="1447800"/>
            <a:ext cx="2286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10" name="文本框 21509"/>
          <p:cNvSpPr txBox="1"/>
          <p:nvPr/>
        </p:nvSpPr>
        <p:spPr>
          <a:xfrm>
            <a:off x="7239000" y="762000"/>
            <a:ext cx="4206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FF0066"/>
                </a:solidFill>
                <a:latin typeface="Arial" panose="020B0604020202020204" pitchFamily="34" charset="0"/>
              </a:rPr>
              <a:t>A</a:t>
            </a:r>
            <a:endParaRPr lang="en-US" altLang="x-none" sz="28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直接连接符 21510"/>
          <p:cNvSpPr/>
          <p:nvPr/>
        </p:nvSpPr>
        <p:spPr>
          <a:xfrm flipH="1">
            <a:off x="6629400" y="1066800"/>
            <a:ext cx="1371600" cy="914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2" name="直接连接符 21511"/>
          <p:cNvSpPr/>
          <p:nvPr/>
        </p:nvSpPr>
        <p:spPr>
          <a:xfrm>
            <a:off x="6858000" y="762000"/>
            <a:ext cx="838200" cy="1676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3" name="直接连接符 21512"/>
          <p:cNvSpPr/>
          <p:nvPr/>
        </p:nvSpPr>
        <p:spPr>
          <a:xfrm>
            <a:off x="6705600" y="1447800"/>
            <a:ext cx="137160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4" name="直接连接符 21513"/>
          <p:cNvSpPr/>
          <p:nvPr/>
        </p:nvSpPr>
        <p:spPr>
          <a:xfrm>
            <a:off x="6629400" y="1143000"/>
            <a:ext cx="1600200" cy="990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5" name="直接连接符 21514"/>
          <p:cNvSpPr/>
          <p:nvPr/>
        </p:nvSpPr>
        <p:spPr>
          <a:xfrm>
            <a:off x="7239000" y="609600"/>
            <a:ext cx="152400" cy="18288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16" name="文本框 21515"/>
          <p:cNvSpPr txBox="1"/>
          <p:nvPr/>
        </p:nvSpPr>
        <p:spPr>
          <a:xfrm>
            <a:off x="0" y="3417888"/>
            <a:ext cx="546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3200" dirty="0">
                <a:solidFill>
                  <a:srgbClr val="CC00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结论：经过一点有无数条直线</a:t>
            </a:r>
            <a:endParaRPr lang="zh-CN" altLang="en-US" sz="3200" dirty="0">
              <a:solidFill>
                <a:srgbClr val="CC00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1517" name="文本框 21516"/>
          <p:cNvSpPr txBox="1"/>
          <p:nvPr/>
        </p:nvSpPr>
        <p:spPr>
          <a:xfrm>
            <a:off x="304800" y="3886200"/>
            <a:ext cx="3859213" cy="10969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、经过</a:t>
            </a:r>
            <a:r>
              <a:rPr lang="en-US" altLang="x-none" sz="2400" b="1" dirty="0">
                <a:latin typeface="Arial" panose="020B0604020202020204" pitchFamily="34" charset="0"/>
              </a:rPr>
              <a:t>A</a:t>
            </a:r>
            <a:r>
              <a:rPr lang="zh-CN" altLang="en-US" sz="2400" b="1" dirty="0">
                <a:latin typeface="Arial" panose="020B0604020202020204" pitchFamily="34" charset="0"/>
              </a:rPr>
              <a:t>、</a:t>
            </a:r>
            <a:r>
              <a:rPr lang="en-US" altLang="x-none" sz="2400" b="1" dirty="0">
                <a:latin typeface="Arial" panose="020B0604020202020204" pitchFamily="34" charset="0"/>
              </a:rPr>
              <a:t>B</a:t>
            </a:r>
            <a:r>
              <a:rPr lang="zh-CN" altLang="en-US" sz="2400" b="1" dirty="0">
                <a:latin typeface="Arial" panose="020B0604020202020204" pitchFamily="34" charset="0"/>
              </a:rPr>
              <a:t>两点画直线，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400" b="1" dirty="0">
                <a:latin typeface="Arial" panose="020B0604020202020204" pitchFamily="34" charset="0"/>
              </a:rPr>
              <a:t>你又可以画几条？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8" name="椭圆 21517"/>
          <p:cNvSpPr/>
          <p:nvPr/>
        </p:nvSpPr>
        <p:spPr>
          <a:xfrm>
            <a:off x="6248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19" name="椭圆 21518"/>
          <p:cNvSpPr/>
          <p:nvPr/>
        </p:nvSpPr>
        <p:spPr>
          <a:xfrm>
            <a:off x="7696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520" name="文本框 21519"/>
          <p:cNvSpPr txBox="1"/>
          <p:nvPr/>
        </p:nvSpPr>
        <p:spPr>
          <a:xfrm>
            <a:off x="6172200" y="3276600"/>
            <a:ext cx="3873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CC0000"/>
                </a:solidFill>
                <a:latin typeface="Arial" panose="020B0604020202020204" pitchFamily="34" charset="0"/>
              </a:rPr>
              <a:t>A</a:t>
            </a:r>
            <a:endParaRPr lang="en-US" altLang="x-none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1521" name="文本框 21520"/>
          <p:cNvSpPr txBox="1"/>
          <p:nvPr/>
        </p:nvSpPr>
        <p:spPr>
          <a:xfrm>
            <a:off x="7620000" y="3276600"/>
            <a:ext cx="3873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CC0000"/>
                </a:solidFill>
                <a:latin typeface="Arial" panose="020B0604020202020204" pitchFamily="34" charset="0"/>
              </a:rPr>
              <a:t>B</a:t>
            </a:r>
            <a:endParaRPr lang="en-US" altLang="x-none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1522" name="直接连接符 21521"/>
          <p:cNvSpPr/>
          <p:nvPr/>
        </p:nvSpPr>
        <p:spPr>
          <a:xfrm>
            <a:off x="5410200" y="3962400"/>
            <a:ext cx="3124200" cy="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3" name="文本框 21522"/>
          <p:cNvSpPr txBox="1"/>
          <p:nvPr/>
        </p:nvSpPr>
        <p:spPr>
          <a:xfrm>
            <a:off x="0" y="4724400"/>
            <a:ext cx="7651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结论：经过两点有一条直线，并且只有一条直线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1524" name="文本框 21523"/>
          <p:cNvSpPr txBox="1"/>
          <p:nvPr/>
        </p:nvSpPr>
        <p:spPr>
          <a:xfrm>
            <a:off x="533400" y="5334000"/>
            <a:ext cx="38417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简记为：两点确定一条直线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10" grpId="0"/>
      <p:bldP spid="21516" grpId="0"/>
      <p:bldP spid="21517" grpId="0"/>
      <p:bldP spid="21520" grpId="0"/>
      <p:bldP spid="21521" grpId="0"/>
      <p:bldP spid="21523" grpId="0"/>
      <p:bldP spid="215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矩形 22529"/>
          <p:cNvSpPr/>
          <p:nvPr/>
        </p:nvSpPr>
        <p:spPr>
          <a:xfrm>
            <a:off x="838200" y="-457200"/>
            <a:ext cx="7315200" cy="27765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defTabSz="0">
              <a:tabLst>
                <a:tab pos="228600" algn="l"/>
              </a:tabLst>
            </a:pPr>
            <a:endParaRPr lang="zh-CN" altLang="en-US" sz="3600" b="1" dirty="0">
              <a:latin typeface="宋体" panose="02010600030101010101" pitchFamily="2" charset="-122"/>
            </a:endParaRPr>
          </a:p>
          <a:p>
            <a:pPr algn="just" defTabSz="0">
              <a:tabLst>
                <a:tab pos="228600" algn="l"/>
              </a:tabLst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练习二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0">
              <a:tabLst>
                <a:tab pos="228600" algn="l"/>
              </a:tabLst>
            </a:pPr>
            <a:r>
              <a:rPr lang="en-US" altLang="x-none" sz="2800" b="1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、要在墙上钉牢一根木条，至少要钉</a:t>
            </a:r>
            <a:r>
              <a:rPr lang="en-US" altLang="x-none" sz="2800" b="1" dirty="0">
                <a:latin typeface="Times New Roman" panose="02020603050405020304" pitchFamily="18" charset="0"/>
              </a:rPr>
              <a:t>———</a:t>
            </a:r>
            <a:endParaRPr lang="en-US" altLang="x-none" sz="2800" b="1" dirty="0">
              <a:latin typeface="宋体" panose="02010600030101010101" pitchFamily="2" charset="-122"/>
            </a:endParaRPr>
          </a:p>
          <a:p>
            <a:pPr algn="just" defTabSz="0">
              <a:tabLst>
                <a:tab pos="228600" algn="l"/>
              </a:tabLst>
            </a:pPr>
            <a:endParaRPr lang="en-US" altLang="x-none" sz="2800" b="1" dirty="0">
              <a:latin typeface="宋体" panose="02010600030101010101" pitchFamily="2" charset="-122"/>
            </a:endParaRPr>
          </a:p>
          <a:p>
            <a:pPr algn="just" defTabSz="0">
              <a:tabLst>
                <a:tab pos="228600" algn="l"/>
              </a:tabLst>
            </a:pPr>
            <a:r>
              <a:rPr lang="zh-CN" altLang="en-US" sz="2800" b="1" dirty="0">
                <a:latin typeface="宋体" panose="02010600030101010101" pitchFamily="2" charset="-122"/>
              </a:rPr>
              <a:t>钉子，道理是</a:t>
            </a:r>
            <a:r>
              <a:rPr lang="en-US" altLang="x-none" sz="2800" b="1" dirty="0">
                <a:latin typeface="Times New Roman" panose="02020603050405020304" pitchFamily="18" charset="0"/>
              </a:rPr>
              <a:t>——————————</a:t>
            </a:r>
            <a:endParaRPr lang="en-US" altLang="x-none" sz="2800" b="1" dirty="0">
              <a:latin typeface="宋体" panose="02010600030101010101" pitchFamily="2" charset="-122"/>
            </a:endParaRPr>
          </a:p>
          <a:p>
            <a:pPr defTabSz="0" eaLnBrk="0" hangingPunct="0">
              <a:tabLst>
                <a:tab pos="228600" algn="l"/>
              </a:tabLst>
            </a:pPr>
            <a:r>
              <a:rPr lang="en-US" altLang="x-none" sz="2800" b="1" dirty="0">
                <a:latin typeface="Times New Roman" panose="02020603050405020304" pitchFamily="18" charset="0"/>
              </a:rPr>
              <a:t>   </a:t>
            </a:r>
            <a:endParaRPr lang="en-US" altLang="x-none" sz="2800" b="1" dirty="0">
              <a:latin typeface="Times New Roman" panose="02020603050405020304" pitchFamily="18" charset="0"/>
            </a:endParaRPr>
          </a:p>
        </p:txBody>
      </p:sp>
      <p:pic>
        <p:nvPicPr>
          <p:cNvPr id="22531" name="图片 22530" descr="natu0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125" y="3716338"/>
            <a:ext cx="2286000" cy="2582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2" name="文本框 22531"/>
          <p:cNvSpPr txBox="1"/>
          <p:nvPr/>
        </p:nvSpPr>
        <p:spPr>
          <a:xfrm>
            <a:off x="2971800" y="1066800"/>
            <a:ext cx="44624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道理：两点确定一条直线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6858000" y="304800"/>
            <a:ext cx="12223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32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根，</a:t>
            </a:r>
            <a:endParaRPr lang="zh-CN" altLang="en-US" sz="32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609600" y="2133600"/>
            <a:ext cx="7318375" cy="25288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3200" dirty="0">
                <a:latin typeface="Arial" panose="020B0604020202020204" pitchFamily="34" charset="0"/>
              </a:rPr>
              <a:t>2</a:t>
            </a:r>
            <a:r>
              <a:rPr lang="zh-CN" altLang="en-US" sz="3200" dirty="0">
                <a:latin typeface="Arial" panose="020B0604020202020204" pitchFamily="34" charset="0"/>
              </a:rPr>
              <a:t>、在路旁栽树，通常是在路的两端立桩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latin typeface="Arial" panose="020B0604020202020204" pitchFamily="34" charset="0"/>
              </a:rPr>
              <a:t>放线，然后沿线栽树，其中的道理是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 algn="ctr"/>
            <a:endParaRPr lang="zh-CN" altLang="en-US" sz="3200" dirty="0">
              <a:latin typeface="Arial" panose="020B0604020202020204" pitchFamily="34" charset="0"/>
            </a:endParaRPr>
          </a:p>
          <a:p>
            <a:pPr algn="ctr"/>
            <a:endParaRPr lang="zh-CN" altLang="en-US" sz="3200" dirty="0">
              <a:latin typeface="Arial" panose="020B0604020202020204" pitchFamily="34" charset="0"/>
            </a:endParaRPr>
          </a:p>
          <a:p>
            <a:pPr algn="ctr"/>
            <a:r>
              <a:rPr lang="en-US" altLang="x-none" sz="3200" dirty="0">
                <a:latin typeface="Arial" panose="020B0604020202020204" pitchFamily="34" charset="0"/>
              </a:rPr>
              <a:t>————————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22535" name="文本框 22534"/>
          <p:cNvSpPr txBox="1"/>
          <p:nvPr/>
        </p:nvSpPr>
        <p:spPr>
          <a:xfrm>
            <a:off x="2082800" y="3603625"/>
            <a:ext cx="30416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两点确定一条直线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3" grpId="0"/>
      <p:bldP spid="22534" grpId="0"/>
      <p:bldP spid="225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3554" name="文本框 23553"/>
          <p:cNvSpPr txBox="1"/>
          <p:nvPr/>
        </p:nvSpPr>
        <p:spPr>
          <a:xfrm>
            <a:off x="468313" y="404813"/>
            <a:ext cx="82804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600" b="1" dirty="0"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latin typeface="Arial" panose="020B0604020202020204" pitchFamily="34" charset="0"/>
              </a:rPr>
              <a:t>、在同一平面内，有四点</a:t>
            </a:r>
            <a:r>
              <a:rPr lang="en-US" altLang="x-none" sz="3600" b="1" dirty="0">
                <a:latin typeface="Arial" panose="020B0604020202020204" pitchFamily="34" charset="0"/>
              </a:rPr>
              <a:t>A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x-none" sz="3600" b="1" dirty="0">
                <a:latin typeface="Arial" panose="020B0604020202020204" pitchFamily="34" charset="0"/>
              </a:rPr>
              <a:t>B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x-none" sz="3600" b="1" dirty="0">
                <a:latin typeface="Arial" panose="020B0604020202020204" pitchFamily="34" charset="0"/>
              </a:rPr>
              <a:t>C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x-none" sz="3600" b="1" dirty="0">
                <a:latin typeface="Arial" panose="020B0604020202020204" pitchFamily="34" charset="0"/>
              </a:rPr>
              <a:t>D</a:t>
            </a:r>
            <a:r>
              <a:rPr lang="zh-CN" altLang="en-US" sz="3600" b="1" dirty="0">
                <a:latin typeface="Arial" panose="020B0604020202020204" pitchFamily="34" charset="0"/>
              </a:rPr>
              <a:t>，其中每三点都不再同一条直线上，每过两点画直线，可画几条？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23555" name="椭圆 23554"/>
          <p:cNvSpPr/>
          <p:nvPr/>
        </p:nvSpPr>
        <p:spPr>
          <a:xfrm>
            <a:off x="7126288" y="6267450"/>
            <a:ext cx="142875" cy="1428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56" name="椭圆 23555"/>
          <p:cNvSpPr/>
          <p:nvPr/>
        </p:nvSpPr>
        <p:spPr>
          <a:xfrm>
            <a:off x="5989638" y="6283325"/>
            <a:ext cx="142875" cy="1428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57" name="椭圆 23556"/>
          <p:cNvSpPr/>
          <p:nvPr/>
        </p:nvSpPr>
        <p:spPr>
          <a:xfrm>
            <a:off x="7197725" y="5370513"/>
            <a:ext cx="142875" cy="1428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58" name="椭圆 23557"/>
          <p:cNvSpPr/>
          <p:nvPr/>
        </p:nvSpPr>
        <p:spPr>
          <a:xfrm>
            <a:off x="6067425" y="5299075"/>
            <a:ext cx="142875" cy="1428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59" name="文本框 23558"/>
          <p:cNvSpPr txBox="1"/>
          <p:nvPr/>
        </p:nvSpPr>
        <p:spPr>
          <a:xfrm>
            <a:off x="5580063" y="5846763"/>
            <a:ext cx="5762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200" b="1" dirty="0">
                <a:latin typeface="Arial" panose="020B0604020202020204" pitchFamily="34" charset="0"/>
              </a:rPr>
              <a:t>C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6804025" y="4913313"/>
            <a:ext cx="5762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200" b="1" dirty="0">
                <a:latin typeface="Arial" panose="020B0604020202020204" pitchFamily="34" charset="0"/>
              </a:rPr>
              <a:t>B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23561" name="文本框 23560"/>
          <p:cNvSpPr txBox="1"/>
          <p:nvPr/>
        </p:nvSpPr>
        <p:spPr>
          <a:xfrm rot="-10800000" flipV="1">
            <a:off x="6156325" y="4838700"/>
            <a:ext cx="5048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200" b="1" dirty="0">
                <a:latin typeface="Arial" panose="020B0604020202020204" pitchFamily="34" charset="0"/>
              </a:rPr>
              <a:t>A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23562" name="文本框 23561"/>
          <p:cNvSpPr txBox="1"/>
          <p:nvPr/>
        </p:nvSpPr>
        <p:spPr>
          <a:xfrm>
            <a:off x="2771775" y="2060575"/>
            <a:ext cx="5762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3563" name="直接连接符 23562"/>
          <p:cNvSpPr/>
          <p:nvPr/>
        </p:nvSpPr>
        <p:spPr>
          <a:xfrm flipH="1">
            <a:off x="6013450" y="5129213"/>
            <a:ext cx="142875" cy="1728787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4" name="直接连接符 23563"/>
          <p:cNvSpPr/>
          <p:nvPr/>
        </p:nvSpPr>
        <p:spPr>
          <a:xfrm>
            <a:off x="5364163" y="6354763"/>
            <a:ext cx="230505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5" name="直接连接符 23564"/>
          <p:cNvSpPr/>
          <p:nvPr/>
        </p:nvSpPr>
        <p:spPr>
          <a:xfrm>
            <a:off x="5580063" y="5346700"/>
            <a:ext cx="2232025" cy="142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6" name="直接连接符 23565"/>
          <p:cNvSpPr/>
          <p:nvPr/>
        </p:nvSpPr>
        <p:spPr>
          <a:xfrm flipH="1">
            <a:off x="7164388" y="5057775"/>
            <a:ext cx="144462" cy="158432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7" name="直接连接符 23566"/>
          <p:cNvSpPr/>
          <p:nvPr/>
        </p:nvSpPr>
        <p:spPr>
          <a:xfrm flipV="1">
            <a:off x="5437188" y="5129213"/>
            <a:ext cx="2303462" cy="165735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8" name="直接连接符 23567"/>
          <p:cNvSpPr/>
          <p:nvPr/>
        </p:nvSpPr>
        <p:spPr>
          <a:xfrm>
            <a:off x="5653088" y="4913313"/>
            <a:ext cx="1943100" cy="180022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9" name="文本框 23568"/>
          <p:cNvSpPr txBox="1"/>
          <p:nvPr/>
        </p:nvSpPr>
        <p:spPr>
          <a:xfrm>
            <a:off x="7165975" y="5835650"/>
            <a:ext cx="7191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800" b="1" dirty="0">
                <a:latin typeface="Arial" panose="020B0604020202020204" pitchFamily="34" charset="0"/>
              </a:rPr>
              <a:t>D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3570" name="文本框 23569"/>
          <p:cNvSpPr txBox="1"/>
          <p:nvPr/>
        </p:nvSpPr>
        <p:spPr>
          <a:xfrm>
            <a:off x="228600" y="2438400"/>
            <a:ext cx="8281988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可画六条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61" grpId="0"/>
      <p:bldP spid="23569" grpId="0"/>
      <p:bldP spid="23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点击放大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609600" y="1371600"/>
            <a:ext cx="7772400" cy="5213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矩形 6146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48" name="矩形 6147"/>
          <p:cNvSpPr/>
          <p:nvPr/>
        </p:nvSpPr>
        <p:spPr>
          <a:xfrm>
            <a:off x="6477000" y="4495800"/>
            <a:ext cx="304800" cy="3810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49" name="矩形 6148"/>
          <p:cNvSpPr/>
          <p:nvPr/>
        </p:nvSpPr>
        <p:spPr>
          <a:xfrm>
            <a:off x="5791200" y="4953000"/>
            <a:ext cx="304800" cy="3810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0" name="矩形 6149"/>
          <p:cNvSpPr/>
          <p:nvPr/>
        </p:nvSpPr>
        <p:spPr>
          <a:xfrm>
            <a:off x="4191000" y="4572000"/>
            <a:ext cx="304800" cy="38100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1" name="文本框 6150"/>
          <p:cNvSpPr txBox="1"/>
          <p:nvPr/>
        </p:nvSpPr>
        <p:spPr>
          <a:xfrm>
            <a:off x="914400" y="0"/>
            <a:ext cx="723900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66"/>
                </a:solidFill>
                <a:latin typeface="Arial" panose="020B0604020202020204" pitchFamily="34" charset="0"/>
              </a:rPr>
              <a:t>请你在中国地图上找出表示北京、上海、南昌、成都所在位置的点。</a:t>
            </a:r>
            <a:endParaRPr lang="zh-CN" altLang="en-US" sz="3600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4578" name="表格 24577"/>
          <p:cNvGraphicFramePr/>
          <p:nvPr/>
        </p:nvGraphicFramePr>
        <p:xfrm>
          <a:off x="0" y="609600"/>
          <a:ext cx="8512175" cy="6249988"/>
        </p:xfrm>
        <a:graphic>
          <a:graphicData uri="http://schemas.openxmlformats.org/drawingml/2006/table">
            <a:tbl>
              <a:tblPr/>
              <a:tblGrid>
                <a:gridCol w="2432050"/>
                <a:gridCol w="3435350"/>
                <a:gridCol w="2644775"/>
              </a:tblGrid>
              <a:tr h="1096963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线段</a:t>
                      </a:r>
                      <a:r>
                        <a:rPr lang="en-US" altLang="x-none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r>
                        <a:rPr lang="zh-CN" alt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上的点数</a:t>
                      </a:r>
                      <a:r>
                        <a:rPr lang="en-US" altLang="x-none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zh-CN" alt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（包括</a:t>
                      </a:r>
                      <a:r>
                        <a:rPr lang="en-US" altLang="x-none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alt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x-none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CN" alt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两点）</a:t>
                      </a:r>
                      <a:endParaRPr lang="zh-CN" altLang="en-US" sz="2200" b="1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zh-CN" altLang="en-US" sz="5000" b="1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4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</a:tr>
              <a:tr h="1030287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800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800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7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800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800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800" dirty="0"/>
                    </a:p>
                  </a:txBody>
                  <a:tcPr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</a:tr>
            </a:tbl>
          </a:graphicData>
        </a:graphic>
      </p:graphicFrame>
      <p:sp>
        <p:nvSpPr>
          <p:cNvPr id="24608" name="文本框 24607"/>
          <p:cNvSpPr txBox="1"/>
          <p:nvPr/>
        </p:nvSpPr>
        <p:spPr>
          <a:xfrm>
            <a:off x="2971800" y="762000"/>
            <a:ext cx="13906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图     例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4609" name="文本框 24608"/>
          <p:cNvSpPr txBox="1"/>
          <p:nvPr/>
        </p:nvSpPr>
        <p:spPr>
          <a:xfrm>
            <a:off x="6096000" y="838200"/>
            <a:ext cx="187007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线段条数</a:t>
            </a:r>
            <a:r>
              <a:rPr lang="en-US" altLang="x-none" sz="2800" b="1" dirty="0">
                <a:latin typeface="Arial" panose="020B0604020202020204" pitchFamily="34" charset="0"/>
              </a:rPr>
              <a:t>N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4610" name="文本框 24609"/>
          <p:cNvSpPr txBox="1"/>
          <p:nvPr/>
        </p:nvSpPr>
        <p:spPr>
          <a:xfrm>
            <a:off x="1143000" y="1981200"/>
            <a:ext cx="3413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4611" name="文本框 24610"/>
          <p:cNvSpPr txBox="1"/>
          <p:nvPr/>
        </p:nvSpPr>
        <p:spPr>
          <a:xfrm>
            <a:off x="1143000" y="2819400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800" b="1" dirty="0">
                <a:latin typeface="Arial" panose="020B0604020202020204" pitchFamily="34" charset="0"/>
              </a:rPr>
              <a:t>4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4612" name="文本框 24611"/>
          <p:cNvSpPr txBox="1"/>
          <p:nvPr/>
        </p:nvSpPr>
        <p:spPr>
          <a:xfrm>
            <a:off x="1066800" y="3810000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800" b="1" dirty="0">
                <a:latin typeface="Arial" panose="020B0604020202020204" pitchFamily="34" charset="0"/>
              </a:rPr>
              <a:t>5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4613" name="文本框 24612"/>
          <p:cNvSpPr txBox="1"/>
          <p:nvPr/>
        </p:nvSpPr>
        <p:spPr>
          <a:xfrm>
            <a:off x="1143000" y="4800600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800" b="1" dirty="0">
                <a:latin typeface="Arial" panose="020B0604020202020204" pitchFamily="34" charset="0"/>
              </a:rPr>
              <a:t>6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sp>
        <p:nvSpPr>
          <p:cNvPr id="24614" name="文本框 24613"/>
          <p:cNvSpPr txBox="1"/>
          <p:nvPr/>
        </p:nvSpPr>
        <p:spPr>
          <a:xfrm>
            <a:off x="1219200" y="5881688"/>
            <a:ext cx="4175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2800" b="1" dirty="0">
                <a:latin typeface="Arial" panose="020B0604020202020204" pitchFamily="34" charset="0"/>
              </a:rPr>
              <a:t>7</a:t>
            </a:r>
            <a:endParaRPr lang="en-US" altLang="x-none" sz="2800" b="1" dirty="0">
              <a:latin typeface="Arial" panose="020B0604020202020204" pitchFamily="34" charset="0"/>
            </a:endParaRPr>
          </a:p>
        </p:txBody>
      </p:sp>
      <p:grpSp>
        <p:nvGrpSpPr>
          <p:cNvPr id="24615" name="组合 24614"/>
          <p:cNvGrpSpPr/>
          <p:nvPr/>
        </p:nvGrpSpPr>
        <p:grpSpPr>
          <a:xfrm>
            <a:off x="2895600" y="1954213"/>
            <a:ext cx="2749550" cy="560387"/>
            <a:chOff x="0" y="0"/>
            <a:chExt cx="1732" cy="353"/>
          </a:xfrm>
        </p:grpSpPr>
        <p:grpSp>
          <p:nvGrpSpPr>
            <p:cNvPr id="24616" name="组合 24615"/>
            <p:cNvGrpSpPr/>
            <p:nvPr/>
          </p:nvGrpSpPr>
          <p:grpSpPr>
            <a:xfrm>
              <a:off x="103" y="0"/>
              <a:ext cx="1497" cy="91"/>
              <a:chOff x="0" y="0"/>
              <a:chExt cx="1497" cy="91"/>
            </a:xfrm>
          </p:grpSpPr>
          <p:sp>
            <p:nvSpPr>
              <p:cNvPr id="24617" name="直接连接符 24616"/>
              <p:cNvSpPr/>
              <p:nvPr/>
            </p:nvSpPr>
            <p:spPr>
              <a:xfrm>
                <a:off x="0" y="91"/>
                <a:ext cx="149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18" name="直接连接符 24617"/>
              <p:cNvSpPr/>
              <p:nvPr/>
            </p:nvSpPr>
            <p:spPr>
              <a:xfrm>
                <a:off x="0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19" name="直接连接符 24618"/>
              <p:cNvSpPr/>
              <p:nvPr/>
            </p:nvSpPr>
            <p:spPr>
              <a:xfrm>
                <a:off x="1497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20" name="直接连接符 24619"/>
              <p:cNvSpPr/>
              <p:nvPr/>
            </p:nvSpPr>
            <p:spPr>
              <a:xfrm>
                <a:off x="499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621" name="文本框 24620"/>
            <p:cNvSpPr txBox="1"/>
            <p:nvPr/>
          </p:nvSpPr>
          <p:spPr>
            <a:xfrm>
              <a:off x="0" y="65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A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22" name="文本框 24621"/>
            <p:cNvSpPr txBox="1"/>
            <p:nvPr/>
          </p:nvSpPr>
          <p:spPr>
            <a:xfrm>
              <a:off x="1477" y="65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B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23" name="文本框 24622"/>
            <p:cNvSpPr txBox="1"/>
            <p:nvPr/>
          </p:nvSpPr>
          <p:spPr>
            <a:xfrm>
              <a:off x="479" y="65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C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4624" name="组合 24623"/>
          <p:cNvGrpSpPr/>
          <p:nvPr/>
        </p:nvGrpSpPr>
        <p:grpSpPr>
          <a:xfrm>
            <a:off x="2916238" y="2984500"/>
            <a:ext cx="2754312" cy="520700"/>
            <a:chOff x="0" y="0"/>
            <a:chExt cx="1735" cy="328"/>
          </a:xfrm>
        </p:grpSpPr>
        <p:grpSp>
          <p:nvGrpSpPr>
            <p:cNvPr id="24625" name="组合 24624"/>
            <p:cNvGrpSpPr/>
            <p:nvPr/>
          </p:nvGrpSpPr>
          <p:grpSpPr>
            <a:xfrm>
              <a:off x="110" y="0"/>
              <a:ext cx="1497" cy="91"/>
              <a:chOff x="0" y="0"/>
              <a:chExt cx="1497" cy="91"/>
            </a:xfrm>
          </p:grpSpPr>
          <p:sp>
            <p:nvSpPr>
              <p:cNvPr id="24626" name="直接连接符 24625"/>
              <p:cNvSpPr/>
              <p:nvPr/>
            </p:nvSpPr>
            <p:spPr>
              <a:xfrm>
                <a:off x="0" y="91"/>
                <a:ext cx="149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27" name="直接连接符 24626"/>
              <p:cNvSpPr/>
              <p:nvPr/>
            </p:nvSpPr>
            <p:spPr>
              <a:xfrm>
                <a:off x="0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28" name="直接连接符 24627"/>
              <p:cNvSpPr/>
              <p:nvPr/>
            </p:nvSpPr>
            <p:spPr>
              <a:xfrm>
                <a:off x="1497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29" name="直接连接符 24628"/>
              <p:cNvSpPr/>
              <p:nvPr/>
            </p:nvSpPr>
            <p:spPr>
              <a:xfrm>
                <a:off x="499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30" name="直接连接符 24629"/>
              <p:cNvSpPr/>
              <p:nvPr/>
            </p:nvSpPr>
            <p:spPr>
              <a:xfrm>
                <a:off x="1043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631" name="文本框 24630"/>
            <p:cNvSpPr txBox="1"/>
            <p:nvPr/>
          </p:nvSpPr>
          <p:spPr>
            <a:xfrm>
              <a:off x="0" y="78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A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32" name="文本框 24631"/>
            <p:cNvSpPr txBox="1"/>
            <p:nvPr/>
          </p:nvSpPr>
          <p:spPr>
            <a:xfrm>
              <a:off x="1503" y="72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B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33" name="文本框 24632"/>
            <p:cNvSpPr txBox="1"/>
            <p:nvPr/>
          </p:nvSpPr>
          <p:spPr>
            <a:xfrm>
              <a:off x="479" y="78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C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34" name="文本框 24633"/>
            <p:cNvSpPr txBox="1"/>
            <p:nvPr/>
          </p:nvSpPr>
          <p:spPr>
            <a:xfrm>
              <a:off x="1049" y="72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D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4635" name="组合 24634"/>
          <p:cNvGrpSpPr/>
          <p:nvPr/>
        </p:nvGrpSpPr>
        <p:grpSpPr>
          <a:xfrm>
            <a:off x="2987675" y="4041775"/>
            <a:ext cx="2743200" cy="530225"/>
            <a:chOff x="0" y="0"/>
            <a:chExt cx="1728" cy="334"/>
          </a:xfrm>
        </p:grpSpPr>
        <p:grpSp>
          <p:nvGrpSpPr>
            <p:cNvPr id="24636" name="组合 24635"/>
            <p:cNvGrpSpPr/>
            <p:nvPr/>
          </p:nvGrpSpPr>
          <p:grpSpPr>
            <a:xfrm>
              <a:off x="109" y="0"/>
              <a:ext cx="1497" cy="91"/>
              <a:chOff x="0" y="0"/>
              <a:chExt cx="1497" cy="91"/>
            </a:xfrm>
          </p:grpSpPr>
          <p:sp>
            <p:nvSpPr>
              <p:cNvPr id="24637" name="直接连接符 24636"/>
              <p:cNvSpPr/>
              <p:nvPr/>
            </p:nvSpPr>
            <p:spPr>
              <a:xfrm>
                <a:off x="0" y="91"/>
                <a:ext cx="149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38" name="直接连接符 24637"/>
              <p:cNvSpPr/>
              <p:nvPr/>
            </p:nvSpPr>
            <p:spPr>
              <a:xfrm>
                <a:off x="0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39" name="直接连接符 24638"/>
              <p:cNvSpPr/>
              <p:nvPr/>
            </p:nvSpPr>
            <p:spPr>
              <a:xfrm>
                <a:off x="1497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40" name="直接连接符 24639"/>
              <p:cNvSpPr/>
              <p:nvPr/>
            </p:nvSpPr>
            <p:spPr>
              <a:xfrm>
                <a:off x="363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41" name="直接连接符 24640"/>
              <p:cNvSpPr/>
              <p:nvPr/>
            </p:nvSpPr>
            <p:spPr>
              <a:xfrm>
                <a:off x="680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42" name="直接连接符 24641"/>
              <p:cNvSpPr/>
              <p:nvPr/>
            </p:nvSpPr>
            <p:spPr>
              <a:xfrm>
                <a:off x="1179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643" name="文本框 24642"/>
            <p:cNvSpPr txBox="1"/>
            <p:nvPr/>
          </p:nvSpPr>
          <p:spPr>
            <a:xfrm>
              <a:off x="0" y="84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A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44" name="文本框 24643"/>
            <p:cNvSpPr txBox="1"/>
            <p:nvPr/>
          </p:nvSpPr>
          <p:spPr>
            <a:xfrm>
              <a:off x="1496" y="71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B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45" name="文本框 24644"/>
            <p:cNvSpPr txBox="1"/>
            <p:nvPr/>
          </p:nvSpPr>
          <p:spPr>
            <a:xfrm>
              <a:off x="342" y="78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C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46" name="文本框 24645"/>
            <p:cNvSpPr txBox="1"/>
            <p:nvPr/>
          </p:nvSpPr>
          <p:spPr>
            <a:xfrm>
              <a:off x="692" y="78"/>
              <a:ext cx="23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D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24647" name="文本框 24646"/>
            <p:cNvSpPr txBox="1"/>
            <p:nvPr/>
          </p:nvSpPr>
          <p:spPr>
            <a:xfrm>
              <a:off x="1175" y="71"/>
              <a:ext cx="22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E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4648" name="组合 24647"/>
          <p:cNvGrpSpPr/>
          <p:nvPr/>
        </p:nvGrpSpPr>
        <p:grpSpPr>
          <a:xfrm>
            <a:off x="2916238" y="5229225"/>
            <a:ext cx="2830512" cy="561975"/>
            <a:chOff x="0" y="0"/>
            <a:chExt cx="1783" cy="354"/>
          </a:xfrm>
        </p:grpSpPr>
        <p:grpSp>
          <p:nvGrpSpPr>
            <p:cNvPr id="24649" name="组合 24648"/>
            <p:cNvGrpSpPr/>
            <p:nvPr/>
          </p:nvGrpSpPr>
          <p:grpSpPr>
            <a:xfrm>
              <a:off x="136" y="0"/>
              <a:ext cx="1497" cy="91"/>
              <a:chOff x="0" y="0"/>
              <a:chExt cx="1497" cy="91"/>
            </a:xfrm>
          </p:grpSpPr>
          <p:sp>
            <p:nvSpPr>
              <p:cNvPr id="24650" name="直接连接符 24649"/>
              <p:cNvSpPr/>
              <p:nvPr/>
            </p:nvSpPr>
            <p:spPr>
              <a:xfrm>
                <a:off x="0" y="91"/>
                <a:ext cx="149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1" name="直接连接符 24650"/>
              <p:cNvSpPr/>
              <p:nvPr/>
            </p:nvSpPr>
            <p:spPr>
              <a:xfrm>
                <a:off x="0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2" name="直接连接符 24651"/>
              <p:cNvSpPr/>
              <p:nvPr/>
            </p:nvSpPr>
            <p:spPr>
              <a:xfrm>
                <a:off x="1497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3" name="直接连接符 24652"/>
              <p:cNvSpPr/>
              <p:nvPr/>
            </p:nvSpPr>
            <p:spPr>
              <a:xfrm>
                <a:off x="499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4" name="直接连接符 24653"/>
              <p:cNvSpPr/>
              <p:nvPr/>
            </p:nvSpPr>
            <p:spPr>
              <a:xfrm>
                <a:off x="1043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5" name="直接连接符 24654"/>
              <p:cNvSpPr/>
              <p:nvPr/>
            </p:nvSpPr>
            <p:spPr>
              <a:xfrm>
                <a:off x="771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56" name="直接连接符 24655"/>
              <p:cNvSpPr/>
              <p:nvPr/>
            </p:nvSpPr>
            <p:spPr>
              <a:xfrm>
                <a:off x="272" y="0"/>
                <a:ext cx="0" cy="91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657" name="文本框 24656"/>
            <p:cNvSpPr txBox="1"/>
            <p:nvPr/>
          </p:nvSpPr>
          <p:spPr>
            <a:xfrm>
              <a:off x="0" y="38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A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58" name="文本框 24657"/>
            <p:cNvSpPr txBox="1"/>
            <p:nvPr/>
          </p:nvSpPr>
          <p:spPr>
            <a:xfrm>
              <a:off x="1528" y="63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B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59" name="文本框 24658"/>
            <p:cNvSpPr txBox="1"/>
            <p:nvPr/>
          </p:nvSpPr>
          <p:spPr>
            <a:xfrm>
              <a:off x="286" y="56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C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60" name="文本框 24659"/>
            <p:cNvSpPr txBox="1"/>
            <p:nvPr/>
          </p:nvSpPr>
          <p:spPr>
            <a:xfrm>
              <a:off x="516" y="52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D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61" name="文本框 24660"/>
            <p:cNvSpPr txBox="1"/>
            <p:nvPr/>
          </p:nvSpPr>
          <p:spPr>
            <a:xfrm>
              <a:off x="771" y="66"/>
              <a:ext cx="24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E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24662" name="文本框 24661"/>
            <p:cNvSpPr txBox="1"/>
            <p:nvPr/>
          </p:nvSpPr>
          <p:spPr>
            <a:xfrm>
              <a:off x="1057" y="66"/>
              <a:ext cx="23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400" b="1" dirty="0">
                  <a:latin typeface="Arial" panose="020B0604020202020204" pitchFamily="34" charset="0"/>
                </a:rPr>
                <a:t>F</a:t>
              </a:r>
              <a:endParaRPr lang="en-US" altLang="x-none" sz="24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24663" name="任意多边形 24662"/>
          <p:cNvSpPr/>
          <p:nvPr/>
        </p:nvSpPr>
        <p:spPr>
          <a:xfrm>
            <a:off x="3048000" y="1727200"/>
            <a:ext cx="914400" cy="330200"/>
          </a:xfrm>
          <a:custGeom>
            <a:avLst/>
            <a:gdLst/>
            <a:ahLst/>
            <a:cxnLst/>
            <a:pathLst>
              <a:path w="576" h="208">
                <a:moveTo>
                  <a:pt x="0" y="208"/>
                </a:moveTo>
                <a:cubicBezTo>
                  <a:pt x="52" y="120"/>
                  <a:pt x="104" y="32"/>
                  <a:pt x="192" y="16"/>
                </a:cubicBezTo>
                <a:cubicBezTo>
                  <a:pt x="280" y="0"/>
                  <a:pt x="480" y="80"/>
                  <a:pt x="528" y="112"/>
                </a:cubicBezTo>
                <a:cubicBezTo>
                  <a:pt x="576" y="144"/>
                  <a:pt x="488" y="184"/>
                  <a:pt x="480" y="208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64" name="任意多边形 24663"/>
          <p:cNvSpPr/>
          <p:nvPr/>
        </p:nvSpPr>
        <p:spPr>
          <a:xfrm>
            <a:off x="2870200" y="1600200"/>
            <a:ext cx="2540000" cy="457200"/>
          </a:xfrm>
          <a:custGeom>
            <a:avLst/>
            <a:gdLst/>
            <a:ahLst/>
            <a:cxnLst/>
            <a:pathLst>
              <a:path w="1600" h="288">
                <a:moveTo>
                  <a:pt x="64" y="288"/>
                </a:moveTo>
                <a:cubicBezTo>
                  <a:pt x="32" y="144"/>
                  <a:pt x="0" y="0"/>
                  <a:pt x="256" y="0"/>
                </a:cubicBezTo>
                <a:cubicBezTo>
                  <a:pt x="512" y="0"/>
                  <a:pt x="1376" y="240"/>
                  <a:pt x="1600" y="288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65" name="任意多边形 24664"/>
          <p:cNvSpPr/>
          <p:nvPr/>
        </p:nvSpPr>
        <p:spPr>
          <a:xfrm>
            <a:off x="3810000" y="2133600"/>
            <a:ext cx="1676400" cy="228600"/>
          </a:xfrm>
          <a:custGeom>
            <a:avLst/>
            <a:gdLst/>
            <a:ahLst/>
            <a:cxnLst/>
            <a:pathLst>
              <a:path w="1056" h="144">
                <a:moveTo>
                  <a:pt x="0" y="0"/>
                </a:moveTo>
                <a:cubicBezTo>
                  <a:pt x="152" y="72"/>
                  <a:pt x="304" y="144"/>
                  <a:pt x="480" y="144"/>
                </a:cubicBezTo>
                <a:cubicBezTo>
                  <a:pt x="656" y="144"/>
                  <a:pt x="968" y="24"/>
                  <a:pt x="1056" y="0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66" name="文本框 24665"/>
          <p:cNvSpPr txBox="1"/>
          <p:nvPr/>
        </p:nvSpPr>
        <p:spPr>
          <a:xfrm>
            <a:off x="5880100" y="1741488"/>
            <a:ext cx="11953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1+2=3</a:t>
            </a:r>
            <a:endParaRPr lang="en-US" altLang="x-none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4667" name="文本框 24666"/>
          <p:cNvSpPr txBox="1"/>
          <p:nvPr/>
        </p:nvSpPr>
        <p:spPr>
          <a:xfrm>
            <a:off x="5943600" y="2971800"/>
            <a:ext cx="16017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1+2+3=6</a:t>
            </a:r>
            <a:endParaRPr lang="en-US" altLang="x-none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4668" name="文本框 24667"/>
          <p:cNvSpPr txBox="1"/>
          <p:nvPr/>
        </p:nvSpPr>
        <p:spPr>
          <a:xfrm>
            <a:off x="5943600" y="3962400"/>
            <a:ext cx="22066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1+2+3+4=10</a:t>
            </a:r>
            <a:endParaRPr lang="en-US" altLang="x-none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4669" name="文本框 24668"/>
          <p:cNvSpPr txBox="1"/>
          <p:nvPr/>
        </p:nvSpPr>
        <p:spPr>
          <a:xfrm>
            <a:off x="5867400" y="4953000"/>
            <a:ext cx="26130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1+2+3+4+5=15</a:t>
            </a:r>
            <a:endParaRPr lang="en-US" altLang="x-none"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4670" name="任意多边形 24669"/>
          <p:cNvSpPr/>
          <p:nvPr/>
        </p:nvSpPr>
        <p:spPr>
          <a:xfrm>
            <a:off x="3048000" y="2654300"/>
            <a:ext cx="838200" cy="469900"/>
          </a:xfrm>
          <a:custGeom>
            <a:avLst/>
            <a:gdLst/>
            <a:ahLst/>
            <a:cxnLst/>
            <a:pathLst>
              <a:path w="528" h="296">
                <a:moveTo>
                  <a:pt x="0" y="296"/>
                </a:moveTo>
                <a:cubicBezTo>
                  <a:pt x="100" y="156"/>
                  <a:pt x="200" y="16"/>
                  <a:pt x="288" y="8"/>
                </a:cubicBezTo>
                <a:cubicBezTo>
                  <a:pt x="376" y="0"/>
                  <a:pt x="496" y="208"/>
                  <a:pt x="528" y="248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1" name="任意多边形 24670"/>
          <p:cNvSpPr/>
          <p:nvPr/>
        </p:nvSpPr>
        <p:spPr>
          <a:xfrm>
            <a:off x="2832100" y="2730500"/>
            <a:ext cx="1968500" cy="469900"/>
          </a:xfrm>
          <a:custGeom>
            <a:avLst/>
            <a:gdLst/>
            <a:ahLst/>
            <a:cxnLst/>
            <a:pathLst>
              <a:path w="1240" h="296">
                <a:moveTo>
                  <a:pt x="136" y="296"/>
                </a:moveTo>
                <a:cubicBezTo>
                  <a:pt x="68" y="156"/>
                  <a:pt x="0" y="16"/>
                  <a:pt x="184" y="8"/>
                </a:cubicBezTo>
                <a:cubicBezTo>
                  <a:pt x="368" y="0"/>
                  <a:pt x="804" y="124"/>
                  <a:pt x="1240" y="248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2" name="任意多边形 24671"/>
          <p:cNvSpPr/>
          <p:nvPr/>
        </p:nvSpPr>
        <p:spPr>
          <a:xfrm>
            <a:off x="2870200" y="2438400"/>
            <a:ext cx="2616200" cy="685800"/>
          </a:xfrm>
          <a:custGeom>
            <a:avLst/>
            <a:gdLst/>
            <a:ahLst/>
            <a:cxnLst/>
            <a:pathLst>
              <a:path w="1648" h="432">
                <a:moveTo>
                  <a:pt x="112" y="432"/>
                </a:moveTo>
                <a:cubicBezTo>
                  <a:pt x="56" y="216"/>
                  <a:pt x="0" y="0"/>
                  <a:pt x="256" y="0"/>
                </a:cubicBezTo>
                <a:cubicBezTo>
                  <a:pt x="512" y="0"/>
                  <a:pt x="1416" y="360"/>
                  <a:pt x="1648" y="432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3" name="任意多边形 24672"/>
          <p:cNvSpPr/>
          <p:nvPr/>
        </p:nvSpPr>
        <p:spPr>
          <a:xfrm>
            <a:off x="3886200" y="3124200"/>
            <a:ext cx="838200" cy="152400"/>
          </a:xfrm>
          <a:custGeom>
            <a:avLst/>
            <a:gdLst/>
            <a:ahLst/>
            <a:cxnLst/>
            <a:pathLst>
              <a:path w="528" h="96">
                <a:moveTo>
                  <a:pt x="0" y="0"/>
                </a:moveTo>
                <a:cubicBezTo>
                  <a:pt x="4" y="48"/>
                  <a:pt x="8" y="96"/>
                  <a:pt x="96" y="96"/>
                </a:cubicBezTo>
                <a:cubicBezTo>
                  <a:pt x="184" y="96"/>
                  <a:pt x="356" y="48"/>
                  <a:pt x="528" y="0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4" name="任意多边形 24673"/>
          <p:cNvSpPr/>
          <p:nvPr/>
        </p:nvSpPr>
        <p:spPr>
          <a:xfrm>
            <a:off x="3619500" y="3124200"/>
            <a:ext cx="1866900" cy="304800"/>
          </a:xfrm>
          <a:custGeom>
            <a:avLst/>
            <a:gdLst/>
            <a:ahLst/>
            <a:cxnLst/>
            <a:pathLst>
              <a:path w="1176" h="192">
                <a:moveTo>
                  <a:pt x="168" y="0"/>
                </a:moveTo>
                <a:cubicBezTo>
                  <a:pt x="84" y="96"/>
                  <a:pt x="0" y="192"/>
                  <a:pt x="168" y="192"/>
                </a:cubicBezTo>
                <a:cubicBezTo>
                  <a:pt x="336" y="192"/>
                  <a:pt x="1016" y="32"/>
                  <a:pt x="1176" y="0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5" name="任意多边形 24674"/>
          <p:cNvSpPr/>
          <p:nvPr/>
        </p:nvSpPr>
        <p:spPr>
          <a:xfrm>
            <a:off x="4495800" y="3124200"/>
            <a:ext cx="914400" cy="228600"/>
          </a:xfrm>
          <a:custGeom>
            <a:avLst/>
            <a:gdLst/>
            <a:ahLst/>
            <a:cxnLst/>
            <a:pathLst>
              <a:path w="576" h="144">
                <a:moveTo>
                  <a:pt x="0" y="0"/>
                </a:moveTo>
                <a:cubicBezTo>
                  <a:pt x="0" y="72"/>
                  <a:pt x="0" y="144"/>
                  <a:pt x="96" y="144"/>
                </a:cubicBezTo>
                <a:cubicBezTo>
                  <a:pt x="192" y="144"/>
                  <a:pt x="496" y="24"/>
                  <a:pt x="576" y="0"/>
                </a:cubicBez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6" name="文本框 24675"/>
          <p:cNvSpPr txBox="1"/>
          <p:nvPr/>
        </p:nvSpPr>
        <p:spPr>
          <a:xfrm>
            <a:off x="457200" y="0"/>
            <a:ext cx="3028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练习三、探究：</a:t>
            </a:r>
            <a:endParaRPr lang="zh-CN" altLang="en-US" sz="3200" dirty="0">
              <a:solidFill>
                <a:srgbClr val="0000CC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4677" name="直接连接符 24676"/>
          <p:cNvSpPr/>
          <p:nvPr/>
        </p:nvSpPr>
        <p:spPr>
          <a:xfrm>
            <a:off x="2895600" y="6240463"/>
            <a:ext cx="2376488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8" name="直接连接符 24677"/>
          <p:cNvSpPr/>
          <p:nvPr/>
        </p:nvSpPr>
        <p:spPr>
          <a:xfrm>
            <a:off x="2895600" y="6096000"/>
            <a:ext cx="0" cy="144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9" name="直接连接符 24678"/>
          <p:cNvSpPr/>
          <p:nvPr/>
        </p:nvSpPr>
        <p:spPr>
          <a:xfrm>
            <a:off x="5272088" y="6096000"/>
            <a:ext cx="0" cy="144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80" name="直接连接符 24679"/>
          <p:cNvSpPr/>
          <p:nvPr/>
        </p:nvSpPr>
        <p:spPr>
          <a:xfrm>
            <a:off x="3687763" y="6096000"/>
            <a:ext cx="0" cy="144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81" name="直接连接符 24680"/>
          <p:cNvSpPr/>
          <p:nvPr/>
        </p:nvSpPr>
        <p:spPr>
          <a:xfrm>
            <a:off x="4119563" y="6096000"/>
            <a:ext cx="0" cy="144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82" name="直接连接符 24681"/>
          <p:cNvSpPr/>
          <p:nvPr/>
        </p:nvSpPr>
        <p:spPr>
          <a:xfrm>
            <a:off x="3327400" y="6096000"/>
            <a:ext cx="0" cy="144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83" name="文本框 24682"/>
          <p:cNvSpPr txBox="1"/>
          <p:nvPr/>
        </p:nvSpPr>
        <p:spPr>
          <a:xfrm>
            <a:off x="2590800" y="6156325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400" b="1" dirty="0">
                <a:latin typeface="Arial" panose="020B0604020202020204" pitchFamily="34" charset="0"/>
              </a:rPr>
              <a:t>A</a:t>
            </a:r>
            <a:endParaRPr lang="en-US" altLang="x-none" sz="2400" b="1" dirty="0">
              <a:latin typeface="Arial" panose="020B0604020202020204" pitchFamily="34" charset="0"/>
            </a:endParaRPr>
          </a:p>
        </p:txBody>
      </p:sp>
      <p:sp>
        <p:nvSpPr>
          <p:cNvPr id="24684" name="文本框 24683"/>
          <p:cNvSpPr txBox="1"/>
          <p:nvPr/>
        </p:nvSpPr>
        <p:spPr>
          <a:xfrm>
            <a:off x="5016500" y="6196013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400" b="1" dirty="0">
                <a:latin typeface="Arial" panose="020B0604020202020204" pitchFamily="34" charset="0"/>
              </a:rPr>
              <a:t>B</a:t>
            </a:r>
            <a:endParaRPr lang="en-US" altLang="x-none" sz="2400" b="1" dirty="0">
              <a:latin typeface="Arial" panose="020B0604020202020204" pitchFamily="34" charset="0"/>
            </a:endParaRPr>
          </a:p>
        </p:txBody>
      </p:sp>
      <p:sp>
        <p:nvSpPr>
          <p:cNvPr id="24685" name="文本框 24684"/>
          <p:cNvSpPr txBox="1"/>
          <p:nvPr/>
        </p:nvSpPr>
        <p:spPr>
          <a:xfrm>
            <a:off x="3044825" y="6184900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400" b="1" dirty="0">
                <a:latin typeface="Arial" panose="020B0604020202020204" pitchFamily="34" charset="0"/>
              </a:rPr>
              <a:t>C</a:t>
            </a:r>
            <a:endParaRPr lang="en-US" altLang="x-none" sz="2400" b="1" dirty="0">
              <a:latin typeface="Arial" panose="020B0604020202020204" pitchFamily="34" charset="0"/>
            </a:endParaRPr>
          </a:p>
        </p:txBody>
      </p:sp>
      <p:sp>
        <p:nvSpPr>
          <p:cNvPr id="24686" name="文本框 24685"/>
          <p:cNvSpPr txBox="1"/>
          <p:nvPr/>
        </p:nvSpPr>
        <p:spPr>
          <a:xfrm>
            <a:off x="3409950" y="6178550"/>
            <a:ext cx="4048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2400" b="1" dirty="0">
                <a:latin typeface="Arial" panose="020B0604020202020204" pitchFamily="34" charset="0"/>
              </a:rPr>
              <a:t>D</a:t>
            </a:r>
            <a:endParaRPr lang="en-US" altLang="x-none" sz="2400" b="1" dirty="0">
              <a:latin typeface="Arial" panose="020B0604020202020204" pitchFamily="34" charset="0"/>
            </a:endParaRPr>
          </a:p>
        </p:txBody>
      </p:sp>
      <p:sp>
        <p:nvSpPr>
          <p:cNvPr id="24687" name="文本框 24686"/>
          <p:cNvSpPr txBox="1"/>
          <p:nvPr/>
        </p:nvSpPr>
        <p:spPr>
          <a:xfrm>
            <a:off x="5867400" y="5791200"/>
            <a:ext cx="2590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2000" dirty="0">
                <a:solidFill>
                  <a:srgbClr val="0000CC"/>
                </a:solidFill>
                <a:latin typeface="Arial" panose="020B0604020202020204" pitchFamily="34" charset="0"/>
              </a:rPr>
              <a:t>1+2+3+</a:t>
            </a:r>
            <a:r>
              <a:rPr lang="en-US" altLang="x-none" sz="2000" baseline="30000" dirty="0">
                <a:solidFill>
                  <a:srgbClr val="0000CC"/>
                </a:solidFill>
                <a:latin typeface="Arial" panose="020B0604020202020204" pitchFamily="34" charset="0"/>
              </a:rPr>
              <a:t>…</a:t>
            </a:r>
            <a:r>
              <a:rPr lang="en-US" altLang="x-none" sz="2000" dirty="0">
                <a:solidFill>
                  <a:srgbClr val="0000CC"/>
                </a:solidFill>
                <a:latin typeface="Arial" panose="020B0604020202020204" pitchFamily="34" charset="0"/>
              </a:rPr>
              <a:t>+</a:t>
            </a:r>
            <a:r>
              <a:rPr lang="zh-CN" altLang="en-US" sz="2000" dirty="0">
                <a:solidFill>
                  <a:srgbClr val="0000CC"/>
                </a:solidFill>
                <a:latin typeface="Arial" panose="020B0604020202020204" pitchFamily="34" charset="0"/>
              </a:rPr>
              <a:t>（</a:t>
            </a:r>
            <a:r>
              <a:rPr lang="en-US" altLang="x-none" sz="2000" dirty="0">
                <a:solidFill>
                  <a:srgbClr val="0000CC"/>
                </a:solidFill>
                <a:latin typeface="Arial" panose="020B0604020202020204" pitchFamily="34" charset="0"/>
              </a:rPr>
              <a:t>n-1)=</a:t>
            </a:r>
            <a:endParaRPr lang="en-US" altLang="x-none" sz="20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24688" name="矩形 2468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24689" name="对象 24688"/>
          <p:cNvGraphicFramePr>
            <a:graphicFrameLocks noChangeAspect="1"/>
          </p:cNvGraphicFramePr>
          <p:nvPr/>
        </p:nvGraphicFramePr>
        <p:xfrm>
          <a:off x="5867400" y="6126163"/>
          <a:ext cx="22860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2" imgW="1231900" imgH="393700" progId="">
                  <p:embed/>
                </p:oleObj>
              </mc:Choice>
              <mc:Fallback>
                <p:oleObj name="" r:id="rId2" imgW="1231900" imgH="393700" progId="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67400" y="6126163"/>
                        <a:ext cx="2286000" cy="731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66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466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66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66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67" grpId="0"/>
      <p:bldP spid="246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文本框 25601"/>
          <p:cNvSpPr txBox="1"/>
          <p:nvPr/>
        </p:nvSpPr>
        <p:spPr>
          <a:xfrm>
            <a:off x="1143000" y="4343400"/>
            <a:ext cx="6932613" cy="2227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往返于甲乙两地的客车，中途要停靠三个车站，如果站与站之间的路程及站点与甲乙两地的路程都不相等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（</a:t>
            </a:r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）共有多少种不同的票价？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（</a:t>
            </a:r>
            <a:r>
              <a:rPr lang="en-US" altLang="x-none" sz="28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）要准备多少种不同的车票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任意多边形 25602"/>
          <p:cNvSpPr/>
          <p:nvPr/>
        </p:nvSpPr>
        <p:spPr>
          <a:xfrm>
            <a:off x="2514600" y="2286000"/>
            <a:ext cx="1223963" cy="455613"/>
          </a:xfrm>
          <a:custGeom>
            <a:avLst/>
            <a:gdLst/>
            <a:ahLst/>
            <a:cxnLst/>
            <a:pathLst>
              <a:path w="771" h="287">
                <a:moveTo>
                  <a:pt x="0" y="287"/>
                </a:moveTo>
                <a:cubicBezTo>
                  <a:pt x="253" y="158"/>
                  <a:pt x="507" y="30"/>
                  <a:pt x="635" y="15"/>
                </a:cubicBezTo>
                <a:cubicBezTo>
                  <a:pt x="763" y="0"/>
                  <a:pt x="748" y="167"/>
                  <a:pt x="771" y="197"/>
                </a:cubicBezTo>
              </a:path>
            </a:pathLst>
          </a:custGeom>
          <a:noFill/>
          <a:ln w="9525" cap="flat" cmpd="sng">
            <a:solidFill>
              <a:srgbClr val="00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4" name="任意多边形 25603"/>
          <p:cNvSpPr/>
          <p:nvPr/>
        </p:nvSpPr>
        <p:spPr>
          <a:xfrm>
            <a:off x="2484438" y="1797050"/>
            <a:ext cx="2232025" cy="946150"/>
          </a:xfrm>
          <a:custGeom>
            <a:avLst/>
            <a:gdLst/>
            <a:ahLst/>
            <a:cxnLst/>
            <a:pathLst>
              <a:path w="1406" h="596">
                <a:moveTo>
                  <a:pt x="0" y="596"/>
                </a:moveTo>
                <a:cubicBezTo>
                  <a:pt x="223" y="305"/>
                  <a:pt x="446" y="14"/>
                  <a:pt x="680" y="7"/>
                </a:cubicBezTo>
                <a:cubicBezTo>
                  <a:pt x="914" y="0"/>
                  <a:pt x="1285" y="460"/>
                  <a:pt x="1406" y="551"/>
                </a:cubicBezTo>
              </a:path>
            </a:pathLst>
          </a:custGeom>
          <a:noFill/>
          <a:ln w="9525" cap="flat" cmpd="sng">
            <a:solidFill>
              <a:srgbClr val="00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5" name="任意多边形 25604"/>
          <p:cNvSpPr/>
          <p:nvPr/>
        </p:nvSpPr>
        <p:spPr>
          <a:xfrm>
            <a:off x="2484438" y="1160463"/>
            <a:ext cx="3240087" cy="1582737"/>
          </a:xfrm>
          <a:custGeom>
            <a:avLst/>
            <a:gdLst/>
            <a:ahLst/>
            <a:cxnLst/>
            <a:pathLst>
              <a:path w="2041" h="997">
                <a:moveTo>
                  <a:pt x="0" y="997"/>
                </a:moveTo>
                <a:cubicBezTo>
                  <a:pt x="79" y="498"/>
                  <a:pt x="159" y="0"/>
                  <a:pt x="499" y="0"/>
                </a:cubicBezTo>
                <a:cubicBezTo>
                  <a:pt x="839" y="0"/>
                  <a:pt x="1784" y="831"/>
                  <a:pt x="2041" y="997"/>
                </a:cubicBezTo>
              </a:path>
            </a:pathLst>
          </a:custGeom>
          <a:noFill/>
          <a:ln w="9525" cap="flat" cmpd="sng">
            <a:solidFill>
              <a:srgbClr val="00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6" name="任意多边形 25605"/>
          <p:cNvSpPr/>
          <p:nvPr/>
        </p:nvSpPr>
        <p:spPr>
          <a:xfrm>
            <a:off x="1644650" y="723900"/>
            <a:ext cx="5734050" cy="2171700"/>
          </a:xfrm>
          <a:custGeom>
            <a:avLst/>
            <a:gdLst/>
            <a:ahLst/>
            <a:cxnLst/>
            <a:pathLst>
              <a:path w="3612" h="1368">
                <a:moveTo>
                  <a:pt x="529" y="1345"/>
                </a:moveTo>
                <a:cubicBezTo>
                  <a:pt x="264" y="702"/>
                  <a:pt x="0" y="60"/>
                  <a:pt x="438" y="30"/>
                </a:cubicBezTo>
                <a:cubicBezTo>
                  <a:pt x="876" y="0"/>
                  <a:pt x="2706" y="960"/>
                  <a:pt x="3159" y="1164"/>
                </a:cubicBezTo>
                <a:cubicBezTo>
                  <a:pt x="3612" y="1368"/>
                  <a:pt x="3385" y="1311"/>
                  <a:pt x="3159" y="1254"/>
                </a:cubicBezTo>
              </a:path>
            </a:pathLst>
          </a:custGeom>
          <a:noFill/>
          <a:ln w="9525" cap="flat" cmpd="sng">
            <a:solidFill>
              <a:srgbClr val="00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7" name="任意多边形 25606"/>
          <p:cNvSpPr/>
          <p:nvPr/>
        </p:nvSpPr>
        <p:spPr>
          <a:xfrm>
            <a:off x="3708400" y="2743200"/>
            <a:ext cx="1008063" cy="298450"/>
          </a:xfrm>
          <a:custGeom>
            <a:avLst/>
            <a:gdLst/>
            <a:ahLst/>
            <a:cxnLst/>
            <a:pathLst>
              <a:path w="635" h="188">
                <a:moveTo>
                  <a:pt x="0" y="0"/>
                </a:moveTo>
                <a:cubicBezTo>
                  <a:pt x="60" y="87"/>
                  <a:pt x="120" y="174"/>
                  <a:pt x="226" y="181"/>
                </a:cubicBezTo>
                <a:cubicBezTo>
                  <a:pt x="332" y="188"/>
                  <a:pt x="567" y="68"/>
                  <a:pt x="635" y="45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8" name="任意多边形 25607"/>
          <p:cNvSpPr/>
          <p:nvPr/>
        </p:nvSpPr>
        <p:spPr>
          <a:xfrm>
            <a:off x="3648075" y="2747963"/>
            <a:ext cx="2147888" cy="528637"/>
          </a:xfrm>
          <a:custGeom>
            <a:avLst/>
            <a:gdLst/>
            <a:ahLst/>
            <a:cxnLst/>
            <a:pathLst>
              <a:path w="1353" h="333">
                <a:moveTo>
                  <a:pt x="38" y="91"/>
                </a:moveTo>
                <a:cubicBezTo>
                  <a:pt x="19" y="212"/>
                  <a:pt x="0" y="333"/>
                  <a:pt x="219" y="318"/>
                </a:cubicBezTo>
                <a:cubicBezTo>
                  <a:pt x="438" y="303"/>
                  <a:pt x="895" y="151"/>
                  <a:pt x="1353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9" name="任意多边形 25608"/>
          <p:cNvSpPr/>
          <p:nvPr/>
        </p:nvSpPr>
        <p:spPr>
          <a:xfrm>
            <a:off x="3060700" y="2743200"/>
            <a:ext cx="3671888" cy="658813"/>
          </a:xfrm>
          <a:custGeom>
            <a:avLst/>
            <a:gdLst/>
            <a:ahLst/>
            <a:cxnLst/>
            <a:pathLst>
              <a:path w="2313" h="415">
                <a:moveTo>
                  <a:pt x="408" y="45"/>
                </a:moveTo>
                <a:cubicBezTo>
                  <a:pt x="204" y="230"/>
                  <a:pt x="0" y="415"/>
                  <a:pt x="317" y="408"/>
                </a:cubicBezTo>
                <a:cubicBezTo>
                  <a:pt x="634" y="401"/>
                  <a:pt x="1980" y="68"/>
                  <a:pt x="2313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10" name="任意多边形 25609"/>
          <p:cNvSpPr/>
          <p:nvPr/>
        </p:nvSpPr>
        <p:spPr>
          <a:xfrm>
            <a:off x="4724400" y="2819400"/>
            <a:ext cx="1008063" cy="503238"/>
          </a:xfrm>
          <a:custGeom>
            <a:avLst/>
            <a:gdLst/>
            <a:ahLst/>
            <a:cxnLst/>
            <a:pathLst>
              <a:path w="635" h="317">
                <a:moveTo>
                  <a:pt x="0" y="0"/>
                </a:moveTo>
                <a:cubicBezTo>
                  <a:pt x="105" y="158"/>
                  <a:pt x="211" y="317"/>
                  <a:pt x="317" y="317"/>
                </a:cubicBezTo>
                <a:cubicBezTo>
                  <a:pt x="423" y="317"/>
                  <a:pt x="582" y="60"/>
                  <a:pt x="635" y="0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11" name="任意多边形 25610"/>
          <p:cNvSpPr/>
          <p:nvPr/>
        </p:nvSpPr>
        <p:spPr>
          <a:xfrm>
            <a:off x="4716463" y="2743200"/>
            <a:ext cx="2016125" cy="719138"/>
          </a:xfrm>
          <a:custGeom>
            <a:avLst/>
            <a:gdLst/>
            <a:ahLst/>
            <a:cxnLst/>
            <a:pathLst>
              <a:path w="1270" h="453">
                <a:moveTo>
                  <a:pt x="0" y="0"/>
                </a:moveTo>
                <a:cubicBezTo>
                  <a:pt x="7" y="226"/>
                  <a:pt x="15" y="453"/>
                  <a:pt x="227" y="453"/>
                </a:cubicBezTo>
                <a:cubicBezTo>
                  <a:pt x="439" y="453"/>
                  <a:pt x="854" y="226"/>
                  <a:pt x="1270" y="0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12" name="任意多边形 25611"/>
          <p:cNvSpPr/>
          <p:nvPr/>
        </p:nvSpPr>
        <p:spPr>
          <a:xfrm>
            <a:off x="5765800" y="2743200"/>
            <a:ext cx="863600" cy="720725"/>
          </a:xfrm>
          <a:custGeom>
            <a:avLst/>
            <a:gdLst/>
            <a:ahLst/>
            <a:cxnLst/>
            <a:pathLst>
              <a:path w="544" h="454">
                <a:moveTo>
                  <a:pt x="0" y="0"/>
                </a:moveTo>
                <a:cubicBezTo>
                  <a:pt x="90" y="227"/>
                  <a:pt x="181" y="454"/>
                  <a:pt x="272" y="454"/>
                </a:cubicBezTo>
                <a:cubicBezTo>
                  <a:pt x="363" y="454"/>
                  <a:pt x="491" y="75"/>
                  <a:pt x="54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25613" name="组合 25612"/>
          <p:cNvGrpSpPr/>
          <p:nvPr/>
        </p:nvGrpSpPr>
        <p:grpSpPr>
          <a:xfrm>
            <a:off x="2319338" y="2590800"/>
            <a:ext cx="4910137" cy="1138238"/>
            <a:chOff x="0" y="0"/>
            <a:chExt cx="3093" cy="717"/>
          </a:xfrm>
        </p:grpSpPr>
        <p:sp>
          <p:nvSpPr>
            <p:cNvPr id="25614" name="椭圆 25613"/>
            <p:cNvSpPr/>
            <p:nvPr/>
          </p:nvSpPr>
          <p:spPr>
            <a:xfrm>
              <a:off x="71" y="74"/>
              <a:ext cx="91" cy="13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5" name="椭圆 25614"/>
            <p:cNvSpPr/>
            <p:nvPr/>
          </p:nvSpPr>
          <p:spPr>
            <a:xfrm>
              <a:off x="843" y="0"/>
              <a:ext cx="91" cy="13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6" name="椭圆 25615"/>
            <p:cNvSpPr/>
            <p:nvPr/>
          </p:nvSpPr>
          <p:spPr>
            <a:xfrm>
              <a:off x="1477" y="29"/>
              <a:ext cx="91" cy="13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7" name="椭圆 25616"/>
            <p:cNvSpPr/>
            <p:nvPr/>
          </p:nvSpPr>
          <p:spPr>
            <a:xfrm flipH="1">
              <a:off x="2112" y="29"/>
              <a:ext cx="90" cy="91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8" name="椭圆 25617"/>
            <p:cNvSpPr/>
            <p:nvPr/>
          </p:nvSpPr>
          <p:spPr>
            <a:xfrm>
              <a:off x="2702" y="29"/>
              <a:ext cx="91" cy="13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9" name="文本框 25618"/>
            <p:cNvSpPr txBox="1"/>
            <p:nvPr/>
          </p:nvSpPr>
          <p:spPr>
            <a:xfrm>
              <a:off x="13" y="486"/>
              <a:ext cx="40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甲地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5620" name="文本框 25619"/>
            <p:cNvSpPr txBox="1"/>
            <p:nvPr/>
          </p:nvSpPr>
          <p:spPr>
            <a:xfrm>
              <a:off x="2689" y="441"/>
              <a:ext cx="40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乙地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5621" name="文本框 25620"/>
            <p:cNvSpPr txBox="1"/>
            <p:nvPr/>
          </p:nvSpPr>
          <p:spPr>
            <a:xfrm>
              <a:off x="0" y="223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solidFill>
                    <a:srgbClr val="CC0000"/>
                  </a:solidFill>
                  <a:latin typeface="Arial" panose="020B0604020202020204" pitchFamily="34" charset="0"/>
                </a:rPr>
                <a:t>A</a:t>
              </a:r>
              <a:endParaRPr lang="en-US" altLang="x-none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22" name="文本框 25621"/>
            <p:cNvSpPr txBox="1"/>
            <p:nvPr/>
          </p:nvSpPr>
          <p:spPr>
            <a:xfrm>
              <a:off x="817" y="178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solidFill>
                    <a:srgbClr val="CC0000"/>
                  </a:solidFill>
                  <a:latin typeface="Arial" panose="020B0604020202020204" pitchFamily="34" charset="0"/>
                </a:rPr>
                <a:t>B</a:t>
              </a:r>
              <a:endParaRPr lang="en-US" altLang="x-none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23" name="文本框 25622"/>
            <p:cNvSpPr txBox="1"/>
            <p:nvPr/>
          </p:nvSpPr>
          <p:spPr>
            <a:xfrm>
              <a:off x="1452" y="223"/>
              <a:ext cx="2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solidFill>
                    <a:srgbClr val="CC0000"/>
                  </a:solidFill>
                  <a:latin typeface="Arial" panose="020B0604020202020204" pitchFamily="34" charset="0"/>
                </a:rPr>
                <a:t>C</a:t>
              </a:r>
              <a:endParaRPr lang="en-US" altLang="x-none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24" name="文本框 25623"/>
            <p:cNvSpPr txBox="1"/>
            <p:nvPr/>
          </p:nvSpPr>
          <p:spPr>
            <a:xfrm>
              <a:off x="2132" y="223"/>
              <a:ext cx="2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solidFill>
                    <a:srgbClr val="CC0000"/>
                  </a:solidFill>
                  <a:latin typeface="Arial" panose="020B0604020202020204" pitchFamily="34" charset="0"/>
                </a:rPr>
                <a:t>D</a:t>
              </a:r>
              <a:endParaRPr lang="en-US" altLang="x-none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25" name="文本框 25624"/>
            <p:cNvSpPr txBox="1"/>
            <p:nvPr/>
          </p:nvSpPr>
          <p:spPr>
            <a:xfrm>
              <a:off x="2722" y="223"/>
              <a:ext cx="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dirty="0">
                  <a:solidFill>
                    <a:srgbClr val="CC0000"/>
                  </a:solidFill>
                  <a:latin typeface="Arial" panose="020B0604020202020204" pitchFamily="34" charset="0"/>
                </a:rPr>
                <a:t>E</a:t>
              </a:r>
              <a:endParaRPr lang="en-US" altLang="x-none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26" name="直接连接符 25625"/>
          <p:cNvSpPr/>
          <p:nvPr/>
        </p:nvSpPr>
        <p:spPr>
          <a:xfrm flipV="1">
            <a:off x="2514600" y="2743200"/>
            <a:ext cx="411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5627" name="文本框 25626"/>
          <p:cNvSpPr txBox="1"/>
          <p:nvPr/>
        </p:nvSpPr>
        <p:spPr>
          <a:xfrm>
            <a:off x="2476500" y="1412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latin typeface="Arial" panose="020B0604020202020204" pitchFamily="34" charset="0"/>
              </a:rPr>
              <a:t>4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25628" name="文本框 25627"/>
          <p:cNvSpPr txBox="1"/>
          <p:nvPr/>
        </p:nvSpPr>
        <p:spPr>
          <a:xfrm>
            <a:off x="3390900" y="33416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latin typeface="Arial" panose="020B0604020202020204" pitchFamily="34" charset="0"/>
              </a:rPr>
              <a:t>3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25629" name="文本框 25628"/>
          <p:cNvSpPr txBox="1"/>
          <p:nvPr/>
        </p:nvSpPr>
        <p:spPr>
          <a:xfrm>
            <a:off x="4876800" y="3429000"/>
            <a:ext cx="4191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2800" dirty="0">
                <a:latin typeface="Arial" panose="020B0604020202020204" pitchFamily="34" charset="0"/>
              </a:rPr>
              <a:t>2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25630" name="文本框 25629"/>
          <p:cNvSpPr txBox="1"/>
          <p:nvPr/>
        </p:nvSpPr>
        <p:spPr>
          <a:xfrm>
            <a:off x="5981700" y="344328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800" dirty="0">
                <a:latin typeface="Arial" panose="020B0604020202020204" pitchFamily="34" charset="0"/>
              </a:rPr>
              <a:t>1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25631" name="文本框 25630"/>
          <p:cNvSpPr txBox="1"/>
          <p:nvPr/>
        </p:nvSpPr>
        <p:spPr>
          <a:xfrm>
            <a:off x="6172200" y="5638800"/>
            <a:ext cx="1914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CC0000"/>
                </a:solidFill>
                <a:latin typeface="Arial" panose="020B0604020202020204" pitchFamily="34" charset="0"/>
              </a:rPr>
              <a:t>4+3+2+1=10</a:t>
            </a:r>
            <a:endParaRPr lang="en-US" altLang="x-none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5632" name="文本框 25631"/>
          <p:cNvSpPr txBox="1"/>
          <p:nvPr/>
        </p:nvSpPr>
        <p:spPr>
          <a:xfrm>
            <a:off x="6248400" y="6035675"/>
            <a:ext cx="1524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2400" dirty="0">
                <a:solidFill>
                  <a:srgbClr val="CC0000"/>
                </a:solidFill>
                <a:latin typeface="Arial" panose="020B0604020202020204" pitchFamily="34" charset="0"/>
              </a:rPr>
              <a:t>10×2=20</a:t>
            </a:r>
            <a:endParaRPr lang="en-US" altLang="x-none" sz="2400" dirty="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 algn="ctr"/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25633" name="文本框 25632"/>
          <p:cNvSpPr txBox="1"/>
          <p:nvPr/>
        </p:nvSpPr>
        <p:spPr>
          <a:xfrm>
            <a:off x="812800" y="0"/>
            <a:ext cx="2216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4000" dirty="0">
                <a:solidFill>
                  <a:schemeClr val="accent2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学以致用</a:t>
            </a:r>
            <a:endParaRPr lang="zh-CN" altLang="en-US" sz="4000" dirty="0">
              <a:solidFill>
                <a:schemeClr val="accent2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562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562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29" grpId="0"/>
      <p:bldP spid="25630" grpId="0"/>
      <p:bldP spid="25631" grpId="0"/>
      <p:bldP spid="256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文本框 26625"/>
          <p:cNvSpPr txBox="1"/>
          <p:nvPr/>
        </p:nvSpPr>
        <p:spPr>
          <a:xfrm>
            <a:off x="685800" y="0"/>
            <a:ext cx="5264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4000" dirty="0">
                <a:solidFill>
                  <a:srgbClr val="CC0000"/>
                </a:solidFill>
                <a:latin typeface="Arial" panose="020B0604020202020204" pitchFamily="34" charset="0"/>
              </a:rPr>
              <a:t>这节课你有什么收获：</a:t>
            </a:r>
            <a:endParaRPr lang="zh-CN" altLang="en-US" sz="40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文本框 26626"/>
          <p:cNvSpPr txBox="1"/>
          <p:nvPr/>
        </p:nvSpPr>
        <p:spPr>
          <a:xfrm>
            <a:off x="-381000" y="838200"/>
            <a:ext cx="8839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x-none" sz="3600" dirty="0">
                <a:latin typeface="Arial" panose="020B0604020202020204" pitchFamily="34" charset="0"/>
              </a:rPr>
              <a:t>1</a:t>
            </a:r>
            <a:r>
              <a:rPr lang="zh-CN" altLang="en-US" sz="3600" dirty="0">
                <a:latin typeface="Arial" panose="020B0604020202020204" pitchFamily="34" charset="0"/>
              </a:rPr>
              <a:t>、学习了线段、直线和射线的有关内容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26628" name="表格 26627"/>
          <p:cNvGraphicFramePr/>
          <p:nvPr/>
        </p:nvGraphicFramePr>
        <p:xfrm>
          <a:off x="609600" y="2016125"/>
          <a:ext cx="8135938" cy="4156075"/>
        </p:xfrm>
        <a:graphic>
          <a:graphicData uri="http://schemas.openxmlformats.org/drawingml/2006/table">
            <a:tbl>
              <a:tblPr/>
              <a:tblGrid>
                <a:gridCol w="2035175"/>
                <a:gridCol w="2068513"/>
                <a:gridCol w="1997075"/>
                <a:gridCol w="2035175"/>
              </a:tblGrid>
              <a:tr h="709613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线段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射线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直线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图形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              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端点个数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2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延伸方向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/>
                        <a:t>表示方法</a:t>
                      </a:r>
                      <a:endParaRPr lang="zh-CN" altLang="en-US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1950" lvl="0" indent="-36195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buChar char="³"/>
                        <a:defRPr sz="2000" u="none" kern="1200" baseline="0">
                          <a:solidFill>
                            <a:srgbClr val="766640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marL="361950" lvl="1" indent="-361950" algn="l" defTabSz="6858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C7B997"/>
                        </a:buClr>
                        <a:buFont typeface="幼圆" panose="02010509060101010101" pitchFamily="49" charset="-122"/>
                        <a:buChar char=" "/>
                        <a:defRPr sz="1400" b="0" i="0" u="none" kern="1200" baseline="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857250" lvl="2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3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3pPr>
                      <a:lvl4pPr marL="1200150" lvl="3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4pPr>
                      <a:lvl5pPr marL="1543050" lvl="4" indent="-17145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1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幼圆" panose="02010509060101010101" pitchFamily="49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660" name="组合 26659"/>
          <p:cNvGrpSpPr/>
          <p:nvPr/>
        </p:nvGrpSpPr>
        <p:grpSpPr>
          <a:xfrm>
            <a:off x="4800600" y="2819400"/>
            <a:ext cx="1800225" cy="457200"/>
            <a:chOff x="0" y="0"/>
            <a:chExt cx="1134" cy="288"/>
          </a:xfrm>
        </p:grpSpPr>
        <p:grpSp>
          <p:nvGrpSpPr>
            <p:cNvPr id="26661" name="组合 26660"/>
            <p:cNvGrpSpPr/>
            <p:nvPr/>
          </p:nvGrpSpPr>
          <p:grpSpPr>
            <a:xfrm>
              <a:off x="83" y="45"/>
              <a:ext cx="1051" cy="46"/>
              <a:chOff x="0" y="0"/>
              <a:chExt cx="1087" cy="46"/>
            </a:xfrm>
          </p:grpSpPr>
          <p:sp>
            <p:nvSpPr>
              <p:cNvPr id="26662" name="未知"/>
              <p:cNvSpPr/>
              <p:nvPr/>
            </p:nvSpPr>
            <p:spPr>
              <a:xfrm>
                <a:off x="23" y="14"/>
                <a:ext cx="1064" cy="1"/>
              </a:xfrm>
              <a:custGeom>
                <a:avLst/>
                <a:gdLst/>
                <a:ahLst/>
                <a:cxnLst/>
                <a:pathLst>
                  <a:path w="1064" h="1">
                    <a:moveTo>
                      <a:pt x="0" y="0"/>
                    </a:moveTo>
                    <a:lnTo>
                      <a:pt x="106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6663" name="椭圆 26662"/>
              <p:cNvSpPr/>
              <p:nvPr/>
            </p:nvSpPr>
            <p:spPr>
              <a:xfrm>
                <a:off x="0" y="0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6664" name="椭圆 26663"/>
              <p:cNvSpPr/>
              <p:nvPr/>
            </p:nvSpPr>
            <p:spPr>
              <a:xfrm>
                <a:off x="726" y="0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6665" name="文本框 26664"/>
            <p:cNvSpPr txBox="1"/>
            <p:nvPr/>
          </p:nvSpPr>
          <p:spPr>
            <a:xfrm>
              <a:off x="0" y="0"/>
              <a:ext cx="2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O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6666" name="文本框 26665"/>
            <p:cNvSpPr txBox="1"/>
            <p:nvPr/>
          </p:nvSpPr>
          <p:spPr>
            <a:xfrm>
              <a:off x="741" y="0"/>
              <a:ext cx="2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P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6667" name="组合 26666"/>
          <p:cNvGrpSpPr/>
          <p:nvPr/>
        </p:nvGrpSpPr>
        <p:grpSpPr>
          <a:xfrm>
            <a:off x="2779713" y="2717800"/>
            <a:ext cx="1871662" cy="744538"/>
            <a:chOff x="0" y="0"/>
            <a:chExt cx="1179" cy="469"/>
          </a:xfrm>
        </p:grpSpPr>
        <p:grpSp>
          <p:nvGrpSpPr>
            <p:cNvPr id="26668" name="组合 26667"/>
            <p:cNvGrpSpPr/>
            <p:nvPr/>
          </p:nvGrpSpPr>
          <p:grpSpPr>
            <a:xfrm>
              <a:off x="272" y="0"/>
              <a:ext cx="635" cy="318"/>
              <a:chOff x="0" y="0"/>
              <a:chExt cx="635" cy="318"/>
            </a:xfrm>
          </p:grpSpPr>
          <p:grpSp>
            <p:nvGrpSpPr>
              <p:cNvPr id="26669" name="组合 26668"/>
              <p:cNvGrpSpPr/>
              <p:nvPr/>
            </p:nvGrpSpPr>
            <p:grpSpPr>
              <a:xfrm>
                <a:off x="0" y="272"/>
                <a:ext cx="635" cy="46"/>
                <a:chOff x="0" y="0"/>
                <a:chExt cx="635" cy="46"/>
              </a:xfrm>
            </p:grpSpPr>
            <p:sp>
              <p:nvSpPr>
                <p:cNvPr id="26670" name="未知"/>
                <p:cNvSpPr/>
                <p:nvPr/>
              </p:nvSpPr>
              <p:spPr>
                <a:xfrm>
                  <a:off x="17" y="29"/>
                  <a:ext cx="587" cy="1"/>
                </a:xfrm>
                <a:custGeom>
                  <a:avLst/>
                  <a:gdLst/>
                  <a:ahLst/>
                  <a:cxnLst/>
                  <a:pathLst>
                    <a:path w="587" h="1">
                      <a:moveTo>
                        <a:pt x="0" y="0"/>
                      </a:moveTo>
                      <a:lnTo>
                        <a:pt x="587" y="0"/>
                      </a:lnTo>
                    </a:path>
                  </a:pathLst>
                </a:custGeom>
                <a:noFill/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6671" name="椭圆 26670"/>
                <p:cNvSpPr/>
                <p:nvPr/>
              </p:nvSpPr>
              <p:spPr>
                <a:xfrm flipV="1">
                  <a:off x="0" y="0"/>
                  <a:ext cx="45" cy="45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6672" name="椭圆 26671"/>
                <p:cNvSpPr/>
                <p:nvPr/>
              </p:nvSpPr>
              <p:spPr>
                <a:xfrm>
                  <a:off x="590" y="0"/>
                  <a:ext cx="45" cy="46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26673" name="文本框 26672"/>
              <p:cNvSpPr txBox="1"/>
              <p:nvPr/>
            </p:nvSpPr>
            <p:spPr>
              <a:xfrm>
                <a:off x="182" y="0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a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6674" name="文本框 26673"/>
            <p:cNvSpPr txBox="1"/>
            <p:nvPr/>
          </p:nvSpPr>
          <p:spPr>
            <a:xfrm>
              <a:off x="0" y="181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A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6675" name="文本框 26674"/>
            <p:cNvSpPr txBox="1"/>
            <p:nvPr/>
          </p:nvSpPr>
          <p:spPr>
            <a:xfrm>
              <a:off x="953" y="181"/>
              <a:ext cx="22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Times New Roman" panose="02020603050405020304" pitchFamily="18" charset="0"/>
                </a:rPr>
                <a:t>B</a:t>
              </a:r>
              <a:endParaRPr lang="en-US" altLang="x-none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6676" name="组合 26675"/>
          <p:cNvGrpSpPr/>
          <p:nvPr/>
        </p:nvGrpSpPr>
        <p:grpSpPr>
          <a:xfrm>
            <a:off x="6811963" y="2860675"/>
            <a:ext cx="1944687" cy="673100"/>
            <a:chOff x="0" y="0"/>
            <a:chExt cx="1225" cy="424"/>
          </a:xfrm>
        </p:grpSpPr>
        <p:grpSp>
          <p:nvGrpSpPr>
            <p:cNvPr id="26677" name="组合 26676"/>
            <p:cNvGrpSpPr/>
            <p:nvPr/>
          </p:nvGrpSpPr>
          <p:grpSpPr>
            <a:xfrm>
              <a:off x="0" y="0"/>
              <a:ext cx="1225" cy="424"/>
              <a:chOff x="0" y="0"/>
              <a:chExt cx="1225" cy="424"/>
            </a:xfrm>
          </p:grpSpPr>
          <p:sp>
            <p:nvSpPr>
              <p:cNvPr id="26678" name="直接连接符 26677"/>
              <p:cNvSpPr/>
              <p:nvPr/>
            </p:nvSpPr>
            <p:spPr>
              <a:xfrm>
                <a:off x="0" y="136"/>
                <a:ext cx="90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679" name="文本框 26678"/>
              <p:cNvSpPr txBox="1"/>
              <p:nvPr/>
            </p:nvSpPr>
            <p:spPr>
              <a:xfrm>
                <a:off x="45" y="136"/>
                <a:ext cx="31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A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0" name="文本框 26679"/>
              <p:cNvSpPr txBox="1"/>
              <p:nvPr/>
            </p:nvSpPr>
            <p:spPr>
              <a:xfrm>
                <a:off x="544" y="136"/>
                <a:ext cx="31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B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1" name="文本框 26680"/>
              <p:cNvSpPr txBox="1"/>
              <p:nvPr/>
            </p:nvSpPr>
            <p:spPr>
              <a:xfrm>
                <a:off x="953" y="0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x-none" sz="2400" dirty="0">
                    <a:latin typeface="Times New Roman" panose="02020603050405020304" pitchFamily="18" charset="0"/>
                  </a:rPr>
                  <a:t>m</a:t>
                </a:r>
                <a:endParaRPr lang="en-US" altLang="x-none" sz="24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6682" name="椭圆 26681"/>
            <p:cNvSpPr/>
            <p:nvPr/>
          </p:nvSpPr>
          <p:spPr>
            <a:xfrm>
              <a:off x="181" y="90"/>
              <a:ext cx="46" cy="46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83" name="椭圆 26682"/>
            <p:cNvSpPr/>
            <p:nvPr/>
          </p:nvSpPr>
          <p:spPr>
            <a:xfrm>
              <a:off x="635" y="91"/>
              <a:ext cx="45" cy="45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6684" name="文本框 26683"/>
          <p:cNvSpPr txBox="1"/>
          <p:nvPr/>
        </p:nvSpPr>
        <p:spPr>
          <a:xfrm>
            <a:off x="2995613" y="3652838"/>
            <a:ext cx="14414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个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85" name="文本框 26684"/>
          <p:cNvSpPr txBox="1"/>
          <p:nvPr/>
        </p:nvSpPr>
        <p:spPr>
          <a:xfrm>
            <a:off x="5229225" y="3581400"/>
            <a:ext cx="7921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个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86" name="文本框 26685"/>
          <p:cNvSpPr txBox="1"/>
          <p:nvPr/>
        </p:nvSpPr>
        <p:spPr>
          <a:xfrm>
            <a:off x="7172325" y="3652838"/>
            <a:ext cx="720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无</a:t>
            </a:r>
            <a:endParaRPr lang="zh-CN" altLang="en-US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87" name="文本框 26686"/>
          <p:cNvSpPr txBox="1"/>
          <p:nvPr/>
        </p:nvSpPr>
        <p:spPr>
          <a:xfrm>
            <a:off x="2743200" y="4191000"/>
            <a:ext cx="18002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不向任何方向延伸</a:t>
            </a:r>
            <a:endParaRPr lang="zh-CN" altLang="en-US" sz="20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88" name="文本框 26687"/>
          <p:cNvSpPr txBox="1"/>
          <p:nvPr/>
        </p:nvSpPr>
        <p:spPr>
          <a:xfrm>
            <a:off x="4876800" y="4191000"/>
            <a:ext cx="19431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向一个方向无限延伸</a:t>
            </a:r>
            <a:endParaRPr lang="zh-CN" altLang="en-US" sz="20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89" name="文本框 26688"/>
          <p:cNvSpPr txBox="1"/>
          <p:nvPr/>
        </p:nvSpPr>
        <p:spPr>
          <a:xfrm>
            <a:off x="6811963" y="4229100"/>
            <a:ext cx="17287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向两个方向无限延伸</a:t>
            </a:r>
            <a:endParaRPr lang="zh-CN" altLang="en-US" sz="20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90" name="文本框 26689"/>
          <p:cNvSpPr txBox="1"/>
          <p:nvPr/>
        </p:nvSpPr>
        <p:spPr>
          <a:xfrm>
            <a:off x="2779713" y="5453063"/>
            <a:ext cx="1728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6691" name="文本框 26690"/>
          <p:cNvSpPr txBox="1"/>
          <p:nvPr/>
        </p:nvSpPr>
        <p:spPr>
          <a:xfrm>
            <a:off x="2743200" y="4953000"/>
            <a:ext cx="1944688" cy="115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或线段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endParaRPr lang="en-US" altLang="x-none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en-US" altLang="x-none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92" name="文本框 26691"/>
          <p:cNvSpPr txBox="1"/>
          <p:nvPr/>
        </p:nvSpPr>
        <p:spPr>
          <a:xfrm>
            <a:off x="4868863" y="5453063"/>
            <a:ext cx="16557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射线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OP</a:t>
            </a:r>
            <a:endParaRPr lang="en-US" altLang="x-none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93" name="文本框 26692"/>
          <p:cNvSpPr txBox="1"/>
          <p:nvPr/>
        </p:nvSpPr>
        <p:spPr>
          <a:xfrm>
            <a:off x="6705600" y="4876800"/>
            <a:ext cx="1944688" cy="115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直线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或直线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endParaRPr lang="en-US" altLang="x-none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直线</a:t>
            </a:r>
            <a:r>
              <a:rPr lang="en-US" altLang="x-none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endParaRPr lang="en-US" altLang="x-none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94" name="文本框 26693"/>
          <p:cNvSpPr txBox="1"/>
          <p:nvPr/>
        </p:nvSpPr>
        <p:spPr>
          <a:xfrm>
            <a:off x="533400" y="6216650"/>
            <a:ext cx="258921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x-none" sz="2400" dirty="0">
                <a:solidFill>
                  <a:srgbClr val="0000CC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dirty="0">
                <a:solidFill>
                  <a:srgbClr val="0000CC"/>
                </a:solidFill>
                <a:latin typeface="Arial" panose="020B0604020202020204" pitchFamily="34" charset="0"/>
              </a:rPr>
              <a:t>、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一个道理：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26695" name="文本框 26694"/>
          <p:cNvSpPr txBox="1"/>
          <p:nvPr/>
        </p:nvSpPr>
        <p:spPr>
          <a:xfrm>
            <a:off x="3048000" y="6400800"/>
            <a:ext cx="26225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两点确定一条直线</a:t>
            </a:r>
            <a:endParaRPr lang="zh-CN" altLang="en-US" sz="24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85" grpId="0"/>
      <p:bldP spid="26686" grpId="0"/>
      <p:bldP spid="26687" grpId="0"/>
      <p:bldP spid="26688" grpId="0"/>
      <p:bldP spid="26689" grpId="0"/>
      <p:bldP spid="26691" grpId="0"/>
      <p:bldP spid="26692" grpId="0"/>
      <p:bldP spid="26693" grpId="0"/>
      <p:bldP spid="26694" grpId="0"/>
      <p:bldP spid="266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650" name="矩形 27649"/>
          <p:cNvSpPr/>
          <p:nvPr/>
        </p:nvSpPr>
        <p:spPr>
          <a:xfrm rot="21422179">
            <a:off x="1524000" y="1371600"/>
            <a:ext cx="5638800" cy="33258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8065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58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祝同学们学习进步</a:t>
            </a:r>
            <a:endParaRPr lang="zh-CN" alt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58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7169" descr="01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4450"/>
            <a:ext cx="9251950" cy="6840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矩形 7170"/>
          <p:cNvSpPr/>
          <p:nvPr/>
        </p:nvSpPr>
        <p:spPr>
          <a:xfrm>
            <a:off x="1981200" y="2057400"/>
            <a:ext cx="3810000" cy="11668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60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2.2 点和线</a:t>
            </a:r>
            <a:endParaRPr lang="zh-CN" altLang="en-US" sz="60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8193" descr="北斗2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0" y="0"/>
            <a:ext cx="9144000" cy="6030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文本框 8194"/>
          <p:cNvSpPr txBox="1"/>
          <p:nvPr/>
        </p:nvSpPr>
        <p:spPr>
          <a:xfrm>
            <a:off x="0" y="6216650"/>
            <a:ext cx="594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北斗七星    可近似的看作点   </a:t>
            </a:r>
            <a:endParaRPr lang="zh-CN" altLang="en-US" sz="36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8196" name="十字星 8195"/>
          <p:cNvSpPr/>
          <p:nvPr/>
        </p:nvSpPr>
        <p:spPr>
          <a:xfrm>
            <a:off x="1600200" y="14478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197" name="十字星 8196"/>
          <p:cNvSpPr/>
          <p:nvPr/>
        </p:nvSpPr>
        <p:spPr>
          <a:xfrm>
            <a:off x="3733800" y="15240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198" name="十字星 8197"/>
          <p:cNvSpPr/>
          <p:nvPr/>
        </p:nvSpPr>
        <p:spPr>
          <a:xfrm>
            <a:off x="4038600" y="23622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199" name="十字星 8198"/>
          <p:cNvSpPr/>
          <p:nvPr/>
        </p:nvSpPr>
        <p:spPr>
          <a:xfrm>
            <a:off x="4953000" y="32004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200" name="十字星 8199"/>
          <p:cNvSpPr/>
          <p:nvPr/>
        </p:nvSpPr>
        <p:spPr>
          <a:xfrm>
            <a:off x="6781800" y="48006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201" name="十字星 8200"/>
          <p:cNvSpPr/>
          <p:nvPr/>
        </p:nvSpPr>
        <p:spPr>
          <a:xfrm>
            <a:off x="7239000" y="37338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202" name="十字星 8201"/>
          <p:cNvSpPr/>
          <p:nvPr/>
        </p:nvSpPr>
        <p:spPr>
          <a:xfrm>
            <a:off x="5486400" y="4191000"/>
            <a:ext cx="381000" cy="4572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文本框 9217"/>
          <p:cNvSpPr txBox="1"/>
          <p:nvPr/>
        </p:nvSpPr>
        <p:spPr>
          <a:xfrm>
            <a:off x="1763713" y="5226050"/>
            <a:ext cx="6415087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用一个大写的字母</a:t>
            </a:r>
            <a:r>
              <a:rPr lang="en-US" altLang="x-none" sz="3200" b="1" dirty="0">
                <a:latin typeface="Arial" panose="020B0604020202020204" pitchFamily="34" charset="0"/>
              </a:rPr>
              <a:t>.</a:t>
            </a:r>
            <a:r>
              <a:rPr lang="zh-CN" altLang="en-US" sz="3200" b="1" dirty="0">
                <a:latin typeface="Arial" panose="020B0604020202020204" pitchFamily="34" charset="0"/>
              </a:rPr>
              <a:t>例如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r>
              <a:rPr lang="zh-CN" altLang="en-US" sz="3200" b="1" dirty="0">
                <a:latin typeface="Arial" panose="020B0604020202020204" pitchFamily="34" charset="0"/>
              </a:rPr>
              <a:t>点</a:t>
            </a:r>
            <a:r>
              <a:rPr lang="en-US" altLang="x-none" sz="3200" b="1" dirty="0">
                <a:latin typeface="Arial" panose="020B0604020202020204" pitchFamily="34" charset="0"/>
              </a:rPr>
              <a:t>A</a:t>
            </a:r>
            <a:r>
              <a:rPr lang="zh-CN" altLang="en-US" sz="3200" b="1" dirty="0">
                <a:latin typeface="Arial" panose="020B0604020202020204" pitchFamily="34" charset="0"/>
              </a:rPr>
              <a:t>、点</a:t>
            </a:r>
            <a:r>
              <a:rPr lang="en-US" altLang="x-none" sz="3200" b="1" dirty="0">
                <a:latin typeface="Arial" panose="020B0604020202020204" pitchFamily="34" charset="0"/>
              </a:rPr>
              <a:t>B.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9219" name="椭圆 9218"/>
          <p:cNvSpPr/>
          <p:nvPr/>
        </p:nvSpPr>
        <p:spPr>
          <a:xfrm>
            <a:off x="4356100" y="3640138"/>
            <a:ext cx="142875" cy="149225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0" name="椭圆 9219"/>
          <p:cNvSpPr/>
          <p:nvPr/>
        </p:nvSpPr>
        <p:spPr>
          <a:xfrm>
            <a:off x="6948488" y="3567113"/>
            <a:ext cx="142875" cy="149225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1" name="文本框 9220"/>
          <p:cNvSpPr txBox="1"/>
          <p:nvPr/>
        </p:nvSpPr>
        <p:spPr>
          <a:xfrm>
            <a:off x="4211638" y="29210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200" b="1" dirty="0">
                <a:latin typeface="Arial" panose="020B0604020202020204" pitchFamily="34" charset="0"/>
              </a:rPr>
              <a:t>A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6783388" y="2921000"/>
            <a:ext cx="477837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3200" b="1" dirty="0">
                <a:latin typeface="Arial" panose="020B0604020202020204" pitchFamily="34" charset="0"/>
              </a:rPr>
              <a:t>B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9223" name="矩形 9222"/>
          <p:cNvSpPr/>
          <p:nvPr/>
        </p:nvSpPr>
        <p:spPr>
          <a:xfrm>
            <a:off x="971550" y="333375"/>
            <a:ext cx="1943100" cy="108108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normAutofit/>
            <a:scene3d>
              <a:camera prst="legacyPerspectiveTopLeft">
                <a:rot lat="0" lon="0" rev="0"/>
              </a:camera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p>
            <a:pPr algn="ctr"/>
            <a:r>
              <a:rPr lang="zh-CN" altLang="en-US" sz="3600">
                <a:solidFill>
                  <a:srgbClr val="FF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点的表示:</a:t>
            </a:r>
            <a:endParaRPr lang="zh-CN" altLang="en-US" sz="3600">
              <a:solidFill>
                <a:srgbClr val="FF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3924300" y="2397125"/>
            <a:ext cx="193675" cy="588963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225" name="文本框 9224"/>
          <p:cNvSpPr txBox="1"/>
          <p:nvPr/>
        </p:nvSpPr>
        <p:spPr>
          <a:xfrm>
            <a:off x="1547813" y="4508500"/>
            <a:ext cx="5762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6" name="横卷形 9225"/>
          <p:cNvSpPr/>
          <p:nvPr/>
        </p:nvSpPr>
        <p:spPr>
          <a:xfrm>
            <a:off x="2484438" y="1484313"/>
            <a:ext cx="4751387" cy="11525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/>
      <p:bldP spid="9222" grpId="0"/>
      <p:bldP spid="92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矩形 10241"/>
          <p:cNvSpPr/>
          <p:nvPr/>
        </p:nvSpPr>
        <p:spPr>
          <a:xfrm>
            <a:off x="4067175" y="2133600"/>
            <a:ext cx="4535488" cy="1036638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algn="just" hangingPunct="0">
              <a:lnSpc>
                <a:spcPct val="110000"/>
              </a:lnSpc>
            </a:pPr>
            <a:r>
              <a:rPr lang="zh-CN" altLang="en-US" sz="2600" b="1" dirty="0">
                <a:solidFill>
                  <a:srgbClr val="66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5600" b="1" dirty="0">
                <a:solidFill>
                  <a:srgbClr val="00CC00"/>
                </a:solidFill>
                <a:latin typeface="宋体" panose="02010600030101010101" pitchFamily="2" charset="-122"/>
              </a:rPr>
              <a:t>生活中，有哪些物体可以近似地看作线段？</a:t>
            </a:r>
            <a:r>
              <a:rPr lang="zh-CN" altLang="en-US" sz="5400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endParaRPr lang="zh-CN" altLang="en-US" sz="5400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矩形 10242"/>
          <p:cNvSpPr/>
          <p:nvPr/>
        </p:nvSpPr>
        <p:spPr>
          <a:xfrm>
            <a:off x="6172200" y="990600"/>
            <a:ext cx="2286000" cy="4572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27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想一想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FF3300"/>
                  </a:gs>
                  <a:gs pos="50000">
                    <a:srgbClr val="FFFF00"/>
                  </a:gs>
                  <a:gs pos="100000">
                    <a:srgbClr val="FF3300"/>
                  </a:gs>
                </a:gsLst>
                <a:lin ang="27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381000" y="990600"/>
            <a:ext cx="3505200" cy="5124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6600" dirty="0">
                <a:solidFill>
                  <a:srgbClr val="3333FF"/>
                </a:solidFill>
                <a:latin typeface="Arial" panose="020B0604020202020204" pitchFamily="34" charset="0"/>
              </a:rPr>
              <a:t>线段的直观形象就是伸直的一段线</a:t>
            </a:r>
            <a:endParaRPr lang="zh-CN" altLang="en-US" sz="66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2074863" y="4221163"/>
            <a:ext cx="7094537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用表示端点的两个大写字母</a:t>
            </a:r>
            <a:r>
              <a:rPr lang="en-US" altLang="x-none" sz="3200" b="1" dirty="0">
                <a:latin typeface="Arial" panose="020B0604020202020204" pitchFamily="34" charset="0"/>
              </a:rPr>
              <a:t>(</a:t>
            </a:r>
            <a:r>
              <a:rPr lang="zh-CN" altLang="en-US" sz="3200" b="1" dirty="0">
                <a:latin typeface="Arial" panose="020B0604020202020204" pitchFamily="34" charset="0"/>
              </a:rPr>
              <a:t>没有次序</a:t>
            </a:r>
            <a:r>
              <a:rPr lang="en-US" altLang="x-none" sz="3200" b="1" dirty="0">
                <a:latin typeface="Arial" panose="020B0604020202020204" pitchFamily="34" charset="0"/>
              </a:rPr>
              <a:t>).</a:t>
            </a:r>
            <a:endParaRPr lang="en-US" altLang="x-none" sz="3200" b="1" dirty="0">
              <a:latin typeface="Arial" panose="020B0604020202020204" pitchFamily="34" charset="0"/>
            </a:endParaRPr>
          </a:p>
          <a:p>
            <a:r>
              <a:rPr lang="en-US" altLang="x-none" sz="3200" b="1" dirty="0"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</a:rPr>
              <a:t>例如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r>
              <a:rPr lang="zh-CN" altLang="en-US" sz="3200" b="1" dirty="0">
                <a:latin typeface="Arial" panose="020B0604020202020204" pitchFamily="34" charset="0"/>
              </a:rPr>
              <a:t>线段</a:t>
            </a:r>
            <a:r>
              <a:rPr lang="en-US" altLang="x-none" sz="3200" b="1" dirty="0">
                <a:latin typeface="Arial" panose="020B0604020202020204" pitchFamily="34" charset="0"/>
              </a:rPr>
              <a:t>AB</a:t>
            </a:r>
            <a:r>
              <a:rPr lang="zh-CN" altLang="en-US" sz="3200" b="1" dirty="0">
                <a:latin typeface="Arial" panose="020B0604020202020204" pitchFamily="34" charset="0"/>
              </a:rPr>
              <a:t>、线段</a:t>
            </a:r>
            <a:r>
              <a:rPr lang="en-US" altLang="x-none" sz="3200" b="1" dirty="0">
                <a:latin typeface="Arial" panose="020B0604020202020204" pitchFamily="34" charset="0"/>
              </a:rPr>
              <a:t>BA.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1267" name="文本框 11266"/>
          <p:cNvSpPr txBox="1"/>
          <p:nvPr/>
        </p:nvSpPr>
        <p:spPr>
          <a:xfrm>
            <a:off x="2484438" y="5805488"/>
            <a:ext cx="52355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 用一个小写字母</a:t>
            </a:r>
            <a:r>
              <a:rPr lang="en-US" altLang="x-none" sz="3200" b="1" dirty="0">
                <a:latin typeface="Arial" panose="020B0604020202020204" pitchFamily="34" charset="0"/>
              </a:rPr>
              <a:t>.</a:t>
            </a:r>
            <a:r>
              <a:rPr lang="zh-CN" altLang="en-US" sz="3200" b="1" dirty="0">
                <a:latin typeface="Arial" panose="020B0604020202020204" pitchFamily="34" charset="0"/>
              </a:rPr>
              <a:t>例如线段</a:t>
            </a:r>
            <a:r>
              <a:rPr lang="en-US" altLang="x-none" sz="3200" b="1" dirty="0">
                <a:latin typeface="Arial" panose="020B0604020202020204" pitchFamily="34" charset="0"/>
              </a:rPr>
              <a:t>a.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1268" name="矩形 11267"/>
          <p:cNvSpPr/>
          <p:nvPr/>
        </p:nvSpPr>
        <p:spPr>
          <a:xfrm>
            <a:off x="827088" y="2276475"/>
            <a:ext cx="2441575" cy="936625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>
                    <a:alpha val="95000"/>
                  </a:srgbClr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线段的表示: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>
                  <a:alpha val="95000"/>
                </a:srgbClr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3924300" y="2420938"/>
            <a:ext cx="487363" cy="58896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x-none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7605713" y="2420938"/>
            <a:ext cx="495300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rPr>
              <a:t>B</a:t>
            </a:r>
            <a:endParaRPr lang="en-US" altLang="x-none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5435600" y="3284538"/>
            <a:ext cx="4095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32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x-none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矩形 11271"/>
          <p:cNvSpPr/>
          <p:nvPr/>
        </p:nvSpPr>
        <p:spPr>
          <a:xfrm>
            <a:off x="323850" y="4292600"/>
            <a:ext cx="16557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方法一 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1273" name="矩形 11272"/>
          <p:cNvSpPr/>
          <p:nvPr/>
        </p:nvSpPr>
        <p:spPr>
          <a:xfrm>
            <a:off x="468313" y="5757863"/>
            <a:ext cx="15430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方法二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grpSp>
        <p:nvGrpSpPr>
          <p:cNvPr id="11274" name="组合 11273"/>
          <p:cNvGrpSpPr/>
          <p:nvPr/>
        </p:nvGrpSpPr>
        <p:grpSpPr>
          <a:xfrm>
            <a:off x="4421188" y="2911475"/>
            <a:ext cx="3043237" cy="158750"/>
            <a:chOff x="0" y="0"/>
            <a:chExt cx="1917" cy="100"/>
          </a:xfrm>
        </p:grpSpPr>
        <p:sp>
          <p:nvSpPr>
            <p:cNvPr id="11275" name="直接连接符 11274"/>
            <p:cNvSpPr/>
            <p:nvPr/>
          </p:nvSpPr>
          <p:spPr>
            <a:xfrm>
              <a:off x="0" y="100"/>
              <a:ext cx="1917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76" name="直接连接符 11275"/>
            <p:cNvSpPr/>
            <p:nvPr/>
          </p:nvSpPr>
          <p:spPr>
            <a:xfrm>
              <a:off x="4" y="8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77" name="直接连接符 11276"/>
            <p:cNvSpPr/>
            <p:nvPr/>
          </p:nvSpPr>
          <p:spPr>
            <a:xfrm>
              <a:off x="1891" y="0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1278" name="组合 11277"/>
          <p:cNvGrpSpPr/>
          <p:nvPr/>
        </p:nvGrpSpPr>
        <p:grpSpPr>
          <a:xfrm>
            <a:off x="4500563" y="3695700"/>
            <a:ext cx="3095625" cy="165100"/>
            <a:chOff x="0" y="0"/>
            <a:chExt cx="1950" cy="104"/>
          </a:xfrm>
        </p:grpSpPr>
        <p:sp>
          <p:nvSpPr>
            <p:cNvPr id="11279" name="直接连接符 11278"/>
            <p:cNvSpPr/>
            <p:nvPr/>
          </p:nvSpPr>
          <p:spPr>
            <a:xfrm>
              <a:off x="0" y="104"/>
              <a:ext cx="1950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0" name="直接连接符 11279"/>
            <p:cNvSpPr/>
            <p:nvPr/>
          </p:nvSpPr>
          <p:spPr>
            <a:xfrm>
              <a:off x="1927" y="0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1" name="直接连接符 11280"/>
            <p:cNvSpPr/>
            <p:nvPr/>
          </p:nvSpPr>
          <p:spPr>
            <a:xfrm>
              <a:off x="12" y="13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9" grpId="0" animBg="1"/>
      <p:bldP spid="11270" grpId="0"/>
      <p:bldP spid="11271" grpId="0"/>
      <p:bldP spid="11272" grpId="0"/>
      <p:bldP spid="112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2159000" y="3573463"/>
            <a:ext cx="69850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用表示端点的大写字母和其余任一点的字母</a:t>
            </a:r>
            <a:r>
              <a:rPr lang="en-US" altLang="x-none" sz="3200" b="1" dirty="0">
                <a:latin typeface="Arial" panose="020B0604020202020204" pitchFamily="34" charset="0"/>
              </a:rPr>
              <a:t>(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</a:rPr>
              <a:t>表示端点的大写字母必须写在前</a:t>
            </a:r>
            <a:r>
              <a:rPr lang="en-US" altLang="x-none" sz="3200" b="1" dirty="0">
                <a:latin typeface="Arial" panose="020B0604020202020204" pitchFamily="34" charset="0"/>
              </a:rPr>
              <a:t>). 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2484438" y="5805488"/>
            <a:ext cx="5218112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 用一个小写字母</a:t>
            </a:r>
            <a:r>
              <a:rPr lang="en-US" altLang="x-none" sz="3200" b="1" dirty="0">
                <a:latin typeface="Arial" panose="020B0604020202020204" pitchFamily="34" charset="0"/>
              </a:rPr>
              <a:t>.</a:t>
            </a:r>
            <a:r>
              <a:rPr lang="zh-CN" altLang="en-US" sz="3200" b="1" dirty="0">
                <a:latin typeface="Arial" panose="020B0604020202020204" pitchFamily="34" charset="0"/>
              </a:rPr>
              <a:t>例如射线</a:t>
            </a:r>
            <a:r>
              <a:rPr lang="en-US" altLang="x-none" sz="3200" b="1" dirty="0">
                <a:latin typeface="Arial" panose="020B0604020202020204" pitchFamily="34" charset="0"/>
              </a:rPr>
              <a:t>a.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2292" name="矩形 12291"/>
          <p:cNvSpPr/>
          <p:nvPr/>
        </p:nvSpPr>
        <p:spPr>
          <a:xfrm>
            <a:off x="827088" y="1673225"/>
            <a:ext cx="2441575" cy="936625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>
                    <a:alpha val="95000"/>
                  </a:srgbClr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射线的表示: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>
                  <a:alpha val="95000"/>
                </a:srgbClr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3924300" y="1817688"/>
            <a:ext cx="487363" cy="58896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x-none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5940425" y="1746250"/>
            <a:ext cx="495300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rPr>
              <a:t>B</a:t>
            </a:r>
            <a:endParaRPr lang="en-US" altLang="x-none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5435600" y="2681288"/>
            <a:ext cx="4095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32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x-none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矩形 12295"/>
          <p:cNvSpPr/>
          <p:nvPr/>
        </p:nvSpPr>
        <p:spPr>
          <a:xfrm>
            <a:off x="323850" y="3716338"/>
            <a:ext cx="16510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方法一 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2297" name="矩形 12296"/>
          <p:cNvSpPr/>
          <p:nvPr/>
        </p:nvSpPr>
        <p:spPr>
          <a:xfrm>
            <a:off x="468313" y="5757863"/>
            <a:ext cx="15430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方法二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grpSp>
        <p:nvGrpSpPr>
          <p:cNvPr id="12298" name="组合 12297"/>
          <p:cNvGrpSpPr/>
          <p:nvPr/>
        </p:nvGrpSpPr>
        <p:grpSpPr>
          <a:xfrm>
            <a:off x="4427538" y="2320925"/>
            <a:ext cx="1728787" cy="144463"/>
            <a:chOff x="0" y="0"/>
            <a:chExt cx="1917" cy="91"/>
          </a:xfrm>
        </p:grpSpPr>
        <p:sp>
          <p:nvSpPr>
            <p:cNvPr id="12299" name="直接连接符 12298"/>
            <p:cNvSpPr/>
            <p:nvPr/>
          </p:nvSpPr>
          <p:spPr>
            <a:xfrm>
              <a:off x="0" y="82"/>
              <a:ext cx="1917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0" name="直接连接符 12299"/>
            <p:cNvSpPr/>
            <p:nvPr/>
          </p:nvSpPr>
          <p:spPr>
            <a:xfrm>
              <a:off x="14" y="0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301" name="直接连接符 12300"/>
          <p:cNvSpPr/>
          <p:nvPr/>
        </p:nvSpPr>
        <p:spPr>
          <a:xfrm>
            <a:off x="6156325" y="2320925"/>
            <a:ext cx="0" cy="14446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2302" name="组合 12301"/>
          <p:cNvGrpSpPr/>
          <p:nvPr/>
        </p:nvGrpSpPr>
        <p:grpSpPr>
          <a:xfrm>
            <a:off x="4500563" y="3128963"/>
            <a:ext cx="3095625" cy="144462"/>
            <a:chOff x="0" y="0"/>
            <a:chExt cx="1950" cy="91"/>
          </a:xfrm>
        </p:grpSpPr>
        <p:sp>
          <p:nvSpPr>
            <p:cNvPr id="12303" name="直接连接符 12302"/>
            <p:cNvSpPr/>
            <p:nvPr/>
          </p:nvSpPr>
          <p:spPr>
            <a:xfrm>
              <a:off x="0" y="81"/>
              <a:ext cx="1950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4" name="直接连接符 12303"/>
            <p:cNvSpPr/>
            <p:nvPr/>
          </p:nvSpPr>
          <p:spPr>
            <a:xfrm>
              <a:off x="10" y="0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305" name="文本框 12304"/>
          <p:cNvSpPr txBox="1"/>
          <p:nvPr/>
        </p:nvSpPr>
        <p:spPr>
          <a:xfrm>
            <a:off x="468313" y="404813"/>
            <a:ext cx="752475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</a:rPr>
              <a:t>由线段向一方无限延伸所形成的图形叫做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2306" name="文本框 12305"/>
          <p:cNvSpPr txBox="1"/>
          <p:nvPr/>
        </p:nvSpPr>
        <p:spPr>
          <a:xfrm>
            <a:off x="1476375" y="908050"/>
            <a:ext cx="24479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</a:rPr>
              <a:t>射线</a:t>
            </a:r>
            <a:endParaRPr lang="zh-CN" altLang="en-US" sz="40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2307" name="直接连接符 12306"/>
          <p:cNvSpPr/>
          <p:nvPr/>
        </p:nvSpPr>
        <p:spPr>
          <a:xfrm>
            <a:off x="6156325" y="2449513"/>
            <a:ext cx="15113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8" name="文本框 12307"/>
          <p:cNvSpPr txBox="1"/>
          <p:nvPr/>
        </p:nvSpPr>
        <p:spPr>
          <a:xfrm>
            <a:off x="755650" y="5157788"/>
            <a:ext cx="64817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</a:rPr>
              <a:t>思考</a:t>
            </a:r>
            <a:r>
              <a:rPr lang="en-US" altLang="x-none" sz="3200" b="1" dirty="0">
                <a:solidFill>
                  <a:srgbClr val="FF0066"/>
                </a:solidFill>
                <a:latin typeface="Arial" panose="020B0604020202020204" pitchFamily="34" charset="0"/>
              </a:rPr>
              <a:t>:</a:t>
            </a:r>
            <a:r>
              <a:rPr lang="zh-CN" altLang="en-US" sz="3200" b="1" dirty="0">
                <a:latin typeface="Arial" panose="020B0604020202020204" pitchFamily="34" charset="0"/>
              </a:rPr>
              <a:t>射线</a:t>
            </a:r>
            <a:r>
              <a:rPr lang="en-US" altLang="x-none" sz="3200" b="1" dirty="0">
                <a:latin typeface="Arial" panose="020B0604020202020204" pitchFamily="34" charset="0"/>
              </a:rPr>
              <a:t>AB</a:t>
            </a:r>
            <a:r>
              <a:rPr lang="zh-CN" altLang="en-US" sz="3200" b="1" dirty="0">
                <a:latin typeface="Arial" panose="020B0604020202020204" pitchFamily="34" charset="0"/>
              </a:rPr>
              <a:t>、射线</a:t>
            </a:r>
            <a:r>
              <a:rPr lang="en-US" altLang="x-none" sz="3200" b="1" dirty="0">
                <a:latin typeface="Arial" panose="020B0604020202020204" pitchFamily="34" charset="0"/>
              </a:rPr>
              <a:t>BA</a:t>
            </a:r>
            <a:r>
              <a:rPr lang="zh-CN" altLang="en-US" sz="3200" b="1" dirty="0">
                <a:latin typeface="Arial" panose="020B0604020202020204" pitchFamily="34" charset="0"/>
              </a:rPr>
              <a:t>一样吗？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9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5" grpId="0"/>
      <p:bldP spid="12296" grpId="0"/>
      <p:bldP spid="12305" grpId="0"/>
      <p:bldP spid="12306" grpId="0"/>
      <p:bldP spid="123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2051050" y="3644900"/>
            <a:ext cx="6415088" cy="15541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用表示任两点的两个大写字母</a:t>
            </a:r>
            <a:r>
              <a:rPr lang="en-US" altLang="x-none" sz="3200" b="1" dirty="0">
                <a:latin typeface="Arial" panose="020B0604020202020204" pitchFamily="34" charset="0"/>
              </a:rPr>
              <a:t>(</a:t>
            </a:r>
            <a:r>
              <a:rPr lang="zh-CN" altLang="en-US" sz="3200" b="1" dirty="0">
                <a:latin typeface="Arial" panose="020B0604020202020204" pitchFamily="34" charset="0"/>
              </a:rPr>
              <a:t>没有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次序</a:t>
            </a:r>
            <a:r>
              <a:rPr lang="en-US" altLang="x-none" sz="3200" b="1" dirty="0">
                <a:latin typeface="Arial" panose="020B0604020202020204" pitchFamily="34" charset="0"/>
              </a:rPr>
              <a:t>).</a:t>
            </a:r>
            <a:endParaRPr lang="en-US" altLang="x-none" sz="3200" b="1" dirty="0">
              <a:latin typeface="Arial" panose="020B0604020202020204" pitchFamily="34" charset="0"/>
            </a:endParaRPr>
          </a:p>
          <a:p>
            <a:r>
              <a:rPr lang="en-US" altLang="x-none" sz="3200" b="1" dirty="0"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</a:rPr>
              <a:t>例如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r>
              <a:rPr lang="zh-CN" altLang="en-US" sz="3200" b="1" dirty="0">
                <a:latin typeface="Arial" panose="020B0604020202020204" pitchFamily="34" charset="0"/>
              </a:rPr>
              <a:t>直线</a:t>
            </a:r>
            <a:r>
              <a:rPr lang="en-US" altLang="x-none" sz="3200" b="1" dirty="0">
                <a:latin typeface="Arial" panose="020B0604020202020204" pitchFamily="34" charset="0"/>
              </a:rPr>
              <a:t>AB</a:t>
            </a:r>
            <a:r>
              <a:rPr lang="zh-CN" altLang="en-US" sz="3200" b="1" dirty="0">
                <a:latin typeface="Arial" panose="020B0604020202020204" pitchFamily="34" charset="0"/>
              </a:rPr>
              <a:t>、直线</a:t>
            </a:r>
            <a:r>
              <a:rPr lang="en-US" altLang="x-none" sz="3200" b="1" dirty="0">
                <a:latin typeface="Arial" panose="020B0604020202020204" pitchFamily="34" charset="0"/>
              </a:rPr>
              <a:t>BA.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3315" name="文本框 13314"/>
          <p:cNvSpPr txBox="1"/>
          <p:nvPr/>
        </p:nvSpPr>
        <p:spPr>
          <a:xfrm>
            <a:off x="2484438" y="5445125"/>
            <a:ext cx="521811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 用一个小写字母</a:t>
            </a:r>
            <a:r>
              <a:rPr lang="en-US" altLang="x-none" sz="3200" b="1" dirty="0">
                <a:latin typeface="Arial" panose="020B0604020202020204" pitchFamily="34" charset="0"/>
              </a:rPr>
              <a:t>.</a:t>
            </a:r>
            <a:r>
              <a:rPr lang="zh-CN" altLang="en-US" sz="3200" b="1" dirty="0">
                <a:latin typeface="Arial" panose="020B0604020202020204" pitchFamily="34" charset="0"/>
              </a:rPr>
              <a:t>例如直线</a:t>
            </a:r>
            <a:r>
              <a:rPr lang="en-US" altLang="x-none" sz="3200" b="1" dirty="0">
                <a:latin typeface="Arial" panose="020B0604020202020204" pitchFamily="34" charset="0"/>
              </a:rPr>
              <a:t>a.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3316" name="矩形 13315"/>
          <p:cNvSpPr/>
          <p:nvPr/>
        </p:nvSpPr>
        <p:spPr>
          <a:xfrm>
            <a:off x="539750" y="2205038"/>
            <a:ext cx="2441575" cy="936625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>
                    <a:alpha val="95000"/>
                  </a:srgbClr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直线的表示: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>
                  <a:alpha val="95000"/>
                </a:srgbClr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317" name="直接连接符 13316"/>
          <p:cNvSpPr/>
          <p:nvPr/>
        </p:nvSpPr>
        <p:spPr>
          <a:xfrm>
            <a:off x="4500563" y="2876550"/>
            <a:ext cx="3095625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8" name="文本框 13317"/>
          <p:cNvSpPr txBox="1"/>
          <p:nvPr/>
        </p:nvSpPr>
        <p:spPr>
          <a:xfrm>
            <a:off x="5435600" y="2300288"/>
            <a:ext cx="4095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x-none" sz="3200" dirty="0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x-none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3319" name="矩形 13318"/>
          <p:cNvSpPr/>
          <p:nvPr/>
        </p:nvSpPr>
        <p:spPr>
          <a:xfrm>
            <a:off x="323850" y="3860800"/>
            <a:ext cx="16510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方法一 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sp>
        <p:nvSpPr>
          <p:cNvPr id="13320" name="矩形 13319"/>
          <p:cNvSpPr/>
          <p:nvPr/>
        </p:nvSpPr>
        <p:spPr>
          <a:xfrm>
            <a:off x="468313" y="5373688"/>
            <a:ext cx="1538287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方法二</a:t>
            </a:r>
            <a:r>
              <a:rPr lang="en-US" altLang="x-none" sz="3200" b="1" dirty="0">
                <a:latin typeface="Arial" panose="020B0604020202020204" pitchFamily="34" charset="0"/>
              </a:rPr>
              <a:t>:</a:t>
            </a:r>
            <a:endParaRPr lang="en-US" altLang="x-none" sz="3200" b="1" dirty="0">
              <a:latin typeface="Arial" panose="020B0604020202020204" pitchFamily="34" charset="0"/>
            </a:endParaRPr>
          </a:p>
        </p:txBody>
      </p:sp>
      <p:grpSp>
        <p:nvGrpSpPr>
          <p:cNvPr id="13321" name="组合 13320"/>
          <p:cNvGrpSpPr/>
          <p:nvPr/>
        </p:nvGrpSpPr>
        <p:grpSpPr>
          <a:xfrm>
            <a:off x="4813300" y="1404938"/>
            <a:ext cx="2001838" cy="688975"/>
            <a:chOff x="0" y="0"/>
            <a:chExt cx="1261" cy="434"/>
          </a:xfrm>
        </p:grpSpPr>
        <p:sp>
          <p:nvSpPr>
            <p:cNvPr id="13322" name="直接连接符 13321"/>
            <p:cNvSpPr/>
            <p:nvPr/>
          </p:nvSpPr>
          <p:spPr>
            <a:xfrm flipV="1">
              <a:off x="160" y="428"/>
              <a:ext cx="953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3" name="文本框 13322"/>
            <p:cNvSpPr txBox="1"/>
            <p:nvPr/>
          </p:nvSpPr>
          <p:spPr>
            <a:xfrm>
              <a:off x="0" y="20"/>
              <a:ext cx="307" cy="37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t">
              <a:spAutoFit/>
            </a:bodyPr>
            <a:p>
              <a:r>
                <a:rPr lang="en-US" altLang="x-none" sz="32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A</a:t>
              </a:r>
              <a:endPara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24" name="文本框 13323"/>
            <p:cNvSpPr txBox="1"/>
            <p:nvPr/>
          </p:nvSpPr>
          <p:spPr>
            <a:xfrm>
              <a:off x="949" y="0"/>
              <a:ext cx="312" cy="36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32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B</a:t>
              </a:r>
              <a:endParaRPr lang="en-US" altLang="x-none" sz="32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25" name="直接连接符 13324"/>
            <p:cNvSpPr/>
            <p:nvPr/>
          </p:nvSpPr>
          <p:spPr>
            <a:xfrm>
              <a:off x="166" y="337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6" name="直接连接符 13325"/>
            <p:cNvSpPr/>
            <p:nvPr/>
          </p:nvSpPr>
          <p:spPr>
            <a:xfrm>
              <a:off x="1112" y="343"/>
              <a:ext cx="0" cy="9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3327" name="直接连接符 13326"/>
          <p:cNvSpPr/>
          <p:nvPr/>
        </p:nvSpPr>
        <p:spPr>
          <a:xfrm>
            <a:off x="6588125" y="2084388"/>
            <a:ext cx="143986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8" name="直接连接符 13327"/>
          <p:cNvSpPr/>
          <p:nvPr/>
        </p:nvSpPr>
        <p:spPr>
          <a:xfrm>
            <a:off x="3635375" y="2076450"/>
            <a:ext cx="143986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9" name="文本框 13328"/>
          <p:cNvSpPr txBox="1"/>
          <p:nvPr/>
        </p:nvSpPr>
        <p:spPr>
          <a:xfrm>
            <a:off x="611188" y="549275"/>
            <a:ext cx="79930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</a:rPr>
              <a:t>把线段向两方无限延伸所形成的图形叫做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3330" name="文本框 13329"/>
          <p:cNvSpPr txBox="1"/>
          <p:nvPr/>
        </p:nvSpPr>
        <p:spPr>
          <a:xfrm>
            <a:off x="1101725" y="1014413"/>
            <a:ext cx="20891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</a:rPr>
              <a:t>直线</a:t>
            </a:r>
            <a:endParaRPr lang="zh-CN" altLang="en-US" sz="40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8" grpId="0"/>
      <p:bldP spid="13319" grpId="0"/>
      <p:bldP spid="13320" grpId="0"/>
      <p:bldP spid="13329" grpId="0"/>
      <p:bldP spid="13330" grpId="0"/>
    </p:bldLst>
  </p:timing>
</p:sld>
</file>

<file path=ppt/theme/theme1.xml><?xml version="1.0" encoding="utf-8"?>
<a:theme xmlns:a="http://schemas.openxmlformats.org/drawingml/2006/main" name="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608A15PWBG">
  <a:themeElements>
    <a:clrScheme name="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926C62"/>
      </a:accent1>
      <a:accent2>
        <a:srgbClr val="9D8855"/>
      </a:accent2>
      <a:accent3>
        <a:srgbClr val="FFFFFF"/>
      </a:accent3>
      <a:accent4>
        <a:srgbClr val="414141"/>
      </a:accent4>
      <a:accent5>
        <a:srgbClr val="C7BAB8"/>
      </a:accent5>
      <a:accent6>
        <a:srgbClr val="8C794C"/>
      </a:accent6>
      <a:hlink>
        <a:srgbClr val="2998E3"/>
      </a:hlink>
      <a:folHlink>
        <a:srgbClr val="A5A5A5"/>
      </a:folHlink>
    </a:clrScheme>
    <a:fontScheme name="">
      <a:majorFont>
        <a:latin typeface="华文新魏"/>
        <a:ea typeface="华文新魏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4D4D4D"/>
        </a:dk1>
        <a:lt1>
          <a:srgbClr val="FFFFFF"/>
        </a:lt1>
        <a:dk2>
          <a:srgbClr val="4D4D4D"/>
        </a:dk2>
        <a:lt2>
          <a:srgbClr val="FFFFFF"/>
        </a:lt2>
        <a:accent1>
          <a:srgbClr val="926C62"/>
        </a:accent1>
        <a:accent2>
          <a:srgbClr val="9D8855"/>
        </a:accent2>
        <a:accent3>
          <a:srgbClr val="FFFFFF"/>
        </a:accent3>
        <a:accent4>
          <a:srgbClr val="414141"/>
        </a:accent4>
        <a:accent5>
          <a:srgbClr val="C7BAB8"/>
        </a:accent5>
        <a:accent6>
          <a:srgbClr val="8C794C"/>
        </a:accent6>
        <a:hlink>
          <a:srgbClr val="2998E3"/>
        </a:hlink>
        <a:folHlink>
          <a:srgbClr val="A5A5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0</TotalTime>
  <Words>2000</Words>
  <Application>WPS 演示</Application>
  <PresentationFormat>在屏幕上显示</PresentationFormat>
  <Paragraphs>533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华文新魏</vt:lpstr>
      <vt:lpstr>幼圆</vt:lpstr>
      <vt:lpstr>Wingdings 2</vt:lpstr>
      <vt:lpstr>Times New Roman</vt:lpstr>
      <vt:lpstr>隶书</vt:lpstr>
      <vt:lpstr>华文行楷</vt:lpstr>
      <vt:lpstr>微软雅黑</vt:lpstr>
      <vt:lpstr>Arial Unicode MS</vt:lpstr>
      <vt:lpstr>2</vt:lpstr>
      <vt:lpstr>A000120150608A15PWBG</vt:lpstr>
      <vt:lpstr>PBrush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 </dc:creator>
  <cp:keywords> </cp:keywords>
  <dc:description> </dc:description>
  <dc:subject> </dc:subject>
  <cp:category> </cp:category>
  <cp:lastModifiedBy>Administrator</cp:lastModifiedBy>
  <cp:revision>2</cp:revision>
  <dcterms:created xsi:type="dcterms:W3CDTF">2015-07-16T07:12:29Z</dcterms:created>
  <dcterms:modified xsi:type="dcterms:W3CDTF">2017-10-20T07:10:13Z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