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334" r:id="rId6"/>
    <p:sldId id="257" r:id="rId7"/>
    <p:sldId id="280" r:id="rId8"/>
    <p:sldId id="282" r:id="rId9"/>
    <p:sldId id="284" r:id="rId10"/>
    <p:sldId id="281" r:id="rId11"/>
    <p:sldId id="333" r:id="rId12"/>
    <p:sldId id="262" r:id="rId13"/>
    <p:sldId id="278" r:id="rId14"/>
    <p:sldId id="279" r:id="rId15"/>
    <p:sldId id="270" r:id="rId16"/>
    <p:sldId id="306" r:id="rId17"/>
    <p:sldId id="314" r:id="rId18"/>
    <p:sldId id="263" r:id="rId19"/>
    <p:sldId id="307" r:id="rId20"/>
    <p:sldId id="313" r:id="rId21"/>
    <p:sldId id="271" r:id="rId22"/>
    <p:sldId id="308" r:id="rId23"/>
    <p:sldId id="264" r:id="rId24"/>
    <p:sldId id="309" r:id="rId25"/>
    <p:sldId id="276" r:id="rId26"/>
    <p:sldId id="310" r:id="rId27"/>
    <p:sldId id="311" r:id="rId28"/>
    <p:sldId id="312" r:id="rId29"/>
    <p:sldId id="259" r:id="rId3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kb1.com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33FF"/>
    <a:srgbClr val="339933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404" y="-90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4-12T21:52:52.292" idx="1">
    <p:pos x="1037" y="53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150" y="838200"/>
            <a:ext cx="1771650" cy="510540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600200" y="838200"/>
            <a:ext cx="5212246" cy="510540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00200" y="1905000"/>
            <a:ext cx="3472434" cy="40386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4366" y="1905000"/>
            <a:ext cx="3472434" cy="40386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rgbClr val="3399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150" y="838200"/>
            <a:ext cx="1771650" cy="510540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600200" y="838200"/>
            <a:ext cx="5212246" cy="510540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00200" y="1905000"/>
            <a:ext cx="3472434" cy="40386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4366" y="1905000"/>
            <a:ext cx="3472434" cy="40386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rgbClr val="3399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1600200" y="838200"/>
            <a:ext cx="708660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Reading Fun</a:t>
            </a:r>
            <a:endParaRPr lang="en-US" altLang="zh-CN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1600200" y="1905000"/>
            <a:ext cx="7086600" cy="4038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Sub topics go here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 dirty="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 dirty="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rgbClr val="3399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339933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1600200" y="838200"/>
            <a:ext cx="708660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Reading Fun</a:t>
            </a:r>
            <a:endParaRPr lang="en-US" altLang="zh-CN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1600200" y="1905000"/>
            <a:ext cx="7086600" cy="4038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Sub topics go here</a:t>
            </a:r>
            <a:endParaRPr lang="en-US" altLang="zh-CN" dirty="0"/>
          </a:p>
        </p:txBody>
      </p:sp>
      <p:sp>
        <p:nvSpPr>
          <p:cNvPr id="2052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 dirty="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3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 dirty="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rgbClr val="3399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rgbClr val="339933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339933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文本占位符 307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xfrm>
            <a:off x="2819400" y="2438400"/>
            <a:ext cx="5945188" cy="1143000"/>
          </a:xfrm>
          <a:ln/>
        </p:spPr>
        <p:txBody>
          <a:bodyPr vert="horz" wrap="square" lIns="91440" tIns="45720" rIns="91440" bIns="45720" anchor="ctr"/>
          <a:lstStyle>
            <a:lvl1pPr lvl="0">
              <a:defRPr/>
            </a:lvl1pPr>
          </a:lstStyle>
          <a:p>
            <a:pPr lvl="0" algn="ctr" eaLnBrk="1" hangingPunct="1"/>
            <a:r>
              <a:rPr lang="zh-CN" altLang="en-US" sz="4000" b="1" dirty="0">
                <a:solidFill>
                  <a:schemeClr val="tx1"/>
                </a:solidFill>
                <a:ea typeface="黑体" panose="02010600030101010101" pitchFamily="49" charset="-122"/>
              </a:rPr>
              <a:t>期中复习</a:t>
            </a:r>
            <a:endParaRPr lang="zh-CN" altLang="en-US" sz="4000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/>
          </p:nvPr>
        </p:nvSpPr>
        <p:spPr>
          <a:xfrm>
            <a:off x="3505200" y="3886200"/>
            <a:ext cx="4343400" cy="533400"/>
          </a:xfrm>
          <a:ln/>
        </p:spPr>
        <p:txBody>
          <a:bodyPr vert="horz" wrap="square" lIns="91440" tIns="45720" rIns="91440" bIns="45720"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eaLnBrk="1" hangingPunct="1">
              <a:lnSpc>
                <a:spcPct val="90000"/>
              </a:lnSpc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100" name="文本框 5123"/>
          <p:cNvSpPr txBox="1"/>
          <p:nvPr/>
        </p:nvSpPr>
        <p:spPr>
          <a:xfrm>
            <a:off x="4267200" y="1981200"/>
            <a:ext cx="327660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苏教版四年级数学下册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1" name="WordArt 5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1、一亿是10个（），2001000000是由（）个亿（）个万组成的。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2、十万位的计数单位是（）；十亿位的右边一位是（）位；百万位的左边第二位是（）位；和千万位相邻的数位是（）位和（）位。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3、九十亿零九百万写作（），改写成用亿作单位的近似数是（）。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3316" name="直接连接符 14339"/>
          <p:cNvSpPr/>
          <p:nvPr/>
        </p:nvSpPr>
        <p:spPr>
          <a:xfrm flipH="1">
            <a:off x="6172200" y="838200"/>
            <a:ext cx="76200" cy="6858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7" name="直接连接符 14340"/>
          <p:cNvSpPr/>
          <p:nvPr/>
        </p:nvSpPr>
        <p:spPr>
          <a:xfrm flipH="1">
            <a:off x="5257800" y="838200"/>
            <a:ext cx="76200" cy="6858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8" name="WordArt 6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body"/>
          </p:nvPr>
        </p:nvSpPr>
        <p:spPr>
          <a:xfrm>
            <a:off x="3175" y="914400"/>
            <a:ext cx="8988425" cy="5410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4、3050800是由（）个万和8000个（）组成；一个数由8个千万，5个十万和6个一组成这个数写作（）。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5、30030300从左边开始，第一个3表示（）第二个3表示（）第三个3表示（）。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6、29</a:t>
            </a: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□450≈29万，□里最大填（），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  <a:sym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99□2000000≈100亿，□里最小填（）。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  <a:sym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7、某个城市的人口数省略位数大约是96万那么这个城市最多有（）人最少有（）人。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  <a:sym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8、由4个6和4个0组成的八位数中，只读一个零的数可能是（）。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  <a:sym typeface="Times New Roman" panose="02020603050405020304" pitchFamily="18" charset="0"/>
            </a:endParaRPr>
          </a:p>
        </p:txBody>
      </p:sp>
      <p:sp>
        <p:nvSpPr>
          <p:cNvPr id="14340" name="直接连接符 15363"/>
          <p:cNvSpPr/>
          <p:nvPr/>
        </p:nvSpPr>
        <p:spPr>
          <a:xfrm flipH="1">
            <a:off x="1828800" y="3810000"/>
            <a:ext cx="76200" cy="6858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直接连接符 15364"/>
          <p:cNvSpPr/>
          <p:nvPr/>
        </p:nvSpPr>
        <p:spPr>
          <a:xfrm flipH="1">
            <a:off x="838200" y="3886200"/>
            <a:ext cx="76200" cy="6858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9、将下面的读数与对应数字连起来。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10、计算并验算。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604÷21       972÷54       496÷87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15364" name="图片 1638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24000"/>
            <a:ext cx="7391400" cy="2971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11、用递等式计算。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146+180÷9×5             640÷[(22+18)×2]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7×（400-400÷5）  [（205+35）-30]÷70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12、按规律填数。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16388" name="图片 17411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8" y="3278188"/>
            <a:ext cx="8990012" cy="28971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1、一种纸10张约重2克，照这样推算，1）1000张约重多少克？2）100000张约重多少克？合多少千克？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2、2个足球售价为304元，5个皮球售价为190元，足球的售价是皮球的多少倍？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3、大桥小学去年4个季度用水情况如下表，这个小学下半年平均每个月用水多少吨？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graphicFrame>
        <p:nvGraphicFramePr>
          <p:cNvPr id="18436" name="表格 18435"/>
          <p:cNvGraphicFramePr/>
          <p:nvPr/>
        </p:nvGraphicFramePr>
        <p:xfrm>
          <a:off x="1295400" y="4800600"/>
          <a:ext cx="6756400" cy="1828800"/>
        </p:xfrm>
        <a:graphic>
          <a:graphicData uri="http://schemas.openxmlformats.org/drawingml/2006/table">
            <a:tbl>
              <a:tblPr/>
              <a:tblGrid>
                <a:gridCol w="1635125"/>
                <a:gridCol w="1279525"/>
                <a:gridCol w="1279525"/>
                <a:gridCol w="1279525"/>
                <a:gridCol w="1282700"/>
              </a:tblGrid>
              <a:tr h="639763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黑体" panose="02010600030101010101" pitchFamily="49" charset="-122"/>
                        </a:rPr>
                        <a:t>季度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黑体" panose="02010600030101010101" pitchFamily="49" charset="-122"/>
                        </a:rPr>
                        <a:t>一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黑体" panose="02010600030101010101" pitchFamily="49" charset="-122"/>
                        </a:rPr>
                        <a:t>二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黑体" panose="02010600030101010101" pitchFamily="49" charset="-122"/>
                        </a:rPr>
                        <a:t>三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黑体" panose="02010600030101010101" pitchFamily="49" charset="-122"/>
                        </a:rPr>
                        <a:t>四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7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黑体" panose="02010600030101010101" pitchFamily="49" charset="-122"/>
                        </a:rPr>
                        <a:t>用水量（吨）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189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204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354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rgbClr val="339933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>
                        <a:defRPr sz="2400" kern="1200">
                          <a:solidFill>
                            <a:schemeClr val="tx1"/>
                          </a:solidFill>
                        </a:defRPr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600" b="1" dirty="0">
                          <a:solidFill>
                            <a:srgbClr val="000000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156</a:t>
                      </a:r>
                      <a:endParaRPr lang="zh-CN" altLang="en-US" sz="3600" b="1" dirty="0">
                        <a:solidFill>
                          <a:srgbClr val="000000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chemeClr val="tx1"/>
                </a:solidFill>
                <a:ea typeface="黑体" panose="02010600030101010101" pitchFamily="49" charset="-122"/>
              </a:rPr>
              <a:t>三、三位数乘两位数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/>
          </p:nvPr>
        </p:nvSpPr>
        <p:spPr>
          <a:xfrm>
            <a:off x="609600" y="1905000"/>
            <a:ext cx="8001000" cy="40386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1、笔算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2、数量关系与单位名称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3、积得变化规律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4、乘数末尾有零的笔算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8436" name="WordArt 4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/>
          </p:nvPr>
        </p:nvSpPr>
        <p:spPr>
          <a:xfrm>
            <a:off x="-76200" y="914400"/>
            <a:ext cx="9218613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1、30的105倍是（）；12个160是（）；（）个600是4200；175是5的（）倍；20个380连加的简便算式是（），结果是（）。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2、25×40的积是25×4 的积的（）倍；128×5的积的末尾有（）个0。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3、等腰梯形有（）条对称轴，圆有（）条对称轴。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4、从12：00到12:30分针（）时针旋转（）度。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9460" name="WordArt 4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/>
          </p:nvPr>
        </p:nvSpPr>
        <p:spPr>
          <a:xfrm>
            <a:off x="-152400" y="914400"/>
            <a:ext cx="9296400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5、朱老师买9支钢笔用了270元，钢笔的单价是（）元/支。陈先生从家骑自行车去上班，他的速度是170米/分，20分钟后到单位，陈先生家到单位的距离是（）米。</a:t>
            </a:r>
            <a:endParaRPr lang="zh-CN" altLang="en-US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6、估算201×39，把201看作（），把39看作（），估算结果是（），正确结果是（），相差（）。</a:t>
            </a:r>
            <a:endParaRPr lang="zh-CN" altLang="en-US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7、观察下面算式并写出结果。</a:t>
            </a:r>
            <a:endParaRPr lang="zh-CN" altLang="en-US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37037×3=111111 37037×6=222222  37037×9=333333</a:t>
            </a:r>
            <a:endParaRPr lang="zh-CN" altLang="en-US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37037×12=     37037×24=      37037×15=</a:t>
            </a:r>
            <a:endParaRPr lang="zh-CN" altLang="en-US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1588" y="914400"/>
            <a:ext cx="9142413" cy="50292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1、口算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12×60=  250×40= 700×30= 32+8×20=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15×40=  5×160=  800×5=  70×40=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2、竖式计算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380×22   260×300   65×102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3、读文字列算式并计算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3448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1）52乘62与44的和再减去1000结果是多少？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3448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2）25与40的积是127与73的和的多少倍？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、汽车的行驶速度是52千米/时12小时可以行使多少千米？火车的速度是其5倍，同样的时间，火车可以行使多少千米？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2、一种850克每袋的奶粉售价200元，某超市一次购进65袋需要多少钱？这些奶粉共重多少千克？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3、一位老人说：“把我的年龄除以3，再减去15后用10去乘，恰巧是100岁，这位老大爷多少岁？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22532" name="WordArt 4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6145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86200" y="1905000"/>
            <a:ext cx="4572000" cy="39608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矩形 6146"/>
          <p:cNvSpPr>
            <a:spLocks noTextEdit="1"/>
          </p:cNvSpPr>
          <p:nvPr/>
        </p:nvSpPr>
        <p:spPr>
          <a:xfrm>
            <a:off x="4344988" y="304800"/>
            <a:ext cx="3122612" cy="12842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热身题</a:t>
            </a:r>
            <a:endParaRPr lang="zh-CN" altLang="en-US" sz="360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600" dirty="0">
                <a:solidFill>
                  <a:schemeClr val="tx1"/>
                </a:solidFill>
                <a:ea typeface="黑体" panose="02010600030101010101" pitchFamily="49" charset="-122"/>
              </a:rPr>
              <a:t>四、一亿有多大，使用计算器</a:t>
            </a:r>
            <a:br>
              <a:rPr lang="zh-CN" altLang="en-US" sz="3600" dirty="0">
                <a:solidFill>
                  <a:schemeClr val="tx1"/>
                </a:solidFill>
                <a:ea typeface="黑体" panose="02010600030101010101" pitchFamily="49" charset="-122"/>
              </a:rPr>
            </a:br>
            <a:r>
              <a:rPr lang="zh-CN" altLang="en-US" sz="3600" dirty="0">
                <a:solidFill>
                  <a:schemeClr val="tx1"/>
                </a:solidFill>
                <a:ea typeface="黑体" panose="02010600030101010101" pitchFamily="49" charset="-122"/>
              </a:rPr>
              <a:t>五、解决问题的策略</a:t>
            </a:r>
            <a:endParaRPr lang="zh-CN" altLang="en-US" sz="3600" dirty="0">
              <a:ea typeface="宋体" panose="02010600030101010101" pitchFamily="2" charset="-122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type="body"/>
          </p:nvPr>
        </p:nvSpPr>
        <p:spPr>
          <a:xfrm>
            <a:off x="609600" y="1905000"/>
            <a:ext cx="8001000" cy="40386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1、参照实际的事物及逐步计算探求一亿有多大，对一亿有更深层次的理解。</a:t>
            </a:r>
            <a:endParaRPr lang="zh-CN" altLang="en-US" sz="36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2、了解计算器上各个按键的作用，并熟练使用计算器。</a:t>
            </a:r>
            <a:endParaRPr lang="zh-CN" altLang="en-US" sz="36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3、会用计算器来探索规律。</a:t>
            </a:r>
            <a:endParaRPr lang="zh-CN" altLang="en-US" sz="36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3、学会作图辅助解题，学会数形结合。</a:t>
            </a:r>
            <a:endParaRPr lang="zh-CN" altLang="en-US" sz="36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0" y="838200"/>
            <a:ext cx="9142413" cy="50292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1、直接写得数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24×3=  6000÷30=   45×20= 70+400=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20×50÷5=   15×80=  20×400= 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385-99=     15×4÷15×4=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2、竖式计算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340×15    810÷18    29×302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3、递等式计算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3448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 [295-（32+45）]×26  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3448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 480÷[320÷（359-279）]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  <a:p>
            <a:pPr marL="1905" marR="0" lvl="0" indent="-190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4、用计算器快速计算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5、用计算器计算并找出规律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25604" name="图片 26627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75" y="1447800"/>
            <a:ext cx="7389813" cy="1676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5" name="图片 26628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5" y="4040188"/>
            <a:ext cx="4187825" cy="25892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6" name="图片 26629" descr="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75" y="3886200"/>
            <a:ext cx="5484813" cy="289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7" name="WordArt 7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6627" name="Rectangle 3"/>
          <p:cNvSpPr>
            <a:spLocks noGrp="1"/>
          </p:cNvSpPr>
          <p:nvPr>
            <p:ph type="body"/>
          </p:nvPr>
        </p:nvSpPr>
        <p:spPr>
          <a:xfrm>
            <a:off x="230188" y="914400"/>
            <a:ext cx="84566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1、一年级有两个班一共有100人，一班比二班多出4人，一班和二班分别有多少人？</a:t>
            </a:r>
            <a:endParaRPr lang="zh-CN" altLang="en-US" sz="40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2、王叔叔到银行取款，第一次取了存款的一半多600元，第二次取了余下的5000元，王叔叔原来有多少元存款？（先画线段图再解答）</a:t>
            </a:r>
            <a:endParaRPr lang="zh-CN" altLang="en-US" sz="40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40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3、学校离少年宫2000米，小红和小军都从学校出发去少年宫，小红的速度是50米/分，小军的速度是80米/分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1）15分钟后，两人相距多少米？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2）当小军到达少年宫时，小红离少年宫还有多少米？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4、新庄村原有一个宽24米的池塘，后来因为扩建公路，鱼塘的宽减少了6米，这样鱼塘的面积减少了180平方米。现在鱼塘的面积是多少平方米？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5、用两个长8厘米宽4厘米的长方形可以拼成什么图形？新图形的周长和面积分别是多少？（先画出示意图，再列式解答）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9698" name="矩形 30721"/>
          <p:cNvSpPr>
            <a:spLocks noTextEdit="1"/>
          </p:cNvSpPr>
          <p:nvPr/>
        </p:nvSpPr>
        <p:spPr>
          <a:xfrm>
            <a:off x="1220788" y="2057400"/>
            <a:ext cx="7237412" cy="1763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5400" b="1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B2B2B2">
                    <a:alpha val="50195"/>
                  </a:srgbClr>
                </a:solidFill>
                <a:effectLst>
                  <a:outerShdw dist="38100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你给自己多少分？</a:t>
            </a:r>
            <a:endParaRPr lang="zh-CN" altLang="en-US" sz="5400" b="1">
              <a:ln w="12700" cap="flat" cmpd="sng">
                <a:solidFill>
                  <a:srgbClr val="3333CC"/>
                </a:solidFill>
                <a:prstDash val="solid"/>
                <a:headEnd type="none" w="med" len="med"/>
                <a:tailEnd type="none" w="med" len="med"/>
              </a:ln>
              <a:solidFill>
                <a:srgbClr val="B2B2B2">
                  <a:alpha val="50195"/>
                </a:srgbClr>
              </a:solidFill>
              <a:effectLst>
                <a:outerShdw dist="38100" algn="ctr" rotWithShape="0">
                  <a:srgbClr val="9999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699" name="WordArt 3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chemeClr val="tx1"/>
                </a:solidFill>
                <a:ea typeface="黑体" panose="02010600030101010101" pitchFamily="49" charset="-122"/>
              </a:rPr>
              <a:t>一、平移、旋转和轴对称</a:t>
            </a:r>
            <a:endParaRPr lang="zh-CN" altLang="en-US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/>
          </p:nvPr>
        </p:nvSpPr>
        <p:spPr>
          <a:xfrm>
            <a:off x="609600" y="1905000"/>
            <a:ext cx="8001000" cy="40386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1、定义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2、判断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3、画图操作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4、应用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410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1、下列图案，是图形怎么变化得来的？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2、等边三角形是（）图形，有（）条对称轴。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3、字母H、N、O、M、S、F、X中，是轴对称的有（）。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4、从6时到9时时针在钟面上旋转了（）度。从3:15到4:15分针在钟面上旋转了（）度。</a:t>
            </a:r>
            <a:endParaRPr lang="zh-CN" altLang="en-US" sz="3600" b="1" dirty="0">
              <a:solidFill>
                <a:schemeClr val="tx1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pic>
        <p:nvPicPr>
          <p:cNvPr id="7172" name="图片 819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5" y="1527175"/>
            <a:ext cx="2132013" cy="1293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图片 8196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1828800"/>
            <a:ext cx="137160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图片 8197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4200" y="1447800"/>
            <a:ext cx="1524000" cy="1406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5" name="图片 8198" descr="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1754188"/>
            <a:ext cx="2209800" cy="847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6" name="WordArt 8"/>
          <p:cNvSpPr>
            <a:spLocks noTextEdit="1"/>
          </p:cNvSpPr>
          <p:nvPr/>
        </p:nvSpPr>
        <p:spPr>
          <a:xfrm>
            <a:off x="7772400" y="6308725"/>
            <a:ext cx="1371600" cy="350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endParaRPr lang="zh-CN" altLang="en-US" sz="18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/>
          </p:nvPr>
        </p:nvSpPr>
        <p:spPr>
          <a:xfrm>
            <a:off x="1588" y="914400"/>
            <a:ext cx="8990012" cy="50292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5、图中（）号图形经过旋转可以和一号图形组成长方形，（）号图形经过平移可以和一号图形组成长方形。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6、           绕A点顺时针旋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转90度形成的图形是（）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A              B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C              D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8196" name="图片 9219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133600"/>
            <a:ext cx="3505200" cy="2362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直接连接符 9220"/>
          <p:cNvSpPr/>
          <p:nvPr/>
        </p:nvSpPr>
        <p:spPr>
          <a:xfrm>
            <a:off x="5943600" y="27432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8198" name="图片 9221" descr="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5460000">
            <a:off x="609600" y="4191000"/>
            <a:ext cx="12192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图片 9222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188" y="2593975"/>
            <a:ext cx="1370012" cy="760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图片 9223" descr="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4038600"/>
            <a:ext cx="1524000" cy="914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1" name="图片 9224" descr="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280000">
            <a:off x="914400" y="5410200"/>
            <a:ext cx="1524000" cy="914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2" name="图片 9225" descr="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740000">
            <a:off x="2973388" y="5029200"/>
            <a:ext cx="1781175" cy="1181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/>
          </p:nvPr>
        </p:nvSpPr>
        <p:spPr>
          <a:xfrm>
            <a:off x="230188" y="914400"/>
            <a:ext cx="8685212" cy="5029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7、下列图形中不一定是轴对称图形的是（）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A、长方形            B、等边三角形 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C、平行四边形     D、等腰梯形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8、（）有四条对称轴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A、长方形      B、等边三角形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C、圆             D、正方形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0866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chemeClr val="tx1"/>
                </a:solidFill>
                <a:ea typeface="黑体" panose="02010600030101010101" pitchFamily="49" charset="-122"/>
              </a:rPr>
              <a:t>练习</a:t>
            </a:r>
            <a:endParaRPr lang="zh-CN" altLang="en-US" b="1" dirty="0">
              <a:solidFill>
                <a:schemeClr val="tx1"/>
              </a:solidFill>
              <a:ea typeface="黑体" panose="02010600030101010101" pitchFamily="49" charset="-122"/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/>
          </p:nvPr>
        </p:nvSpPr>
        <p:spPr>
          <a:xfrm>
            <a:off x="3175" y="914400"/>
            <a:ext cx="8988425" cy="64770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9、判断下面图形是否是轴对称图形，若是请画出他们的对称轴。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chemeClr val="tx1"/>
                </a:solidFill>
                <a:ea typeface="宋体" panose="02010600030101010101" pitchFamily="2" charset="-122"/>
              </a:rPr>
              <a:t>10、完成下列要求1）把小山图先向下平移五格再向右平移四格。2）把小旗顺时针旋转90度3）把三角形绕B点逆时针旋转90度。</a:t>
            </a: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10244" name="图片 11267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982788"/>
            <a:ext cx="1752600" cy="1038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图片 11268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588" y="1984375"/>
            <a:ext cx="1982787" cy="1063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图片 11269" descr="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981200"/>
            <a:ext cx="19812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7" name="图片 11270" descr="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9400" y="1981200"/>
            <a:ext cx="2209800" cy="1114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8" name="图片 11271" descr="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6588" y="4800600"/>
            <a:ext cx="6553200" cy="1828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2289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lang="zh-CN" altLang="en-US" b="1" dirty="0">
                <a:solidFill>
                  <a:srgbClr val="9933FF"/>
                </a:solidFill>
                <a:ea typeface="黑体" panose="02010600030101010101" pitchFamily="49" charset="-122"/>
              </a:rPr>
              <a:t>思维冲浪</a:t>
            </a:r>
            <a:endParaRPr lang="zh-CN" altLang="en-US" b="1" dirty="0">
              <a:solidFill>
                <a:srgbClr val="9933FF"/>
              </a:solidFill>
              <a:ea typeface="黑体" panose="02010600030101010101" pitchFamily="49" charset="-122"/>
            </a:endParaRPr>
          </a:p>
        </p:txBody>
      </p:sp>
      <p:sp>
        <p:nvSpPr>
          <p:cNvPr id="11267" name="文本占位符 12290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r>
              <a:rPr lang="zh-CN" altLang="en-US" sz="3600" b="1" dirty="0">
                <a:solidFill>
                  <a:srgbClr val="99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小陈在计算28÷4×（81-</a:t>
            </a:r>
            <a:r>
              <a:rPr lang="zh-CN" altLang="en-US" sz="3600" b="1" dirty="0">
                <a:solidFill>
                  <a:srgbClr val="9933FF"/>
                </a:solidFill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□</a:t>
            </a:r>
            <a:r>
              <a:rPr lang="zh-CN" altLang="en-US" sz="3600" b="1" dirty="0">
                <a:solidFill>
                  <a:srgbClr val="99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）时，没有注意小括号，先算了28÷4，再乘81，最后减去方框里的数，结果是497，方框里的数是多少？正确结果应该是多少？</a:t>
            </a:r>
            <a:endParaRPr lang="zh-CN" altLang="en-US" sz="3600" b="1" dirty="0">
              <a:solidFill>
                <a:srgbClr val="9933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chemeClr val="tx1"/>
                </a:solidFill>
                <a:ea typeface="黑体" panose="02010600030101010101" pitchFamily="49" charset="-122"/>
              </a:rPr>
              <a:t>二、认识多位数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type="body"/>
          </p:nvPr>
        </p:nvSpPr>
        <p:spPr>
          <a:xfrm>
            <a:off x="609600" y="1905000"/>
            <a:ext cx="8383588" cy="40386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1、了解级、数位、位数，以及其意义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2、多位数的读法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3、多位数的写法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4、多位数的改写、近似数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宋体" panose="02010600030101010101" pitchFamily="2" charset="-122"/>
              </a:rPr>
              <a:t>5、多位数的大小比较</a:t>
            </a:r>
            <a:endParaRPr lang="zh-CN" altLang="en-US" sz="36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1_Office 主题​​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​​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​​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​​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​​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​​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主题​​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主题​​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主题​​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主题​​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主题​​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主题​​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2637</Words>
  <Application>WPS 演示</Application>
  <PresentationFormat/>
  <Paragraphs>214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Arial</vt:lpstr>
      <vt:lpstr>宋体</vt:lpstr>
      <vt:lpstr>Wingdings</vt:lpstr>
      <vt:lpstr>Calibri</vt:lpstr>
      <vt:lpstr>黑体</vt:lpstr>
      <vt:lpstr>Times New Roman</vt:lpstr>
      <vt:lpstr>微软雅黑</vt:lpstr>
      <vt:lpstr>Arial Unicode MS</vt:lpstr>
      <vt:lpstr>默认设计模板</vt:lpstr>
      <vt:lpstr>1_Office 主题​​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www.xkb1.com</dc:title>
  <dc:creator>www.xkb1.com; eclipse</dc:creator>
  <cp:keywords>www.xkb1.com</cp:keywords>
  <dc:description>www.xkb1.com</dc:description>
  <dc:subject>www.xkb1.com</dc:subject>
  <cp:lastModifiedBy>Administrator</cp:lastModifiedBy>
  <cp:revision>6</cp:revision>
  <dcterms:created xsi:type="dcterms:W3CDTF">2004-04-16T16:49:35Z</dcterms:created>
  <dcterms:modified xsi:type="dcterms:W3CDTF">2017-10-20T07:05:52Z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