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8" r:id="rId3"/>
    <p:sldId id="301" r:id="rId4"/>
    <p:sldId id="257" r:id="rId5"/>
    <p:sldId id="258" r:id="rId6"/>
    <p:sldId id="259" r:id="rId7"/>
    <p:sldId id="260" r:id="rId8"/>
    <p:sldId id="299" r:id="rId9"/>
    <p:sldId id="262" r:id="rId10"/>
    <p:sldId id="263" r:id="rId11"/>
    <p:sldId id="264" r:id="rId12"/>
    <p:sldId id="300" r:id="rId13"/>
    <p:sldId id="265" r:id="rId14"/>
    <p:sldId id="266" r:id="rId15"/>
    <p:sldId id="268" r:id="rId16"/>
    <p:sldId id="269" r:id="rId17"/>
    <p:sldId id="270" r:id="rId18"/>
    <p:sldId id="272" r:id="rId19"/>
    <p:sldId id="271" r:id="rId21"/>
    <p:sldId id="273" r:id="rId22"/>
    <p:sldId id="274" r:id="rId23"/>
    <p:sldId id="302" r:id="rId24"/>
    <p:sldId id="303" r:id="rId25"/>
    <p:sldId id="304" r:id="rId26"/>
    <p:sldId id="275" r:id="rId27"/>
    <p:sldId id="279" r:id="rId28"/>
    <p:sldId id="280" r:id="rId29"/>
    <p:sldId id="278" r:id="rId30"/>
    <p:sldId id="282" r:id="rId31"/>
    <p:sldId id="281" r:id="rId32"/>
    <p:sldId id="283" r:id="rId33"/>
    <p:sldId id="291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306" r:id="rId44"/>
    <p:sldId id="295" r:id="rId45"/>
    <p:sldId id="296" r:id="rId46"/>
    <p:sldId id="307" r:id="rId47"/>
    <p:sldId id="297" r:id="rId48"/>
    <p:sldId id="305" r:id="rId4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15"/>
    <p:restoredTop sz="94660"/>
  </p:normalViewPr>
  <p:slideViewPr>
    <p:cSldViewPr showGuides="1">
      <p:cViewPr varScale="1">
        <p:scale>
          <a:sx n="60" d="100"/>
          <a:sy n="60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2T21:52:19.065" idx="1">
    <p:pos x="4274" y="102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2T21:52:26.148" idx="2">
    <p:pos x="5842" y="28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12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222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228600" y="396875"/>
            <a:ext cx="85232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一、这单元我们学习了小数的哪些知识？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1370013" y="1371600"/>
            <a:ext cx="464978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zh-CN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）小数的意义和读写法。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1395413" y="1995488"/>
            <a:ext cx="50053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zh-CN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）小数的性质和大小比较。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1371600" y="2605088"/>
            <a:ext cx="46497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zh-CN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）小数点位置移动规律。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1371600" y="3290888"/>
            <a:ext cx="61563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zh-CN" altLang="zh-CN" sz="2800" b="1" dirty="0"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</a:rPr>
              <a:t>）小数与单名数、复名数的互化。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1447800" y="4038600"/>
            <a:ext cx="393700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zh-CN" altLang="zh-CN" sz="2800" b="1" dirty="0">
                <a:latin typeface="Arial" panose="020B0604020202020204" pitchFamily="34" charset="0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</a:rPr>
              <a:t>）求小数的近似数。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080" name="WordArt 9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7"/>
          <p:cNvSpPr txBox="1"/>
          <p:nvPr/>
        </p:nvSpPr>
        <p:spPr>
          <a:xfrm>
            <a:off x="827088" y="908050"/>
            <a:ext cx="7850187" cy="15557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FF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小数每相邻两个计数单位间的进率是</a:t>
            </a:r>
            <a:r>
              <a:rPr lang="zh-CN" altLang="en-US" sz="4800" b="1" u="sng" dirty="0">
                <a:solidFill>
                  <a:srgbClr val="FFFF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zh-CN" altLang="en-US" sz="4800" b="1" dirty="0">
                <a:solidFill>
                  <a:srgbClr val="FFFF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zh-CN" altLang="en-US" sz="4800" b="1" dirty="0">
              <a:solidFill>
                <a:srgbClr val="FFFF99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3203575" y="1773238"/>
            <a:ext cx="12239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3300"/>
                </a:solidFill>
                <a:latin typeface="Verdana" panose="020B0604030504040204" pitchFamily="34" charset="0"/>
              </a:rPr>
              <a:t>10</a:t>
            </a:r>
            <a:endParaRPr lang="en-US" altLang="zh-CN" sz="4000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2540" name="Rectangle 12"/>
          <p:cNvSpPr/>
          <p:nvPr/>
        </p:nvSpPr>
        <p:spPr>
          <a:xfrm>
            <a:off x="1692275" y="3357563"/>
            <a:ext cx="8175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0.1</a:t>
            </a:r>
            <a:endParaRPr lang="en-US" altLang="zh-CN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42" name="Rectangle 14"/>
          <p:cNvSpPr/>
          <p:nvPr/>
        </p:nvSpPr>
        <p:spPr>
          <a:xfrm>
            <a:off x="3132138" y="3429000"/>
            <a:ext cx="10699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0.01</a:t>
            </a:r>
            <a:endParaRPr lang="en-US" altLang="zh-CN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43" name="Rectangle 15"/>
          <p:cNvSpPr/>
          <p:nvPr/>
        </p:nvSpPr>
        <p:spPr>
          <a:xfrm>
            <a:off x="4932363" y="3357563"/>
            <a:ext cx="13223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0.001</a:t>
            </a:r>
            <a:endParaRPr lang="en-US" altLang="zh-CN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44" name="Text Box 16"/>
          <p:cNvSpPr txBox="1"/>
          <p:nvPr/>
        </p:nvSpPr>
        <p:spPr>
          <a:xfrm>
            <a:off x="2484438" y="3357563"/>
            <a:ext cx="1079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Verdana" panose="020B0604030504040204" pitchFamily="34" charset="0"/>
              </a:rPr>
              <a:t>→</a:t>
            </a:r>
            <a:endParaRPr lang="en-US" altLang="zh-CN" sz="3600" dirty="0">
              <a:latin typeface="Verdana" panose="020B0604030504040204" pitchFamily="34" charset="0"/>
            </a:endParaRPr>
          </a:p>
        </p:txBody>
      </p:sp>
      <p:sp>
        <p:nvSpPr>
          <p:cNvPr id="22545" name="Text Box 17"/>
          <p:cNvSpPr txBox="1"/>
          <p:nvPr/>
        </p:nvSpPr>
        <p:spPr>
          <a:xfrm>
            <a:off x="4284663" y="3429000"/>
            <a:ext cx="1079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Verdana" panose="020B0604030504040204" pitchFamily="34" charset="0"/>
              </a:rPr>
              <a:t>→</a:t>
            </a:r>
            <a:endParaRPr lang="en-US" altLang="zh-CN" sz="3600" dirty="0">
              <a:latin typeface="Verdana" panose="020B0604030504040204" pitchFamily="34" charset="0"/>
            </a:endParaRPr>
          </a:p>
        </p:txBody>
      </p:sp>
      <p:sp>
        <p:nvSpPr>
          <p:cNvPr id="22546" name="Text Box 18"/>
          <p:cNvSpPr txBox="1"/>
          <p:nvPr/>
        </p:nvSpPr>
        <p:spPr>
          <a:xfrm>
            <a:off x="2484438" y="3284538"/>
            <a:ext cx="6492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Verdana" panose="020B0604030504040204" pitchFamily="34" charset="0"/>
              </a:rPr>
              <a:t>10</a:t>
            </a:r>
            <a:endParaRPr lang="en-US" altLang="zh-CN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2547" name="Text Box 19"/>
          <p:cNvSpPr txBox="1"/>
          <p:nvPr/>
        </p:nvSpPr>
        <p:spPr>
          <a:xfrm>
            <a:off x="4284663" y="3357563"/>
            <a:ext cx="6492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Verdana" panose="020B0604030504040204" pitchFamily="34" charset="0"/>
              </a:rPr>
              <a:t>10</a:t>
            </a:r>
            <a:endParaRPr lang="en-US" altLang="zh-CN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2593" name="Rectangle 65"/>
          <p:cNvSpPr/>
          <p:nvPr/>
        </p:nvSpPr>
        <p:spPr>
          <a:xfrm>
            <a:off x="6156325" y="2924175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6000" b="1" dirty="0">
                <a:solidFill>
                  <a:srgbClr val="0000FF"/>
                </a:solidFill>
                <a:latin typeface="Arial" panose="020B0604020202020204" pitchFamily="34" charset="0"/>
              </a:rPr>
              <a:t>…</a:t>
            </a:r>
            <a:endParaRPr lang="en-US" altLang="zh-CN" sz="60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40" grpId="0"/>
      <p:bldP spid="22542" grpId="0"/>
      <p:bldP spid="22543" grpId="0"/>
      <p:bldP spid="22544" grpId="0"/>
      <p:bldP spid="22545" grpId="0"/>
      <p:bldP spid="22546" grpId="0"/>
      <p:bldP spid="22547" grpId="0"/>
      <p:bldP spid="225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592138" y="949325"/>
            <a:ext cx="67675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，</a:t>
            </a:r>
            <a:r>
              <a:rPr lang="zh-CN" altLang="zh-CN" sz="2800" dirty="0"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</a:rPr>
              <a:t>0.1</a:t>
            </a:r>
            <a:r>
              <a:rPr lang="zh-CN" altLang="en-US" sz="2800" dirty="0">
                <a:latin typeface="Arial" panose="020B0604020202020204" pitchFamily="34" charset="0"/>
              </a:rPr>
              <a:t>，</a:t>
            </a:r>
            <a:r>
              <a:rPr lang="zh-CN" altLang="zh-CN" sz="2800" dirty="0">
                <a:latin typeface="Arial" panose="020B0604020202020204" pitchFamily="34" charset="0"/>
              </a:rPr>
              <a:t>4</a:t>
            </a:r>
            <a:r>
              <a:rPr lang="zh-CN" altLang="en-US" sz="2800" dirty="0">
                <a:latin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</a:rPr>
              <a:t>0.01</a:t>
            </a:r>
            <a:r>
              <a:rPr lang="zh-CN" altLang="en-US" sz="2800" dirty="0">
                <a:latin typeface="Arial" panose="020B0604020202020204" pitchFamily="34" charset="0"/>
              </a:rPr>
              <a:t>，组成（       ）。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539750" y="1628775"/>
            <a:ext cx="84201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十分位上是</a:t>
            </a:r>
            <a:r>
              <a:rPr lang="zh-CN" altLang="zh-CN" sz="2800" dirty="0">
                <a:latin typeface="Arial" panose="020B0604020202020204" pitchFamily="34" charset="0"/>
              </a:rPr>
              <a:t>6</a:t>
            </a:r>
            <a:r>
              <a:rPr lang="zh-CN" altLang="en-US" sz="2800" dirty="0">
                <a:latin typeface="Arial" panose="020B0604020202020204" pitchFamily="34" charset="0"/>
              </a:rPr>
              <a:t>，千分位上是</a:t>
            </a:r>
            <a:r>
              <a:rPr lang="zh-CN" altLang="zh-CN" sz="2800" dirty="0">
                <a:latin typeface="Arial" panose="020B0604020202020204" pitchFamily="34" charset="0"/>
              </a:rPr>
              <a:t>5</a:t>
            </a:r>
            <a:r>
              <a:rPr lang="zh-CN" altLang="en-US" sz="2800" dirty="0">
                <a:latin typeface="Arial" panose="020B0604020202020204" pitchFamily="34" charset="0"/>
              </a:rPr>
              <a:t>，这个数是（           ）。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611188" y="2349500"/>
            <a:ext cx="72771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0.26</a:t>
            </a:r>
            <a:r>
              <a:rPr lang="zh-CN" altLang="en-US" sz="2800" dirty="0">
                <a:latin typeface="Arial" panose="020B0604020202020204" pitchFamily="34" charset="0"/>
              </a:rPr>
              <a:t>可以写作（      ），其中有（     ）个</a:t>
            </a:r>
            <a:r>
              <a:rPr lang="zh-CN" altLang="zh-CN" sz="2800" dirty="0">
                <a:latin typeface="Arial" panose="020B0604020202020204" pitchFamily="34" charset="0"/>
              </a:rPr>
              <a:t>0.01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684213" y="5661025"/>
            <a:ext cx="42957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5.02</a:t>
            </a:r>
            <a:r>
              <a:rPr lang="zh-CN" altLang="en-US" sz="2800" dirty="0">
                <a:latin typeface="Arial" panose="020B0604020202020204" pitchFamily="34" charset="0"/>
              </a:rPr>
              <a:t>里面有（      ）个</a:t>
            </a:r>
            <a:r>
              <a:rPr lang="zh-CN" altLang="zh-CN" sz="2800" dirty="0">
                <a:latin typeface="Arial" panose="020B0604020202020204" pitchFamily="34" charset="0"/>
              </a:rPr>
              <a:t>0.01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590550" y="3068638"/>
            <a:ext cx="34051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里面有（    ）个</a:t>
            </a:r>
            <a:r>
              <a:rPr lang="zh-CN" altLang="zh-CN" sz="2800" dirty="0">
                <a:latin typeface="Arial" panose="020B0604020202020204" pitchFamily="34" charset="0"/>
              </a:rPr>
              <a:t>0.1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9223" name="Rectangle 7"/>
          <p:cNvSpPr/>
          <p:nvPr/>
        </p:nvSpPr>
        <p:spPr>
          <a:xfrm>
            <a:off x="611188" y="3933825"/>
            <a:ext cx="3603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里面有（    ）个</a:t>
            </a:r>
            <a:r>
              <a:rPr lang="zh-CN" altLang="zh-CN" sz="2800" dirty="0">
                <a:latin typeface="Arial" panose="020B0604020202020204" pitchFamily="34" charset="0"/>
              </a:rPr>
              <a:t>0.01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9224" name="Rectangle 8"/>
          <p:cNvSpPr/>
          <p:nvPr/>
        </p:nvSpPr>
        <p:spPr>
          <a:xfrm>
            <a:off x="611188" y="4797425"/>
            <a:ext cx="39989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里面有（      ）个</a:t>
            </a:r>
            <a:r>
              <a:rPr lang="zh-CN" altLang="zh-CN" sz="2800" dirty="0">
                <a:latin typeface="Arial" panose="020B0604020202020204" pitchFamily="34" charset="0"/>
              </a:rPr>
              <a:t>0.001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611188" y="333375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填空：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13322" name="Picture 10" descr="NATFL0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663" y="4437063"/>
            <a:ext cx="2197100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Text Box 11"/>
          <p:cNvSpPr txBox="1"/>
          <p:nvPr/>
        </p:nvSpPr>
        <p:spPr>
          <a:xfrm>
            <a:off x="5867400" y="981075"/>
            <a:ext cx="777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2.34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Text Box 12"/>
          <p:cNvSpPr txBox="1"/>
          <p:nvPr/>
        </p:nvSpPr>
        <p:spPr>
          <a:xfrm>
            <a:off x="7072313" y="1647825"/>
            <a:ext cx="9477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0.605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132138" y="2205038"/>
            <a:ext cx="693737" cy="835025"/>
            <a:chOff x="0" y="0"/>
            <a:chExt cx="437" cy="526"/>
          </a:xfrm>
        </p:grpSpPr>
        <p:sp>
          <p:nvSpPr>
            <p:cNvPr id="13331" name="Line 14"/>
            <p:cNvSpPr/>
            <p:nvPr/>
          </p:nvSpPr>
          <p:spPr>
            <a:xfrm>
              <a:off x="12" y="272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2" name="Text Box 15"/>
            <p:cNvSpPr txBox="1"/>
            <p:nvPr/>
          </p:nvSpPr>
          <p:spPr>
            <a:xfrm>
              <a:off x="0" y="238"/>
              <a:ext cx="43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3" name="Text Box 16"/>
            <p:cNvSpPr txBox="1"/>
            <p:nvPr/>
          </p:nvSpPr>
          <p:spPr>
            <a:xfrm>
              <a:off x="58" y="0"/>
              <a:ext cx="33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26</a:t>
              </a: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33" name="Text Box 17"/>
          <p:cNvSpPr txBox="1"/>
          <p:nvPr/>
        </p:nvSpPr>
        <p:spPr>
          <a:xfrm>
            <a:off x="5848350" y="2366963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26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Text Box 18"/>
          <p:cNvSpPr txBox="1"/>
          <p:nvPr/>
        </p:nvSpPr>
        <p:spPr>
          <a:xfrm>
            <a:off x="2268538" y="3141663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35" name="Text Box 19"/>
          <p:cNvSpPr txBox="1"/>
          <p:nvPr/>
        </p:nvSpPr>
        <p:spPr>
          <a:xfrm>
            <a:off x="2149475" y="3979863"/>
            <a:ext cx="6937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Text Box 20"/>
          <p:cNvSpPr txBox="1"/>
          <p:nvPr/>
        </p:nvSpPr>
        <p:spPr>
          <a:xfrm>
            <a:off x="2195513" y="4868863"/>
            <a:ext cx="8715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000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37" name="Text Box 21"/>
          <p:cNvSpPr txBox="1"/>
          <p:nvPr/>
        </p:nvSpPr>
        <p:spPr>
          <a:xfrm>
            <a:off x="2843213" y="5661025"/>
            <a:ext cx="6937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502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2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23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2" grpId="0"/>
      <p:bldP spid="9227" grpId="0"/>
      <p:bldP spid="9228" grpId="0"/>
      <p:bldP spid="9233" grpId="0"/>
      <p:bldP spid="9234" grpId="0"/>
      <p:bldP spid="92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24"/>
          <p:cNvGrpSpPr/>
          <p:nvPr/>
        </p:nvGrpSpPr>
        <p:grpSpPr>
          <a:xfrm>
            <a:off x="179388" y="3429000"/>
            <a:ext cx="3241675" cy="71438"/>
            <a:chOff x="3216" y="2211"/>
            <a:chExt cx="2268" cy="45"/>
          </a:xfrm>
        </p:grpSpPr>
        <p:sp>
          <p:nvSpPr>
            <p:cNvPr id="14614" name="Line 25"/>
            <p:cNvSpPr/>
            <p:nvPr/>
          </p:nvSpPr>
          <p:spPr>
            <a:xfrm>
              <a:off x="3442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15" name="Line 26"/>
            <p:cNvSpPr/>
            <p:nvPr/>
          </p:nvSpPr>
          <p:spPr>
            <a:xfrm>
              <a:off x="3442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16" name="Line 27"/>
            <p:cNvSpPr/>
            <p:nvPr/>
          </p:nvSpPr>
          <p:spPr>
            <a:xfrm>
              <a:off x="3669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17" name="Line 28"/>
            <p:cNvSpPr/>
            <p:nvPr/>
          </p:nvSpPr>
          <p:spPr>
            <a:xfrm>
              <a:off x="3669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18" name="Line 29"/>
            <p:cNvSpPr/>
            <p:nvPr/>
          </p:nvSpPr>
          <p:spPr>
            <a:xfrm>
              <a:off x="3896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19" name="Line 30"/>
            <p:cNvSpPr/>
            <p:nvPr/>
          </p:nvSpPr>
          <p:spPr>
            <a:xfrm>
              <a:off x="5257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0" name="Line 31"/>
            <p:cNvSpPr/>
            <p:nvPr/>
          </p:nvSpPr>
          <p:spPr>
            <a:xfrm>
              <a:off x="5257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1" name="Line 32"/>
            <p:cNvSpPr/>
            <p:nvPr/>
          </p:nvSpPr>
          <p:spPr>
            <a:xfrm>
              <a:off x="5484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2" name="Line 33"/>
            <p:cNvSpPr/>
            <p:nvPr/>
          </p:nvSpPr>
          <p:spPr>
            <a:xfrm>
              <a:off x="5030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3" name="Line 34"/>
            <p:cNvSpPr/>
            <p:nvPr/>
          </p:nvSpPr>
          <p:spPr>
            <a:xfrm>
              <a:off x="5030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4" name="Line 35"/>
            <p:cNvSpPr/>
            <p:nvPr/>
          </p:nvSpPr>
          <p:spPr>
            <a:xfrm>
              <a:off x="5258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5" name="Line 36"/>
            <p:cNvSpPr/>
            <p:nvPr/>
          </p:nvSpPr>
          <p:spPr>
            <a:xfrm>
              <a:off x="4803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6" name="Line 37"/>
            <p:cNvSpPr/>
            <p:nvPr/>
          </p:nvSpPr>
          <p:spPr>
            <a:xfrm>
              <a:off x="4803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7" name="Line 38"/>
            <p:cNvSpPr/>
            <p:nvPr/>
          </p:nvSpPr>
          <p:spPr>
            <a:xfrm>
              <a:off x="4576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8" name="Line 39"/>
            <p:cNvSpPr/>
            <p:nvPr/>
          </p:nvSpPr>
          <p:spPr>
            <a:xfrm>
              <a:off x="4576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29" name="Line 40"/>
            <p:cNvSpPr/>
            <p:nvPr/>
          </p:nvSpPr>
          <p:spPr>
            <a:xfrm>
              <a:off x="4803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0" name="Line 41"/>
            <p:cNvSpPr/>
            <p:nvPr/>
          </p:nvSpPr>
          <p:spPr>
            <a:xfrm>
              <a:off x="4350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1" name="Line 42"/>
            <p:cNvSpPr/>
            <p:nvPr/>
          </p:nvSpPr>
          <p:spPr>
            <a:xfrm>
              <a:off x="4350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2" name="Line 43"/>
            <p:cNvSpPr/>
            <p:nvPr/>
          </p:nvSpPr>
          <p:spPr>
            <a:xfrm>
              <a:off x="4577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3" name="Line 44"/>
            <p:cNvSpPr/>
            <p:nvPr/>
          </p:nvSpPr>
          <p:spPr>
            <a:xfrm>
              <a:off x="4123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4" name="Line 45"/>
            <p:cNvSpPr/>
            <p:nvPr/>
          </p:nvSpPr>
          <p:spPr>
            <a:xfrm>
              <a:off x="4123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5" name="Line 46"/>
            <p:cNvSpPr/>
            <p:nvPr/>
          </p:nvSpPr>
          <p:spPr>
            <a:xfrm>
              <a:off x="3896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6" name="Line 47"/>
            <p:cNvSpPr/>
            <p:nvPr/>
          </p:nvSpPr>
          <p:spPr>
            <a:xfrm>
              <a:off x="3896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7" name="Line 48"/>
            <p:cNvSpPr/>
            <p:nvPr/>
          </p:nvSpPr>
          <p:spPr>
            <a:xfrm>
              <a:off x="4123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8" name="Line 49"/>
            <p:cNvSpPr/>
            <p:nvPr/>
          </p:nvSpPr>
          <p:spPr>
            <a:xfrm>
              <a:off x="3216" y="2256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39" name="Line 50"/>
            <p:cNvSpPr/>
            <p:nvPr/>
          </p:nvSpPr>
          <p:spPr>
            <a:xfrm>
              <a:off x="3216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640" name="Line 51"/>
            <p:cNvSpPr/>
            <p:nvPr/>
          </p:nvSpPr>
          <p:spPr>
            <a:xfrm>
              <a:off x="3443" y="2211"/>
              <a:ext cx="0" cy="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412" name="AutoShape 52"/>
          <p:cNvSpPr/>
          <p:nvPr/>
        </p:nvSpPr>
        <p:spPr>
          <a:xfrm rot="5400000" flipV="1">
            <a:off x="935038" y="2239963"/>
            <a:ext cx="431800" cy="1944687"/>
          </a:xfrm>
          <a:prstGeom prst="leftBrace">
            <a:avLst>
              <a:gd name="adj1" fmla="val 37530"/>
              <a:gd name="adj2" fmla="val 49773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6000" dirty="0">
              <a:latin typeface="Verdana" panose="020B0604030504040204" pitchFamily="34" charset="0"/>
            </a:endParaRPr>
          </a:p>
        </p:txBody>
      </p:sp>
      <p:grpSp>
        <p:nvGrpSpPr>
          <p:cNvPr id="14340" name="Group 58"/>
          <p:cNvGrpSpPr/>
          <p:nvPr/>
        </p:nvGrpSpPr>
        <p:grpSpPr>
          <a:xfrm>
            <a:off x="4067175" y="2276475"/>
            <a:ext cx="1944688" cy="2016125"/>
            <a:chOff x="2200" y="1389"/>
            <a:chExt cx="1360" cy="1406"/>
          </a:xfrm>
        </p:grpSpPr>
        <p:sp>
          <p:nvSpPr>
            <p:cNvPr id="14604" name="Rectangle 59"/>
            <p:cNvSpPr/>
            <p:nvPr/>
          </p:nvSpPr>
          <p:spPr>
            <a:xfrm>
              <a:off x="2200" y="1389"/>
              <a:ext cx="226" cy="140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5" name="Rectangle 60"/>
            <p:cNvSpPr/>
            <p:nvPr/>
          </p:nvSpPr>
          <p:spPr>
            <a:xfrm>
              <a:off x="2336" y="1389"/>
              <a:ext cx="226" cy="140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6" name="Rectangle 61"/>
            <p:cNvSpPr/>
            <p:nvPr/>
          </p:nvSpPr>
          <p:spPr>
            <a:xfrm>
              <a:off x="2473" y="1389"/>
              <a:ext cx="226" cy="140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7" name="Rectangle 62"/>
            <p:cNvSpPr/>
            <p:nvPr/>
          </p:nvSpPr>
          <p:spPr>
            <a:xfrm>
              <a:off x="2609" y="1389"/>
              <a:ext cx="226" cy="140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8" name="Rectangle 63"/>
            <p:cNvSpPr/>
            <p:nvPr/>
          </p:nvSpPr>
          <p:spPr>
            <a:xfrm>
              <a:off x="2744" y="1389"/>
              <a:ext cx="136" cy="140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9" name="Rectangle 64"/>
            <p:cNvSpPr/>
            <p:nvPr/>
          </p:nvSpPr>
          <p:spPr>
            <a:xfrm>
              <a:off x="2880" y="1389"/>
              <a:ext cx="136" cy="1406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10" name="Rectangle 65"/>
            <p:cNvSpPr/>
            <p:nvPr/>
          </p:nvSpPr>
          <p:spPr>
            <a:xfrm>
              <a:off x="3152" y="1389"/>
              <a:ext cx="136" cy="140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11" name="Rectangle 66"/>
            <p:cNvSpPr/>
            <p:nvPr/>
          </p:nvSpPr>
          <p:spPr>
            <a:xfrm>
              <a:off x="3424" y="1389"/>
              <a:ext cx="136" cy="140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12" name="Rectangle 67"/>
            <p:cNvSpPr/>
            <p:nvPr/>
          </p:nvSpPr>
          <p:spPr>
            <a:xfrm>
              <a:off x="3016" y="1389"/>
              <a:ext cx="136" cy="1406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13" name="Rectangle 68"/>
            <p:cNvSpPr/>
            <p:nvPr/>
          </p:nvSpPr>
          <p:spPr>
            <a:xfrm>
              <a:off x="3288" y="1389"/>
              <a:ext cx="134" cy="140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4341" name="Group 69"/>
          <p:cNvGrpSpPr/>
          <p:nvPr/>
        </p:nvGrpSpPr>
        <p:grpSpPr>
          <a:xfrm>
            <a:off x="6588125" y="2276475"/>
            <a:ext cx="2087563" cy="2016125"/>
            <a:chOff x="3877" y="1389"/>
            <a:chExt cx="1361" cy="1361"/>
          </a:xfrm>
        </p:grpSpPr>
        <p:sp>
          <p:nvSpPr>
            <p:cNvPr id="14358" name="Rectangle 70"/>
            <p:cNvSpPr/>
            <p:nvPr/>
          </p:nvSpPr>
          <p:spPr>
            <a:xfrm>
              <a:off x="3877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59" name="Rectangle 71"/>
            <p:cNvSpPr/>
            <p:nvPr/>
          </p:nvSpPr>
          <p:spPr>
            <a:xfrm>
              <a:off x="3877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0" name="Rectangle 72"/>
            <p:cNvSpPr/>
            <p:nvPr/>
          </p:nvSpPr>
          <p:spPr>
            <a:xfrm>
              <a:off x="3877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1" name="Rectangle 73"/>
            <p:cNvSpPr/>
            <p:nvPr/>
          </p:nvSpPr>
          <p:spPr>
            <a:xfrm>
              <a:off x="3877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2" name="Rectangle 74"/>
            <p:cNvSpPr/>
            <p:nvPr/>
          </p:nvSpPr>
          <p:spPr>
            <a:xfrm>
              <a:off x="3877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3" name="Rectangle 75"/>
            <p:cNvSpPr/>
            <p:nvPr/>
          </p:nvSpPr>
          <p:spPr>
            <a:xfrm>
              <a:off x="3877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4" name="Rectangle 76"/>
            <p:cNvSpPr/>
            <p:nvPr/>
          </p:nvSpPr>
          <p:spPr>
            <a:xfrm>
              <a:off x="3877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5" name="Rectangle 77"/>
            <p:cNvSpPr/>
            <p:nvPr/>
          </p:nvSpPr>
          <p:spPr>
            <a:xfrm>
              <a:off x="3877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6" name="Rectangle 78"/>
            <p:cNvSpPr/>
            <p:nvPr/>
          </p:nvSpPr>
          <p:spPr>
            <a:xfrm>
              <a:off x="3877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7" name="Rectangle 79"/>
            <p:cNvSpPr/>
            <p:nvPr/>
          </p:nvSpPr>
          <p:spPr>
            <a:xfrm>
              <a:off x="3877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8" name="Rectangle 80"/>
            <p:cNvSpPr/>
            <p:nvPr/>
          </p:nvSpPr>
          <p:spPr>
            <a:xfrm>
              <a:off x="3877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69" name="Rectangle 81"/>
            <p:cNvSpPr/>
            <p:nvPr/>
          </p:nvSpPr>
          <p:spPr>
            <a:xfrm>
              <a:off x="3877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0" name="Rectangle 82"/>
            <p:cNvSpPr/>
            <p:nvPr/>
          </p:nvSpPr>
          <p:spPr>
            <a:xfrm>
              <a:off x="3877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1" name="Rectangle 83"/>
            <p:cNvSpPr/>
            <p:nvPr/>
          </p:nvSpPr>
          <p:spPr>
            <a:xfrm>
              <a:off x="3877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2" name="Rectangle 84"/>
            <p:cNvSpPr/>
            <p:nvPr/>
          </p:nvSpPr>
          <p:spPr>
            <a:xfrm>
              <a:off x="3877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3" name="Rectangle 85"/>
            <p:cNvSpPr/>
            <p:nvPr/>
          </p:nvSpPr>
          <p:spPr>
            <a:xfrm>
              <a:off x="3877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4" name="Rectangle 86"/>
            <p:cNvSpPr/>
            <p:nvPr/>
          </p:nvSpPr>
          <p:spPr>
            <a:xfrm>
              <a:off x="3877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5" name="Rectangle 87"/>
            <p:cNvSpPr/>
            <p:nvPr/>
          </p:nvSpPr>
          <p:spPr>
            <a:xfrm>
              <a:off x="3877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6" name="Rectangle 88"/>
            <p:cNvSpPr/>
            <p:nvPr/>
          </p:nvSpPr>
          <p:spPr>
            <a:xfrm>
              <a:off x="3877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7" name="Rectangle 89"/>
            <p:cNvSpPr/>
            <p:nvPr/>
          </p:nvSpPr>
          <p:spPr>
            <a:xfrm>
              <a:off x="3877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8" name="Rectangle 90"/>
            <p:cNvSpPr/>
            <p:nvPr/>
          </p:nvSpPr>
          <p:spPr>
            <a:xfrm>
              <a:off x="4013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79" name="Rectangle 91"/>
            <p:cNvSpPr/>
            <p:nvPr/>
          </p:nvSpPr>
          <p:spPr>
            <a:xfrm>
              <a:off x="4013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0" name="Rectangle 92"/>
            <p:cNvSpPr/>
            <p:nvPr/>
          </p:nvSpPr>
          <p:spPr>
            <a:xfrm>
              <a:off x="4013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1" name="Rectangle 93"/>
            <p:cNvSpPr/>
            <p:nvPr/>
          </p:nvSpPr>
          <p:spPr>
            <a:xfrm>
              <a:off x="4013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2" name="Rectangle 94"/>
            <p:cNvSpPr/>
            <p:nvPr/>
          </p:nvSpPr>
          <p:spPr>
            <a:xfrm>
              <a:off x="4013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3" name="Rectangle 95"/>
            <p:cNvSpPr/>
            <p:nvPr/>
          </p:nvSpPr>
          <p:spPr>
            <a:xfrm>
              <a:off x="4013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4" name="Rectangle 96"/>
            <p:cNvSpPr/>
            <p:nvPr/>
          </p:nvSpPr>
          <p:spPr>
            <a:xfrm>
              <a:off x="4013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5" name="Rectangle 97"/>
            <p:cNvSpPr/>
            <p:nvPr/>
          </p:nvSpPr>
          <p:spPr>
            <a:xfrm>
              <a:off x="4013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6" name="Rectangle 98"/>
            <p:cNvSpPr/>
            <p:nvPr/>
          </p:nvSpPr>
          <p:spPr>
            <a:xfrm>
              <a:off x="4013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7" name="Rectangle 99"/>
            <p:cNvSpPr/>
            <p:nvPr/>
          </p:nvSpPr>
          <p:spPr>
            <a:xfrm>
              <a:off x="4013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8" name="Rectangle 100"/>
            <p:cNvSpPr/>
            <p:nvPr/>
          </p:nvSpPr>
          <p:spPr>
            <a:xfrm>
              <a:off x="4013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89" name="Rectangle 101"/>
            <p:cNvSpPr/>
            <p:nvPr/>
          </p:nvSpPr>
          <p:spPr>
            <a:xfrm>
              <a:off x="4013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0" name="Rectangle 102"/>
            <p:cNvSpPr/>
            <p:nvPr/>
          </p:nvSpPr>
          <p:spPr>
            <a:xfrm>
              <a:off x="4013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1" name="Rectangle 103"/>
            <p:cNvSpPr/>
            <p:nvPr/>
          </p:nvSpPr>
          <p:spPr>
            <a:xfrm>
              <a:off x="4013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2" name="Rectangle 104"/>
            <p:cNvSpPr/>
            <p:nvPr/>
          </p:nvSpPr>
          <p:spPr>
            <a:xfrm>
              <a:off x="4013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3" name="Rectangle 105"/>
            <p:cNvSpPr/>
            <p:nvPr/>
          </p:nvSpPr>
          <p:spPr>
            <a:xfrm>
              <a:off x="4013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4" name="Rectangle 106"/>
            <p:cNvSpPr/>
            <p:nvPr/>
          </p:nvSpPr>
          <p:spPr>
            <a:xfrm>
              <a:off x="4013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5" name="Rectangle 107"/>
            <p:cNvSpPr/>
            <p:nvPr/>
          </p:nvSpPr>
          <p:spPr>
            <a:xfrm>
              <a:off x="4013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6" name="Rectangle 108"/>
            <p:cNvSpPr/>
            <p:nvPr/>
          </p:nvSpPr>
          <p:spPr>
            <a:xfrm>
              <a:off x="4150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7" name="Rectangle 109"/>
            <p:cNvSpPr/>
            <p:nvPr/>
          </p:nvSpPr>
          <p:spPr>
            <a:xfrm>
              <a:off x="4150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8" name="Rectangle 110"/>
            <p:cNvSpPr/>
            <p:nvPr/>
          </p:nvSpPr>
          <p:spPr>
            <a:xfrm>
              <a:off x="4150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399" name="Rectangle 111"/>
            <p:cNvSpPr/>
            <p:nvPr/>
          </p:nvSpPr>
          <p:spPr>
            <a:xfrm>
              <a:off x="4150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0" name="Rectangle 112"/>
            <p:cNvSpPr/>
            <p:nvPr/>
          </p:nvSpPr>
          <p:spPr>
            <a:xfrm>
              <a:off x="4150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1" name="Rectangle 113"/>
            <p:cNvSpPr/>
            <p:nvPr/>
          </p:nvSpPr>
          <p:spPr>
            <a:xfrm>
              <a:off x="4150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2" name="Rectangle 114"/>
            <p:cNvSpPr/>
            <p:nvPr/>
          </p:nvSpPr>
          <p:spPr>
            <a:xfrm>
              <a:off x="4150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3" name="Rectangle 115"/>
            <p:cNvSpPr/>
            <p:nvPr/>
          </p:nvSpPr>
          <p:spPr>
            <a:xfrm>
              <a:off x="4150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4" name="Rectangle 116"/>
            <p:cNvSpPr/>
            <p:nvPr/>
          </p:nvSpPr>
          <p:spPr>
            <a:xfrm>
              <a:off x="4150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5" name="Rectangle 117"/>
            <p:cNvSpPr/>
            <p:nvPr/>
          </p:nvSpPr>
          <p:spPr>
            <a:xfrm>
              <a:off x="4150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6" name="Rectangle 118"/>
            <p:cNvSpPr/>
            <p:nvPr/>
          </p:nvSpPr>
          <p:spPr>
            <a:xfrm>
              <a:off x="4150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7" name="Rectangle 119"/>
            <p:cNvSpPr/>
            <p:nvPr/>
          </p:nvSpPr>
          <p:spPr>
            <a:xfrm>
              <a:off x="4150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8" name="Rectangle 120"/>
            <p:cNvSpPr/>
            <p:nvPr/>
          </p:nvSpPr>
          <p:spPr>
            <a:xfrm>
              <a:off x="4150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09" name="Rectangle 121"/>
            <p:cNvSpPr/>
            <p:nvPr/>
          </p:nvSpPr>
          <p:spPr>
            <a:xfrm>
              <a:off x="4150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0" name="Rectangle 122"/>
            <p:cNvSpPr/>
            <p:nvPr/>
          </p:nvSpPr>
          <p:spPr>
            <a:xfrm>
              <a:off x="4150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1" name="Rectangle 123"/>
            <p:cNvSpPr/>
            <p:nvPr/>
          </p:nvSpPr>
          <p:spPr>
            <a:xfrm>
              <a:off x="4150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2" name="Rectangle 124"/>
            <p:cNvSpPr/>
            <p:nvPr/>
          </p:nvSpPr>
          <p:spPr>
            <a:xfrm>
              <a:off x="4150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3" name="Rectangle 125"/>
            <p:cNvSpPr/>
            <p:nvPr/>
          </p:nvSpPr>
          <p:spPr>
            <a:xfrm>
              <a:off x="4150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4" name="Rectangle 126"/>
            <p:cNvSpPr/>
            <p:nvPr/>
          </p:nvSpPr>
          <p:spPr>
            <a:xfrm>
              <a:off x="4150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5" name="Rectangle 127"/>
            <p:cNvSpPr/>
            <p:nvPr/>
          </p:nvSpPr>
          <p:spPr>
            <a:xfrm>
              <a:off x="4150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6" name="Rectangle 128"/>
            <p:cNvSpPr/>
            <p:nvPr/>
          </p:nvSpPr>
          <p:spPr>
            <a:xfrm>
              <a:off x="4286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7" name="Rectangle 129"/>
            <p:cNvSpPr/>
            <p:nvPr/>
          </p:nvSpPr>
          <p:spPr>
            <a:xfrm>
              <a:off x="4286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8" name="Rectangle 130"/>
            <p:cNvSpPr/>
            <p:nvPr/>
          </p:nvSpPr>
          <p:spPr>
            <a:xfrm>
              <a:off x="4286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19" name="Rectangle 131"/>
            <p:cNvSpPr/>
            <p:nvPr/>
          </p:nvSpPr>
          <p:spPr>
            <a:xfrm>
              <a:off x="4286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0" name="Rectangle 132"/>
            <p:cNvSpPr/>
            <p:nvPr/>
          </p:nvSpPr>
          <p:spPr>
            <a:xfrm>
              <a:off x="4286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1" name="Rectangle 133"/>
            <p:cNvSpPr/>
            <p:nvPr/>
          </p:nvSpPr>
          <p:spPr>
            <a:xfrm>
              <a:off x="4286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2" name="Rectangle 134"/>
            <p:cNvSpPr/>
            <p:nvPr/>
          </p:nvSpPr>
          <p:spPr>
            <a:xfrm>
              <a:off x="4286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3" name="Rectangle 135"/>
            <p:cNvSpPr/>
            <p:nvPr/>
          </p:nvSpPr>
          <p:spPr>
            <a:xfrm>
              <a:off x="4286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4" name="Rectangle 136"/>
            <p:cNvSpPr/>
            <p:nvPr/>
          </p:nvSpPr>
          <p:spPr>
            <a:xfrm>
              <a:off x="4286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5" name="Rectangle 137"/>
            <p:cNvSpPr/>
            <p:nvPr/>
          </p:nvSpPr>
          <p:spPr>
            <a:xfrm>
              <a:off x="4286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6" name="Rectangle 138"/>
            <p:cNvSpPr/>
            <p:nvPr/>
          </p:nvSpPr>
          <p:spPr>
            <a:xfrm>
              <a:off x="4286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7" name="Rectangle 139"/>
            <p:cNvSpPr/>
            <p:nvPr/>
          </p:nvSpPr>
          <p:spPr>
            <a:xfrm>
              <a:off x="4286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8" name="Rectangle 140"/>
            <p:cNvSpPr/>
            <p:nvPr/>
          </p:nvSpPr>
          <p:spPr>
            <a:xfrm>
              <a:off x="4286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29" name="Rectangle 141"/>
            <p:cNvSpPr/>
            <p:nvPr/>
          </p:nvSpPr>
          <p:spPr>
            <a:xfrm>
              <a:off x="4286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0" name="Rectangle 142"/>
            <p:cNvSpPr/>
            <p:nvPr/>
          </p:nvSpPr>
          <p:spPr>
            <a:xfrm>
              <a:off x="4286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1" name="Rectangle 143"/>
            <p:cNvSpPr/>
            <p:nvPr/>
          </p:nvSpPr>
          <p:spPr>
            <a:xfrm>
              <a:off x="4286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2" name="Rectangle 144"/>
            <p:cNvSpPr/>
            <p:nvPr/>
          </p:nvSpPr>
          <p:spPr>
            <a:xfrm>
              <a:off x="4286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3" name="Rectangle 145"/>
            <p:cNvSpPr/>
            <p:nvPr/>
          </p:nvSpPr>
          <p:spPr>
            <a:xfrm>
              <a:off x="4286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4" name="Rectangle 146"/>
            <p:cNvSpPr/>
            <p:nvPr/>
          </p:nvSpPr>
          <p:spPr>
            <a:xfrm>
              <a:off x="4286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5" name="Rectangle 147"/>
            <p:cNvSpPr/>
            <p:nvPr/>
          </p:nvSpPr>
          <p:spPr>
            <a:xfrm>
              <a:off x="4286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6" name="Rectangle 148"/>
            <p:cNvSpPr/>
            <p:nvPr/>
          </p:nvSpPr>
          <p:spPr>
            <a:xfrm>
              <a:off x="4286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7" name="Rectangle 149"/>
            <p:cNvSpPr/>
            <p:nvPr/>
          </p:nvSpPr>
          <p:spPr>
            <a:xfrm>
              <a:off x="4286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8" name="Rectangle 150"/>
            <p:cNvSpPr/>
            <p:nvPr/>
          </p:nvSpPr>
          <p:spPr>
            <a:xfrm>
              <a:off x="4286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39" name="Rectangle 151"/>
            <p:cNvSpPr/>
            <p:nvPr/>
          </p:nvSpPr>
          <p:spPr>
            <a:xfrm>
              <a:off x="4286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0" name="Rectangle 152"/>
            <p:cNvSpPr/>
            <p:nvPr/>
          </p:nvSpPr>
          <p:spPr>
            <a:xfrm>
              <a:off x="4286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1" name="Rectangle 153"/>
            <p:cNvSpPr/>
            <p:nvPr/>
          </p:nvSpPr>
          <p:spPr>
            <a:xfrm>
              <a:off x="4286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2" name="Rectangle 154"/>
            <p:cNvSpPr/>
            <p:nvPr/>
          </p:nvSpPr>
          <p:spPr>
            <a:xfrm>
              <a:off x="4286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3" name="Rectangle 155"/>
            <p:cNvSpPr/>
            <p:nvPr/>
          </p:nvSpPr>
          <p:spPr>
            <a:xfrm>
              <a:off x="4286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4" name="Rectangle 156"/>
            <p:cNvSpPr/>
            <p:nvPr/>
          </p:nvSpPr>
          <p:spPr>
            <a:xfrm>
              <a:off x="4286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5" name="Rectangle 157"/>
            <p:cNvSpPr/>
            <p:nvPr/>
          </p:nvSpPr>
          <p:spPr>
            <a:xfrm>
              <a:off x="4286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6" name="Rectangle 158"/>
            <p:cNvSpPr/>
            <p:nvPr/>
          </p:nvSpPr>
          <p:spPr>
            <a:xfrm>
              <a:off x="4286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7" name="Rectangle 159"/>
            <p:cNvSpPr/>
            <p:nvPr/>
          </p:nvSpPr>
          <p:spPr>
            <a:xfrm>
              <a:off x="4286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8" name="Rectangle 160"/>
            <p:cNvSpPr/>
            <p:nvPr/>
          </p:nvSpPr>
          <p:spPr>
            <a:xfrm>
              <a:off x="4286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49" name="Rectangle 161"/>
            <p:cNvSpPr/>
            <p:nvPr/>
          </p:nvSpPr>
          <p:spPr>
            <a:xfrm>
              <a:off x="4286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0" name="Rectangle 162"/>
            <p:cNvSpPr/>
            <p:nvPr/>
          </p:nvSpPr>
          <p:spPr>
            <a:xfrm>
              <a:off x="4286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1" name="Rectangle 163"/>
            <p:cNvSpPr/>
            <p:nvPr/>
          </p:nvSpPr>
          <p:spPr>
            <a:xfrm>
              <a:off x="4286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2" name="Rectangle 164"/>
            <p:cNvSpPr/>
            <p:nvPr/>
          </p:nvSpPr>
          <p:spPr>
            <a:xfrm>
              <a:off x="4286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3" name="Rectangle 165"/>
            <p:cNvSpPr/>
            <p:nvPr/>
          </p:nvSpPr>
          <p:spPr>
            <a:xfrm>
              <a:off x="4286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4" name="Rectangle 166"/>
            <p:cNvSpPr/>
            <p:nvPr/>
          </p:nvSpPr>
          <p:spPr>
            <a:xfrm>
              <a:off x="4422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5" name="Rectangle 167"/>
            <p:cNvSpPr/>
            <p:nvPr/>
          </p:nvSpPr>
          <p:spPr>
            <a:xfrm>
              <a:off x="4422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6" name="Rectangle 168"/>
            <p:cNvSpPr/>
            <p:nvPr/>
          </p:nvSpPr>
          <p:spPr>
            <a:xfrm>
              <a:off x="4422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7" name="Rectangle 169"/>
            <p:cNvSpPr/>
            <p:nvPr/>
          </p:nvSpPr>
          <p:spPr>
            <a:xfrm>
              <a:off x="4422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8" name="Rectangle 170"/>
            <p:cNvSpPr/>
            <p:nvPr/>
          </p:nvSpPr>
          <p:spPr>
            <a:xfrm>
              <a:off x="4422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59" name="Rectangle 171"/>
            <p:cNvSpPr/>
            <p:nvPr/>
          </p:nvSpPr>
          <p:spPr>
            <a:xfrm>
              <a:off x="4422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0" name="Rectangle 172"/>
            <p:cNvSpPr/>
            <p:nvPr/>
          </p:nvSpPr>
          <p:spPr>
            <a:xfrm>
              <a:off x="4422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1" name="Rectangle 173"/>
            <p:cNvSpPr/>
            <p:nvPr/>
          </p:nvSpPr>
          <p:spPr>
            <a:xfrm>
              <a:off x="4422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2" name="Rectangle 174"/>
            <p:cNvSpPr/>
            <p:nvPr/>
          </p:nvSpPr>
          <p:spPr>
            <a:xfrm>
              <a:off x="4422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3" name="Rectangle 175"/>
            <p:cNvSpPr/>
            <p:nvPr/>
          </p:nvSpPr>
          <p:spPr>
            <a:xfrm>
              <a:off x="4422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4" name="Rectangle 176"/>
            <p:cNvSpPr/>
            <p:nvPr/>
          </p:nvSpPr>
          <p:spPr>
            <a:xfrm>
              <a:off x="4422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5" name="Rectangle 177"/>
            <p:cNvSpPr/>
            <p:nvPr/>
          </p:nvSpPr>
          <p:spPr>
            <a:xfrm>
              <a:off x="4422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6" name="Rectangle 178"/>
            <p:cNvSpPr/>
            <p:nvPr/>
          </p:nvSpPr>
          <p:spPr>
            <a:xfrm>
              <a:off x="4422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7" name="Rectangle 179"/>
            <p:cNvSpPr/>
            <p:nvPr/>
          </p:nvSpPr>
          <p:spPr>
            <a:xfrm>
              <a:off x="4422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8" name="Rectangle 180"/>
            <p:cNvSpPr/>
            <p:nvPr/>
          </p:nvSpPr>
          <p:spPr>
            <a:xfrm>
              <a:off x="4422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69" name="Rectangle 181"/>
            <p:cNvSpPr/>
            <p:nvPr/>
          </p:nvSpPr>
          <p:spPr>
            <a:xfrm>
              <a:off x="4422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0" name="Rectangle 182"/>
            <p:cNvSpPr/>
            <p:nvPr/>
          </p:nvSpPr>
          <p:spPr>
            <a:xfrm>
              <a:off x="4422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1" name="Rectangle 183"/>
            <p:cNvSpPr/>
            <p:nvPr/>
          </p:nvSpPr>
          <p:spPr>
            <a:xfrm>
              <a:off x="4422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2" name="Rectangle 184"/>
            <p:cNvSpPr/>
            <p:nvPr/>
          </p:nvSpPr>
          <p:spPr>
            <a:xfrm>
              <a:off x="4422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3" name="Rectangle 185"/>
            <p:cNvSpPr/>
            <p:nvPr/>
          </p:nvSpPr>
          <p:spPr>
            <a:xfrm>
              <a:off x="4422" y="138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4" name="Rectangle 186"/>
            <p:cNvSpPr/>
            <p:nvPr/>
          </p:nvSpPr>
          <p:spPr>
            <a:xfrm>
              <a:off x="4422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5" name="Rectangle 187"/>
            <p:cNvSpPr/>
            <p:nvPr/>
          </p:nvSpPr>
          <p:spPr>
            <a:xfrm>
              <a:off x="4422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6" name="Rectangle 188"/>
            <p:cNvSpPr/>
            <p:nvPr/>
          </p:nvSpPr>
          <p:spPr>
            <a:xfrm>
              <a:off x="4422" y="193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7" name="Rectangle 189"/>
            <p:cNvSpPr/>
            <p:nvPr/>
          </p:nvSpPr>
          <p:spPr>
            <a:xfrm>
              <a:off x="4422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8" name="Rectangle 190"/>
            <p:cNvSpPr/>
            <p:nvPr/>
          </p:nvSpPr>
          <p:spPr>
            <a:xfrm>
              <a:off x="4422" y="220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79" name="Rectangle 191"/>
            <p:cNvSpPr/>
            <p:nvPr/>
          </p:nvSpPr>
          <p:spPr>
            <a:xfrm>
              <a:off x="4422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0" name="Rectangle 192"/>
            <p:cNvSpPr/>
            <p:nvPr/>
          </p:nvSpPr>
          <p:spPr>
            <a:xfrm>
              <a:off x="4422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1" name="Rectangle 193"/>
            <p:cNvSpPr/>
            <p:nvPr/>
          </p:nvSpPr>
          <p:spPr>
            <a:xfrm>
              <a:off x="4422" y="2614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2" name="Rectangle 194"/>
            <p:cNvSpPr/>
            <p:nvPr/>
          </p:nvSpPr>
          <p:spPr>
            <a:xfrm>
              <a:off x="4422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3" name="Rectangle 195"/>
            <p:cNvSpPr/>
            <p:nvPr/>
          </p:nvSpPr>
          <p:spPr>
            <a:xfrm>
              <a:off x="4422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4" name="Rectangle 196"/>
            <p:cNvSpPr/>
            <p:nvPr/>
          </p:nvSpPr>
          <p:spPr>
            <a:xfrm>
              <a:off x="4422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5" name="Rectangle 197"/>
            <p:cNvSpPr/>
            <p:nvPr/>
          </p:nvSpPr>
          <p:spPr>
            <a:xfrm>
              <a:off x="4422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6" name="Rectangle 198"/>
            <p:cNvSpPr/>
            <p:nvPr/>
          </p:nvSpPr>
          <p:spPr>
            <a:xfrm>
              <a:off x="4422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7" name="Rectangle 199"/>
            <p:cNvSpPr/>
            <p:nvPr/>
          </p:nvSpPr>
          <p:spPr>
            <a:xfrm>
              <a:off x="4422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8" name="Rectangle 200"/>
            <p:cNvSpPr/>
            <p:nvPr/>
          </p:nvSpPr>
          <p:spPr>
            <a:xfrm>
              <a:off x="4422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89" name="Rectangle 201"/>
            <p:cNvSpPr/>
            <p:nvPr/>
          </p:nvSpPr>
          <p:spPr>
            <a:xfrm>
              <a:off x="4422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0" name="Rectangle 202"/>
            <p:cNvSpPr/>
            <p:nvPr/>
          </p:nvSpPr>
          <p:spPr>
            <a:xfrm>
              <a:off x="4422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1" name="Rectangle 203"/>
            <p:cNvSpPr/>
            <p:nvPr/>
          </p:nvSpPr>
          <p:spPr>
            <a:xfrm>
              <a:off x="4422" y="2614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2" name="Rectangle 204"/>
            <p:cNvSpPr/>
            <p:nvPr/>
          </p:nvSpPr>
          <p:spPr>
            <a:xfrm>
              <a:off x="4558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3" name="Rectangle 205"/>
            <p:cNvSpPr/>
            <p:nvPr/>
          </p:nvSpPr>
          <p:spPr>
            <a:xfrm>
              <a:off x="4558" y="1525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4" name="Rectangle 206"/>
            <p:cNvSpPr/>
            <p:nvPr/>
          </p:nvSpPr>
          <p:spPr>
            <a:xfrm>
              <a:off x="4558" y="166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5" name="Rectangle 207"/>
            <p:cNvSpPr/>
            <p:nvPr/>
          </p:nvSpPr>
          <p:spPr>
            <a:xfrm>
              <a:off x="4558" y="179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6" name="Rectangle 208"/>
            <p:cNvSpPr/>
            <p:nvPr/>
          </p:nvSpPr>
          <p:spPr>
            <a:xfrm>
              <a:off x="4558" y="2069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7" name="Rectangle 209"/>
            <p:cNvSpPr/>
            <p:nvPr/>
          </p:nvSpPr>
          <p:spPr>
            <a:xfrm>
              <a:off x="4558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8" name="Rectangle 210"/>
            <p:cNvSpPr/>
            <p:nvPr/>
          </p:nvSpPr>
          <p:spPr>
            <a:xfrm>
              <a:off x="4558" y="2341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499" name="Rectangle 211"/>
            <p:cNvSpPr/>
            <p:nvPr/>
          </p:nvSpPr>
          <p:spPr>
            <a:xfrm>
              <a:off x="4558" y="2477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0" name="Rectangle 212"/>
            <p:cNvSpPr/>
            <p:nvPr/>
          </p:nvSpPr>
          <p:spPr>
            <a:xfrm>
              <a:off x="4558" y="2613"/>
              <a:ext cx="136" cy="136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1" name="Rectangle 213"/>
            <p:cNvSpPr/>
            <p:nvPr/>
          </p:nvSpPr>
          <p:spPr>
            <a:xfrm>
              <a:off x="4558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2" name="Rectangle 214"/>
            <p:cNvSpPr/>
            <p:nvPr/>
          </p:nvSpPr>
          <p:spPr>
            <a:xfrm>
              <a:off x="4558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3" name="Rectangle 215"/>
            <p:cNvSpPr/>
            <p:nvPr/>
          </p:nvSpPr>
          <p:spPr>
            <a:xfrm>
              <a:off x="4558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4" name="Rectangle 216"/>
            <p:cNvSpPr/>
            <p:nvPr/>
          </p:nvSpPr>
          <p:spPr>
            <a:xfrm>
              <a:off x="4558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5" name="Rectangle 217"/>
            <p:cNvSpPr/>
            <p:nvPr/>
          </p:nvSpPr>
          <p:spPr>
            <a:xfrm>
              <a:off x="4558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6" name="Rectangle 218"/>
            <p:cNvSpPr/>
            <p:nvPr/>
          </p:nvSpPr>
          <p:spPr>
            <a:xfrm>
              <a:off x="4558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7" name="Rectangle 219"/>
            <p:cNvSpPr/>
            <p:nvPr/>
          </p:nvSpPr>
          <p:spPr>
            <a:xfrm>
              <a:off x="4558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8" name="Rectangle 220"/>
            <p:cNvSpPr/>
            <p:nvPr/>
          </p:nvSpPr>
          <p:spPr>
            <a:xfrm>
              <a:off x="4558" y="261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09" name="Rectangle 221"/>
            <p:cNvSpPr/>
            <p:nvPr/>
          </p:nvSpPr>
          <p:spPr>
            <a:xfrm>
              <a:off x="4693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0" name="Rectangle 222"/>
            <p:cNvSpPr/>
            <p:nvPr/>
          </p:nvSpPr>
          <p:spPr>
            <a:xfrm>
              <a:off x="4693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1" name="Rectangle 223"/>
            <p:cNvSpPr/>
            <p:nvPr/>
          </p:nvSpPr>
          <p:spPr>
            <a:xfrm>
              <a:off x="4693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2" name="Rectangle 224"/>
            <p:cNvSpPr/>
            <p:nvPr/>
          </p:nvSpPr>
          <p:spPr>
            <a:xfrm>
              <a:off x="4693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3" name="Rectangle 225"/>
            <p:cNvSpPr/>
            <p:nvPr/>
          </p:nvSpPr>
          <p:spPr>
            <a:xfrm>
              <a:off x="4693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4" name="Rectangle 226"/>
            <p:cNvSpPr/>
            <p:nvPr/>
          </p:nvSpPr>
          <p:spPr>
            <a:xfrm>
              <a:off x="4693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5" name="Rectangle 227"/>
            <p:cNvSpPr/>
            <p:nvPr/>
          </p:nvSpPr>
          <p:spPr>
            <a:xfrm>
              <a:off x="4693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6" name="Rectangle 228"/>
            <p:cNvSpPr/>
            <p:nvPr/>
          </p:nvSpPr>
          <p:spPr>
            <a:xfrm>
              <a:off x="4693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7" name="Rectangle 229"/>
            <p:cNvSpPr/>
            <p:nvPr/>
          </p:nvSpPr>
          <p:spPr>
            <a:xfrm>
              <a:off x="4693" y="2477"/>
              <a:ext cx="136" cy="136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8" name="Rectangle 230"/>
            <p:cNvSpPr/>
            <p:nvPr/>
          </p:nvSpPr>
          <p:spPr>
            <a:xfrm>
              <a:off x="4693" y="2614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19" name="Rectangle 231"/>
            <p:cNvSpPr/>
            <p:nvPr/>
          </p:nvSpPr>
          <p:spPr>
            <a:xfrm>
              <a:off x="4693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0" name="Rectangle 232"/>
            <p:cNvSpPr/>
            <p:nvPr/>
          </p:nvSpPr>
          <p:spPr>
            <a:xfrm>
              <a:off x="4694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1" name="Rectangle 233"/>
            <p:cNvSpPr/>
            <p:nvPr/>
          </p:nvSpPr>
          <p:spPr>
            <a:xfrm>
              <a:off x="4693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2" name="Rectangle 234"/>
            <p:cNvSpPr/>
            <p:nvPr/>
          </p:nvSpPr>
          <p:spPr>
            <a:xfrm>
              <a:off x="4693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3" name="Rectangle 235"/>
            <p:cNvSpPr/>
            <p:nvPr/>
          </p:nvSpPr>
          <p:spPr>
            <a:xfrm>
              <a:off x="4693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4" name="Rectangle 236"/>
            <p:cNvSpPr/>
            <p:nvPr/>
          </p:nvSpPr>
          <p:spPr>
            <a:xfrm>
              <a:off x="4693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5" name="Rectangle 237"/>
            <p:cNvSpPr/>
            <p:nvPr/>
          </p:nvSpPr>
          <p:spPr>
            <a:xfrm>
              <a:off x="4693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6" name="Rectangle 238"/>
            <p:cNvSpPr/>
            <p:nvPr/>
          </p:nvSpPr>
          <p:spPr>
            <a:xfrm>
              <a:off x="4693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7" name="Rectangle 239"/>
            <p:cNvSpPr/>
            <p:nvPr/>
          </p:nvSpPr>
          <p:spPr>
            <a:xfrm>
              <a:off x="4693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8" name="Rectangle 240"/>
            <p:cNvSpPr/>
            <p:nvPr/>
          </p:nvSpPr>
          <p:spPr>
            <a:xfrm>
              <a:off x="4829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29" name="Rectangle 241"/>
            <p:cNvSpPr/>
            <p:nvPr/>
          </p:nvSpPr>
          <p:spPr>
            <a:xfrm>
              <a:off x="4829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0" name="Rectangle 242"/>
            <p:cNvSpPr/>
            <p:nvPr/>
          </p:nvSpPr>
          <p:spPr>
            <a:xfrm>
              <a:off x="4829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1" name="Rectangle 243"/>
            <p:cNvSpPr/>
            <p:nvPr/>
          </p:nvSpPr>
          <p:spPr>
            <a:xfrm>
              <a:off x="4829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2" name="Rectangle 244"/>
            <p:cNvSpPr/>
            <p:nvPr/>
          </p:nvSpPr>
          <p:spPr>
            <a:xfrm>
              <a:off x="4829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3" name="Rectangle 245"/>
            <p:cNvSpPr/>
            <p:nvPr/>
          </p:nvSpPr>
          <p:spPr>
            <a:xfrm>
              <a:off x="4829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4" name="Rectangle 246"/>
            <p:cNvSpPr/>
            <p:nvPr/>
          </p:nvSpPr>
          <p:spPr>
            <a:xfrm>
              <a:off x="4829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5" name="Rectangle 247"/>
            <p:cNvSpPr/>
            <p:nvPr/>
          </p:nvSpPr>
          <p:spPr>
            <a:xfrm>
              <a:off x="4829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6" name="Rectangle 248"/>
            <p:cNvSpPr/>
            <p:nvPr/>
          </p:nvSpPr>
          <p:spPr>
            <a:xfrm>
              <a:off x="4829" y="261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7" name="Rectangle 249"/>
            <p:cNvSpPr/>
            <p:nvPr/>
          </p:nvSpPr>
          <p:spPr>
            <a:xfrm>
              <a:off x="4829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8" name="Rectangle 250"/>
            <p:cNvSpPr/>
            <p:nvPr/>
          </p:nvSpPr>
          <p:spPr>
            <a:xfrm>
              <a:off x="4829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39" name="Rectangle 251"/>
            <p:cNvSpPr/>
            <p:nvPr/>
          </p:nvSpPr>
          <p:spPr>
            <a:xfrm>
              <a:off x="4829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0" name="Rectangle 252"/>
            <p:cNvSpPr/>
            <p:nvPr/>
          </p:nvSpPr>
          <p:spPr>
            <a:xfrm>
              <a:off x="4829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1" name="Rectangle 253"/>
            <p:cNvSpPr/>
            <p:nvPr/>
          </p:nvSpPr>
          <p:spPr>
            <a:xfrm>
              <a:off x="4829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2" name="Rectangle 254"/>
            <p:cNvSpPr/>
            <p:nvPr/>
          </p:nvSpPr>
          <p:spPr>
            <a:xfrm>
              <a:off x="4829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3" name="Rectangle 255"/>
            <p:cNvSpPr/>
            <p:nvPr/>
          </p:nvSpPr>
          <p:spPr>
            <a:xfrm>
              <a:off x="4829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4" name="Rectangle 256"/>
            <p:cNvSpPr/>
            <p:nvPr/>
          </p:nvSpPr>
          <p:spPr>
            <a:xfrm>
              <a:off x="4829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5" name="Rectangle 257"/>
            <p:cNvSpPr/>
            <p:nvPr/>
          </p:nvSpPr>
          <p:spPr>
            <a:xfrm>
              <a:off x="4829" y="261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6" name="Rectangle 258"/>
            <p:cNvSpPr/>
            <p:nvPr/>
          </p:nvSpPr>
          <p:spPr>
            <a:xfrm>
              <a:off x="4966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7" name="Rectangle 259"/>
            <p:cNvSpPr/>
            <p:nvPr/>
          </p:nvSpPr>
          <p:spPr>
            <a:xfrm>
              <a:off x="4966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8" name="Rectangle 260"/>
            <p:cNvSpPr/>
            <p:nvPr/>
          </p:nvSpPr>
          <p:spPr>
            <a:xfrm>
              <a:off x="4966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49" name="Rectangle 261"/>
            <p:cNvSpPr/>
            <p:nvPr/>
          </p:nvSpPr>
          <p:spPr>
            <a:xfrm>
              <a:off x="4966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0" name="Rectangle 262"/>
            <p:cNvSpPr/>
            <p:nvPr/>
          </p:nvSpPr>
          <p:spPr>
            <a:xfrm>
              <a:off x="4966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1" name="Rectangle 263"/>
            <p:cNvSpPr/>
            <p:nvPr/>
          </p:nvSpPr>
          <p:spPr>
            <a:xfrm>
              <a:off x="4966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2" name="Rectangle 264"/>
            <p:cNvSpPr/>
            <p:nvPr/>
          </p:nvSpPr>
          <p:spPr>
            <a:xfrm>
              <a:off x="4966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3" name="Rectangle 265"/>
            <p:cNvSpPr/>
            <p:nvPr/>
          </p:nvSpPr>
          <p:spPr>
            <a:xfrm>
              <a:off x="4966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4" name="Rectangle 266"/>
            <p:cNvSpPr/>
            <p:nvPr/>
          </p:nvSpPr>
          <p:spPr>
            <a:xfrm>
              <a:off x="4966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5" name="Rectangle 267"/>
            <p:cNvSpPr/>
            <p:nvPr/>
          </p:nvSpPr>
          <p:spPr>
            <a:xfrm>
              <a:off x="4966" y="2614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6" name="Rectangle 268"/>
            <p:cNvSpPr/>
            <p:nvPr/>
          </p:nvSpPr>
          <p:spPr>
            <a:xfrm>
              <a:off x="4966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7" name="Rectangle 269"/>
            <p:cNvSpPr/>
            <p:nvPr/>
          </p:nvSpPr>
          <p:spPr>
            <a:xfrm>
              <a:off x="4966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8" name="Rectangle 270"/>
            <p:cNvSpPr/>
            <p:nvPr/>
          </p:nvSpPr>
          <p:spPr>
            <a:xfrm>
              <a:off x="4966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59" name="Rectangle 271"/>
            <p:cNvSpPr/>
            <p:nvPr/>
          </p:nvSpPr>
          <p:spPr>
            <a:xfrm>
              <a:off x="4966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0" name="Rectangle 272"/>
            <p:cNvSpPr/>
            <p:nvPr/>
          </p:nvSpPr>
          <p:spPr>
            <a:xfrm>
              <a:off x="4966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1" name="Rectangle 273"/>
            <p:cNvSpPr/>
            <p:nvPr/>
          </p:nvSpPr>
          <p:spPr>
            <a:xfrm>
              <a:off x="4966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2" name="Rectangle 274"/>
            <p:cNvSpPr/>
            <p:nvPr/>
          </p:nvSpPr>
          <p:spPr>
            <a:xfrm>
              <a:off x="4966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3" name="Rectangle 275"/>
            <p:cNvSpPr/>
            <p:nvPr/>
          </p:nvSpPr>
          <p:spPr>
            <a:xfrm>
              <a:off x="4966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4" name="Rectangle 276"/>
            <p:cNvSpPr/>
            <p:nvPr/>
          </p:nvSpPr>
          <p:spPr>
            <a:xfrm>
              <a:off x="4966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5" name="Rectangle 277"/>
            <p:cNvSpPr/>
            <p:nvPr/>
          </p:nvSpPr>
          <p:spPr>
            <a:xfrm>
              <a:off x="4966" y="2614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6" name="Rectangle 278"/>
            <p:cNvSpPr/>
            <p:nvPr/>
          </p:nvSpPr>
          <p:spPr>
            <a:xfrm>
              <a:off x="5102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7" name="Rectangle 279"/>
            <p:cNvSpPr/>
            <p:nvPr/>
          </p:nvSpPr>
          <p:spPr>
            <a:xfrm>
              <a:off x="5102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8" name="Rectangle 280"/>
            <p:cNvSpPr/>
            <p:nvPr/>
          </p:nvSpPr>
          <p:spPr>
            <a:xfrm>
              <a:off x="5102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69" name="Rectangle 281"/>
            <p:cNvSpPr/>
            <p:nvPr/>
          </p:nvSpPr>
          <p:spPr>
            <a:xfrm>
              <a:off x="5102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0" name="Rectangle 282"/>
            <p:cNvSpPr/>
            <p:nvPr/>
          </p:nvSpPr>
          <p:spPr>
            <a:xfrm>
              <a:off x="5102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1" name="Rectangle 283"/>
            <p:cNvSpPr/>
            <p:nvPr/>
          </p:nvSpPr>
          <p:spPr>
            <a:xfrm>
              <a:off x="5102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2" name="Rectangle 284"/>
            <p:cNvSpPr/>
            <p:nvPr/>
          </p:nvSpPr>
          <p:spPr>
            <a:xfrm>
              <a:off x="5102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3" name="Rectangle 285"/>
            <p:cNvSpPr/>
            <p:nvPr/>
          </p:nvSpPr>
          <p:spPr>
            <a:xfrm>
              <a:off x="5102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4" name="Rectangle 286"/>
            <p:cNvSpPr/>
            <p:nvPr/>
          </p:nvSpPr>
          <p:spPr>
            <a:xfrm>
              <a:off x="5102" y="261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5" name="Rectangle 287"/>
            <p:cNvSpPr/>
            <p:nvPr/>
          </p:nvSpPr>
          <p:spPr>
            <a:xfrm>
              <a:off x="5102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6" name="Rectangle 288"/>
            <p:cNvSpPr/>
            <p:nvPr/>
          </p:nvSpPr>
          <p:spPr>
            <a:xfrm>
              <a:off x="5102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7" name="Rectangle 289"/>
            <p:cNvSpPr/>
            <p:nvPr/>
          </p:nvSpPr>
          <p:spPr>
            <a:xfrm>
              <a:off x="5102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8" name="Rectangle 290"/>
            <p:cNvSpPr/>
            <p:nvPr/>
          </p:nvSpPr>
          <p:spPr>
            <a:xfrm>
              <a:off x="5102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79" name="Rectangle 291"/>
            <p:cNvSpPr/>
            <p:nvPr/>
          </p:nvSpPr>
          <p:spPr>
            <a:xfrm>
              <a:off x="5102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0" name="Rectangle 292"/>
            <p:cNvSpPr/>
            <p:nvPr/>
          </p:nvSpPr>
          <p:spPr>
            <a:xfrm>
              <a:off x="5102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1" name="Rectangle 293"/>
            <p:cNvSpPr/>
            <p:nvPr/>
          </p:nvSpPr>
          <p:spPr>
            <a:xfrm>
              <a:off x="5102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2" name="Rectangle 294"/>
            <p:cNvSpPr/>
            <p:nvPr/>
          </p:nvSpPr>
          <p:spPr>
            <a:xfrm>
              <a:off x="5102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3" name="Rectangle 295"/>
            <p:cNvSpPr/>
            <p:nvPr/>
          </p:nvSpPr>
          <p:spPr>
            <a:xfrm>
              <a:off x="5102" y="261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4" name="Rectangle 296"/>
            <p:cNvSpPr/>
            <p:nvPr/>
          </p:nvSpPr>
          <p:spPr>
            <a:xfrm>
              <a:off x="5102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5" name="Rectangle 297"/>
            <p:cNvSpPr/>
            <p:nvPr/>
          </p:nvSpPr>
          <p:spPr>
            <a:xfrm>
              <a:off x="5102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6" name="Rectangle 298"/>
            <p:cNvSpPr/>
            <p:nvPr/>
          </p:nvSpPr>
          <p:spPr>
            <a:xfrm>
              <a:off x="5102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7" name="Rectangle 299"/>
            <p:cNvSpPr/>
            <p:nvPr/>
          </p:nvSpPr>
          <p:spPr>
            <a:xfrm>
              <a:off x="5102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8" name="Rectangle 300"/>
            <p:cNvSpPr/>
            <p:nvPr/>
          </p:nvSpPr>
          <p:spPr>
            <a:xfrm>
              <a:off x="5102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89" name="Rectangle 301"/>
            <p:cNvSpPr/>
            <p:nvPr/>
          </p:nvSpPr>
          <p:spPr>
            <a:xfrm>
              <a:off x="5102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0" name="Rectangle 302"/>
            <p:cNvSpPr/>
            <p:nvPr/>
          </p:nvSpPr>
          <p:spPr>
            <a:xfrm>
              <a:off x="5102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1" name="Rectangle 303"/>
            <p:cNvSpPr/>
            <p:nvPr/>
          </p:nvSpPr>
          <p:spPr>
            <a:xfrm>
              <a:off x="5102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2" name="Rectangle 304"/>
            <p:cNvSpPr/>
            <p:nvPr/>
          </p:nvSpPr>
          <p:spPr>
            <a:xfrm>
              <a:off x="5102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3" name="Rectangle 305"/>
            <p:cNvSpPr/>
            <p:nvPr/>
          </p:nvSpPr>
          <p:spPr>
            <a:xfrm>
              <a:off x="5102" y="2614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4" name="Rectangle 306"/>
            <p:cNvSpPr/>
            <p:nvPr/>
          </p:nvSpPr>
          <p:spPr>
            <a:xfrm>
              <a:off x="5102" y="179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5" name="Rectangle 307"/>
            <p:cNvSpPr/>
            <p:nvPr/>
          </p:nvSpPr>
          <p:spPr>
            <a:xfrm>
              <a:off x="5102" y="138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6" name="Rectangle 308"/>
            <p:cNvSpPr/>
            <p:nvPr/>
          </p:nvSpPr>
          <p:spPr>
            <a:xfrm>
              <a:off x="5102" y="152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7" name="Rectangle 309"/>
            <p:cNvSpPr/>
            <p:nvPr/>
          </p:nvSpPr>
          <p:spPr>
            <a:xfrm>
              <a:off x="5102" y="166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8" name="Rectangle 310"/>
            <p:cNvSpPr/>
            <p:nvPr/>
          </p:nvSpPr>
          <p:spPr>
            <a:xfrm>
              <a:off x="5102" y="1933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599" name="Rectangle 311"/>
            <p:cNvSpPr/>
            <p:nvPr/>
          </p:nvSpPr>
          <p:spPr>
            <a:xfrm>
              <a:off x="5102" y="2069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0" name="Rectangle 312"/>
            <p:cNvSpPr/>
            <p:nvPr/>
          </p:nvSpPr>
          <p:spPr>
            <a:xfrm>
              <a:off x="5102" y="2205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1" name="Rectangle 313"/>
            <p:cNvSpPr/>
            <p:nvPr/>
          </p:nvSpPr>
          <p:spPr>
            <a:xfrm>
              <a:off x="5102" y="2341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2" name="Rectangle 314"/>
            <p:cNvSpPr/>
            <p:nvPr/>
          </p:nvSpPr>
          <p:spPr>
            <a:xfrm>
              <a:off x="5102" y="2477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  <p:sp>
          <p:nvSpPr>
            <p:cNvPr id="14603" name="Rectangle 315"/>
            <p:cNvSpPr/>
            <p:nvPr/>
          </p:nvSpPr>
          <p:spPr>
            <a:xfrm>
              <a:off x="5102" y="2614"/>
              <a:ext cx="136" cy="136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sz="6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14342" name="Rectangle 316"/>
          <p:cNvSpPr>
            <a:spLocks noGrp="1"/>
          </p:cNvSpPr>
          <p:nvPr>
            <p:ph type="body"/>
          </p:nvPr>
        </p:nvSpPr>
        <p:spPr>
          <a:xfrm>
            <a:off x="539750" y="476250"/>
            <a:ext cx="8229600" cy="5445125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把下面各图中涂色的部分用分数和小数表示     出来。</a:t>
            </a:r>
            <a:endParaRPr lang="zh-CN" altLang="en-US" sz="28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8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800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b="1" dirty="0"/>
              <a:t>分数</a:t>
            </a:r>
            <a:r>
              <a:rPr lang="en-US" altLang="zh-CN" sz="2800" b="1" dirty="0"/>
              <a:t>______    </a:t>
            </a:r>
            <a:r>
              <a:rPr lang="zh-CN" altLang="en-US" sz="2800" b="1" dirty="0"/>
              <a:t>分数</a:t>
            </a:r>
            <a:r>
              <a:rPr lang="en-US" altLang="zh-CN" sz="2800" b="1" dirty="0"/>
              <a:t>______     </a:t>
            </a:r>
            <a:r>
              <a:rPr lang="zh-CN" altLang="en-US" sz="2800" b="1" dirty="0"/>
              <a:t>分数</a:t>
            </a:r>
            <a:r>
              <a:rPr lang="en-US" altLang="zh-CN" sz="2800" b="1" dirty="0"/>
              <a:t>______</a:t>
            </a:r>
            <a:endParaRPr lang="en-US" altLang="zh-CN" sz="28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b="1" dirty="0"/>
              <a:t>小数</a:t>
            </a:r>
            <a:r>
              <a:rPr lang="en-US" altLang="zh-CN" sz="2800" b="1" dirty="0"/>
              <a:t>______    </a:t>
            </a:r>
            <a:r>
              <a:rPr lang="zh-CN" altLang="en-US" sz="2800" b="1" dirty="0"/>
              <a:t>小数</a:t>
            </a:r>
            <a:r>
              <a:rPr lang="en-US" altLang="zh-CN" sz="2800" b="1" dirty="0"/>
              <a:t>______     </a:t>
            </a:r>
            <a:r>
              <a:rPr lang="zh-CN" altLang="en-US" sz="2800" b="1" dirty="0"/>
              <a:t>小数</a:t>
            </a:r>
            <a:r>
              <a:rPr lang="en-US" altLang="zh-CN" sz="2800" b="1" dirty="0"/>
              <a:t>______</a:t>
            </a:r>
            <a:endParaRPr lang="en-US" altLang="zh-CN" sz="2800" b="1" dirty="0"/>
          </a:p>
          <a:p>
            <a:pPr eaLnBrk="1" hangingPunct="1">
              <a:lnSpc>
                <a:spcPct val="90000"/>
              </a:lnSpc>
            </a:pPr>
            <a:endParaRPr lang="en-US" altLang="zh-CN" sz="2800" b="1" dirty="0"/>
          </a:p>
          <a:p>
            <a:pPr eaLnBrk="1" hangingPunct="1">
              <a:lnSpc>
                <a:spcPct val="90000"/>
              </a:lnSpc>
            </a:pPr>
            <a:endParaRPr lang="en-US" altLang="zh-CN" sz="2400" b="1" dirty="0"/>
          </a:p>
        </p:txBody>
      </p:sp>
      <p:grpSp>
        <p:nvGrpSpPr>
          <p:cNvPr id="5" name="Group 317"/>
          <p:cNvGrpSpPr/>
          <p:nvPr/>
        </p:nvGrpSpPr>
        <p:grpSpPr>
          <a:xfrm>
            <a:off x="1692275" y="4076700"/>
            <a:ext cx="720725" cy="925513"/>
            <a:chOff x="2835" y="5108"/>
            <a:chExt cx="454" cy="583"/>
          </a:xfrm>
        </p:grpSpPr>
        <p:sp>
          <p:nvSpPr>
            <p:cNvPr id="14355" name="Text Box 318"/>
            <p:cNvSpPr txBox="1"/>
            <p:nvPr/>
          </p:nvSpPr>
          <p:spPr>
            <a:xfrm>
              <a:off x="2883" y="5364"/>
              <a:ext cx="3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10</a:t>
              </a:r>
              <a:endPara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6" name="Text Box 319"/>
            <p:cNvSpPr txBox="1"/>
            <p:nvPr/>
          </p:nvSpPr>
          <p:spPr>
            <a:xfrm>
              <a:off x="2979" y="5108"/>
              <a:ext cx="22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6</a:t>
              </a:r>
              <a:endPara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7" name="Line 320"/>
            <p:cNvSpPr/>
            <p:nvPr/>
          </p:nvSpPr>
          <p:spPr>
            <a:xfrm>
              <a:off x="2835" y="5381"/>
              <a:ext cx="45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681" name="Text Box 321"/>
          <p:cNvSpPr txBox="1"/>
          <p:nvPr/>
        </p:nvSpPr>
        <p:spPr>
          <a:xfrm>
            <a:off x="1619250" y="4941888"/>
            <a:ext cx="973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0.6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322"/>
          <p:cNvGrpSpPr/>
          <p:nvPr/>
        </p:nvGrpSpPr>
        <p:grpSpPr>
          <a:xfrm>
            <a:off x="3851275" y="4221163"/>
            <a:ext cx="720725" cy="925512"/>
            <a:chOff x="2835" y="5108"/>
            <a:chExt cx="454" cy="583"/>
          </a:xfrm>
        </p:grpSpPr>
        <p:sp>
          <p:nvSpPr>
            <p:cNvPr id="14352" name="Text Box 323"/>
            <p:cNvSpPr txBox="1"/>
            <p:nvPr/>
          </p:nvSpPr>
          <p:spPr>
            <a:xfrm>
              <a:off x="2883" y="5364"/>
              <a:ext cx="3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10</a:t>
              </a:r>
              <a:endPara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3" name="Text Box 324"/>
            <p:cNvSpPr txBox="1"/>
            <p:nvPr/>
          </p:nvSpPr>
          <p:spPr>
            <a:xfrm>
              <a:off x="2979" y="5108"/>
              <a:ext cx="22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7</a:t>
              </a:r>
              <a:endPara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4" name="Line 325"/>
            <p:cNvSpPr/>
            <p:nvPr/>
          </p:nvSpPr>
          <p:spPr>
            <a:xfrm>
              <a:off x="2835" y="5381"/>
              <a:ext cx="45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686" name="Text Box 326"/>
          <p:cNvSpPr txBox="1"/>
          <p:nvPr/>
        </p:nvSpPr>
        <p:spPr>
          <a:xfrm>
            <a:off x="3779838" y="5013325"/>
            <a:ext cx="7477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0.7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327"/>
          <p:cNvGrpSpPr/>
          <p:nvPr/>
        </p:nvGrpSpPr>
        <p:grpSpPr>
          <a:xfrm>
            <a:off x="6156325" y="4149725"/>
            <a:ext cx="860425" cy="1012825"/>
            <a:chOff x="4422" y="4609"/>
            <a:chExt cx="542" cy="638"/>
          </a:xfrm>
        </p:grpSpPr>
        <p:sp>
          <p:nvSpPr>
            <p:cNvPr id="14349" name="Text Box 328"/>
            <p:cNvSpPr txBox="1"/>
            <p:nvPr/>
          </p:nvSpPr>
          <p:spPr>
            <a:xfrm>
              <a:off x="4422" y="4882"/>
              <a:ext cx="54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100</a:t>
              </a:r>
              <a:endPara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0" name="Line 329"/>
            <p:cNvSpPr/>
            <p:nvPr/>
          </p:nvSpPr>
          <p:spPr>
            <a:xfrm>
              <a:off x="4513" y="4927"/>
              <a:ext cx="318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1" name="Text Box 330"/>
            <p:cNvSpPr txBox="1"/>
            <p:nvPr/>
          </p:nvSpPr>
          <p:spPr>
            <a:xfrm>
              <a:off x="4468" y="4609"/>
              <a:ext cx="40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32</a:t>
              </a:r>
              <a:endPara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691" name="Text Box 331"/>
          <p:cNvSpPr txBox="1"/>
          <p:nvPr/>
        </p:nvSpPr>
        <p:spPr>
          <a:xfrm>
            <a:off x="6156325" y="5013325"/>
            <a:ext cx="9731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0.32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2" grpId="0" animBg="1"/>
      <p:bldP spid="15681" grpId="0"/>
      <p:bldP spid="15686" grpId="0"/>
      <p:bldP spid="156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鸟1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</a:blip>
          <a:stretch>
            <a:fillRect/>
          </a:stretch>
        </p:blipFill>
        <p:spPr>
          <a:xfrm rot="2123925" flipH="1">
            <a:off x="468313" y="2276475"/>
            <a:ext cx="949325" cy="1368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Group 3"/>
          <p:cNvGrpSpPr/>
          <p:nvPr/>
        </p:nvGrpSpPr>
        <p:grpSpPr>
          <a:xfrm>
            <a:off x="117475" y="3128963"/>
            <a:ext cx="4383088" cy="1884362"/>
            <a:chOff x="128" y="746"/>
            <a:chExt cx="2906" cy="902"/>
          </a:xfrm>
        </p:grpSpPr>
        <p:sp>
          <p:nvSpPr>
            <p:cNvPr id="15387" name="AutoShape 4"/>
            <p:cNvSpPr/>
            <p:nvPr/>
          </p:nvSpPr>
          <p:spPr>
            <a:xfrm>
              <a:off x="128" y="746"/>
              <a:ext cx="2906" cy="902"/>
            </a:xfrm>
            <a:prstGeom prst="cloudCallout">
              <a:avLst>
                <a:gd name="adj1" fmla="val -44014"/>
                <a:gd name="adj2" fmla="val 62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b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5388" name="AutoShape 5"/>
            <p:cNvSpPr/>
            <p:nvPr/>
          </p:nvSpPr>
          <p:spPr>
            <a:xfrm>
              <a:off x="740" y="873"/>
              <a:ext cx="2065" cy="632"/>
            </a:xfrm>
            <a:prstGeom prst="cloudCallout">
              <a:avLst>
                <a:gd name="adj1" fmla="val -35426"/>
                <a:gd name="adj2" fmla="val 6170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>
                    <a:alpha val="56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0" tIns="0" rIns="0" bIns="0" anchor="b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5364" name="Text Box 6"/>
          <p:cNvSpPr txBox="1"/>
          <p:nvPr/>
        </p:nvSpPr>
        <p:spPr>
          <a:xfrm>
            <a:off x="395288" y="3548063"/>
            <a:ext cx="48974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0.56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0.01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15365" name="Group 7"/>
          <p:cNvGrpSpPr/>
          <p:nvPr/>
        </p:nvGrpSpPr>
        <p:grpSpPr>
          <a:xfrm>
            <a:off x="4211638" y="1341438"/>
            <a:ext cx="4752975" cy="1943100"/>
            <a:chOff x="128" y="746"/>
            <a:chExt cx="2906" cy="902"/>
          </a:xfrm>
        </p:grpSpPr>
        <p:sp>
          <p:nvSpPr>
            <p:cNvPr id="15385" name="AutoShape 8"/>
            <p:cNvSpPr/>
            <p:nvPr/>
          </p:nvSpPr>
          <p:spPr>
            <a:xfrm>
              <a:off x="128" y="746"/>
              <a:ext cx="2906" cy="902"/>
            </a:xfrm>
            <a:prstGeom prst="cloudCallout">
              <a:avLst>
                <a:gd name="adj1" fmla="val -44014"/>
                <a:gd name="adj2" fmla="val 62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b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5386" name="AutoShape 9"/>
            <p:cNvSpPr/>
            <p:nvPr/>
          </p:nvSpPr>
          <p:spPr>
            <a:xfrm>
              <a:off x="740" y="873"/>
              <a:ext cx="2065" cy="632"/>
            </a:xfrm>
            <a:prstGeom prst="cloudCallout">
              <a:avLst>
                <a:gd name="adj1" fmla="val -35426"/>
                <a:gd name="adj2" fmla="val 6170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>
                    <a:alpha val="56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0" tIns="0" rIns="0" bIns="0" anchor="b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5366" name="Text Box 10"/>
          <p:cNvSpPr txBox="1"/>
          <p:nvPr/>
        </p:nvSpPr>
        <p:spPr>
          <a:xfrm>
            <a:off x="4632325" y="1557338"/>
            <a:ext cx="4260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0.1 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15367" name="Group 11"/>
          <p:cNvGrpSpPr/>
          <p:nvPr/>
        </p:nvGrpSpPr>
        <p:grpSpPr>
          <a:xfrm>
            <a:off x="3851275" y="4508500"/>
            <a:ext cx="4608513" cy="1728788"/>
            <a:chOff x="128" y="746"/>
            <a:chExt cx="2906" cy="902"/>
          </a:xfrm>
        </p:grpSpPr>
        <p:sp>
          <p:nvSpPr>
            <p:cNvPr id="15383" name="AutoShape 12"/>
            <p:cNvSpPr/>
            <p:nvPr/>
          </p:nvSpPr>
          <p:spPr>
            <a:xfrm>
              <a:off x="128" y="746"/>
              <a:ext cx="2906" cy="902"/>
            </a:xfrm>
            <a:prstGeom prst="cloudCallout">
              <a:avLst>
                <a:gd name="adj1" fmla="val -44014"/>
                <a:gd name="adj2" fmla="val 62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b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5384" name="AutoShape 13"/>
            <p:cNvSpPr/>
            <p:nvPr/>
          </p:nvSpPr>
          <p:spPr>
            <a:xfrm>
              <a:off x="740" y="873"/>
              <a:ext cx="2065" cy="632"/>
            </a:xfrm>
            <a:prstGeom prst="cloudCallout">
              <a:avLst>
                <a:gd name="adj1" fmla="val -35426"/>
                <a:gd name="adj2" fmla="val 61708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>
                    <a:alpha val="56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0" tIns="0" rIns="0" bIns="0" anchor="b"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5368" name="Text Box 14"/>
          <p:cNvSpPr txBox="1"/>
          <p:nvPr/>
        </p:nvSpPr>
        <p:spPr>
          <a:xfrm>
            <a:off x="4500563" y="4797425"/>
            <a:ext cx="45354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0.9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0.1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5369" name="Picture 15" descr="鸟3"/>
          <p:cNvPicPr>
            <a:picLocks noChangeAspect="1"/>
          </p:cNvPicPr>
          <p:nvPr/>
        </p:nvPicPr>
        <p:blipFill>
          <a:blip r:embed="rId2">
            <a:clrChange>
              <a:clrFrom>
                <a:srgbClr val="009A44"/>
              </a:clrFrom>
              <a:clrTo>
                <a:srgbClr val="009A44">
                  <a:alpha val="0"/>
                </a:srgbClr>
              </a:clrTo>
            </a:clrChange>
          </a:blip>
          <a:stretch>
            <a:fillRect/>
          </a:stretch>
        </p:blipFill>
        <p:spPr>
          <a:xfrm rot="-1333392" flipH="1">
            <a:off x="7164388" y="3789363"/>
            <a:ext cx="1236662" cy="95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6" descr="鸟2"/>
          <p:cNvPicPr>
            <a:picLocks noChangeAspect="1"/>
          </p:cNvPicPr>
          <p:nvPr/>
        </p:nvPicPr>
        <p:blipFill>
          <a:blip r:embed="rId3">
            <a:clrChange>
              <a:clrFrom>
                <a:srgbClr val="A6D855"/>
              </a:clrFrom>
              <a:clrTo>
                <a:srgbClr val="A6D855">
                  <a:alpha val="0"/>
                </a:srgbClr>
              </a:clrTo>
            </a:clrChange>
          </a:blip>
          <a:stretch>
            <a:fillRect/>
          </a:stretch>
        </p:blipFill>
        <p:spPr>
          <a:xfrm rot="-460672">
            <a:off x="6948488" y="85725"/>
            <a:ext cx="1808162" cy="1255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33" name="Text Box 17"/>
          <p:cNvSpPr txBox="1"/>
          <p:nvPr/>
        </p:nvSpPr>
        <p:spPr>
          <a:xfrm>
            <a:off x="2754313" y="3475038"/>
            <a:ext cx="89852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56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034" name="Text Box 18"/>
          <p:cNvSpPr txBox="1"/>
          <p:nvPr/>
        </p:nvSpPr>
        <p:spPr>
          <a:xfrm>
            <a:off x="2555875" y="3933825"/>
            <a:ext cx="89852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728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73" name="Text Box 19"/>
          <p:cNvSpPr txBox="1"/>
          <p:nvPr/>
        </p:nvSpPr>
        <p:spPr>
          <a:xfrm>
            <a:off x="250825" y="333375"/>
            <a:ext cx="73453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你能回答小鸟们的问题吗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?</a:t>
            </a:r>
            <a:endParaRPr lang="en-US" altLang="zh-CN" sz="40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374" name="Text Box 20"/>
          <p:cNvSpPr txBox="1"/>
          <p:nvPr/>
        </p:nvSpPr>
        <p:spPr>
          <a:xfrm>
            <a:off x="4643438" y="1990725"/>
            <a:ext cx="4260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 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0.01 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5375" name="Text Box 21"/>
          <p:cNvSpPr txBox="1"/>
          <p:nvPr/>
        </p:nvSpPr>
        <p:spPr>
          <a:xfrm>
            <a:off x="4632325" y="2420938"/>
            <a:ext cx="47640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   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0.001 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5376" name="Text Box 22"/>
          <p:cNvSpPr txBox="1"/>
          <p:nvPr/>
        </p:nvSpPr>
        <p:spPr>
          <a:xfrm>
            <a:off x="4140200" y="5229225"/>
            <a:ext cx="4752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0.05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0.01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6039" name="Text Box 23"/>
          <p:cNvSpPr txBox="1"/>
          <p:nvPr/>
        </p:nvSpPr>
        <p:spPr>
          <a:xfrm>
            <a:off x="6189663" y="1484313"/>
            <a:ext cx="839787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040" name="Text Box 24"/>
          <p:cNvSpPr txBox="1"/>
          <p:nvPr/>
        </p:nvSpPr>
        <p:spPr>
          <a:xfrm>
            <a:off x="6202363" y="1916113"/>
            <a:ext cx="9810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041" name="Text Box 25"/>
          <p:cNvSpPr txBox="1"/>
          <p:nvPr/>
        </p:nvSpPr>
        <p:spPr>
          <a:xfrm>
            <a:off x="6257925" y="2357438"/>
            <a:ext cx="158432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1000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042" name="Text Box 26"/>
          <p:cNvSpPr txBox="1"/>
          <p:nvPr/>
        </p:nvSpPr>
        <p:spPr>
          <a:xfrm>
            <a:off x="6296025" y="4724400"/>
            <a:ext cx="4953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043" name="Text Box 27"/>
          <p:cNvSpPr txBox="1"/>
          <p:nvPr/>
        </p:nvSpPr>
        <p:spPr>
          <a:xfrm>
            <a:off x="6227763" y="5157788"/>
            <a:ext cx="57626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en-US" altLang="zh-CN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82" name="Text Box 28"/>
          <p:cNvSpPr txBox="1"/>
          <p:nvPr/>
        </p:nvSpPr>
        <p:spPr>
          <a:xfrm>
            <a:off x="250825" y="4005263"/>
            <a:ext cx="52562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0.728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里面有（           ）个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0.001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3" grpId="0"/>
      <p:bldP spid="86034" grpId="0"/>
      <p:bldP spid="86039" grpId="0"/>
      <p:bldP spid="86040" grpId="0"/>
      <p:bldP spid="86041" grpId="0"/>
      <p:bldP spid="86042" grpId="0"/>
      <p:bldP spid="86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1866900" y="2438400"/>
            <a:ext cx="541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幼圆" panose="02010509060101010101" pitchFamily="49" charset="-122"/>
              </a:rPr>
              <a:t>整数部分</a:t>
            </a:r>
            <a:r>
              <a:rPr lang="en-US" altLang="zh-CN" sz="3200" b="1" dirty="0">
                <a:latin typeface="幼圆" panose="02010509060101010101" pitchFamily="49" charset="-122"/>
              </a:rPr>
              <a:t>+</a:t>
            </a:r>
            <a:r>
              <a:rPr lang="zh-CN" altLang="en-US" sz="3200" b="1" dirty="0">
                <a:latin typeface="幼圆" panose="02010509060101010101" pitchFamily="49" charset="-122"/>
              </a:rPr>
              <a:t>小数点</a:t>
            </a:r>
            <a:r>
              <a:rPr lang="en-US" altLang="zh-CN" sz="3200" b="1" dirty="0">
                <a:latin typeface="幼圆" panose="02010509060101010101" pitchFamily="49" charset="-122"/>
              </a:rPr>
              <a:t>+</a:t>
            </a:r>
            <a:r>
              <a:rPr lang="zh-CN" altLang="en-US" sz="3200" b="1" dirty="0">
                <a:latin typeface="幼圆" panose="02010509060101010101" pitchFamily="49" charset="-122"/>
              </a:rPr>
              <a:t>小数部分</a:t>
            </a:r>
            <a:endParaRPr lang="zh-CN" altLang="en-US" sz="3200" b="1" dirty="0">
              <a:latin typeface="幼圆" panose="02010509060101010101" pitchFamily="49" charset="-122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3200400" y="3124200"/>
            <a:ext cx="45339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黑体" panose="02010600030101010101" pitchFamily="2" charset="-122"/>
                <a:ea typeface="黑体" panose="02010600030101010101" pitchFamily="2" charset="-122"/>
              </a:rPr>
              <a:t>1 1 1 1 . 2 3 4</a:t>
            </a:r>
            <a:endParaRPr lang="en-US" altLang="zh-CN" sz="44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340" name="Rectangle 4"/>
          <p:cNvSpPr/>
          <p:nvPr/>
        </p:nvSpPr>
        <p:spPr>
          <a:xfrm>
            <a:off x="1371600" y="3914775"/>
            <a:ext cx="69913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幼圆" panose="02010509060101010101" pitchFamily="49" charset="-122"/>
              </a:rPr>
              <a:t>一千一百一十一  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pitchFamily="49" charset="-122"/>
              </a:rPr>
              <a:t>  </a:t>
            </a:r>
            <a:r>
              <a:rPr lang="en-US" altLang="zh-CN" sz="3200" b="1" dirty="0">
                <a:latin typeface="幼圆" panose="02010509060101010101" pitchFamily="49" charset="-122"/>
              </a:rPr>
              <a:t> </a:t>
            </a:r>
            <a:r>
              <a:rPr lang="zh-CN" altLang="en-US" sz="3200" b="1" dirty="0">
                <a:latin typeface="幼圆" panose="02010509060101010101" pitchFamily="49" charset="-122"/>
              </a:rPr>
              <a:t>点  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pitchFamily="49" charset="-122"/>
              </a:rPr>
              <a:t> </a:t>
            </a:r>
            <a:r>
              <a:rPr lang="en-US" altLang="zh-CN" sz="3200" b="1" dirty="0">
                <a:latin typeface="幼圆" panose="02010509060101010101" pitchFamily="49" charset="-122"/>
              </a:rPr>
              <a:t>  </a:t>
            </a:r>
            <a:r>
              <a:rPr lang="zh-CN" altLang="en-US" sz="3200" b="1" dirty="0">
                <a:latin typeface="幼圆" panose="02010509060101010101" pitchFamily="49" charset="-122"/>
              </a:rPr>
              <a:t>二三四</a:t>
            </a:r>
            <a:endParaRPr lang="zh-CN" altLang="en-US" sz="3200" b="1" dirty="0">
              <a:latin typeface="幼圆" panose="02010509060101010101" pitchFamily="49" charset="-122"/>
            </a:endParaRPr>
          </a:p>
        </p:txBody>
      </p:sp>
      <p:pic>
        <p:nvPicPr>
          <p:cNvPr id="16389" name="Picture 5" descr="png-1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6858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 Box 6"/>
          <p:cNvSpPr txBox="1"/>
          <p:nvPr/>
        </p:nvSpPr>
        <p:spPr>
          <a:xfrm>
            <a:off x="1295400" y="4876800"/>
            <a:ext cx="6553200" cy="1035050"/>
          </a:xfrm>
          <a:prstGeom prst="rect">
            <a:avLst/>
          </a:prstGeom>
          <a:noFill/>
          <a:ln w="28575" cap="flat" cmpd="sng">
            <a:solidFill>
              <a:srgbClr val="0099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幼圆" panose="02010509060101010101" pitchFamily="49" charset="-122"/>
              </a:rPr>
              <a:t>         </a:t>
            </a:r>
            <a:r>
              <a:rPr lang="zh-CN" altLang="en-US" sz="2800" b="1" dirty="0">
                <a:latin typeface="幼圆" panose="02010509060101010101" pitchFamily="49" charset="-122"/>
              </a:rPr>
              <a:t>综合起来，</a:t>
            </a:r>
            <a:r>
              <a:rPr lang="en-US" altLang="zh-CN" sz="2800" b="1" dirty="0">
                <a:latin typeface="幼圆" panose="02010509060101010101" pitchFamily="49" charset="-122"/>
              </a:rPr>
              <a:t>1111.234</a:t>
            </a:r>
            <a:r>
              <a:rPr lang="zh-CN" altLang="en-US" sz="2800" b="1" dirty="0">
                <a:latin typeface="幼圆" panose="02010509060101010101" pitchFamily="49" charset="-122"/>
              </a:rPr>
              <a:t>这个数就读作</a:t>
            </a:r>
            <a:r>
              <a:rPr lang="en-US" altLang="zh-CN" sz="2800" b="1" dirty="0">
                <a:latin typeface="幼圆" panose="02010509060101010101" pitchFamily="49" charset="-122"/>
              </a:rPr>
              <a:t>:</a:t>
            </a:r>
            <a:r>
              <a:rPr lang="zh-CN" altLang="en-US" sz="3200" b="1" dirty="0">
                <a:solidFill>
                  <a:srgbClr val="3333FF"/>
                </a:solidFill>
                <a:latin typeface="幼圆" panose="02010509060101010101" pitchFamily="49" charset="-122"/>
              </a:rPr>
              <a:t>一千一百一十一点二三四</a:t>
            </a:r>
            <a:endParaRPr lang="zh-CN" altLang="en-US" sz="3200" b="1" dirty="0">
              <a:solidFill>
                <a:srgbClr val="3333FF"/>
              </a:solidFill>
              <a:latin typeface="幼圆" panose="02010509060101010101" pitchFamily="49" charset="-122"/>
            </a:endParaRPr>
          </a:p>
        </p:txBody>
      </p:sp>
      <p:pic>
        <p:nvPicPr>
          <p:cNvPr id="16391" name="Picture 26" descr="新图像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8" y="838200"/>
            <a:ext cx="2881312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 Box 8"/>
          <p:cNvSpPr txBox="1"/>
          <p:nvPr/>
        </p:nvSpPr>
        <p:spPr>
          <a:xfrm>
            <a:off x="2484438" y="10668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CC99"/>
                </a:solidFill>
                <a:latin typeface="幼圆" panose="02010509060101010101" pitchFamily="49" charset="-122"/>
                <a:ea typeface="黑体" panose="02010600030101010101" pitchFamily="2" charset="-122"/>
              </a:rPr>
              <a:t>小数读法</a:t>
            </a:r>
            <a:endParaRPr lang="zh-CN" altLang="en-US" sz="3600" b="1" dirty="0">
              <a:solidFill>
                <a:srgbClr val="00CC99"/>
              </a:solidFill>
              <a:latin typeface="幼圆" panose="02010509060101010101" pitchFamily="49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2" grpId="0" animBg="1"/>
      <p:bldP spid="14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PNG-09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19812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/>
          <p:nvPr/>
        </p:nvSpPr>
        <p:spPr>
          <a:xfrm>
            <a:off x="1524000" y="2286000"/>
            <a:ext cx="62484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200" b="1" dirty="0">
                <a:latin typeface="幼圆" panose="02010509060101010101" pitchFamily="49" charset="-122"/>
              </a:rPr>
              <a:t>二千三百零七</a:t>
            </a:r>
            <a:r>
              <a:rPr lang="zh-CN" altLang="en-US" sz="4200" b="1" dirty="0">
                <a:solidFill>
                  <a:srgbClr val="FF0000"/>
                </a:solidFill>
                <a:latin typeface="幼圆" panose="02010509060101010101" pitchFamily="49" charset="-122"/>
              </a:rPr>
              <a:t>点</a:t>
            </a:r>
            <a:r>
              <a:rPr lang="zh-CN" altLang="en-US" sz="4200" b="1" dirty="0">
                <a:latin typeface="幼圆" panose="02010509060101010101" pitchFamily="49" charset="-122"/>
              </a:rPr>
              <a:t>二五四</a:t>
            </a:r>
            <a:endParaRPr lang="zh-CN" altLang="en-US" sz="4200" b="1" dirty="0">
              <a:latin typeface="幼圆" panose="02010509060101010101" pitchFamily="49" charset="-122"/>
            </a:endParaRPr>
          </a:p>
        </p:txBody>
      </p:sp>
      <p:sp>
        <p:nvSpPr>
          <p:cNvPr id="15365" name="AutoShape 5"/>
          <p:cNvSpPr/>
          <p:nvPr/>
        </p:nvSpPr>
        <p:spPr>
          <a:xfrm rot="-5400000">
            <a:off x="3048000" y="1600200"/>
            <a:ext cx="304800" cy="32004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endParaRPr lang="zh-CN" altLang="zh-CN" sz="2800" b="1" dirty="0">
              <a:solidFill>
                <a:srgbClr val="FF0000"/>
              </a:solidFill>
              <a:latin typeface="幼圆" panose="02010509060101010101" pitchFamily="49" charset="-122"/>
            </a:endParaRPr>
          </a:p>
        </p:txBody>
      </p:sp>
      <p:sp>
        <p:nvSpPr>
          <p:cNvPr id="15366" name="AutoShape 6"/>
          <p:cNvSpPr/>
          <p:nvPr/>
        </p:nvSpPr>
        <p:spPr>
          <a:xfrm rot="-5400000">
            <a:off x="6007100" y="2449513"/>
            <a:ext cx="328613" cy="1524000"/>
          </a:xfrm>
          <a:prstGeom prst="leftBrace">
            <a:avLst>
              <a:gd name="adj1" fmla="val 38647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1905000" y="3692525"/>
            <a:ext cx="2286000" cy="669925"/>
          </a:xfrm>
          <a:prstGeom prst="rect">
            <a:avLst/>
          </a:prstGeom>
          <a:solidFill>
            <a:srgbClr val="E3F2AC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幼圆" panose="02010509060101010101" pitchFamily="49" charset="-122"/>
                <a:ea typeface="黑体" panose="02010600030101010101" pitchFamily="2" charset="-122"/>
              </a:rPr>
              <a:t>整数部分</a:t>
            </a:r>
            <a:endParaRPr lang="zh-CN" altLang="en-US" sz="3600" b="1" dirty="0">
              <a:latin typeface="幼圆" panose="02010509060101010101" pitchFamily="49" charset="-122"/>
              <a:ea typeface="黑体" panose="02010600030101010101" pitchFamily="2" charset="-122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5410200" y="3692525"/>
            <a:ext cx="2286000" cy="669925"/>
          </a:xfrm>
          <a:prstGeom prst="rect">
            <a:avLst/>
          </a:prstGeom>
          <a:solidFill>
            <a:srgbClr val="E3F2AC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幼圆" panose="02010509060101010101" pitchFamily="49" charset="-122"/>
                <a:ea typeface="黑体" panose="02010600030101010101" pitchFamily="2" charset="-122"/>
              </a:rPr>
              <a:t>小数部分</a:t>
            </a:r>
            <a:endParaRPr lang="zh-CN" altLang="en-US" sz="3600" b="1" dirty="0">
              <a:latin typeface="幼圆" panose="02010509060101010101" pitchFamily="49" charset="-122"/>
              <a:ea typeface="黑体" panose="02010600030101010101" pitchFamily="2" charset="-122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1500188" y="4857750"/>
            <a:ext cx="6272212" cy="738188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200" b="1" dirty="0">
                <a:latin typeface="幼圆" panose="02010509060101010101" pitchFamily="49" charset="-122"/>
              </a:rPr>
              <a:t>写作：</a:t>
            </a:r>
            <a:r>
              <a:rPr lang="en-US" altLang="zh-CN" sz="4200" b="1" dirty="0">
                <a:latin typeface="幼圆" panose="02010509060101010101" pitchFamily="49" charset="-122"/>
              </a:rPr>
              <a:t>2 3 0 7 . 2 5 4</a:t>
            </a:r>
            <a:endParaRPr lang="en-US" altLang="zh-CN" sz="4200" b="1" dirty="0">
              <a:latin typeface="幼圆" panose="02010509060101010101" pitchFamily="49" charset="-122"/>
            </a:endParaRPr>
          </a:p>
        </p:txBody>
      </p:sp>
      <p:pic>
        <p:nvPicPr>
          <p:cNvPr id="17417" name="Picture 26" descr="新图像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8" y="838200"/>
            <a:ext cx="2881312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Text Box 11"/>
          <p:cNvSpPr txBox="1"/>
          <p:nvPr/>
        </p:nvSpPr>
        <p:spPr>
          <a:xfrm>
            <a:off x="2484438" y="10668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CC99"/>
                </a:solidFill>
                <a:latin typeface="幼圆" panose="02010509060101010101" pitchFamily="49" charset="-122"/>
                <a:ea typeface="黑体" panose="02010600030101010101" pitchFamily="2" charset="-122"/>
              </a:rPr>
              <a:t>小数写法</a:t>
            </a:r>
            <a:endParaRPr lang="zh-CN" altLang="en-US" sz="3600" b="1" dirty="0">
              <a:solidFill>
                <a:srgbClr val="00CC99"/>
              </a:solidFill>
              <a:latin typeface="幼圆" panose="02010509060101010101" pitchFamily="49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 animBg="1"/>
      <p:bldP spid="15367" grpId="0" animBg="1"/>
      <p:bldP spid="15368" grpId="0" animBg="1"/>
      <p:bldP spid="15369" grpId="0" animBg="1"/>
      <p:bldP spid="153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png-0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7620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png-05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4102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838200" y="2057400"/>
            <a:ext cx="7620000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幼圆" panose="02010509060101010101" pitchFamily="49" charset="-122"/>
              </a:rPr>
              <a:t>        </a:t>
            </a:r>
            <a:r>
              <a:rPr lang="zh-CN" altLang="en-US" sz="2800" b="1" dirty="0">
                <a:latin typeface="幼圆" panose="02010509060101010101" pitchFamily="49" charset="-122"/>
              </a:rPr>
              <a:t>小数的读法：先读整数部分，按照整数的读法，再读小数点，最后读小数部分，小数部分要依次读出每个数字，而且有几个</a:t>
            </a:r>
            <a:r>
              <a:rPr lang="en-US" altLang="zh-CN" sz="2800" b="1" dirty="0">
                <a:latin typeface="幼圆" panose="02010509060101010101" pitchFamily="49" charset="-122"/>
              </a:rPr>
              <a:t>0</a:t>
            </a:r>
            <a:r>
              <a:rPr lang="zh-CN" altLang="en-US" sz="2800" b="1" dirty="0">
                <a:latin typeface="幼圆" panose="02010509060101010101" pitchFamily="49" charset="-122"/>
              </a:rPr>
              <a:t>就读几个</a:t>
            </a:r>
            <a:r>
              <a:rPr lang="en-US" altLang="zh-CN" sz="2800" b="1" dirty="0">
                <a:latin typeface="幼圆" panose="02010509060101010101" pitchFamily="49" charset="-122"/>
              </a:rPr>
              <a:t>0</a:t>
            </a:r>
            <a:r>
              <a:rPr lang="zh-CN" altLang="en-US" sz="2800" b="1" dirty="0">
                <a:latin typeface="幼圆" panose="02010509060101010101" pitchFamily="49" charset="-122"/>
              </a:rPr>
              <a:t>。</a:t>
            </a:r>
            <a:endParaRPr lang="zh-CN" altLang="en-US" sz="2800" b="1" dirty="0">
              <a:latin typeface="幼圆" panose="020105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幼圆" panose="02010509060101010101" pitchFamily="49" charset="-122"/>
              </a:rPr>
              <a:t>         小数的写法：先写整数部分，按照整数的写法，再写小数点，最后写小数部分：写小数部分时，要依次写出每个数字，而且有几个</a:t>
            </a:r>
            <a:r>
              <a:rPr lang="en-US" altLang="zh-CN" sz="2800" b="1" dirty="0">
                <a:latin typeface="幼圆" panose="02010509060101010101" pitchFamily="49" charset="-122"/>
              </a:rPr>
              <a:t>0</a:t>
            </a:r>
            <a:r>
              <a:rPr lang="zh-CN" altLang="en-US" sz="2800" b="1" dirty="0">
                <a:latin typeface="幼圆" panose="02010509060101010101" pitchFamily="49" charset="-122"/>
              </a:rPr>
              <a:t>就写几个</a:t>
            </a:r>
            <a:r>
              <a:rPr lang="en-US" altLang="zh-CN" sz="2800" b="1" dirty="0">
                <a:latin typeface="幼圆" panose="02010509060101010101" pitchFamily="49" charset="-122"/>
              </a:rPr>
              <a:t>0</a:t>
            </a:r>
            <a:r>
              <a:rPr lang="zh-CN" altLang="en-US" sz="2800" b="1" dirty="0">
                <a:latin typeface="幼圆" panose="02010509060101010101" pitchFamily="49" charset="-122"/>
              </a:rPr>
              <a:t>。</a:t>
            </a:r>
            <a:endParaRPr lang="zh-CN" altLang="en-US" sz="2800" b="1" dirty="0">
              <a:latin typeface="幼圆" panose="020105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133600" y="838200"/>
            <a:ext cx="5553075" cy="1066800"/>
            <a:chOff x="0" y="0"/>
            <a:chExt cx="3498" cy="672"/>
          </a:xfrm>
        </p:grpSpPr>
        <p:grpSp>
          <p:nvGrpSpPr>
            <p:cNvPr id="18438" name="Group 6"/>
            <p:cNvGrpSpPr/>
            <p:nvPr/>
          </p:nvGrpSpPr>
          <p:grpSpPr>
            <a:xfrm>
              <a:off x="0" y="0"/>
              <a:ext cx="3408" cy="672"/>
              <a:chOff x="0" y="0"/>
              <a:chExt cx="3408" cy="672"/>
            </a:xfrm>
          </p:grpSpPr>
          <p:sp>
            <p:nvSpPr>
              <p:cNvPr id="18440" name="Text Box 7"/>
              <p:cNvSpPr txBox="1"/>
              <p:nvPr/>
            </p:nvSpPr>
            <p:spPr>
              <a:xfrm>
                <a:off x="432" y="0"/>
                <a:ext cx="2256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4800" b="1" dirty="0">
                    <a:solidFill>
                      <a:srgbClr val="FF3300"/>
                    </a:solidFill>
                    <a:latin typeface="幼圆" panose="02010509060101010101" pitchFamily="49" charset="-122"/>
                    <a:ea typeface="华文细黑" panose="02010600040101010101" pitchFamily="2" charset="-122"/>
                  </a:rPr>
                  <a:t>课堂小结</a:t>
                </a:r>
                <a:endParaRPr lang="zh-CN" altLang="en-US" sz="4800" b="1" dirty="0">
                  <a:solidFill>
                    <a:srgbClr val="FF3300"/>
                  </a:solidFill>
                  <a:latin typeface="幼圆" panose="02010509060101010101" pitchFamily="49" charset="-122"/>
                  <a:ea typeface="华文细黑" panose="02010600040101010101" pitchFamily="2" charset="-122"/>
                </a:endParaRPr>
              </a:p>
            </p:txBody>
          </p:sp>
          <p:pic>
            <p:nvPicPr>
              <p:cNvPr id="18441" name="Picture 8" descr="bar00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32"/>
                <a:ext cx="3408" cy="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42" name="Picture 9" descr="174"/>
              <p:cNvPicPr>
                <a:picLocks noChangeAspect="1"/>
              </p:cNvPicPr>
              <p:nvPr/>
            </p:nvPicPr>
            <p:blipFill>
              <a:blip r:embed="rId4"/>
              <a:srcRect b="28503"/>
              <a:stretch>
                <a:fillRect/>
              </a:stretch>
            </p:blipFill>
            <p:spPr>
              <a:xfrm>
                <a:off x="410" y="48"/>
                <a:ext cx="73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439" name="Picture 10" descr="illusticon237002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" y="0"/>
              <a:ext cx="570" cy="5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01_19"/>
          <p:cNvPicPr>
            <a:picLocks noChangeAspect="1"/>
          </p:cNvPicPr>
          <p:nvPr/>
        </p:nvPicPr>
        <p:blipFill>
          <a:blip r:embed="rId1"/>
          <a:srcRect r="25330"/>
          <a:stretch>
            <a:fillRect/>
          </a:stretch>
        </p:blipFill>
        <p:spPr>
          <a:xfrm>
            <a:off x="179388" y="620713"/>
            <a:ext cx="8785225" cy="593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3"/>
          <p:cNvSpPr/>
          <p:nvPr/>
        </p:nvSpPr>
        <p:spPr>
          <a:xfrm>
            <a:off x="468313" y="1916113"/>
            <a:ext cx="8226425" cy="27749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/>
            <a:r>
              <a:rPr lang="zh-CN" altLang="en-US" sz="8800" dirty="0">
                <a:solidFill>
                  <a:srgbClr val="3333CC"/>
                </a:solidFill>
                <a:latin typeface="Arial" panose="020B0604020202020204" pitchFamily="34" charset="0"/>
                <a:ea typeface="方正隶变简体" panose="02010601030101010101" pitchFamily="2" charset="-122"/>
              </a:rPr>
              <a:t>小数的性质</a:t>
            </a:r>
            <a:endParaRPr lang="zh-CN" altLang="en-US" sz="8800" dirty="0">
              <a:solidFill>
                <a:srgbClr val="3333CC"/>
              </a:solidFill>
              <a:latin typeface="Arial" panose="020B0604020202020204" pitchFamily="34" charset="0"/>
              <a:ea typeface="方正隶变简体" panose="02010601030101010101" pitchFamily="2" charset="-122"/>
            </a:endParaRPr>
          </a:p>
          <a:p>
            <a:pPr algn="ctr"/>
            <a:r>
              <a:rPr lang="zh-CN" altLang="en-US" sz="8800" dirty="0">
                <a:solidFill>
                  <a:srgbClr val="3333CC"/>
                </a:solidFill>
                <a:latin typeface="Arial" panose="020B0604020202020204" pitchFamily="34" charset="0"/>
                <a:ea typeface="方正隶变简体" panose="02010601030101010101" pitchFamily="2" charset="-122"/>
              </a:rPr>
              <a:t>大小比较</a:t>
            </a:r>
            <a:endParaRPr lang="zh-CN" altLang="en-US" sz="8800" dirty="0">
              <a:solidFill>
                <a:srgbClr val="3333CC"/>
              </a:solidFill>
              <a:latin typeface="Arial" panose="020B0604020202020204" pitchFamily="34" charset="0"/>
              <a:ea typeface="方正隶变简体" panose="02010601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idx="1"/>
          </p:nvPr>
        </p:nvSpPr>
        <p:spPr>
          <a:xfrm>
            <a:off x="179388" y="333375"/>
            <a:ext cx="8229600" cy="604838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dirty="0">
                <a:solidFill>
                  <a:srgbClr val="FF6600"/>
                </a:solidFill>
              </a:rPr>
              <a:t>给下列小数分类</a:t>
            </a:r>
            <a:endParaRPr lang="zh-CN" altLang="en-US" dirty="0">
              <a:solidFill>
                <a:srgbClr val="FF6600"/>
              </a:solidFill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1547813" y="1052513"/>
            <a:ext cx="6192837" cy="20415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0.1                1000.3         0.10            0.132            11.030         12.000        9.800             21.00           50.0            90.09             2892.3</a:t>
            </a:r>
            <a:r>
              <a:rPr lang="en-US" altLang="zh-CN" sz="3200" b="1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</a:t>
            </a:r>
            <a:endParaRPr lang="en-US" altLang="zh-CN" sz="3200" b="1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468313" y="3284538"/>
            <a:ext cx="3024187" cy="579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一位小数的有：</a:t>
            </a:r>
            <a:endParaRPr lang="zh-CN" altLang="en-US" sz="3200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468313" y="4149725"/>
            <a:ext cx="3024187" cy="5794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二位小数的有：</a:t>
            </a:r>
            <a:endParaRPr lang="zh-CN" altLang="en-US" sz="3200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468313" y="5013325"/>
            <a:ext cx="3024187" cy="5794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三位小数的有：</a:t>
            </a:r>
            <a:endParaRPr lang="zh-CN" altLang="en-US" sz="3200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3290888" y="3357563"/>
            <a:ext cx="5329237" cy="579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0.1     1000.3    2892.3  50.0</a:t>
            </a:r>
            <a:endParaRPr lang="en-US" altLang="zh-CN" sz="3200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3292475" y="4221163"/>
            <a:ext cx="4392613" cy="579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0.10    21.00      90.09</a:t>
            </a:r>
            <a:endParaRPr lang="en-US" altLang="zh-CN" sz="3200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3290888" y="5070475"/>
            <a:ext cx="5616575" cy="5794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0.132   11.030  12.000   9.800</a:t>
            </a:r>
            <a:endParaRPr lang="en-US" altLang="zh-CN" sz="3200" dirty="0">
              <a:solidFill>
                <a:srgbClr val="FF66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  <p:bldP spid="174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>
            <p:ph idx="1"/>
          </p:nvPr>
        </p:nvSpPr>
        <p:spPr>
          <a:xfrm>
            <a:off x="395288" y="692150"/>
            <a:ext cx="8229600" cy="576263"/>
          </a:xfrm>
          <a:solidFill>
            <a:schemeClr val="bg1">
              <a:alpha val="0"/>
            </a:schemeClr>
          </a:solidFill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spcBef>
                <a:spcPct val="30000"/>
              </a:spcBef>
              <a:buNone/>
            </a:pPr>
            <a:r>
              <a:rPr lang="zh-CN" altLang="en-US" dirty="0"/>
              <a:t>小数的性质：</a:t>
            </a:r>
            <a:endParaRPr lang="zh-CN" altLang="en-US" dirty="0"/>
          </a:p>
        </p:txBody>
      </p:sp>
      <p:sp>
        <p:nvSpPr>
          <p:cNvPr id="21507" name="Rectangle 3"/>
          <p:cNvSpPr/>
          <p:nvPr/>
        </p:nvSpPr>
        <p:spPr>
          <a:xfrm>
            <a:off x="6350" y="1125538"/>
            <a:ext cx="9178925" cy="647700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/>
          <a:p>
            <a:pPr marL="342900" indent="-342900">
              <a:spcBef>
                <a:spcPct val="3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小数的末尾添上“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0”</a:t>
            </a: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或去掉“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0“</a:t>
            </a: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，小数的大小不变。</a:t>
            </a:r>
            <a:endParaRPr lang="zh-CN" altLang="en-US" sz="32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250825" y="1700213"/>
            <a:ext cx="8388350" cy="1441450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/>
          <a:p>
            <a:pPr marL="342900" indent="-342900">
              <a:spcBef>
                <a:spcPct val="3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）小数的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“末尾”</a:t>
            </a:r>
            <a:r>
              <a:rPr lang="zh-CN" altLang="en-US" sz="3200" dirty="0">
                <a:solidFill>
                  <a:srgbClr val="008000"/>
                </a:solidFill>
                <a:latin typeface="Arial" panose="020B0604020202020204" pitchFamily="34" charset="0"/>
              </a:rPr>
              <a:t>，是指一个小数的结束的地方，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不是指小数点的后面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5"/>
          <p:cNvSpPr/>
          <p:nvPr/>
        </p:nvSpPr>
        <p:spPr>
          <a:xfrm>
            <a:off x="252413" y="2781300"/>
            <a:ext cx="8604250" cy="1079500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/>
          <a:p>
            <a:pPr marL="342900" indent="-342900">
              <a:spcBef>
                <a:spcPct val="3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）末尾不管添上或者去掉多少个“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0”</a:t>
            </a: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，大小都不变</a:t>
            </a:r>
            <a:endParaRPr lang="zh-CN" altLang="en-US" sz="32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Rectangle 6"/>
          <p:cNvSpPr/>
          <p:nvPr/>
        </p:nvSpPr>
        <p:spPr>
          <a:xfrm>
            <a:off x="611188" y="4276725"/>
            <a:ext cx="7489825" cy="1223963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/>
          <a:p>
            <a:pPr marL="342900" indent="-342900">
              <a:spcBef>
                <a:spcPct val="3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例如：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3.020100</a:t>
            </a:r>
            <a:endParaRPr lang="en-US" altLang="zh-CN" sz="32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279400" y="3717925"/>
            <a:ext cx="9578975" cy="587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solidFill>
                  <a:srgbClr val="66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200" dirty="0">
                <a:solidFill>
                  <a:srgbClr val="6600FF"/>
                </a:solidFill>
                <a:latin typeface="宋体" panose="02010600030101010101" pitchFamily="2" charset="-122"/>
              </a:rPr>
              <a:t>）末尾的“</a:t>
            </a:r>
            <a:r>
              <a:rPr lang="en-US" altLang="zh-CN" sz="3200" dirty="0">
                <a:solidFill>
                  <a:srgbClr val="6600FF"/>
                </a:solidFill>
                <a:latin typeface="宋体" panose="02010600030101010101" pitchFamily="2" charset="-122"/>
              </a:rPr>
              <a:t>0”</a:t>
            </a:r>
            <a:r>
              <a:rPr lang="zh-CN" altLang="en-US" sz="3200" dirty="0">
                <a:solidFill>
                  <a:srgbClr val="6600FF"/>
                </a:solidFill>
                <a:latin typeface="宋体" panose="02010600030101010101" pitchFamily="2" charset="-122"/>
              </a:rPr>
              <a:t>可以去掉，中间的的零不能去</a:t>
            </a:r>
            <a:endParaRPr lang="zh-CN" altLang="en-US" sz="3200" dirty="0">
              <a:solidFill>
                <a:srgbClr val="6600FF"/>
              </a:solidFill>
              <a:latin typeface="宋体" panose="02010600030101010101" pitchFamily="2" charset="-122"/>
            </a:endParaRPr>
          </a:p>
        </p:txBody>
      </p:sp>
      <p:sp>
        <p:nvSpPr>
          <p:cNvPr id="21512" name="Rectangle 8"/>
          <p:cNvSpPr/>
          <p:nvPr/>
        </p:nvSpPr>
        <p:spPr>
          <a:xfrm>
            <a:off x="611188" y="4948238"/>
            <a:ext cx="7489825" cy="1079500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/>
          <a:p>
            <a:pPr marL="342900" indent="-342900">
              <a:spcBef>
                <a:spcPct val="3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例如：</a:t>
            </a:r>
            <a:r>
              <a:rPr lang="en-US" altLang="zh-CN" sz="3200" dirty="0">
                <a:solidFill>
                  <a:srgbClr val="6600FF"/>
                </a:solidFill>
                <a:latin typeface="Arial" panose="020B0604020202020204" pitchFamily="34" charset="0"/>
              </a:rPr>
              <a:t>3.020100</a:t>
            </a:r>
            <a:r>
              <a:rPr lang="zh-CN" altLang="en-US" sz="3200" dirty="0">
                <a:solidFill>
                  <a:srgbClr val="6600FF"/>
                </a:solidFill>
                <a:latin typeface="Arial" panose="020B0604020202020204" pitchFamily="34" charset="0"/>
              </a:rPr>
              <a:t>哪些零可以去掉，哪些零不能去掉？</a:t>
            </a:r>
            <a:endParaRPr lang="zh-CN" altLang="en-US" sz="32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51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51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151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build="p"/>
      <p:bldP spid="21508" grpId="0" animBg="1" build="p"/>
      <p:bldP spid="21509" grpId="0" animBg="1" build="p"/>
      <p:bldP spid="21510" grpId="0" animBg="1" build="p"/>
      <p:bldP spid="21510" grpId="1" animBg="1" build="allAtOnce"/>
      <p:bldP spid="21511" grpId="0"/>
      <p:bldP spid="21512" grpId="0" animBg="1" build="p"/>
      <p:bldP spid="21512" grpId="1" animBg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图片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4" t="5772" r="3810" b="4471"/>
          <a:stretch>
            <a:fillRect/>
          </a:stretch>
        </p:blipFill>
        <p:spPr>
          <a:xfrm>
            <a:off x="1219200" y="800100"/>
            <a:ext cx="72390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3" descr="纸袋"/>
          <p:cNvSpPr/>
          <p:nvPr/>
        </p:nvSpPr>
        <p:spPr>
          <a:xfrm>
            <a:off x="2514600" y="19812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小数的意义和读写法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057400" y="3563938"/>
            <a:ext cx="4724400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6600FF"/>
                </a:solidFill>
                <a:latin typeface="幼圆" panose="02010509060101010101" pitchFamily="49" charset="-122"/>
                <a:ea typeface="方正姚体" pitchFamily="2" charset="-122"/>
              </a:rPr>
              <a:t>小数的产生和意义</a:t>
            </a:r>
            <a:endParaRPr lang="zh-CN" altLang="en-US" sz="3600" b="1" dirty="0">
              <a:solidFill>
                <a:srgbClr val="6600FF"/>
              </a:solidFill>
              <a:latin typeface="幼圆" panose="02010509060101010101" pitchFamily="49" charset="-122"/>
              <a:ea typeface="方正姚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6600FF"/>
                </a:solidFill>
                <a:latin typeface="幼圆" panose="02010509060101010101" pitchFamily="49" charset="-122"/>
                <a:ea typeface="方正姚体" pitchFamily="2" charset="-122"/>
              </a:rPr>
              <a:t>小数的读法和写法</a:t>
            </a:r>
            <a:endParaRPr lang="zh-CN" altLang="en-US" sz="3600" b="1" dirty="0">
              <a:solidFill>
                <a:srgbClr val="6600FF"/>
              </a:solidFill>
              <a:latin typeface="幼圆" panose="02010509060101010101" pitchFamily="49" charset="-122"/>
              <a:ea typeface="方正姚体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3" descr="N_183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3375"/>
            <a:ext cx="2427288" cy="229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4"/>
          <p:cNvSpPr txBox="1"/>
          <p:nvPr/>
        </p:nvSpPr>
        <p:spPr>
          <a:xfrm>
            <a:off x="2555875" y="908050"/>
            <a:ext cx="5256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复习练习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5"/>
          <p:cNvSpPr txBox="1"/>
          <p:nvPr/>
        </p:nvSpPr>
        <p:spPr>
          <a:xfrm>
            <a:off x="900113" y="2492375"/>
            <a:ext cx="5327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哪些</a:t>
            </a: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可以去掉</a:t>
            </a:r>
            <a:endParaRPr lang="zh-CN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Text Box 6"/>
          <p:cNvSpPr txBox="1"/>
          <p:nvPr/>
        </p:nvSpPr>
        <p:spPr>
          <a:xfrm>
            <a:off x="1403350" y="4005263"/>
            <a:ext cx="59769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395288" y="3429000"/>
            <a:ext cx="874871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3.90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米  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0.30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元 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500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米    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1.80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元 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0.70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米  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0.04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元 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600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千克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20.20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米 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8"/>
          <p:cNvSpPr txBox="1"/>
          <p:nvPr/>
        </p:nvSpPr>
        <p:spPr>
          <a:xfrm>
            <a:off x="5724525" y="1125538"/>
            <a:ext cx="100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2537" name="Line 9"/>
          <p:cNvSpPr/>
          <p:nvPr/>
        </p:nvSpPr>
        <p:spPr>
          <a:xfrm>
            <a:off x="1042988" y="3500438"/>
            <a:ext cx="504825" cy="360362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8" name="Line 10"/>
          <p:cNvSpPr/>
          <p:nvPr/>
        </p:nvSpPr>
        <p:spPr>
          <a:xfrm>
            <a:off x="3276600" y="3573463"/>
            <a:ext cx="504825" cy="360362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9" name="Line 11"/>
          <p:cNvSpPr/>
          <p:nvPr/>
        </p:nvSpPr>
        <p:spPr>
          <a:xfrm>
            <a:off x="7812088" y="3573463"/>
            <a:ext cx="504825" cy="360362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0" name="Line 12"/>
          <p:cNvSpPr/>
          <p:nvPr/>
        </p:nvSpPr>
        <p:spPr>
          <a:xfrm>
            <a:off x="8101013" y="4149725"/>
            <a:ext cx="504825" cy="360363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1" name="Line 13"/>
          <p:cNvSpPr/>
          <p:nvPr/>
        </p:nvSpPr>
        <p:spPr>
          <a:xfrm>
            <a:off x="1116013" y="4149725"/>
            <a:ext cx="504825" cy="360363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971550" y="1700213"/>
            <a:ext cx="6672263" cy="3800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Arial" panose="020B0604020202020204" pitchFamily="34" charset="0"/>
              </a:rPr>
              <a:t>（1）0.7与</a:t>
            </a:r>
            <a:r>
              <a:rPr lang="en-US" altLang="zh-CN" sz="3600" b="1" dirty="0">
                <a:latin typeface="Arial" panose="020B0604020202020204" pitchFamily="34" charset="0"/>
              </a:rPr>
              <a:t>0.700</a:t>
            </a:r>
            <a:r>
              <a:rPr lang="zh-CN" altLang="en-US" sz="3600" b="1" dirty="0">
                <a:latin typeface="Arial" panose="020B0604020202020204" pitchFamily="34" charset="0"/>
              </a:rPr>
              <a:t>相比，（   ） 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Arial" panose="020B0604020202020204" pitchFamily="34" charset="0"/>
              </a:rPr>
              <a:t>        </a:t>
            </a:r>
            <a:r>
              <a:rPr lang="en-US" altLang="zh-CN" sz="3600" b="1" dirty="0">
                <a:latin typeface="Arial" panose="020B0604020202020204" pitchFamily="34" charset="0"/>
              </a:rPr>
              <a:t>A</a:t>
            </a:r>
            <a:r>
              <a:rPr lang="zh-CN" altLang="en-US" sz="3600" b="1" dirty="0">
                <a:latin typeface="Arial" panose="020B0604020202020204" pitchFamily="34" charset="0"/>
              </a:rPr>
              <a:t>、大小相等，意义相同  </a:t>
            </a:r>
            <a:br>
              <a:rPr lang="zh-CN" altLang="en-US" sz="3600" b="1" dirty="0">
                <a:latin typeface="Arial" panose="020B0604020202020204" pitchFamily="34" charset="0"/>
              </a:rPr>
            </a:br>
            <a:r>
              <a:rPr lang="zh-CN" altLang="en-US" sz="3600" b="1" dirty="0">
                <a:latin typeface="Arial" panose="020B0604020202020204" pitchFamily="34" charset="0"/>
              </a:rPr>
              <a:t>     </a:t>
            </a:r>
            <a:r>
              <a:rPr lang="en-US" altLang="zh-CN" sz="3600" b="1" dirty="0">
                <a:latin typeface="Arial" panose="020B0604020202020204" pitchFamily="34" charset="0"/>
              </a:rPr>
              <a:t>B</a:t>
            </a:r>
            <a:r>
              <a:rPr lang="zh-CN" altLang="en-US" sz="3600" b="1" dirty="0">
                <a:latin typeface="Arial" panose="020B0604020202020204" pitchFamily="34" charset="0"/>
              </a:rPr>
              <a:t>、大小相等，意义不同 </a:t>
            </a:r>
            <a:br>
              <a:rPr lang="zh-CN" altLang="en-US" sz="3600" b="1" dirty="0">
                <a:latin typeface="Arial" panose="020B0604020202020204" pitchFamily="34" charset="0"/>
              </a:rPr>
            </a:br>
            <a:r>
              <a:rPr lang="zh-CN" altLang="en-US" sz="3600" b="1" dirty="0">
                <a:latin typeface="Arial" panose="020B0604020202020204" pitchFamily="34" charset="0"/>
              </a:rPr>
              <a:t>     </a:t>
            </a:r>
            <a:r>
              <a:rPr lang="en-US" altLang="zh-CN" sz="3600" b="1" dirty="0">
                <a:latin typeface="Arial" panose="020B0604020202020204" pitchFamily="34" charset="0"/>
              </a:rPr>
              <a:t>C</a:t>
            </a:r>
            <a:r>
              <a:rPr lang="zh-CN" altLang="en-US" sz="3600" b="1" dirty="0">
                <a:latin typeface="Arial" panose="020B0604020202020204" pitchFamily="34" charset="0"/>
              </a:rPr>
              <a:t>、大小不等，意义相同 </a:t>
            </a:r>
            <a:br>
              <a:rPr lang="zh-CN" altLang="en-US" sz="3600" b="1" dirty="0">
                <a:latin typeface="Arial" panose="020B0604020202020204" pitchFamily="34" charset="0"/>
              </a:rPr>
            </a:br>
            <a:r>
              <a:rPr lang="zh-CN" altLang="en-US" sz="3600" b="1" dirty="0">
                <a:latin typeface="Arial" panose="020B0604020202020204" pitchFamily="34" charset="0"/>
              </a:rPr>
              <a:t>     </a:t>
            </a:r>
            <a:r>
              <a:rPr lang="en-US" altLang="zh-CN" sz="3600" b="1" dirty="0">
                <a:latin typeface="Arial" panose="020B0604020202020204" pitchFamily="34" charset="0"/>
              </a:rPr>
              <a:t>D</a:t>
            </a:r>
            <a:r>
              <a:rPr lang="zh-CN" altLang="en-US" sz="3600" b="1" dirty="0">
                <a:latin typeface="Arial" panose="020B0604020202020204" pitchFamily="34" charset="0"/>
              </a:rPr>
              <a:t>、大小不等，意义不同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23555" name="Picture 3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5475" y="68263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013" y="5445125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5445125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260350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15888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8"/>
          <p:cNvSpPr txBox="1"/>
          <p:nvPr/>
        </p:nvSpPr>
        <p:spPr>
          <a:xfrm>
            <a:off x="6227763" y="1628775"/>
            <a:ext cx="557212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4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zh-CN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1116013" y="836613"/>
            <a:ext cx="156051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选择：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3562" name="WordArt 11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539750" y="1052513"/>
            <a:ext cx="8785225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（</a:t>
            </a:r>
            <a:r>
              <a:rPr lang="zh-CN" altLang="zh-CN" sz="3600" b="1" dirty="0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）下面各数，把</a:t>
            </a:r>
            <a:r>
              <a:rPr lang="zh-CN" altLang="zh-CN" sz="3600" b="1" dirty="0">
                <a:latin typeface="Arial" panose="020B0604020202020204" pitchFamily="34" charset="0"/>
              </a:rPr>
              <a:t>0</a:t>
            </a:r>
            <a:r>
              <a:rPr lang="zh-CN" altLang="en-US" sz="3600" b="1" dirty="0">
                <a:latin typeface="Arial" panose="020B0604020202020204" pitchFamily="34" charset="0"/>
              </a:rPr>
              <a:t>去掉大小不变的是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zh-CN" sz="3600" b="1" dirty="0">
                <a:latin typeface="Arial" panose="020B0604020202020204" pitchFamily="34" charset="0"/>
              </a:rPr>
              <a:t>        </a:t>
            </a:r>
            <a:r>
              <a:rPr lang="zh-CN" altLang="en-US" sz="3600" b="1" dirty="0">
                <a:latin typeface="Arial" panose="020B0604020202020204" pitchFamily="34" charset="0"/>
              </a:rPr>
              <a:t>（      ）。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zh-CN" sz="3600" b="1" dirty="0">
                <a:latin typeface="Arial" panose="020B0604020202020204" pitchFamily="34" charset="0"/>
              </a:rPr>
              <a:t>        A</a:t>
            </a:r>
            <a:r>
              <a:rPr lang="zh-CN" altLang="en-US" sz="3600" b="1" dirty="0">
                <a:latin typeface="Arial" panose="020B0604020202020204" pitchFamily="34" charset="0"/>
              </a:rPr>
              <a:t>、</a:t>
            </a:r>
            <a:r>
              <a:rPr lang="zh-CN" altLang="zh-CN" sz="3600" b="1" dirty="0">
                <a:latin typeface="Arial" panose="020B0604020202020204" pitchFamily="34" charset="0"/>
              </a:rPr>
              <a:t>650           B</a:t>
            </a:r>
            <a:r>
              <a:rPr lang="zh-CN" altLang="en-US" sz="3600" b="1" dirty="0">
                <a:latin typeface="Arial" panose="020B0604020202020204" pitchFamily="34" charset="0"/>
              </a:rPr>
              <a:t>、</a:t>
            </a:r>
            <a:r>
              <a:rPr lang="zh-CN" altLang="zh-CN" sz="3600" b="1" dirty="0">
                <a:latin typeface="Arial" panose="020B0604020202020204" pitchFamily="34" charset="0"/>
              </a:rPr>
              <a:t>6.50   </a:t>
            </a:r>
            <a:endParaRPr lang="zh-CN" altLang="zh-CN" sz="3600" b="1" dirty="0">
              <a:latin typeface="Arial" panose="020B0604020202020204" pitchFamily="34" charset="0"/>
            </a:endParaRPr>
          </a:p>
          <a:p>
            <a:r>
              <a:rPr lang="zh-CN" altLang="zh-CN" sz="3600" b="1" dirty="0">
                <a:latin typeface="Arial" panose="020B0604020202020204" pitchFamily="34" charset="0"/>
              </a:rPr>
              <a:t>        C</a:t>
            </a:r>
            <a:r>
              <a:rPr lang="zh-CN" altLang="en-US" sz="3600" b="1" dirty="0">
                <a:latin typeface="Arial" panose="020B0604020202020204" pitchFamily="34" charset="0"/>
              </a:rPr>
              <a:t>、</a:t>
            </a:r>
            <a:r>
              <a:rPr lang="zh-CN" altLang="zh-CN" sz="3600" b="1" dirty="0">
                <a:latin typeface="Arial" panose="020B0604020202020204" pitchFamily="34" charset="0"/>
              </a:rPr>
              <a:t>0.20          D</a:t>
            </a:r>
            <a:r>
              <a:rPr lang="zh-CN" altLang="en-US" sz="3600" b="1" dirty="0">
                <a:latin typeface="Arial" panose="020B0604020202020204" pitchFamily="34" charset="0"/>
              </a:rPr>
              <a:t>、</a:t>
            </a:r>
            <a:r>
              <a:rPr lang="zh-CN" altLang="zh-CN" sz="3600" b="1" dirty="0">
                <a:latin typeface="Arial" panose="020B0604020202020204" pitchFamily="34" charset="0"/>
              </a:rPr>
              <a:t>6.05</a:t>
            </a:r>
            <a:endParaRPr lang="zh-CN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24579" name="Picture 4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3888" y="115888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5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188913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6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5516563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7" descr="sakura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5516563"/>
            <a:ext cx="762000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 Box 8"/>
          <p:cNvSpPr txBox="1"/>
          <p:nvPr/>
        </p:nvSpPr>
        <p:spPr>
          <a:xfrm>
            <a:off x="2268538" y="1557338"/>
            <a:ext cx="557212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4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zh-CN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84213" y="3716338"/>
            <a:ext cx="7920037" cy="1322387"/>
            <a:chOff x="431" y="2341"/>
            <a:chExt cx="4989" cy="833"/>
          </a:xfrm>
        </p:grpSpPr>
        <p:sp>
          <p:nvSpPr>
            <p:cNvPr id="24586" name="Rectangle 3"/>
            <p:cNvSpPr/>
            <p:nvPr/>
          </p:nvSpPr>
          <p:spPr>
            <a:xfrm>
              <a:off x="431" y="2341"/>
              <a:ext cx="4989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600" b="1" dirty="0">
                  <a:latin typeface="Arial" panose="020B0604020202020204" pitchFamily="34" charset="0"/>
                </a:rPr>
                <a:t>（</a:t>
              </a:r>
              <a:r>
                <a:rPr lang="zh-CN" altLang="zh-CN" sz="3600" b="1" dirty="0">
                  <a:latin typeface="Arial" panose="020B0604020202020204" pitchFamily="34" charset="0"/>
                </a:rPr>
                <a:t>3</a:t>
              </a:r>
              <a:r>
                <a:rPr lang="zh-CN" altLang="en-US" sz="3600" b="1" dirty="0">
                  <a:latin typeface="Arial" panose="020B0604020202020204" pitchFamily="34" charset="0"/>
                </a:rPr>
                <a:t>）</a:t>
              </a:r>
              <a:r>
                <a:rPr lang="zh-CN" altLang="zh-CN" sz="3600" b="1" dirty="0">
                  <a:latin typeface="Arial" panose="020B0604020202020204" pitchFamily="34" charset="0"/>
                </a:rPr>
                <a:t>0.1</a:t>
              </a:r>
              <a:r>
                <a:rPr lang="zh-CN" altLang="en-US" sz="3600" b="1" dirty="0">
                  <a:latin typeface="Arial" panose="020B0604020202020204" pitchFamily="34" charset="0"/>
                </a:rPr>
                <a:t>和</a:t>
              </a:r>
              <a:r>
                <a:rPr lang="zh-CN" altLang="zh-CN" sz="3600" b="1" dirty="0">
                  <a:latin typeface="Arial" panose="020B0604020202020204" pitchFamily="34" charset="0"/>
                </a:rPr>
                <a:t>0.9</a:t>
              </a:r>
              <a:r>
                <a:rPr lang="zh-CN" altLang="en-US" sz="3600" b="1" dirty="0">
                  <a:latin typeface="Arial" panose="020B0604020202020204" pitchFamily="34" charset="0"/>
                </a:rPr>
                <a:t>之间有（        ）个小数。</a:t>
              </a:r>
              <a:endParaRPr lang="zh-CN" altLang="en-US" sz="3600" b="1" dirty="0">
                <a:latin typeface="Arial" panose="020B0604020202020204" pitchFamily="34" charset="0"/>
              </a:endParaRPr>
            </a:p>
          </p:txBody>
        </p:sp>
        <p:sp>
          <p:nvSpPr>
            <p:cNvPr id="24587" name="Rectangle 9"/>
            <p:cNvSpPr/>
            <p:nvPr/>
          </p:nvSpPr>
          <p:spPr>
            <a:xfrm>
              <a:off x="1202" y="2886"/>
              <a:ext cx="344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2400" b="1" dirty="0">
                  <a:latin typeface="Arial" panose="020B0604020202020204" pitchFamily="34" charset="0"/>
                </a:rPr>
                <a:t>A</a:t>
              </a:r>
              <a:r>
                <a:rPr lang="zh-CN" altLang="en-US" sz="2400" b="1" dirty="0">
                  <a:latin typeface="Arial" panose="020B0604020202020204" pitchFamily="34" charset="0"/>
                </a:rPr>
                <a:t>、</a:t>
              </a:r>
              <a:r>
                <a:rPr lang="zh-CN" altLang="zh-CN" sz="2400" b="1" dirty="0">
                  <a:latin typeface="Arial" panose="020B0604020202020204" pitchFamily="34" charset="0"/>
                </a:rPr>
                <a:t>7</a:t>
              </a:r>
              <a:r>
                <a:rPr lang="zh-CN" altLang="en-US" sz="2400" b="1" dirty="0">
                  <a:latin typeface="Arial" panose="020B0604020202020204" pitchFamily="34" charset="0"/>
                </a:rPr>
                <a:t>个           </a:t>
              </a:r>
              <a:r>
                <a:rPr lang="zh-CN" altLang="zh-CN" sz="2400" b="1" dirty="0">
                  <a:latin typeface="Arial" panose="020B0604020202020204" pitchFamily="34" charset="0"/>
                </a:rPr>
                <a:t>B</a:t>
              </a:r>
              <a:r>
                <a:rPr lang="zh-CN" altLang="en-US" sz="2400" b="1" dirty="0">
                  <a:latin typeface="Arial" panose="020B0604020202020204" pitchFamily="34" charset="0"/>
                </a:rPr>
                <a:t>、</a:t>
              </a:r>
              <a:r>
                <a:rPr lang="zh-CN" altLang="zh-CN" sz="2400" b="1" dirty="0">
                  <a:latin typeface="Arial" panose="020B0604020202020204" pitchFamily="34" charset="0"/>
                </a:rPr>
                <a:t>8</a:t>
              </a:r>
              <a:r>
                <a:rPr lang="zh-CN" altLang="en-US" sz="2400" b="1" dirty="0">
                  <a:latin typeface="Arial" panose="020B0604020202020204" pitchFamily="34" charset="0"/>
                </a:rPr>
                <a:t>个       </a:t>
              </a:r>
              <a:r>
                <a:rPr lang="zh-CN" altLang="zh-CN" sz="2400" b="1" dirty="0">
                  <a:latin typeface="Arial" panose="020B0604020202020204" pitchFamily="34" charset="0"/>
                </a:rPr>
                <a:t>C</a:t>
              </a:r>
              <a:r>
                <a:rPr lang="zh-CN" altLang="en-US" sz="2400" b="1" dirty="0">
                  <a:latin typeface="Arial" panose="020B0604020202020204" pitchFamily="34" charset="0"/>
                </a:rPr>
                <a:t>、无数个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4346" name="Text Box 10"/>
          <p:cNvSpPr txBox="1"/>
          <p:nvPr/>
        </p:nvSpPr>
        <p:spPr>
          <a:xfrm>
            <a:off x="5795963" y="3644900"/>
            <a:ext cx="5873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4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zh-CN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4" grpId="0"/>
      <p:bldP spid="143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/>
          <p:nvPr/>
        </p:nvSpPr>
        <p:spPr>
          <a:xfrm>
            <a:off x="468313" y="981075"/>
            <a:ext cx="8424862" cy="2986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b="1" dirty="0">
                <a:latin typeface="Arial" panose="020B0604020202020204" pitchFamily="34" charset="0"/>
              </a:rPr>
              <a:t>判断：</a:t>
            </a:r>
            <a:endParaRPr lang="zh-CN" altLang="en-US" sz="6000" b="1" dirty="0">
              <a:latin typeface="Arial" panose="020B0604020202020204" pitchFamily="34" charset="0"/>
            </a:endParaRPr>
          </a:p>
          <a:p>
            <a:endParaRPr lang="zh-CN" altLang="zh-CN" sz="3200" b="1" dirty="0">
              <a:latin typeface="Arial" panose="020B0604020202020204" pitchFamily="34" charset="0"/>
            </a:endParaRPr>
          </a:p>
          <a:p>
            <a:r>
              <a:rPr lang="zh-CN" altLang="zh-CN" sz="3200" b="1" dirty="0"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</a:rPr>
              <a:t>、四位小数一定比三位小数大。（        ）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endParaRPr lang="zh-CN" altLang="zh-CN" sz="3200" b="1" dirty="0">
              <a:latin typeface="Arial" panose="020B0604020202020204" pitchFamily="34" charset="0"/>
            </a:endParaRPr>
          </a:p>
          <a:p>
            <a:r>
              <a:rPr lang="zh-CN" altLang="zh-CN" sz="3200" b="1" dirty="0">
                <a:latin typeface="Arial" panose="020B0604020202020204" pitchFamily="34" charset="0"/>
              </a:rPr>
              <a:t> 2</a:t>
            </a:r>
            <a:r>
              <a:rPr lang="zh-CN" altLang="en-US" sz="3200" b="1" dirty="0">
                <a:latin typeface="Arial" panose="020B0604020202020204" pitchFamily="34" charset="0"/>
              </a:rPr>
              <a:t>、四位数一定比三位数大。（         ）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237413" y="2571750"/>
            <a:ext cx="288925" cy="214313"/>
            <a:chOff x="18" y="0"/>
            <a:chExt cx="227" cy="181"/>
          </a:xfrm>
        </p:grpSpPr>
        <p:sp>
          <p:nvSpPr>
            <p:cNvPr id="25607" name="Line 5"/>
            <p:cNvSpPr/>
            <p:nvPr/>
          </p:nvSpPr>
          <p:spPr>
            <a:xfrm>
              <a:off x="46" y="0"/>
              <a:ext cx="181" cy="18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8" name="Line 6"/>
            <p:cNvSpPr/>
            <p:nvPr/>
          </p:nvSpPr>
          <p:spPr>
            <a:xfrm flipV="1">
              <a:off x="18" y="16"/>
              <a:ext cx="227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7"/>
          <p:cNvGrpSpPr/>
          <p:nvPr/>
        </p:nvGrpSpPr>
        <p:grpSpPr>
          <a:xfrm>
            <a:off x="6572250" y="3429000"/>
            <a:ext cx="433388" cy="288925"/>
            <a:chOff x="0" y="0"/>
            <a:chExt cx="318" cy="227"/>
          </a:xfrm>
        </p:grpSpPr>
        <p:sp>
          <p:nvSpPr>
            <p:cNvPr id="25605" name="Line 8"/>
            <p:cNvSpPr/>
            <p:nvPr/>
          </p:nvSpPr>
          <p:spPr>
            <a:xfrm>
              <a:off x="0" y="91"/>
              <a:ext cx="91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6" name="Line 9"/>
            <p:cNvSpPr/>
            <p:nvPr/>
          </p:nvSpPr>
          <p:spPr>
            <a:xfrm flipV="1">
              <a:off x="91" y="0"/>
              <a:ext cx="227" cy="22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01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620713"/>
            <a:ext cx="8785225" cy="5976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7" name="Group 3"/>
          <p:cNvGrpSpPr/>
          <p:nvPr/>
        </p:nvGrpSpPr>
        <p:grpSpPr>
          <a:xfrm>
            <a:off x="323850" y="3860800"/>
            <a:ext cx="1817688" cy="2519363"/>
            <a:chOff x="4694" y="482"/>
            <a:chExt cx="883" cy="1224"/>
          </a:xfrm>
        </p:grpSpPr>
        <p:pic>
          <p:nvPicPr>
            <p:cNvPr id="26636" name="Picture 4" descr="u=2184376908,2927249781&amp;gp=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4" y="482"/>
              <a:ext cx="883" cy="12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7" name="WordArt 5"/>
            <p:cNvSpPr>
              <a:spLocks noTextEdit="1"/>
            </p:cNvSpPr>
            <p:nvPr/>
          </p:nvSpPr>
          <p:spPr>
            <a:xfrm>
              <a:off x="5012" y="663"/>
              <a:ext cx="363" cy="6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12700" cap="flat" cmpd="sng">
                    <a:solidFill>
                      <a:srgbClr val="EAEAEA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试</a:t>
              </a:r>
              <a:endPara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>
                  <a:ln w="12700" cap="flat" cmpd="sng">
                    <a:solidFill>
                      <a:srgbClr val="EAEAEA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一</a:t>
              </a:r>
              <a:endPara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>
                  <a:ln w="12700" cap="flat" cmpd="sng">
                    <a:solidFill>
                      <a:srgbClr val="EAEAEA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试</a:t>
              </a:r>
              <a:endPara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6628" name="Rectangle 6"/>
          <p:cNvSpPr/>
          <p:nvPr/>
        </p:nvSpPr>
        <p:spPr>
          <a:xfrm>
            <a:off x="468313" y="1049338"/>
            <a:ext cx="8353425" cy="579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anose="02010609030101010101" pitchFamily="49" charset="-122"/>
              </a:rPr>
              <a:t>不改变数的大小，把下面各数改写成三位小数。</a:t>
            </a:r>
            <a:endParaRPr lang="zh-CN" altLang="en-US" sz="32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6629" name="Rectangle 7"/>
          <p:cNvSpPr/>
          <p:nvPr/>
        </p:nvSpPr>
        <p:spPr>
          <a:xfrm>
            <a:off x="4102100" y="3163888"/>
            <a:ext cx="2173288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en-US" altLang="zh-CN" sz="4000" dirty="0">
                <a:latin typeface="Arial" panose="020B0604020202020204" pitchFamily="34" charset="0"/>
                <a:ea typeface="楷体_GB2312" panose="02010609030101010101" pitchFamily="49" charset="-122"/>
              </a:rPr>
              <a:t>0.4=</a:t>
            </a:r>
            <a:r>
              <a:rPr lang="en-US" altLang="zh-CN" sz="4000" u="sng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endParaRPr lang="en-US" altLang="zh-CN" sz="4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6630" name="Rectangle 8"/>
          <p:cNvSpPr/>
          <p:nvPr/>
        </p:nvSpPr>
        <p:spPr>
          <a:xfrm>
            <a:off x="4097338" y="4251325"/>
            <a:ext cx="2455862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en-US" altLang="zh-CN" sz="4000" dirty="0">
                <a:latin typeface="Arial" panose="020B0604020202020204" pitchFamily="34" charset="0"/>
                <a:ea typeface="楷体_GB2312" panose="02010609030101010101" pitchFamily="49" charset="-122"/>
              </a:rPr>
              <a:t>3.16=</a:t>
            </a:r>
            <a:r>
              <a:rPr lang="en-US" altLang="zh-CN" sz="4000" u="sng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endParaRPr lang="en-US" altLang="zh-CN" sz="4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6631" name="Rectangle 9"/>
          <p:cNvSpPr/>
          <p:nvPr/>
        </p:nvSpPr>
        <p:spPr>
          <a:xfrm>
            <a:off x="4073525" y="5324475"/>
            <a:ext cx="2032000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en-US" altLang="zh-CN" sz="4000" dirty="0">
                <a:latin typeface="Arial" panose="020B0604020202020204" pitchFamily="34" charset="0"/>
                <a:ea typeface="楷体_GB2312" panose="02010609030101010101" pitchFamily="49" charset="-122"/>
              </a:rPr>
              <a:t>10=</a:t>
            </a:r>
            <a:r>
              <a:rPr lang="en-US" altLang="zh-CN" sz="4000" u="sng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endParaRPr lang="en-US" altLang="zh-CN" sz="4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6632" name="Rectangle 10"/>
          <p:cNvSpPr/>
          <p:nvPr/>
        </p:nvSpPr>
        <p:spPr>
          <a:xfrm>
            <a:off x="4716463" y="2582863"/>
            <a:ext cx="3079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楷体_GB2312" panose="02010609030101010101" pitchFamily="49" charset="-122"/>
              </a:rPr>
              <a:t> </a:t>
            </a:r>
            <a:endParaRPr lang="en-US" altLang="zh-CN" sz="36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3563" name="Rectangle 11"/>
          <p:cNvSpPr/>
          <p:nvPr/>
        </p:nvSpPr>
        <p:spPr>
          <a:xfrm>
            <a:off x="5724525" y="3141663"/>
            <a:ext cx="1452563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en-US" altLang="zh-CN" sz="4000" dirty="0">
                <a:latin typeface="Arial" panose="020B0604020202020204" pitchFamily="34" charset="0"/>
                <a:ea typeface="楷体_GB2312" panose="02010609030101010101" pitchFamily="49" charset="-122"/>
              </a:rPr>
              <a:t>0.400</a:t>
            </a:r>
            <a:endParaRPr lang="en-US" altLang="zh-CN" sz="4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3564" name="Rectangle 12"/>
          <p:cNvSpPr/>
          <p:nvPr/>
        </p:nvSpPr>
        <p:spPr>
          <a:xfrm>
            <a:off x="5795963" y="4221163"/>
            <a:ext cx="1452562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en-US" altLang="zh-CN" sz="4000" dirty="0">
                <a:latin typeface="Arial" panose="020B0604020202020204" pitchFamily="34" charset="0"/>
                <a:ea typeface="楷体_GB2312" panose="02010609030101010101" pitchFamily="49" charset="-122"/>
              </a:rPr>
              <a:t>3.160</a:t>
            </a:r>
            <a:endParaRPr lang="en-US" altLang="zh-CN" sz="4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3565" name="Rectangle 13"/>
          <p:cNvSpPr/>
          <p:nvPr/>
        </p:nvSpPr>
        <p:spPr>
          <a:xfrm>
            <a:off x="5148263" y="5373688"/>
            <a:ext cx="1735137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>
              <a:spcBef>
                <a:spcPct val="30000"/>
              </a:spcBef>
            </a:pPr>
            <a:r>
              <a:rPr lang="en-US" altLang="zh-CN" sz="4000" dirty="0">
                <a:latin typeface="Arial" panose="020B0604020202020204" pitchFamily="34" charset="0"/>
                <a:ea typeface="楷体_GB2312" panose="02010609030101010101" pitchFamily="49" charset="-122"/>
              </a:rPr>
              <a:t>10.000</a:t>
            </a:r>
            <a:endParaRPr lang="en-US" altLang="zh-CN" sz="4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/>
          <p:nvPr>
            <p:ph idx="1"/>
          </p:nvPr>
        </p:nvSpPr>
        <p:spPr>
          <a:xfrm>
            <a:off x="323850" y="620713"/>
            <a:ext cx="8229600" cy="5688012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b="1" dirty="0"/>
              <a:t>比较小数的大小：</a:t>
            </a:r>
            <a:endParaRPr lang="zh-CN" altLang="en-US" b="1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</a:t>
            </a:r>
            <a:r>
              <a:rPr lang="zh-CN" altLang="en-US" b="1" dirty="0">
                <a:solidFill>
                  <a:srgbClr val="D60093"/>
                </a:solidFill>
              </a:rPr>
              <a:t>先比较整数部分，整数部分按照比较整数大小的方法来进行比较，整数部分大的那个小数就大；</a:t>
            </a:r>
            <a:endParaRPr lang="zh-CN" altLang="en-US" b="1" dirty="0">
              <a:solidFill>
                <a:srgbClr val="D6009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</a:t>
            </a:r>
            <a:r>
              <a:rPr lang="zh-CN" altLang="en-US" b="1" dirty="0">
                <a:solidFill>
                  <a:srgbClr val="D60093"/>
                </a:solidFill>
              </a:rPr>
              <a:t>如果整数部分相同，就比较小数部分，小数部分先比较十分位，十分位大的那个小数就大；</a:t>
            </a:r>
            <a:endParaRPr lang="zh-CN" altLang="en-US" b="1" dirty="0">
              <a:solidFill>
                <a:srgbClr val="D6009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3</a:t>
            </a:r>
            <a:r>
              <a:rPr lang="zh-CN" altLang="en-US" b="1" dirty="0"/>
              <a:t>）</a:t>
            </a:r>
            <a:r>
              <a:rPr lang="zh-CN" altLang="en-US" b="1" dirty="0">
                <a:solidFill>
                  <a:srgbClr val="D60093"/>
                </a:solidFill>
              </a:rPr>
              <a:t>如果十分位相同，就比较百分位，依次往下进行比较。总之，从</a:t>
            </a:r>
            <a:r>
              <a:rPr lang="zh-CN" altLang="en-US" b="1" dirty="0">
                <a:solidFill>
                  <a:srgbClr val="FF0000"/>
                </a:solidFill>
              </a:rPr>
              <a:t>最高位</a:t>
            </a:r>
            <a:r>
              <a:rPr lang="zh-CN" altLang="en-US" b="1" dirty="0">
                <a:solidFill>
                  <a:srgbClr val="D60093"/>
                </a:solidFill>
              </a:rPr>
              <a:t>开始比较起，依次往下进行比较。</a:t>
            </a:r>
            <a:r>
              <a:rPr lang="zh-CN" altLang="en-US" dirty="0">
                <a:solidFill>
                  <a:srgbClr val="D60093"/>
                </a:solidFill>
              </a:rPr>
              <a:t> </a:t>
            </a:r>
            <a:endParaRPr lang="zh-CN" altLang="en-US" dirty="0">
              <a:solidFill>
                <a:srgbClr val="D6009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4000" dirty="0"/>
              <a:t>把下列小数按照从小到大顺序排列</a:t>
            </a:r>
            <a:endParaRPr lang="zh-CN" altLang="en-US" sz="4000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1655762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400" dirty="0"/>
              <a:t>4.98  4.928  4.898  </a:t>
            </a:r>
            <a:endParaRPr lang="en-US" altLang="zh-CN" sz="4400" dirty="0"/>
          </a:p>
          <a:p>
            <a:pPr eaLnBrk="1" hangingPunct="1">
              <a:buNone/>
            </a:pPr>
            <a:r>
              <a:rPr lang="en-US" altLang="zh-CN" sz="4400" dirty="0"/>
              <a:t>4.908  4.90  4.908</a:t>
            </a:r>
            <a:endParaRPr lang="en-US" altLang="zh-CN" sz="4400" dirty="0"/>
          </a:p>
        </p:txBody>
      </p:sp>
      <p:sp>
        <p:nvSpPr>
          <p:cNvPr id="29700" name="Rectangle 4"/>
          <p:cNvSpPr/>
          <p:nvPr/>
        </p:nvSpPr>
        <p:spPr>
          <a:xfrm>
            <a:off x="395288" y="3141663"/>
            <a:ext cx="8229600" cy="1584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4400" dirty="0">
                <a:latin typeface="Arial" panose="020B0604020202020204" pitchFamily="34" charset="0"/>
              </a:rPr>
              <a:t>4.19&lt;4.898&lt;4.90&lt;4.908 </a:t>
            </a:r>
            <a:endParaRPr lang="en-US" altLang="zh-CN" sz="4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4400" dirty="0">
                <a:latin typeface="Arial" panose="020B0604020202020204" pitchFamily="34" charset="0"/>
              </a:rPr>
              <a:t>&lt;4.928&lt;4.98 </a:t>
            </a:r>
            <a:endParaRPr lang="en-US" altLang="zh-C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Group 2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9706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7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9699" name="Rectangle 5"/>
          <p:cNvSpPr/>
          <p:nvPr/>
        </p:nvSpPr>
        <p:spPr>
          <a:xfrm>
            <a:off x="250825" y="765175"/>
            <a:ext cx="8459788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9700" name="Group 6"/>
          <p:cNvGrpSpPr/>
          <p:nvPr/>
        </p:nvGrpSpPr>
        <p:grpSpPr>
          <a:xfrm>
            <a:off x="0" y="476250"/>
            <a:ext cx="8785225" cy="5930900"/>
            <a:chOff x="113" y="391"/>
            <a:chExt cx="5534" cy="3736"/>
          </a:xfrm>
        </p:grpSpPr>
        <p:pic>
          <p:nvPicPr>
            <p:cNvPr id="29704" name="Picture 7" descr="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391"/>
              <a:ext cx="5534" cy="37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5" name="Freeform 8" descr="40%"/>
            <p:cNvSpPr/>
            <p:nvPr/>
          </p:nvSpPr>
          <p:spPr>
            <a:xfrm>
              <a:off x="113" y="391"/>
              <a:ext cx="5534" cy="2449"/>
            </a:xfrm>
            <a:custGeom>
              <a:avLst/>
              <a:gdLst>
                <a:gd name="txL" fmla="*/ 0 w 5534"/>
                <a:gd name="txT" fmla="*/ 0 h 2449"/>
                <a:gd name="txR" fmla="*/ 5534 w 5534"/>
                <a:gd name="txB" fmla="*/ 2449 h 2449"/>
              </a:gdLst>
              <a:ahLst/>
              <a:cxnLst>
                <a:cxn ang="0">
                  <a:pos x="1043" y="2449"/>
                </a:cxn>
                <a:cxn ang="0">
                  <a:pos x="0" y="2449"/>
                </a:cxn>
                <a:cxn ang="0">
                  <a:pos x="0" y="0"/>
                </a:cxn>
                <a:cxn ang="0">
                  <a:pos x="5534" y="0"/>
                </a:cxn>
                <a:cxn ang="0">
                  <a:pos x="5534" y="2449"/>
                </a:cxn>
                <a:cxn ang="0">
                  <a:pos x="1769" y="2449"/>
                </a:cxn>
                <a:cxn ang="0">
                  <a:pos x="1452" y="1950"/>
                </a:cxn>
                <a:cxn ang="0">
                  <a:pos x="726" y="1950"/>
                </a:cxn>
                <a:cxn ang="0">
                  <a:pos x="1043" y="2449"/>
                </a:cxn>
              </a:cxnLst>
              <a:rect l="txL" t="txT" r="txR" b="txB"/>
              <a:pathLst>
                <a:path w="5534" h="2449">
                  <a:moveTo>
                    <a:pt x="1043" y="2449"/>
                  </a:moveTo>
                  <a:lnTo>
                    <a:pt x="0" y="2449"/>
                  </a:lnTo>
                  <a:lnTo>
                    <a:pt x="0" y="0"/>
                  </a:lnTo>
                  <a:lnTo>
                    <a:pt x="5534" y="0"/>
                  </a:lnTo>
                  <a:lnTo>
                    <a:pt x="5534" y="2449"/>
                  </a:lnTo>
                  <a:lnTo>
                    <a:pt x="1769" y="2449"/>
                  </a:lnTo>
                  <a:lnTo>
                    <a:pt x="1452" y="1950"/>
                  </a:lnTo>
                  <a:lnTo>
                    <a:pt x="726" y="1950"/>
                  </a:lnTo>
                  <a:lnTo>
                    <a:pt x="1043" y="2449"/>
                  </a:lnTo>
                  <a:close/>
                </a:path>
              </a:pathLst>
            </a:custGeom>
            <a:pattFill prst="pct40">
              <a:fgClr>
                <a:srgbClr val="FFFFCC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9701" name="Picture 9" descr="teacher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500" y="3525838"/>
            <a:ext cx="3305175" cy="299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2" name="Text Box 10"/>
          <p:cNvSpPr txBox="1"/>
          <p:nvPr/>
        </p:nvSpPr>
        <p:spPr>
          <a:xfrm>
            <a:off x="250825" y="692150"/>
            <a:ext cx="8893175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在</a:t>
            </a:r>
            <a:r>
              <a:rPr lang="en-US" altLang="zh-CN" sz="3600" b="1" dirty="0"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</a:rPr>
              <a:t>和</a:t>
            </a:r>
            <a:r>
              <a:rPr lang="en-US" altLang="zh-CN" sz="3600" b="1" dirty="0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之间有哪些小数？</a:t>
            </a:r>
            <a:endParaRPr lang="zh-CN" altLang="en-US" b="1" dirty="0">
              <a:latin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250825" y="1773238"/>
            <a:ext cx="8497888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8000"/>
                </a:solidFill>
                <a:latin typeface="Arial" panose="020B0604020202020204" pitchFamily="34" charset="0"/>
              </a:rPr>
              <a:t>在任意两个整数之间有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无数个</a:t>
            </a:r>
            <a:r>
              <a:rPr lang="zh-CN" altLang="en-US" sz="3600" b="1" dirty="0">
                <a:solidFill>
                  <a:srgbClr val="008000"/>
                </a:solidFill>
                <a:latin typeface="Arial" panose="020B0604020202020204" pitchFamily="34" charset="0"/>
              </a:rPr>
              <a:t>小数，没有最大的小数，也没有最小的小数。</a:t>
            </a:r>
            <a:endParaRPr lang="zh-CN" altLang="en-US" sz="36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WordArt 2"/>
          <p:cNvSpPr>
            <a:spLocks noTextEdit="1"/>
          </p:cNvSpPr>
          <p:nvPr/>
        </p:nvSpPr>
        <p:spPr>
          <a:xfrm>
            <a:off x="1000125" y="2214563"/>
            <a:ext cx="7391400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18000" cap="flat" cmpd="sng">
                  <a:solidFill>
                    <a:srgbClr val="1F1FAD"/>
                  </a:solidFill>
                  <a:prstDash val="solid"/>
                  <a:miter/>
                  <a:headEnd type="none" w="med" len="med"/>
                  <a:tailEnd type="none" w="med" len="med"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小数点移动引起小数大小变化规律</a:t>
            </a:r>
            <a:endParaRPr lang="zh-CN" altLang="en-US" sz="4000" b="1">
              <a:ln w="18000" cap="flat" cmpd="sng">
                <a:solidFill>
                  <a:srgbClr val="1F1FAD"/>
                </a:solidFill>
                <a:prstDash val="solid"/>
                <a:miter/>
                <a:headEnd type="none" w="med" len="med"/>
                <a:tailEnd type="none" w="med" len="med"/>
              </a:ln>
              <a:noFill/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3" name="WordArt 4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0" y="0"/>
            <a:ext cx="9144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小数点向右移动一位，小数就扩大到原数的</a:t>
            </a:r>
            <a:r>
              <a:rPr lang="en-US" altLang="zh-CN" sz="6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6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倍；</a:t>
            </a:r>
            <a:endParaRPr lang="zh-CN" altLang="en-US" sz="60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0" y="1905000"/>
            <a:ext cx="9144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小数点向右移动两位，小数就扩大到原数的</a:t>
            </a:r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  <a:r>
              <a:rPr lang="zh-CN" alt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倍；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0" y="3733800"/>
            <a:ext cx="9144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小数点向右移动三位，小数就扩大到原数的</a:t>
            </a:r>
            <a:r>
              <a:rPr lang="en-US" altLang="zh-CN" sz="6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1000</a:t>
            </a:r>
            <a:r>
              <a:rPr lang="zh-CN" altLang="en-US" sz="6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倍；</a:t>
            </a:r>
            <a:endParaRPr lang="zh-CN" altLang="en-US" sz="60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1979613" y="4797425"/>
            <a:ext cx="4114800" cy="170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0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……</a:t>
            </a:r>
            <a:endParaRPr lang="en-US" altLang="zh-CN" sz="106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43887" cy="941387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b="1" dirty="0">
                <a:solidFill>
                  <a:srgbClr val="0000FF"/>
                </a:solidFill>
              </a:rPr>
              <a:t>小数的产生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900113" y="1773238"/>
            <a:ext cx="74882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在实际测量和计算时，往往不能正好得到整数的结果，这时常用小数来表示。由于日常生活和生产的需要，从而产生了小数。 </a:t>
            </a:r>
            <a:endParaRPr lang="zh-CN" altLang="en-US" sz="3600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课间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3"/>
          <p:cNvSpPr txBox="1"/>
          <p:nvPr/>
        </p:nvSpPr>
        <p:spPr>
          <a:xfrm>
            <a:off x="407988" y="304800"/>
            <a:ext cx="853281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小数点向左移动一位，小数就缩小到原数的十分之一；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393700" y="1700213"/>
            <a:ext cx="83883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小数点向左移动两位，小数就缩小到原数的百分之一 ；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Text Box 5"/>
          <p:cNvSpPr txBox="1"/>
          <p:nvPr/>
        </p:nvSpPr>
        <p:spPr>
          <a:xfrm>
            <a:off x="423863" y="3213100"/>
            <a:ext cx="845978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小数点向左移动三位，小数就缩小到原数的千分之一 ；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Text Box 6"/>
          <p:cNvSpPr txBox="1"/>
          <p:nvPr/>
        </p:nvSpPr>
        <p:spPr>
          <a:xfrm>
            <a:off x="539750" y="4437063"/>
            <a:ext cx="230346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……</a:t>
            </a:r>
            <a:endParaRPr lang="en-US" altLang="zh-CN" sz="6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588" y="1676400"/>
            <a:ext cx="7315200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WordArt 3"/>
          <p:cNvSpPr>
            <a:spLocks noTextEdit="1"/>
          </p:cNvSpPr>
          <p:nvPr/>
        </p:nvSpPr>
        <p:spPr>
          <a:xfrm>
            <a:off x="5167313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0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796" name="WordArt 4"/>
          <p:cNvSpPr>
            <a:spLocks noTextEdit="1"/>
          </p:cNvSpPr>
          <p:nvPr/>
        </p:nvSpPr>
        <p:spPr>
          <a:xfrm>
            <a:off x="5838825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0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797" name="WordArt 5"/>
          <p:cNvSpPr>
            <a:spLocks noTextEdit="1"/>
          </p:cNvSpPr>
          <p:nvPr/>
        </p:nvSpPr>
        <p:spPr>
          <a:xfrm>
            <a:off x="4505325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0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798" name="WordArt 6"/>
          <p:cNvSpPr>
            <a:spLocks noTextEdit="1"/>
          </p:cNvSpPr>
          <p:nvPr/>
        </p:nvSpPr>
        <p:spPr>
          <a:xfrm>
            <a:off x="3914775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0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799" name="WordArt 7"/>
          <p:cNvSpPr>
            <a:spLocks noTextEdit="1"/>
          </p:cNvSpPr>
          <p:nvPr/>
        </p:nvSpPr>
        <p:spPr>
          <a:xfrm>
            <a:off x="3276600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0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800" name="WordArt 8"/>
          <p:cNvSpPr>
            <a:spLocks noTextEdit="1"/>
          </p:cNvSpPr>
          <p:nvPr/>
        </p:nvSpPr>
        <p:spPr>
          <a:xfrm>
            <a:off x="2686050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801" name="WordArt 9"/>
          <p:cNvSpPr>
            <a:spLocks noTextEdit="1"/>
          </p:cNvSpPr>
          <p:nvPr/>
        </p:nvSpPr>
        <p:spPr>
          <a:xfrm>
            <a:off x="6429375" y="1219200"/>
            <a:ext cx="38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0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6667 3.33333E-6 " pathEditMode="relative" ptsTypes="AA">
                                      <p:cBhvr>
                                        <p:cTn id="45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3333 3.33333E-6 " pathEditMode="relative" ptsTypes="AA">
                                      <p:cBhvr>
                                        <p:cTn id="49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 3.33333E-6 " pathEditMode="relative" ptsTypes="AA">
                                      <p:cBhvr>
                                        <p:cTn id="53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3.33333E-6 " pathEditMode="relative" ptsTypes="AA">
                                      <p:cBhvr>
                                        <p:cTn id="5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5 3.33333E-6 " pathEditMode="relative" ptsTypes="AA">
                                      <p:cBhvr>
                                        <p:cTn id="61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4167 3.33333E-6 " pathEditMode="relative" ptsTypes="AA">
                                      <p:cBhvr>
                                        <p:cTn id="65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0833 3.33333E-6 " pathEditMode="relative" ptsTypes="AA">
                                      <p:cBhvr>
                                        <p:cTn id="74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idx="1"/>
          </p:nvPr>
        </p:nvSpPr>
        <p:spPr>
          <a:xfrm>
            <a:off x="0" y="-57150"/>
            <a:ext cx="8964613" cy="685800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一、填空</a:t>
            </a:r>
            <a:r>
              <a:rPr lang="zh-CN" altLang="en-US" b="1" dirty="0"/>
              <a:t> </a:t>
            </a:r>
            <a:endParaRPr lang="zh-CN" altLang="en-US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1.</a:t>
            </a:r>
            <a:r>
              <a:rPr lang="en-US" altLang="zh-CN" b="1" dirty="0"/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在小数数位顺序表中，小数部分最高位是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位，它的计数单位是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；整数部分最低位是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位，它的计数单位是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。</a:t>
            </a:r>
            <a:r>
              <a:rPr lang="zh-CN" altLang="en-US" b="1" dirty="0"/>
              <a:t>  </a:t>
            </a:r>
            <a:endParaRPr lang="zh-CN" altLang="en-US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2.</a:t>
            </a:r>
            <a:r>
              <a:rPr lang="en-US" altLang="zh-CN" b="1" dirty="0"/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小数点右边第三位是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位</a:t>
            </a:r>
            <a:r>
              <a:rPr lang="en-US" altLang="zh-CN" b="1" dirty="0">
                <a:solidFill>
                  <a:srgbClr val="0000CC"/>
                </a:solidFill>
              </a:rPr>
              <a:t>,</a:t>
            </a:r>
            <a:r>
              <a:rPr lang="zh-CN" altLang="en-US" b="1" dirty="0">
                <a:solidFill>
                  <a:srgbClr val="0000CC"/>
                </a:solidFill>
              </a:rPr>
              <a:t>它的计数单位是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_____;</a:t>
            </a:r>
            <a:r>
              <a:rPr lang="zh-CN" altLang="en-US" b="1" dirty="0">
                <a:solidFill>
                  <a:srgbClr val="0000CC"/>
                </a:solidFill>
              </a:rPr>
              <a:t>小数点左边第三位是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位</a:t>
            </a:r>
            <a:r>
              <a:rPr lang="en-US" altLang="zh-CN" b="1" dirty="0">
                <a:solidFill>
                  <a:srgbClr val="0000CC"/>
                </a:solidFill>
              </a:rPr>
              <a:t>,</a:t>
            </a:r>
            <a:r>
              <a:rPr lang="zh-CN" altLang="en-US" b="1" dirty="0">
                <a:solidFill>
                  <a:srgbClr val="0000CC"/>
                </a:solidFill>
              </a:rPr>
              <a:t>它的计数单位是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。  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3.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00CC"/>
                </a:solidFill>
              </a:rPr>
              <a:t>1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10</a:t>
            </a:r>
            <a:r>
              <a:rPr lang="zh-CN" altLang="en-US" b="1" dirty="0">
                <a:solidFill>
                  <a:srgbClr val="0000CC"/>
                </a:solidFill>
              </a:rPr>
              <a:t>、</a:t>
            </a:r>
            <a:r>
              <a:rPr lang="en-US" altLang="zh-CN" b="1" dirty="0">
                <a:solidFill>
                  <a:srgbClr val="0000CC"/>
                </a:solidFill>
              </a:rPr>
              <a:t>2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0.1</a:t>
            </a:r>
            <a:r>
              <a:rPr lang="zh-CN" altLang="en-US" b="1" dirty="0">
                <a:solidFill>
                  <a:srgbClr val="0000CC"/>
                </a:solidFill>
              </a:rPr>
              <a:t>和</a:t>
            </a:r>
            <a:r>
              <a:rPr lang="en-US" altLang="zh-CN" b="1" dirty="0">
                <a:solidFill>
                  <a:srgbClr val="0000CC"/>
                </a:solidFill>
              </a:rPr>
              <a:t>5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0.01</a:t>
            </a:r>
            <a:r>
              <a:rPr lang="zh-CN" altLang="en-US" b="1" dirty="0">
                <a:solidFill>
                  <a:srgbClr val="0000CC"/>
                </a:solidFill>
              </a:rPr>
              <a:t>组成的数写作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。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4.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00CC"/>
                </a:solidFill>
              </a:rPr>
              <a:t>3.544</a:t>
            </a:r>
            <a:r>
              <a:rPr lang="zh-CN" altLang="en-US" b="1" dirty="0">
                <a:solidFill>
                  <a:srgbClr val="0000CC"/>
                </a:solidFill>
              </a:rPr>
              <a:t>是由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个一、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个十分之一、    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个百分之一和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个千分之一组成的。 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5.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00CC"/>
                </a:solidFill>
              </a:rPr>
              <a:t>5</a:t>
            </a:r>
            <a:r>
              <a:rPr lang="zh-CN" altLang="en-US" b="1" dirty="0">
                <a:solidFill>
                  <a:srgbClr val="0000CC"/>
                </a:solidFill>
              </a:rPr>
              <a:t>个百、</a:t>
            </a:r>
            <a:r>
              <a:rPr lang="en-US" altLang="zh-CN" b="1" dirty="0">
                <a:solidFill>
                  <a:srgbClr val="0000CC"/>
                </a:solidFill>
              </a:rPr>
              <a:t>2</a:t>
            </a:r>
            <a:r>
              <a:rPr lang="zh-CN" altLang="en-US" b="1" dirty="0">
                <a:solidFill>
                  <a:srgbClr val="0000CC"/>
                </a:solidFill>
              </a:rPr>
              <a:t>个一、</a:t>
            </a:r>
            <a:r>
              <a:rPr lang="en-US" altLang="zh-CN" b="1" dirty="0">
                <a:solidFill>
                  <a:srgbClr val="0000CC"/>
                </a:solidFill>
              </a:rPr>
              <a:t>7</a:t>
            </a:r>
            <a:r>
              <a:rPr lang="zh-CN" altLang="en-US" b="1" dirty="0">
                <a:solidFill>
                  <a:srgbClr val="0000CC"/>
                </a:solidFill>
              </a:rPr>
              <a:t>个十分之一和</a:t>
            </a:r>
            <a:r>
              <a:rPr lang="en-US" altLang="zh-CN" b="1" dirty="0">
                <a:solidFill>
                  <a:srgbClr val="0000CC"/>
                </a:solidFill>
              </a:rPr>
              <a:t>6</a:t>
            </a:r>
            <a:r>
              <a:rPr lang="zh-CN" altLang="en-US" b="1" dirty="0">
                <a:solidFill>
                  <a:srgbClr val="0000CC"/>
                </a:solidFill>
              </a:rPr>
              <a:t>个百分之一组成的数是</a:t>
            </a:r>
            <a:r>
              <a:rPr lang="en-US" altLang="zh-CN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，它是</a:t>
            </a:r>
            <a:r>
              <a:rPr lang="en-US" altLang="zh-CN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位小数。  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6.</a:t>
            </a:r>
            <a:r>
              <a:rPr lang="en-US" altLang="zh-CN" b="1" dirty="0"/>
              <a:t> </a:t>
            </a:r>
            <a:r>
              <a:rPr lang="en-US" altLang="zh-CN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0.2</a:t>
            </a:r>
            <a:r>
              <a:rPr lang="zh-CN" altLang="en-US" b="1" dirty="0">
                <a:solidFill>
                  <a:srgbClr val="0000CC"/>
                </a:solidFill>
              </a:rPr>
              <a:t>是</a:t>
            </a:r>
            <a:r>
              <a:rPr lang="en-US" altLang="zh-CN" b="1" dirty="0">
                <a:solidFill>
                  <a:srgbClr val="0000CC"/>
                </a:solidFill>
              </a:rPr>
              <a:t>2</a:t>
            </a:r>
            <a:r>
              <a:rPr lang="zh-CN" altLang="en-US" b="1" dirty="0">
                <a:solidFill>
                  <a:srgbClr val="0000CC"/>
                </a:solidFill>
              </a:rPr>
              <a:t>，</a:t>
            </a:r>
            <a:r>
              <a:rPr lang="en-US" altLang="zh-CN" b="1" dirty="0">
                <a:solidFill>
                  <a:srgbClr val="0000CC"/>
                </a:solidFill>
              </a:rPr>
              <a:t>10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0.01</a:t>
            </a:r>
            <a:r>
              <a:rPr lang="zh-CN" altLang="en-US" b="1" dirty="0">
                <a:solidFill>
                  <a:srgbClr val="0000CC"/>
                </a:solidFill>
              </a:rPr>
              <a:t>是</a:t>
            </a:r>
            <a:r>
              <a:rPr lang="en-US" altLang="zh-CN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。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7.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一个</a:t>
            </a:r>
            <a:r>
              <a:rPr lang="en-US" altLang="zh-CN" b="1" dirty="0">
                <a:solidFill>
                  <a:srgbClr val="0000CC"/>
                </a:solidFill>
              </a:rPr>
              <a:t>0.01</a:t>
            </a:r>
            <a:r>
              <a:rPr lang="zh-CN" altLang="en-US" b="1" dirty="0">
                <a:solidFill>
                  <a:srgbClr val="0000CC"/>
                </a:solidFill>
              </a:rPr>
              <a:t>等于</a:t>
            </a:r>
            <a:r>
              <a:rPr lang="en-US" altLang="zh-CN" b="1" dirty="0">
                <a:solidFill>
                  <a:srgbClr val="0000CC"/>
                </a:solidFill>
              </a:rPr>
              <a:t>10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,1</a:t>
            </a:r>
            <a:r>
              <a:rPr lang="zh-CN" altLang="en-US" b="1" dirty="0">
                <a:solidFill>
                  <a:srgbClr val="0000CC"/>
                </a:solidFill>
              </a:rPr>
              <a:t>里面有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0.001</a:t>
            </a:r>
            <a:r>
              <a:rPr lang="zh-CN" altLang="en-US" b="1" dirty="0">
                <a:solidFill>
                  <a:srgbClr val="0000CC"/>
                </a:solidFill>
              </a:rPr>
              <a:t>。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7858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十分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350" y="7858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0.1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50" y="121443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13" y="118745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一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8" y="164306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千分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20716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0.001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0716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百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7213" y="243205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百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75" y="285750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10.25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63" y="342900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3" y="342900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63" y="385762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3013" y="384651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50" y="5072063"/>
            <a:ext cx="135731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502.76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3" y="5072063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两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57212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38" y="557212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0.1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5" y="600075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0.001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50" y="607218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1000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65813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8.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一位小数表示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</a:rPr>
              <a:t>的分数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0000CC"/>
                </a:solidFill>
              </a:rPr>
              <a:t>二位小数表示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</a:rPr>
              <a:t>的分数</a:t>
            </a:r>
            <a:r>
              <a:rPr lang="zh-CN" altLang="en-US" b="1" dirty="0">
                <a:solidFill>
                  <a:srgbClr val="0000CC"/>
                </a:solidFill>
              </a:rPr>
              <a:t>，三位小数表示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___</a:t>
            </a:r>
            <a:r>
              <a:rPr lang="en-US" altLang="zh-CN" b="1" u="sng" dirty="0">
                <a:solidFill>
                  <a:srgbClr val="0000CC"/>
                </a:solidFill>
                <a:latin typeface="宋体" panose="02010600030101010101" pitchFamily="2" charset="-122"/>
              </a:rPr>
              <a:t>  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</a:rPr>
              <a:t>__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</a:rPr>
              <a:t>的分数。</a:t>
            </a:r>
            <a:r>
              <a:rPr lang="zh-CN" altLang="en-US" b="1" dirty="0">
                <a:solidFill>
                  <a:srgbClr val="0000CC"/>
                </a:solidFill>
              </a:rPr>
              <a:t>    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9.</a:t>
            </a:r>
            <a:r>
              <a:rPr lang="en-US" altLang="zh-CN" b="1" dirty="0">
                <a:solidFill>
                  <a:srgbClr val="0000CC"/>
                </a:solidFill>
              </a:rPr>
              <a:t> 0.1</a:t>
            </a:r>
            <a:r>
              <a:rPr lang="zh-CN" altLang="en-US" b="1" dirty="0">
                <a:solidFill>
                  <a:srgbClr val="0000CC"/>
                </a:solidFill>
              </a:rPr>
              <a:t>是</a:t>
            </a:r>
            <a:r>
              <a:rPr lang="en-US" altLang="zh-CN" b="1" dirty="0">
                <a:solidFill>
                  <a:srgbClr val="0000CC"/>
                </a:solidFill>
              </a:rPr>
              <a:t>0.01</a:t>
            </a:r>
            <a:r>
              <a:rPr lang="zh-CN" altLang="en-US" b="1" dirty="0">
                <a:solidFill>
                  <a:srgbClr val="0000CC"/>
                </a:solidFill>
              </a:rPr>
              <a:t>的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倍。  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10.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填上适当的小数。     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0000CC"/>
                </a:solidFill>
              </a:rPr>
              <a:t>   </a:t>
            </a:r>
            <a:r>
              <a:rPr lang="en-US" altLang="zh-CN" b="1" dirty="0">
                <a:solidFill>
                  <a:srgbClr val="0000CC"/>
                </a:solidFill>
              </a:rPr>
              <a:t>38</a:t>
            </a:r>
            <a:r>
              <a:rPr lang="zh-CN" altLang="en-US" b="1" dirty="0">
                <a:solidFill>
                  <a:srgbClr val="0000CC"/>
                </a:solidFill>
              </a:rPr>
              <a:t>厘米</a:t>
            </a:r>
            <a:r>
              <a:rPr lang="en-US" altLang="zh-CN" b="1" dirty="0">
                <a:solidFill>
                  <a:srgbClr val="0000CC"/>
                </a:solidFill>
              </a:rPr>
              <a:t>=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米               </a:t>
            </a:r>
            <a:r>
              <a:rPr lang="en-US" altLang="zh-CN" b="1" dirty="0">
                <a:solidFill>
                  <a:srgbClr val="0000CC"/>
                </a:solidFill>
              </a:rPr>
              <a:t>47</a:t>
            </a:r>
            <a:r>
              <a:rPr lang="zh-CN" altLang="en-US" b="1" dirty="0">
                <a:solidFill>
                  <a:srgbClr val="0000CC"/>
                </a:solidFill>
              </a:rPr>
              <a:t>毫米</a:t>
            </a:r>
            <a:r>
              <a:rPr lang="en-US" altLang="zh-CN" b="1" dirty="0">
                <a:solidFill>
                  <a:srgbClr val="0000CC"/>
                </a:solidFill>
              </a:rPr>
              <a:t>=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米     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0000CC"/>
                </a:solidFill>
              </a:rPr>
              <a:t>   </a:t>
            </a:r>
            <a:r>
              <a:rPr lang="en-US" altLang="zh-CN" b="1" dirty="0">
                <a:solidFill>
                  <a:srgbClr val="0000CC"/>
                </a:solidFill>
              </a:rPr>
              <a:t>3</a:t>
            </a:r>
            <a:r>
              <a:rPr lang="zh-CN" altLang="en-US" b="1" dirty="0">
                <a:solidFill>
                  <a:srgbClr val="0000CC"/>
                </a:solidFill>
              </a:rPr>
              <a:t>元</a:t>
            </a:r>
            <a:r>
              <a:rPr lang="en-US" altLang="zh-CN" b="1" dirty="0">
                <a:solidFill>
                  <a:srgbClr val="0000CC"/>
                </a:solidFill>
              </a:rPr>
              <a:t>5</a:t>
            </a:r>
            <a:r>
              <a:rPr lang="zh-CN" altLang="en-US" b="1" dirty="0">
                <a:solidFill>
                  <a:srgbClr val="0000CC"/>
                </a:solidFill>
              </a:rPr>
              <a:t>分</a:t>
            </a:r>
            <a:r>
              <a:rPr lang="en-US" altLang="zh-CN" b="1" dirty="0">
                <a:solidFill>
                  <a:srgbClr val="0000CC"/>
                </a:solidFill>
              </a:rPr>
              <a:t>=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元               </a:t>
            </a:r>
            <a:r>
              <a:rPr lang="en-US" altLang="zh-CN" b="1" dirty="0">
                <a:solidFill>
                  <a:srgbClr val="0000CC"/>
                </a:solidFill>
              </a:rPr>
              <a:t>6042</a:t>
            </a:r>
            <a:r>
              <a:rPr lang="zh-CN" altLang="en-US" b="1" dirty="0">
                <a:solidFill>
                  <a:srgbClr val="0000CC"/>
                </a:solidFill>
              </a:rPr>
              <a:t>克</a:t>
            </a:r>
            <a:r>
              <a:rPr lang="en-US" altLang="zh-CN" b="1" dirty="0">
                <a:solidFill>
                  <a:srgbClr val="0000CC"/>
                </a:solidFill>
              </a:rPr>
              <a:t>=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b="1" dirty="0">
                <a:solidFill>
                  <a:srgbClr val="0000CC"/>
                </a:solidFill>
              </a:rPr>
              <a:t>千克  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11.</a:t>
            </a:r>
            <a:r>
              <a:rPr lang="zh-CN" altLang="en-US" b="1" dirty="0">
                <a:solidFill>
                  <a:srgbClr val="0000CC"/>
                </a:solidFill>
              </a:rPr>
              <a:t>整数部分是</a:t>
            </a:r>
            <a:r>
              <a:rPr lang="en-US" altLang="zh-CN" b="1" dirty="0">
                <a:solidFill>
                  <a:srgbClr val="0000CC"/>
                </a:solidFill>
              </a:rPr>
              <a:t>35</a:t>
            </a:r>
            <a:r>
              <a:rPr lang="zh-CN" altLang="en-US" b="1" dirty="0">
                <a:solidFill>
                  <a:srgbClr val="0000CC"/>
                </a:solidFill>
              </a:rPr>
              <a:t>个一，小数部分是</a:t>
            </a:r>
            <a:r>
              <a:rPr lang="en-US" altLang="zh-CN" b="1" dirty="0">
                <a:solidFill>
                  <a:srgbClr val="0000CC"/>
                </a:solidFill>
              </a:rPr>
              <a:t>35</a:t>
            </a:r>
            <a:r>
              <a:rPr lang="zh-CN" altLang="en-US" b="1" dirty="0">
                <a:solidFill>
                  <a:srgbClr val="0000CC"/>
                </a:solidFill>
              </a:rPr>
              <a:t>个千分之一组成的小数是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_____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。 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12.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把下面的数按从大到小的顺序排列。       </a:t>
            </a:r>
            <a:endParaRPr lang="zh-CN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0000CC"/>
                </a:solidFill>
              </a:rPr>
              <a:t>  </a:t>
            </a:r>
            <a:r>
              <a:rPr lang="en-US" altLang="zh-CN" b="1" dirty="0">
                <a:solidFill>
                  <a:srgbClr val="0000CC"/>
                </a:solidFill>
              </a:rPr>
              <a:t>4.49  4.09  0.94   4.10   4.9   4.99  4.94  4.4 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13.</a:t>
            </a:r>
            <a:r>
              <a:rPr lang="zh-CN" altLang="en-US" b="1" dirty="0">
                <a:solidFill>
                  <a:srgbClr val="0000CC"/>
                </a:solidFill>
              </a:rPr>
              <a:t>下面的小数各在哪两个相邻的</a:t>
            </a:r>
            <a:r>
              <a:rPr lang="zh-CN" altLang="en-US" b="1" dirty="0">
                <a:solidFill>
                  <a:srgbClr val="7030A0"/>
                </a:solidFill>
              </a:rPr>
              <a:t>整数</a:t>
            </a:r>
            <a:r>
              <a:rPr lang="zh-CN" altLang="en-US" b="1" dirty="0">
                <a:solidFill>
                  <a:srgbClr val="0000CC"/>
                </a:solidFill>
              </a:rPr>
              <a:t>之间        </a:t>
            </a:r>
            <a:r>
              <a:rPr lang="en-US" altLang="zh-CN" b="1" dirty="0">
                <a:solidFill>
                  <a:srgbClr val="0000CC"/>
                </a:solidFill>
              </a:rPr>
              <a:t>(   )&lt;4.002&lt;(   )  (   )&lt;60.01&lt;(   )          (   )&lt;1.9&lt; (   )     (    )&lt;119.09(   )          (   )&lt;19.07&lt;(   )  (   )&lt;110.7&lt;(   )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0"/>
            <a:ext cx="1643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分母是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0"/>
            <a:ext cx="16430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分母是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100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0" y="371475"/>
            <a:ext cx="19288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分母是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1000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6550" y="85725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88" y="178593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0.38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688" y="178593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0.047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88" y="228600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3.05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688" y="2286000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6.042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3050" y="3143250"/>
            <a:ext cx="12858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35.035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1400" y="5214938"/>
            <a:ext cx="1000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7538" y="522922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idx="1"/>
          </p:nvPr>
        </p:nvSpPr>
        <p:spPr>
          <a:xfrm>
            <a:off x="0" y="-100012"/>
            <a:ext cx="9144000" cy="685800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二、判断题</a:t>
            </a:r>
            <a:endParaRPr lang="zh-CN" alt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小数点后面的“</a:t>
            </a:r>
            <a:r>
              <a:rPr lang="en-US" altLang="zh-CN" b="1" dirty="0">
                <a:solidFill>
                  <a:srgbClr val="0000CC"/>
                </a:solidFill>
              </a:rPr>
              <a:t>0”</a:t>
            </a:r>
            <a:r>
              <a:rPr lang="zh-CN" altLang="en-US" b="1" dirty="0">
                <a:solidFill>
                  <a:srgbClr val="0000CC"/>
                </a:solidFill>
              </a:rPr>
              <a:t>去掉小数的大小不变。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2.</a:t>
            </a:r>
            <a:r>
              <a:rPr lang="en-US" altLang="zh-CN" b="1" dirty="0">
                <a:solidFill>
                  <a:srgbClr val="0000CC"/>
                </a:solidFill>
              </a:rPr>
              <a:t> 1000</a:t>
            </a:r>
            <a:r>
              <a:rPr lang="zh-CN" altLang="en-US" b="1" dirty="0">
                <a:solidFill>
                  <a:srgbClr val="0000CC"/>
                </a:solidFill>
              </a:rPr>
              <a:t>个</a:t>
            </a:r>
            <a:r>
              <a:rPr lang="en-US" altLang="zh-CN" b="1" dirty="0">
                <a:solidFill>
                  <a:srgbClr val="0000CC"/>
                </a:solidFill>
              </a:rPr>
              <a:t>0.001</a:t>
            </a:r>
            <a:r>
              <a:rPr lang="zh-CN" altLang="en-US" b="1" dirty="0">
                <a:solidFill>
                  <a:srgbClr val="0000CC"/>
                </a:solidFill>
              </a:rPr>
              <a:t>是</a:t>
            </a:r>
            <a:r>
              <a:rPr lang="en-US" altLang="zh-CN" b="1" dirty="0">
                <a:solidFill>
                  <a:srgbClr val="0000CC"/>
                </a:solidFill>
              </a:rPr>
              <a:t>1</a:t>
            </a:r>
            <a:r>
              <a:rPr lang="zh-CN" altLang="en-US" b="1" dirty="0">
                <a:solidFill>
                  <a:srgbClr val="0000CC"/>
                </a:solidFill>
              </a:rPr>
              <a:t>。                           </a:t>
            </a:r>
            <a:r>
              <a:rPr lang="en-US" altLang="zh-CN" b="1" dirty="0">
                <a:solidFill>
                  <a:srgbClr val="0000CC"/>
                </a:solidFill>
              </a:rPr>
              <a:t>(  )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3.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一个小数的位数越多</a:t>
            </a:r>
            <a:r>
              <a:rPr lang="en-US" altLang="zh-CN" b="1" dirty="0">
                <a:solidFill>
                  <a:srgbClr val="0000CC"/>
                </a:solidFill>
              </a:rPr>
              <a:t>,</a:t>
            </a:r>
            <a:r>
              <a:rPr lang="zh-CN" altLang="en-US" b="1" dirty="0">
                <a:solidFill>
                  <a:srgbClr val="0000CC"/>
                </a:solidFill>
              </a:rPr>
              <a:t>这个小数就越小。    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4.</a:t>
            </a:r>
            <a:r>
              <a:rPr lang="en-US" altLang="zh-CN" b="1" dirty="0">
                <a:solidFill>
                  <a:srgbClr val="0000CC"/>
                </a:solidFill>
              </a:rPr>
              <a:t> 0.5</a:t>
            </a:r>
            <a:r>
              <a:rPr lang="zh-CN" altLang="en-US" b="1" dirty="0">
                <a:solidFill>
                  <a:srgbClr val="0000CC"/>
                </a:solidFill>
              </a:rPr>
              <a:t>、</a:t>
            </a:r>
            <a:r>
              <a:rPr lang="en-US" altLang="zh-CN" b="1" dirty="0">
                <a:solidFill>
                  <a:srgbClr val="0000CC"/>
                </a:solidFill>
              </a:rPr>
              <a:t>0.50</a:t>
            </a:r>
            <a:r>
              <a:rPr lang="zh-CN" altLang="en-US" b="1" dirty="0">
                <a:solidFill>
                  <a:srgbClr val="0000CC"/>
                </a:solidFill>
              </a:rPr>
              <a:t>相等但它们的计数单位不同。      </a:t>
            </a:r>
            <a:r>
              <a:rPr lang="en-US" altLang="zh-CN" b="1" dirty="0">
                <a:solidFill>
                  <a:srgbClr val="0000CC"/>
                </a:solidFill>
              </a:rPr>
              <a:t>(  )       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5.</a:t>
            </a: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小数点移动三位</a:t>
            </a:r>
            <a:r>
              <a:rPr lang="en-US" altLang="zh-CN" b="1" dirty="0">
                <a:solidFill>
                  <a:srgbClr val="0000CC"/>
                </a:solidFill>
              </a:rPr>
              <a:t>,</a:t>
            </a:r>
            <a:r>
              <a:rPr lang="zh-CN" altLang="en-US" b="1" dirty="0">
                <a:solidFill>
                  <a:srgbClr val="0000CC"/>
                </a:solidFill>
              </a:rPr>
              <a:t>原来的数就扩大</a:t>
            </a:r>
            <a:r>
              <a:rPr lang="en-US" altLang="zh-CN" b="1" dirty="0">
                <a:solidFill>
                  <a:srgbClr val="0000CC"/>
                </a:solidFill>
              </a:rPr>
              <a:t>1000</a:t>
            </a:r>
            <a:r>
              <a:rPr lang="zh-CN" altLang="en-US" b="1" dirty="0">
                <a:solidFill>
                  <a:srgbClr val="0000CC"/>
                </a:solidFill>
              </a:rPr>
              <a:t>倍。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6.</a:t>
            </a:r>
            <a:r>
              <a:rPr lang="zh-CN" altLang="en-US" b="1" dirty="0">
                <a:solidFill>
                  <a:srgbClr val="0000CC"/>
                </a:solidFill>
              </a:rPr>
              <a:t>小数部分的最高位是十分位。                  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7.</a:t>
            </a:r>
            <a:r>
              <a:rPr lang="zh-CN" altLang="en-US" b="1" dirty="0">
                <a:solidFill>
                  <a:srgbClr val="0000CC"/>
                </a:solidFill>
              </a:rPr>
              <a:t>整数比小数大。                                            </a:t>
            </a:r>
            <a:r>
              <a:rPr lang="en-US" altLang="zh-CN" b="1" dirty="0">
                <a:solidFill>
                  <a:srgbClr val="0000CC"/>
                </a:solidFill>
              </a:rPr>
              <a:t>(  ) 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8.</a:t>
            </a:r>
            <a:r>
              <a:rPr lang="zh-CN" altLang="en-US" b="1" dirty="0">
                <a:solidFill>
                  <a:srgbClr val="0000CC"/>
                </a:solidFill>
              </a:rPr>
              <a:t>把一个数扩大</a:t>
            </a:r>
            <a:r>
              <a:rPr lang="en-US" altLang="zh-CN" b="1" dirty="0">
                <a:solidFill>
                  <a:srgbClr val="0000CC"/>
                </a:solidFill>
              </a:rPr>
              <a:t>10</a:t>
            </a:r>
            <a:r>
              <a:rPr lang="zh-CN" altLang="en-US" b="1" dirty="0">
                <a:solidFill>
                  <a:srgbClr val="0000CC"/>
                </a:solidFill>
              </a:rPr>
              <a:t>倍后是</a:t>
            </a:r>
            <a:r>
              <a:rPr lang="en-US" altLang="zh-CN" b="1" dirty="0">
                <a:solidFill>
                  <a:srgbClr val="0000CC"/>
                </a:solidFill>
              </a:rPr>
              <a:t>0.9,</a:t>
            </a:r>
            <a:r>
              <a:rPr lang="zh-CN" altLang="en-US" b="1" dirty="0">
                <a:solidFill>
                  <a:srgbClr val="0000CC"/>
                </a:solidFill>
              </a:rPr>
              <a:t>原来这个数是</a:t>
            </a:r>
            <a:r>
              <a:rPr lang="en-US" altLang="zh-CN" b="1" dirty="0">
                <a:solidFill>
                  <a:srgbClr val="0000CC"/>
                </a:solidFill>
              </a:rPr>
              <a:t>9</a:t>
            </a:r>
            <a:r>
              <a:rPr lang="zh-CN" altLang="en-US" b="1" dirty="0">
                <a:solidFill>
                  <a:srgbClr val="0000CC"/>
                </a:solidFill>
              </a:rPr>
              <a:t>。 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9.</a:t>
            </a:r>
            <a:r>
              <a:rPr lang="zh-CN" altLang="en-US" b="1" dirty="0">
                <a:solidFill>
                  <a:srgbClr val="0000CC"/>
                </a:solidFill>
              </a:rPr>
              <a:t>根据小数的性质，</a:t>
            </a:r>
            <a:r>
              <a:rPr lang="en-US" altLang="zh-CN" b="1" dirty="0">
                <a:solidFill>
                  <a:srgbClr val="0000CC"/>
                </a:solidFill>
              </a:rPr>
              <a:t>80.600</a:t>
            </a:r>
            <a:r>
              <a:rPr lang="zh-CN" altLang="en-US" b="1" dirty="0">
                <a:solidFill>
                  <a:srgbClr val="0000CC"/>
                </a:solidFill>
              </a:rPr>
              <a:t>可以写作</a:t>
            </a:r>
            <a:r>
              <a:rPr lang="en-US" altLang="zh-CN" b="1" dirty="0">
                <a:solidFill>
                  <a:srgbClr val="0000CC"/>
                </a:solidFill>
              </a:rPr>
              <a:t>8.6</a:t>
            </a:r>
            <a:r>
              <a:rPr lang="zh-CN" altLang="en-US" b="1" dirty="0">
                <a:solidFill>
                  <a:srgbClr val="0000CC"/>
                </a:solidFill>
              </a:rPr>
              <a:t>。   </a:t>
            </a:r>
            <a:r>
              <a:rPr lang="en-US" altLang="zh-CN" b="1" dirty="0">
                <a:solidFill>
                  <a:srgbClr val="0000CC"/>
                </a:solidFill>
              </a:rPr>
              <a:t>(  ) 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10.</a:t>
            </a:r>
            <a:r>
              <a:rPr lang="zh-CN" altLang="en-US" b="1" dirty="0">
                <a:solidFill>
                  <a:srgbClr val="0000CC"/>
                </a:solidFill>
              </a:rPr>
              <a:t>把小数点移动两位，原来的数就扩大</a:t>
            </a:r>
            <a:r>
              <a:rPr lang="en-US" altLang="zh-CN" b="1" dirty="0">
                <a:solidFill>
                  <a:srgbClr val="0000CC"/>
                </a:solidFill>
              </a:rPr>
              <a:t>100</a:t>
            </a:r>
            <a:r>
              <a:rPr lang="zh-CN" altLang="en-US" b="1" dirty="0">
                <a:solidFill>
                  <a:srgbClr val="0000CC"/>
                </a:solidFill>
              </a:rPr>
              <a:t>倍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11.</a:t>
            </a:r>
            <a:r>
              <a:rPr lang="zh-CN" altLang="en-US" b="1" dirty="0">
                <a:solidFill>
                  <a:srgbClr val="0000CC"/>
                </a:solidFill>
              </a:rPr>
              <a:t>把</a:t>
            </a:r>
            <a:r>
              <a:rPr lang="en-US" altLang="zh-CN" b="1" dirty="0">
                <a:solidFill>
                  <a:srgbClr val="0000CC"/>
                </a:solidFill>
              </a:rPr>
              <a:t>1.070</a:t>
            </a:r>
            <a:r>
              <a:rPr lang="zh-CN" altLang="en-US" b="1" dirty="0">
                <a:solidFill>
                  <a:srgbClr val="0000CC"/>
                </a:solidFill>
              </a:rPr>
              <a:t>化简得</a:t>
            </a:r>
            <a:r>
              <a:rPr lang="en-US" altLang="zh-CN" b="1" dirty="0">
                <a:solidFill>
                  <a:srgbClr val="0000CC"/>
                </a:solidFill>
              </a:rPr>
              <a:t>1.7</a:t>
            </a:r>
            <a:r>
              <a:rPr lang="zh-CN" altLang="en-US" b="1" dirty="0">
                <a:solidFill>
                  <a:srgbClr val="0000CC"/>
                </a:solidFill>
              </a:rPr>
              <a:t>。                         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12.</a:t>
            </a:r>
            <a:r>
              <a:rPr lang="zh-CN" altLang="en-US" b="1" dirty="0">
                <a:solidFill>
                  <a:srgbClr val="0000CC"/>
                </a:solidFill>
              </a:rPr>
              <a:t>把</a:t>
            </a:r>
            <a:r>
              <a:rPr lang="en-US" altLang="zh-CN" b="1" dirty="0">
                <a:solidFill>
                  <a:srgbClr val="0000CC"/>
                </a:solidFill>
              </a:rPr>
              <a:t>0.9</a:t>
            </a:r>
            <a:r>
              <a:rPr lang="zh-CN" altLang="en-US" b="1" dirty="0">
                <a:solidFill>
                  <a:srgbClr val="0000CC"/>
                </a:solidFill>
              </a:rPr>
              <a:t>改写成三位小数是</a:t>
            </a:r>
            <a:r>
              <a:rPr lang="en-US" altLang="zh-CN" b="1" dirty="0">
                <a:solidFill>
                  <a:srgbClr val="0000CC"/>
                </a:solidFill>
              </a:rPr>
              <a:t>0.009</a:t>
            </a:r>
            <a:r>
              <a:rPr lang="zh-CN" altLang="en-US" b="1" dirty="0">
                <a:solidFill>
                  <a:srgbClr val="0000CC"/>
                </a:solidFill>
              </a:rPr>
              <a:t>。                  </a:t>
            </a:r>
            <a:r>
              <a:rPr lang="en-US" altLang="zh-CN" b="1" dirty="0">
                <a:solidFill>
                  <a:srgbClr val="0000CC"/>
                </a:solidFill>
              </a:rPr>
              <a:t>(  )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813" y="1000125"/>
            <a:ext cx="7858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738" y="461963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571625"/>
            <a:ext cx="7858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1488" y="2608263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4363" y="3690938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338" y="4214813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9763" y="4760913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0875" y="5286375"/>
            <a:ext cx="7858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5163" y="5834063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4688" y="6373813"/>
            <a:ext cx="7858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×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4838" y="2071688"/>
            <a:ext cx="785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8475" y="3143250"/>
            <a:ext cx="7858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Text Box 3"/>
          <p:cNvSpPr txBox="1"/>
          <p:nvPr/>
        </p:nvSpPr>
        <p:spPr>
          <a:xfrm>
            <a:off x="603250" y="1598613"/>
            <a:ext cx="8007350" cy="1373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如果把一个数扩大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倍、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100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倍、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倍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……</a:t>
            </a:r>
            <a:endParaRPr lang="en-US" altLang="zh-CN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我们只要把小数点向右移动一位、两位、三位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……</a:t>
            </a:r>
            <a:endParaRPr lang="en-US" altLang="zh-CN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位数不够时，要用“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0”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补足。</a:t>
            </a:r>
            <a:endParaRPr lang="zh-CN" altLang="en-US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Text Box 4"/>
          <p:cNvSpPr txBox="1"/>
          <p:nvPr/>
        </p:nvSpPr>
        <p:spPr>
          <a:xfrm>
            <a:off x="1031875" y="3200400"/>
            <a:ext cx="54451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例如：把</a:t>
            </a:r>
            <a:r>
              <a:rPr lang="en-US" altLang="zh-CN" sz="2800" b="1" dirty="0">
                <a:latin typeface="Arial" panose="020B0604020202020204" pitchFamily="34" charset="0"/>
              </a:rPr>
              <a:t>1.3</a:t>
            </a:r>
            <a:r>
              <a:rPr lang="zh-CN" altLang="en-US" sz="2800" b="1" dirty="0">
                <a:latin typeface="Arial" panose="020B0604020202020204" pitchFamily="34" charset="0"/>
              </a:rPr>
              <a:t>扩大</a:t>
            </a:r>
            <a:r>
              <a:rPr lang="en-US" altLang="zh-CN" sz="2800" b="1" dirty="0">
                <a:latin typeface="Arial" panose="020B0604020202020204" pitchFamily="34" charset="0"/>
              </a:rPr>
              <a:t>10000</a:t>
            </a:r>
            <a:r>
              <a:rPr lang="zh-CN" altLang="en-US" sz="2800" b="1" dirty="0">
                <a:latin typeface="Arial" panose="020B0604020202020204" pitchFamily="34" charset="0"/>
              </a:rPr>
              <a:t>倍是多少</a:t>
            </a:r>
            <a:r>
              <a:rPr lang="en-US" altLang="zh-CN" sz="2800" b="1" dirty="0">
                <a:latin typeface="Arial" panose="020B0604020202020204" pitchFamily="34" charset="0"/>
              </a:rPr>
              <a:t>?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7893" name="Text Box 5"/>
          <p:cNvSpPr txBox="1"/>
          <p:nvPr/>
        </p:nvSpPr>
        <p:spPr>
          <a:xfrm>
            <a:off x="1965325" y="4027488"/>
            <a:ext cx="22352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1.3×10000=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7894" name="Text Box 6"/>
          <p:cNvSpPr txBox="1"/>
          <p:nvPr/>
        </p:nvSpPr>
        <p:spPr>
          <a:xfrm>
            <a:off x="2422525" y="4572000"/>
            <a:ext cx="679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1 3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7895" name="Text Box 7"/>
          <p:cNvSpPr txBox="1"/>
          <p:nvPr/>
        </p:nvSpPr>
        <p:spPr>
          <a:xfrm>
            <a:off x="3032125" y="4586288"/>
            <a:ext cx="3825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7896" name="Text Box 8"/>
          <p:cNvSpPr txBox="1"/>
          <p:nvPr/>
        </p:nvSpPr>
        <p:spPr>
          <a:xfrm>
            <a:off x="3275013" y="4586288"/>
            <a:ext cx="3825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7897" name="Text Box 9"/>
          <p:cNvSpPr txBox="1"/>
          <p:nvPr/>
        </p:nvSpPr>
        <p:spPr>
          <a:xfrm>
            <a:off x="3505200" y="4586288"/>
            <a:ext cx="3825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7898" name="Oval 10"/>
          <p:cNvSpPr/>
          <p:nvPr/>
        </p:nvSpPr>
        <p:spPr>
          <a:xfrm>
            <a:off x="2743200" y="4876800"/>
            <a:ext cx="76200" cy="7620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9" name="Text Box 11"/>
          <p:cNvSpPr txBox="1"/>
          <p:nvPr/>
        </p:nvSpPr>
        <p:spPr>
          <a:xfrm>
            <a:off x="4157663" y="4038600"/>
            <a:ext cx="1176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13000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6 C 0.01649 0.00787 0.00225 0.00718 0.02916 0.0044 C 0.02968 0.00162 0.02881 -0.00579 0.03072 -0.00417 C 0.04721 0.01042 0.02447 0.00509 0.03715 0.01505 C 0.03958 0.0169 0.04253 0.01667 0.04513 0.01736 C 0.05086 0.02222 0.05312 0.02431 0.05971 0.02153 C 0.06093 0.01667 0.05989 0.00972 0.06301 0.00648 C 0.0644 0.00509 0.06614 0.00787 0.0677 0.00857 C 0.07881 0.01875 0.07378 0.01574 0.08228 0.01944 C 0.0861 0.0044 0.08228 0.00509 0.09044 0.00857 C 0.096 0.0081 0.11614 0.01435 0.11614 -0.00208 " pathEditMode="relative" ptsTypes="ffffffffffA">
                                      <p:cBhvr>
                                        <p:cTn id="60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  <p:bldP spid="37894" grpId="0"/>
      <p:bldP spid="37895" grpId="0"/>
      <p:bldP spid="37896" grpId="0"/>
      <p:bldP spid="37897" grpId="0"/>
      <p:bldP spid="37898" grpId="0" animBg="1"/>
      <p:bldP spid="37898" grpId="1" animBg="1"/>
      <p:bldP spid="378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Text Box 3"/>
          <p:cNvSpPr txBox="1"/>
          <p:nvPr/>
        </p:nvSpPr>
        <p:spPr>
          <a:xfrm>
            <a:off x="685800" y="362585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例如：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/>
          <p:nvPr/>
        </p:nvSpPr>
        <p:spPr>
          <a:xfrm>
            <a:off x="1889125" y="3722688"/>
            <a:ext cx="23352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CC00"/>
                </a:solidFill>
                <a:latin typeface="Arial" panose="020B0604020202020204" pitchFamily="34" charset="0"/>
              </a:rPr>
              <a:t>100÷10000=</a:t>
            </a:r>
            <a:endParaRPr lang="en-US" altLang="zh-CN" sz="2800" b="1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Text Box 5"/>
          <p:cNvSpPr txBox="1"/>
          <p:nvPr/>
        </p:nvSpPr>
        <p:spPr>
          <a:xfrm>
            <a:off x="2667000" y="4419600"/>
            <a:ext cx="9763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CC00"/>
                </a:solidFill>
                <a:latin typeface="Arial" panose="020B0604020202020204" pitchFamily="34" charset="0"/>
              </a:rPr>
              <a:t>1 0 0</a:t>
            </a:r>
            <a:endParaRPr lang="en-US" altLang="zh-CN" sz="2800" b="1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Oval 6"/>
          <p:cNvSpPr/>
          <p:nvPr/>
        </p:nvSpPr>
        <p:spPr>
          <a:xfrm>
            <a:off x="3657600" y="4724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9" name="Text Box 7"/>
          <p:cNvSpPr txBox="1"/>
          <p:nvPr/>
        </p:nvSpPr>
        <p:spPr>
          <a:xfrm>
            <a:off x="2057400" y="4433888"/>
            <a:ext cx="6794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CC00"/>
                </a:solidFill>
                <a:latin typeface="Arial" panose="020B0604020202020204" pitchFamily="34" charset="0"/>
              </a:rPr>
              <a:t>0 0</a:t>
            </a:r>
            <a:endParaRPr lang="en-US" altLang="zh-CN" sz="2800" b="1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Line 8"/>
          <p:cNvSpPr/>
          <p:nvPr/>
        </p:nvSpPr>
        <p:spPr>
          <a:xfrm>
            <a:off x="3352800" y="4495800"/>
            <a:ext cx="152400" cy="381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1" name="Line 9"/>
          <p:cNvSpPr/>
          <p:nvPr/>
        </p:nvSpPr>
        <p:spPr>
          <a:xfrm>
            <a:off x="3048000" y="4495800"/>
            <a:ext cx="152400" cy="381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2" name="Text Box 10"/>
          <p:cNvSpPr txBox="1"/>
          <p:nvPr/>
        </p:nvSpPr>
        <p:spPr>
          <a:xfrm>
            <a:off x="4114800" y="3748088"/>
            <a:ext cx="8778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CC00"/>
                </a:solidFill>
                <a:latin typeface="Arial" panose="020B0604020202020204" pitchFamily="34" charset="0"/>
              </a:rPr>
              <a:t>0.01</a:t>
            </a:r>
            <a:endParaRPr lang="en-US" altLang="zh-CN" sz="2800" b="1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23850" y="685800"/>
            <a:ext cx="8480425" cy="2906713"/>
            <a:chOff x="192" y="440"/>
            <a:chExt cx="5342" cy="1831"/>
          </a:xfrm>
        </p:grpSpPr>
        <p:sp>
          <p:nvSpPr>
            <p:cNvPr id="38923" name="Text Box 12"/>
            <p:cNvSpPr txBox="1"/>
            <p:nvPr/>
          </p:nvSpPr>
          <p:spPr>
            <a:xfrm>
              <a:off x="192" y="584"/>
              <a:ext cx="5342" cy="16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如果把一个数缩小到它的       、          、          </a:t>
              </a:r>
              <a:r>
                <a: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……</a:t>
              </a:r>
              <a:endPara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endPara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我 们只要把小数点向左移动一位、两位、三位</a:t>
              </a:r>
              <a:r>
                <a: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……</a:t>
              </a:r>
              <a:endPara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如果小数点向左移动时，整数位数不够，要在数的左</a:t>
              </a:r>
              <a:endPara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边用“</a:t>
              </a:r>
              <a:r>
                <a: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0”</a:t>
              </a:r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占位。如果是整十、整百、整千数，小数</a:t>
              </a:r>
              <a:endPara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点向左移动后，小数末尾的“</a:t>
              </a:r>
              <a:r>
                <a: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0”</a:t>
              </a:r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要去掉。</a:t>
              </a:r>
              <a:endPara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924" name="Group 13"/>
            <p:cNvGrpSpPr/>
            <p:nvPr/>
          </p:nvGrpSpPr>
          <p:grpSpPr>
            <a:xfrm>
              <a:off x="2757" y="506"/>
              <a:ext cx="366" cy="558"/>
              <a:chOff x="4053" y="2505"/>
              <a:chExt cx="366" cy="558"/>
            </a:xfrm>
          </p:grpSpPr>
          <p:sp>
            <p:nvSpPr>
              <p:cNvPr id="38933" name="Line 14"/>
              <p:cNvSpPr/>
              <p:nvPr/>
            </p:nvSpPr>
            <p:spPr>
              <a:xfrm>
                <a:off x="4075" y="2784"/>
                <a:ext cx="336" cy="0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34" name="Text Box 15"/>
              <p:cNvSpPr txBox="1"/>
              <p:nvPr/>
            </p:nvSpPr>
            <p:spPr>
              <a:xfrm>
                <a:off x="4101" y="2505"/>
                <a:ext cx="24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35" name="Text Box 16"/>
              <p:cNvSpPr txBox="1"/>
              <p:nvPr/>
            </p:nvSpPr>
            <p:spPr>
              <a:xfrm>
                <a:off x="4053" y="2736"/>
                <a:ext cx="36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925" name="Group 17"/>
            <p:cNvGrpSpPr/>
            <p:nvPr/>
          </p:nvGrpSpPr>
          <p:grpSpPr>
            <a:xfrm>
              <a:off x="3120" y="488"/>
              <a:ext cx="491" cy="558"/>
              <a:chOff x="2293" y="3321"/>
              <a:chExt cx="491" cy="558"/>
            </a:xfrm>
          </p:grpSpPr>
          <p:sp>
            <p:nvSpPr>
              <p:cNvPr id="38930" name="Line 18"/>
              <p:cNvSpPr/>
              <p:nvPr/>
            </p:nvSpPr>
            <p:spPr>
              <a:xfrm>
                <a:off x="2370" y="3591"/>
                <a:ext cx="414" cy="9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31" name="Text Box 19"/>
              <p:cNvSpPr txBox="1"/>
              <p:nvPr/>
            </p:nvSpPr>
            <p:spPr>
              <a:xfrm>
                <a:off x="2418" y="3321"/>
                <a:ext cx="24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32" name="Text Box 20"/>
              <p:cNvSpPr txBox="1"/>
              <p:nvPr/>
            </p:nvSpPr>
            <p:spPr>
              <a:xfrm>
                <a:off x="2293" y="3552"/>
                <a:ext cx="49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926" name="Group 21"/>
            <p:cNvGrpSpPr/>
            <p:nvPr/>
          </p:nvGrpSpPr>
          <p:grpSpPr>
            <a:xfrm>
              <a:off x="3848" y="440"/>
              <a:ext cx="616" cy="567"/>
              <a:chOff x="3637" y="3120"/>
              <a:chExt cx="616" cy="567"/>
            </a:xfrm>
          </p:grpSpPr>
          <p:sp>
            <p:nvSpPr>
              <p:cNvPr id="38927" name="Line 22"/>
              <p:cNvSpPr/>
              <p:nvPr/>
            </p:nvSpPr>
            <p:spPr>
              <a:xfrm>
                <a:off x="3696" y="3408"/>
                <a:ext cx="528" cy="0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28" name="Text Box 23"/>
              <p:cNvSpPr txBox="1"/>
              <p:nvPr/>
            </p:nvSpPr>
            <p:spPr>
              <a:xfrm>
                <a:off x="3840" y="3120"/>
                <a:ext cx="24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29" name="Text Box 24"/>
              <p:cNvSpPr txBox="1"/>
              <p:nvPr/>
            </p:nvSpPr>
            <p:spPr>
              <a:xfrm>
                <a:off x="3637" y="3360"/>
                <a:ext cx="61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28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1000</a:t>
                </a:r>
                <a:endParaRPr lang="en-US" altLang="zh-CN" sz="2800" b="1" dirty="0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C -0.00157 0.01387 -0.00486 0.02012 -0.01528 0.0252 C -0.01997 0.02451 -0.025 0.02497 -0.02952 0.02289 C -0.03264 0.02127 -0.03577 0.00439 -0.03594 0.00393 C -0.03646 0.00185 -0.0375 -0.00231 -0.0375 -0.00231 C -0.04011 0.00809 -0.04132 0.01919 -0.04705 0.02728 C -0.05018 0.02659 -0.05382 0.02728 -0.0566 0.0252 C -0.05938 0.02312 -0.06789 0.01133 -0.07084 0.00601 C -0.07309 0.00185 -0.07726 -0.0067 -0.07726 -0.0067 C -0.079 0.00254 -0.07934 0.01734 -0.08351 0.0252 C -0.08455 0.02705 -0.08681 0.02659 -0.08837 0.02728 C -0.1033 0.02335 -0.10052 0.01665 -0.10261 -0.00231 C -0.11007 0.01295 -0.1158 0.02012 -0.12952 0.0252 C -0.13594 0.01665 -0.13716 0.00578 -0.14393 -0.00231 " pathEditMode="relative" ptsTypes="fffffffffffffA">
                                      <p:cBhvr>
                                        <p:cTn id="3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 animBg="1"/>
      <p:bldP spid="38918" grpId="1" animBg="1"/>
      <p:bldP spid="38919" grpId="0"/>
      <p:bldP spid="389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/>
          <p:nvPr/>
        </p:nvSpPr>
        <p:spPr>
          <a:xfrm>
            <a:off x="669925" y="1219200"/>
            <a:ext cx="7318375" cy="265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直接写出得数</a:t>
            </a:r>
            <a:r>
              <a:rPr lang="en-US" altLang="zh-CN" sz="2800" b="1" dirty="0">
                <a:latin typeface="Arial" panose="020B0604020202020204" pitchFamily="34" charset="0"/>
              </a:rPr>
              <a:t>.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1.45×10=          0.02×1000=           1÷10=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endParaRPr lang="en-US" altLang="zh-CN" sz="2800" b="1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90÷1000=         9.2×1000=             8÷10=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endParaRPr lang="en-US" altLang="zh-CN" sz="2800" b="1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56÷100=           0.004×100=          0.6÷10=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39939" name="Text Box 3"/>
          <p:cNvSpPr txBox="1"/>
          <p:nvPr/>
        </p:nvSpPr>
        <p:spPr>
          <a:xfrm>
            <a:off x="2362200" y="1614488"/>
            <a:ext cx="8778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14.5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Text Box 4"/>
          <p:cNvSpPr txBox="1"/>
          <p:nvPr/>
        </p:nvSpPr>
        <p:spPr>
          <a:xfrm>
            <a:off x="5410200" y="1614488"/>
            <a:ext cx="5810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Text Box 5"/>
          <p:cNvSpPr txBox="1"/>
          <p:nvPr/>
        </p:nvSpPr>
        <p:spPr>
          <a:xfrm>
            <a:off x="7772400" y="1600200"/>
            <a:ext cx="679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0.1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Text Box 6"/>
          <p:cNvSpPr txBox="1"/>
          <p:nvPr/>
        </p:nvSpPr>
        <p:spPr>
          <a:xfrm>
            <a:off x="2438400" y="2438400"/>
            <a:ext cx="87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0.09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3" name="Text Box 7"/>
          <p:cNvSpPr txBox="1"/>
          <p:nvPr/>
        </p:nvSpPr>
        <p:spPr>
          <a:xfrm>
            <a:off x="5334000" y="2514600"/>
            <a:ext cx="9779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9200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 Box 8"/>
          <p:cNvSpPr txBox="1"/>
          <p:nvPr/>
        </p:nvSpPr>
        <p:spPr>
          <a:xfrm>
            <a:off x="7772400" y="2514600"/>
            <a:ext cx="679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0.8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2362200" y="3352800"/>
            <a:ext cx="87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0.56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5486400" y="3352800"/>
            <a:ext cx="679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0.4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7" name="Text Box 11"/>
          <p:cNvSpPr txBox="1"/>
          <p:nvPr/>
        </p:nvSpPr>
        <p:spPr>
          <a:xfrm>
            <a:off x="7848600" y="3276600"/>
            <a:ext cx="87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0.06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2" grpId="0"/>
      <p:bldP spid="39943" grpId="0"/>
      <p:bldP spid="39944" grpId="0"/>
      <p:bldP spid="39945" grpId="0"/>
      <p:bldP spid="39946" grpId="0"/>
      <p:bldP spid="399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20050602190527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620713"/>
            <a:ext cx="8785225" cy="5895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3" name="Group 3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40969" name="AutoShape 4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70" name="AutoShape 5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0964" name="Rectangle 6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0965" name="Picture 7" descr="2005060219080639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6207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Text Box 8"/>
          <p:cNvSpPr txBox="1"/>
          <p:nvPr/>
        </p:nvSpPr>
        <p:spPr>
          <a:xfrm>
            <a:off x="1901825" y="955675"/>
            <a:ext cx="54102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4000" b="1" dirty="0">
                <a:solidFill>
                  <a:srgbClr val="0099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想一想：</a:t>
            </a:r>
            <a:endParaRPr lang="zh-CN" altLang="en-US" sz="4000" b="1" dirty="0">
              <a:solidFill>
                <a:srgbClr val="009900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0.984≈____(</a:t>
            </a:r>
            <a:r>
              <a:rPr lang="zh-CN" altLang="en-US" sz="4000" b="1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保留整数</a:t>
            </a:r>
            <a:r>
              <a:rPr lang="en-US" altLang="zh-CN" sz="4000" b="1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endParaRPr lang="en-US" altLang="zh-CN" sz="4000" b="1" dirty="0">
              <a:solidFill>
                <a:srgbClr val="3333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971550" y="2852738"/>
            <a:ext cx="691197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求近似数时：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保留整数，表示精确到个位；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保留一位小数，表示精确到十分位；保留两位小数，表示精确到百分位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……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40968" name="WordArt 11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2"/>
          <p:cNvSpPr txBox="1"/>
          <p:nvPr/>
        </p:nvSpPr>
        <p:spPr>
          <a:xfrm>
            <a:off x="1331913" y="1341438"/>
            <a:ext cx="6769100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求近似数时，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1.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保留整数，表示精确到个位；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2.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保留一位小数，表示精确到      十分位；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3.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保留两位小数，表示精确到百分位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……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4" descr="BJ1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468313" y="4868863"/>
            <a:ext cx="8135937" cy="844550"/>
            <a:chOff x="576" y="576"/>
            <a:chExt cx="4800" cy="532"/>
          </a:xfrm>
        </p:grpSpPr>
        <p:sp>
          <p:nvSpPr>
            <p:cNvPr id="6180" name="Text Box 6"/>
            <p:cNvSpPr txBox="1"/>
            <p:nvPr/>
          </p:nvSpPr>
          <p:spPr>
            <a:xfrm>
              <a:off x="1296" y="672"/>
              <a:ext cx="4080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5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0030101010101" pitchFamily="2" charset="-122"/>
                </a:rPr>
                <a:t>什么样的分数可以写成一位小数？</a:t>
              </a:r>
              <a:endParaRPr lang="zh-CN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pic>
          <p:nvPicPr>
            <p:cNvPr id="6181" name="Picture 7" descr="BD00028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" y="576"/>
              <a:ext cx="543" cy="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633" name="Text Box 9"/>
          <p:cNvSpPr txBox="1"/>
          <p:nvPr/>
        </p:nvSpPr>
        <p:spPr>
          <a:xfrm>
            <a:off x="1042988" y="5949950"/>
            <a:ext cx="7705725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分母是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的分数，可以写成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一位小数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51" name="Group 12"/>
          <p:cNvGrpSpPr/>
          <p:nvPr/>
        </p:nvGrpSpPr>
        <p:grpSpPr>
          <a:xfrm>
            <a:off x="1619250" y="1125538"/>
            <a:ext cx="6324600" cy="2278062"/>
            <a:chOff x="1200" y="1056"/>
            <a:chExt cx="3984" cy="1367"/>
          </a:xfrm>
        </p:grpSpPr>
        <p:grpSp>
          <p:nvGrpSpPr>
            <p:cNvPr id="6156" name="Group 13"/>
            <p:cNvGrpSpPr/>
            <p:nvPr/>
          </p:nvGrpSpPr>
          <p:grpSpPr>
            <a:xfrm>
              <a:off x="1200" y="1776"/>
              <a:ext cx="1968" cy="647"/>
              <a:chOff x="1104" y="1056"/>
              <a:chExt cx="1968" cy="647"/>
            </a:xfrm>
          </p:grpSpPr>
          <p:grpSp>
            <p:nvGrpSpPr>
              <p:cNvPr id="6175" name="Group 14"/>
              <p:cNvGrpSpPr/>
              <p:nvPr/>
            </p:nvGrpSpPr>
            <p:grpSpPr>
              <a:xfrm>
                <a:off x="1104" y="1056"/>
                <a:ext cx="528" cy="647"/>
                <a:chOff x="768" y="2592"/>
                <a:chExt cx="528" cy="647"/>
              </a:xfrm>
            </p:grpSpPr>
            <p:sp>
              <p:nvSpPr>
                <p:cNvPr id="6177" name="Text Box 15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8" name="Text Box 16"/>
                <p:cNvSpPr txBox="1"/>
                <p:nvPr/>
              </p:nvSpPr>
              <p:spPr>
                <a:xfrm>
                  <a:off x="768" y="2928"/>
                  <a:ext cx="480" cy="3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9" name="Line 17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76" name="Text Box 18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0.7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7" name="Group 19"/>
            <p:cNvGrpSpPr/>
            <p:nvPr/>
          </p:nvGrpSpPr>
          <p:grpSpPr>
            <a:xfrm>
              <a:off x="3168" y="1056"/>
              <a:ext cx="1968" cy="647"/>
              <a:chOff x="1104" y="1056"/>
              <a:chExt cx="1968" cy="647"/>
            </a:xfrm>
          </p:grpSpPr>
          <p:grpSp>
            <p:nvGrpSpPr>
              <p:cNvPr id="6170" name="Group 20"/>
              <p:cNvGrpSpPr/>
              <p:nvPr/>
            </p:nvGrpSpPr>
            <p:grpSpPr>
              <a:xfrm>
                <a:off x="1104" y="1056"/>
                <a:ext cx="528" cy="647"/>
                <a:chOff x="768" y="2592"/>
                <a:chExt cx="528" cy="647"/>
              </a:xfrm>
            </p:grpSpPr>
            <p:sp>
              <p:nvSpPr>
                <p:cNvPr id="6172" name="Text Box 21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3" name="Text Box 22"/>
                <p:cNvSpPr txBox="1"/>
                <p:nvPr/>
              </p:nvSpPr>
              <p:spPr>
                <a:xfrm>
                  <a:off x="768" y="2928"/>
                  <a:ext cx="480" cy="3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4" name="Line 23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71" name="Text Box 24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r>
                  <a:rPr lang="zh-CN" altLang="en-US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0.3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8" name="Group 25"/>
            <p:cNvGrpSpPr/>
            <p:nvPr/>
          </p:nvGrpSpPr>
          <p:grpSpPr>
            <a:xfrm>
              <a:off x="1200" y="1152"/>
              <a:ext cx="1968" cy="648"/>
              <a:chOff x="1104" y="1056"/>
              <a:chExt cx="1968" cy="648"/>
            </a:xfrm>
          </p:grpSpPr>
          <p:grpSp>
            <p:nvGrpSpPr>
              <p:cNvPr id="6165" name="Group 26"/>
              <p:cNvGrpSpPr/>
              <p:nvPr/>
            </p:nvGrpSpPr>
            <p:grpSpPr>
              <a:xfrm>
                <a:off x="1104" y="1056"/>
                <a:ext cx="528" cy="648"/>
                <a:chOff x="768" y="2592"/>
                <a:chExt cx="528" cy="648"/>
              </a:xfrm>
            </p:grpSpPr>
            <p:sp>
              <p:nvSpPr>
                <p:cNvPr id="6167" name="Text Box 27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8" name="Text Box 28"/>
                <p:cNvSpPr txBox="1"/>
                <p:nvPr/>
              </p:nvSpPr>
              <p:spPr>
                <a:xfrm>
                  <a:off x="768" y="2928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9" name="Line 29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66" name="Text Box 30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0.1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9" name="Group 31"/>
            <p:cNvGrpSpPr/>
            <p:nvPr/>
          </p:nvGrpSpPr>
          <p:grpSpPr>
            <a:xfrm>
              <a:off x="3216" y="1728"/>
              <a:ext cx="1968" cy="648"/>
              <a:chOff x="1104" y="1056"/>
              <a:chExt cx="1968" cy="648"/>
            </a:xfrm>
          </p:grpSpPr>
          <p:grpSp>
            <p:nvGrpSpPr>
              <p:cNvPr id="6160" name="Group 32"/>
              <p:cNvGrpSpPr/>
              <p:nvPr/>
            </p:nvGrpSpPr>
            <p:grpSpPr>
              <a:xfrm>
                <a:off x="1104" y="1056"/>
                <a:ext cx="528" cy="648"/>
                <a:chOff x="768" y="2592"/>
                <a:chExt cx="528" cy="648"/>
              </a:xfrm>
            </p:grpSpPr>
            <p:sp>
              <p:nvSpPr>
                <p:cNvPr id="6162" name="Text Box 33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3" name="Text Box 34"/>
                <p:cNvSpPr txBox="1"/>
                <p:nvPr/>
              </p:nvSpPr>
              <p:spPr>
                <a:xfrm>
                  <a:off x="768" y="2928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4" name="Line 35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61" name="Text Box 36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0.8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179388" y="3789363"/>
            <a:ext cx="8748713" cy="37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0.3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0.7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这样的小数的小数点右边有几位小数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26663" name="Rectangle 39"/>
          <p:cNvSpPr>
            <a:spLocks noGrp="1"/>
          </p:cNvSpPr>
          <p:nvPr>
            <p:ph type="title"/>
          </p:nvPr>
        </p:nvSpPr>
        <p:spPr>
          <a:xfrm>
            <a:off x="2135188" y="349250"/>
            <a:ext cx="1941512" cy="465138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3200" b="1" dirty="0">
                <a:solidFill>
                  <a:srgbClr val="FF3300"/>
                </a:solidFill>
                <a:ea typeface="黑体" panose="02010600030101010101" pitchFamily="2" charset="-122"/>
              </a:rPr>
              <a:t>一位小数</a:t>
            </a:r>
            <a:endParaRPr lang="zh-CN" altLang="en-US" sz="3200" b="1" dirty="0">
              <a:solidFill>
                <a:srgbClr val="FF3300"/>
              </a:solidFill>
              <a:ea typeface="黑体" panose="02010600030101010101" pitchFamily="2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0" y="4292600"/>
            <a:ext cx="8748713" cy="593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再认真观察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这些分数有什么共同特点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26667" name="Rectangle 43"/>
          <p:cNvSpPr/>
          <p:nvPr/>
        </p:nvSpPr>
        <p:spPr>
          <a:xfrm>
            <a:off x="3995738" y="188913"/>
            <a:ext cx="3168650" cy="5349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表示十分之几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62" grpId="0"/>
      <p:bldP spid="26663" grpId="0" animBg="1"/>
      <p:bldP spid="26664" grpId="0"/>
      <p:bldP spid="266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2"/>
          <p:cNvSpPr txBox="1"/>
          <p:nvPr/>
        </p:nvSpPr>
        <p:spPr>
          <a:xfrm>
            <a:off x="971550" y="981075"/>
            <a:ext cx="7129463" cy="545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做一做</a:t>
            </a:r>
            <a:endParaRPr lang="zh-C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zh-C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求下面的小数的近似数。</a:t>
            </a:r>
            <a:endParaRPr lang="zh-C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0.254   12.006    1.098(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精确到百分位</a:t>
            </a:r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0.254≈0.25       12.006 ≈12.01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1.098≈1.10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(2)3.72      0.58       9.0548(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精确到十分位</a:t>
            </a:r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3.72≈3.7        0.58≈0.6 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9.0548≈9.1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5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>
                                            <p:txEl>
                                              <p:charRg st="5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>
                                            <p:txEl>
                                              <p:charRg st="5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8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4">
                                            <p:txEl>
                                              <p:charRg st="8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034">
                                            <p:txEl>
                                              <p:charRg st="8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145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034">
                                            <p:txEl>
                                              <p:charRg st="145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4034">
                                            <p:txEl>
                                              <p:charRg st="145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177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034">
                                            <p:txEl>
                                              <p:charRg st="177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034">
                                            <p:txEl>
                                              <p:charRg st="177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250825" y="476250"/>
            <a:ext cx="8532813" cy="701675"/>
          </a:xfrm>
          <a:prstGeom prst="rect">
            <a:avLst/>
          </a:prstGeom>
          <a:solidFill>
            <a:srgbClr val="00FFFF">
              <a:alpha val="89803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改写成“万”或“亿”作单位的数</a:t>
            </a:r>
            <a:r>
              <a:rPr lang="zh-CN" altLang="zh-CN" sz="4000" b="1" dirty="0">
                <a:latin typeface="Arial" panose="020B0604020202020204" pitchFamily="34" charset="0"/>
              </a:rPr>
              <a:t>:</a:t>
            </a:r>
            <a:endParaRPr lang="zh-CN" altLang="zh-CN" sz="4000" b="1" dirty="0">
              <a:latin typeface="Arial" panose="020B0604020202020204" pitchFamily="34" charset="0"/>
            </a:endParaRPr>
          </a:p>
        </p:txBody>
      </p:sp>
      <p:pic>
        <p:nvPicPr>
          <p:cNvPr id="44035" name="Picture 3" descr="456flower_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6237288"/>
            <a:ext cx="7092950" cy="52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4"/>
          <p:cNvSpPr txBox="1"/>
          <p:nvPr/>
        </p:nvSpPr>
        <p:spPr>
          <a:xfrm>
            <a:off x="827088" y="1916113"/>
            <a:ext cx="7129462" cy="3113087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</a:rPr>
              <a:t>、分级；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、点小数点；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Arial" panose="020B0604020202020204" pitchFamily="34" charset="0"/>
              </a:rPr>
              <a:t>3</a:t>
            </a:r>
            <a:r>
              <a:rPr lang="zh-CN" altLang="en-US" sz="3600" b="1" dirty="0">
                <a:latin typeface="Arial" panose="020B0604020202020204" pitchFamily="34" charset="0"/>
              </a:rPr>
              <a:t>、去掉小数末尾的</a:t>
            </a:r>
            <a:r>
              <a:rPr lang="zh-CN" altLang="zh-CN" sz="3600" b="1" dirty="0">
                <a:latin typeface="Arial" panose="020B0604020202020204" pitchFamily="34" charset="0"/>
              </a:rPr>
              <a:t>0</a:t>
            </a:r>
            <a:r>
              <a:rPr lang="zh-CN" altLang="en-US" sz="3600" b="1" dirty="0">
                <a:latin typeface="Arial" panose="020B0604020202020204" pitchFamily="34" charset="0"/>
              </a:rPr>
              <a:t>；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Arial" panose="020B0604020202020204" pitchFamily="34" charset="0"/>
              </a:rPr>
              <a:t>4</a:t>
            </a:r>
            <a:r>
              <a:rPr lang="zh-CN" altLang="en-US" sz="3600" b="1" dirty="0">
                <a:latin typeface="Arial" panose="020B0604020202020204" pitchFamily="34" charset="0"/>
              </a:rPr>
              <a:t>、写上“万”字或“亿”字。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684213" y="620713"/>
            <a:ext cx="7931150" cy="252095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4000" dirty="0"/>
              <a:t>例：  木星的直径是</a:t>
            </a:r>
            <a:r>
              <a:rPr lang="en-US" altLang="zh-CN" sz="4000" dirty="0"/>
              <a:t>142800</a:t>
            </a:r>
            <a:r>
              <a:rPr lang="zh-CN" altLang="en-US" sz="4000" dirty="0"/>
              <a:t>千米，它离太阳的距离是</a:t>
            </a:r>
            <a:r>
              <a:rPr lang="en-US" altLang="zh-CN" sz="4000" dirty="0"/>
              <a:t>778330000</a:t>
            </a:r>
            <a:r>
              <a:rPr lang="zh-CN" altLang="en-US" sz="4000" dirty="0"/>
              <a:t>千米，</a:t>
            </a:r>
            <a:r>
              <a:rPr lang="zh-CN" altLang="en-US" sz="4000" dirty="0">
                <a:solidFill>
                  <a:srgbClr val="FF0066"/>
                </a:solidFill>
              </a:rPr>
              <a:t>直径是多少万千米？距离是多少亿千米？</a:t>
            </a:r>
            <a:endParaRPr lang="zh-CN" altLang="en-US" sz="4000" dirty="0">
              <a:solidFill>
                <a:srgbClr val="FF0066"/>
              </a:solidFill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684213" y="3213100"/>
            <a:ext cx="8229600" cy="452596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改写成以万为单位的数：小数点向左移动</a:t>
            </a:r>
            <a:r>
              <a:rPr lang="en-US" altLang="zh-CN" b="1" dirty="0">
                <a:solidFill>
                  <a:srgbClr val="0000FF"/>
                </a:solidFill>
              </a:rPr>
              <a:t>4</a:t>
            </a:r>
            <a:r>
              <a:rPr lang="zh-CN" altLang="en-US" b="1" dirty="0">
                <a:solidFill>
                  <a:srgbClr val="0000FF"/>
                </a:solidFill>
              </a:rPr>
              <a:t>位，加上万字和单位。</a:t>
            </a:r>
            <a:endParaRPr lang="zh-CN" altLang="en-US" b="1" dirty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改写成以亿为单位的数：小数点向左移动</a:t>
            </a:r>
            <a:r>
              <a:rPr lang="en-US" altLang="zh-CN" b="1" dirty="0">
                <a:solidFill>
                  <a:srgbClr val="0000FF"/>
                </a:solidFill>
              </a:rPr>
              <a:t>8</a:t>
            </a:r>
            <a:r>
              <a:rPr lang="zh-CN" altLang="en-US" b="1" dirty="0">
                <a:solidFill>
                  <a:srgbClr val="0000FF"/>
                </a:solidFill>
              </a:rPr>
              <a:t>位，加上亿字和单位。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3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charRg st="3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2937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zh-CN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1999年我国生产家用风扇615814</a:t>
            </a:r>
            <a:r>
              <a:rPr lang="en-US" altLang="zh-CN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00</a:t>
            </a:r>
            <a:r>
              <a:rPr lang="zh-CN" altLang="en-US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台．把这个数改写成用</a:t>
            </a:r>
            <a:r>
              <a:rPr lang="zh-CN" altLang="en-US" sz="40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“</a:t>
            </a:r>
            <a:r>
              <a:rPr lang="zh-CN" altLang="en-US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万台</a:t>
            </a:r>
            <a:r>
              <a:rPr lang="zh-CN" altLang="en-US" sz="40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”</a:t>
            </a:r>
            <a:r>
              <a:rPr lang="zh-CN" altLang="en-US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作单位的数．（再保留整数）</a:t>
            </a:r>
            <a:endParaRPr lang="zh-CN" altLang="en-US" sz="40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61581400台</a:t>
            </a:r>
            <a:r>
              <a:rPr lang="zh-CN" altLang="en-US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＝</a:t>
            </a:r>
            <a:endParaRPr lang="zh-CN" altLang="en-US" sz="36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eaLnBrk="1" hangingPunct="1">
              <a:buNone/>
            </a:pPr>
            <a:r>
              <a:rPr lang="zh-CN" altLang="en-US" sz="4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       </a:t>
            </a:r>
            <a:r>
              <a:rPr lang="zh-CN" altLang="en-US" sz="4000" b="1" dirty="0">
                <a:latin typeface="Times New Roman" panose="02020603050405020304" pitchFamily="18" charset="0"/>
              </a:rPr>
              <a:t>≈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46083" name="Rectangle 3"/>
          <p:cNvSpPr/>
          <p:nvPr/>
        </p:nvSpPr>
        <p:spPr>
          <a:xfrm>
            <a:off x="3851275" y="3284538"/>
            <a:ext cx="381635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4000" dirty="0">
                <a:latin typeface="Arial" panose="020B0604020202020204" pitchFamily="34" charset="0"/>
              </a:rPr>
              <a:t>   6158.14</a:t>
            </a:r>
            <a:r>
              <a:rPr lang="zh-CN" altLang="en-US" sz="4000" dirty="0">
                <a:latin typeface="Arial" panose="020B0604020202020204" pitchFamily="34" charset="0"/>
              </a:rPr>
              <a:t>万台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46084" name="Rectangle 4"/>
          <p:cNvSpPr/>
          <p:nvPr/>
        </p:nvSpPr>
        <p:spPr>
          <a:xfrm>
            <a:off x="3851275" y="4076700"/>
            <a:ext cx="3457575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4000" dirty="0">
                <a:latin typeface="Arial" panose="020B0604020202020204" pitchFamily="34" charset="0"/>
              </a:rPr>
              <a:t>   6158</a:t>
            </a:r>
            <a:r>
              <a:rPr lang="zh-CN" altLang="en-US" sz="4000" dirty="0">
                <a:latin typeface="Arial" panose="020B0604020202020204" pitchFamily="34" charset="0"/>
              </a:rPr>
              <a:t>万台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46085" name="WordArt 6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144463" y="1268413"/>
            <a:ext cx="8820150" cy="736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zh-CN" altLang="zh-CN" sz="3200" b="1" dirty="0"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</a:rPr>
              <a:t>）把</a:t>
            </a:r>
            <a:r>
              <a:rPr lang="zh-CN" altLang="zh-CN" sz="3200" b="1" dirty="0">
                <a:latin typeface="Arial" panose="020B0604020202020204" pitchFamily="34" charset="0"/>
              </a:rPr>
              <a:t>0.36</a:t>
            </a:r>
            <a:r>
              <a:rPr lang="zh-CN" altLang="en-US" sz="3200" b="1" dirty="0">
                <a:latin typeface="Arial" panose="020B0604020202020204" pitchFamily="34" charset="0"/>
              </a:rPr>
              <a:t>改写成三位小数是（         ）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/>
          <p:nvPr/>
        </p:nvSpPr>
        <p:spPr>
          <a:xfrm>
            <a:off x="179388" y="3644900"/>
            <a:ext cx="882015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zh-CN" altLang="zh-CN" sz="3200" b="1" dirty="0">
                <a:latin typeface="Arial" panose="020B0604020202020204" pitchFamily="34" charset="0"/>
              </a:rPr>
              <a:t>4</a:t>
            </a:r>
            <a:r>
              <a:rPr lang="zh-CN" altLang="en-US" sz="3200" b="1" dirty="0">
                <a:latin typeface="Arial" panose="020B0604020202020204" pitchFamily="34" charset="0"/>
              </a:rPr>
              <a:t>）把</a:t>
            </a:r>
            <a:r>
              <a:rPr lang="zh-CN" altLang="zh-CN" sz="3200" b="1" dirty="0">
                <a:latin typeface="Arial" panose="020B0604020202020204" pitchFamily="34" charset="0"/>
              </a:rPr>
              <a:t>5 6887 0000</a:t>
            </a:r>
            <a:r>
              <a:rPr lang="zh-CN" altLang="en-US" sz="3200" b="1" dirty="0">
                <a:latin typeface="Arial" panose="020B0604020202020204" pitchFamily="34" charset="0"/>
              </a:rPr>
              <a:t>改写为以亿作单位的数</a:t>
            </a:r>
            <a:r>
              <a:rPr lang="zh-CN" altLang="zh-CN" sz="3200" b="1" dirty="0"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</a:rPr>
              <a:t>再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zh-CN" sz="3200" b="1" dirty="0">
                <a:latin typeface="Arial" panose="020B0604020202020204" pitchFamily="34" charset="0"/>
              </a:rPr>
              <a:t>         </a:t>
            </a:r>
            <a:r>
              <a:rPr lang="zh-CN" altLang="en-US" sz="3200" b="1" dirty="0">
                <a:latin typeface="Arial" panose="020B0604020202020204" pitchFamily="34" charset="0"/>
              </a:rPr>
              <a:t>保留一位小数是（                 ）</a:t>
            </a:r>
            <a:r>
              <a:rPr lang="zh-CN" altLang="zh-CN" sz="3200" b="1" dirty="0">
                <a:latin typeface="Arial" panose="020B0604020202020204" pitchFamily="34" charset="0"/>
              </a:rPr>
              <a:t>.</a:t>
            </a:r>
            <a:endParaRPr lang="zh-CN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28676" name="Rectangle 4"/>
          <p:cNvSpPr/>
          <p:nvPr/>
        </p:nvSpPr>
        <p:spPr>
          <a:xfrm>
            <a:off x="144463" y="476250"/>
            <a:ext cx="5651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zh-CN" altLang="zh-CN" sz="3200" b="1" dirty="0"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  <a:r>
              <a:rPr lang="zh-CN" altLang="zh-CN" sz="3200" b="1" dirty="0">
                <a:latin typeface="Arial" panose="020B0604020202020204" pitchFamily="34" charset="0"/>
              </a:rPr>
              <a:t>4.99(</a:t>
            </a:r>
            <a:r>
              <a:rPr lang="zh-CN" altLang="en-US" sz="3200" b="1" dirty="0">
                <a:latin typeface="Arial" panose="020B0604020202020204" pitchFamily="34" charset="0"/>
              </a:rPr>
              <a:t>保留一位小数</a:t>
            </a:r>
            <a:r>
              <a:rPr lang="zh-CN" altLang="zh-CN" sz="3200" b="1" dirty="0">
                <a:latin typeface="Arial" panose="020B0604020202020204" pitchFamily="34" charset="0"/>
              </a:rPr>
              <a:t>) ≈  </a:t>
            </a:r>
            <a:endParaRPr lang="zh-CN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28677" name="Rectangle 5"/>
          <p:cNvSpPr/>
          <p:nvPr/>
        </p:nvSpPr>
        <p:spPr>
          <a:xfrm>
            <a:off x="179388" y="2133600"/>
            <a:ext cx="8820150" cy="1168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zh-CN" altLang="zh-CN" sz="3200" b="1" dirty="0"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</a:rPr>
              <a:t>）把</a:t>
            </a:r>
            <a:r>
              <a:rPr lang="zh-CN" altLang="zh-CN" sz="3200" b="1" dirty="0">
                <a:latin typeface="Arial" panose="020B0604020202020204" pitchFamily="34" charset="0"/>
              </a:rPr>
              <a:t>0.36</a:t>
            </a:r>
            <a:r>
              <a:rPr lang="zh-CN" altLang="en-US" sz="3200" b="1" dirty="0">
                <a:latin typeface="Arial" panose="020B0604020202020204" pitchFamily="34" charset="0"/>
              </a:rPr>
              <a:t>改写成以千分之一为单位的小数是  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zh-CN" sz="3200" b="1" dirty="0">
                <a:latin typeface="Arial" panose="020B0604020202020204" pitchFamily="34" charset="0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</a:rPr>
              <a:t>（        ）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5508625" y="476250"/>
            <a:ext cx="7540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5.0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6084888" y="1341438"/>
            <a:ext cx="1209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0.360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1403350" y="2924175"/>
            <a:ext cx="1209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0.360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4932363" y="4437063"/>
            <a:ext cx="11636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5.7</a:t>
            </a:r>
            <a:r>
              <a:rPr lang="zh-CN" altLang="en-US" sz="3200" dirty="0">
                <a:latin typeface="Arial" panose="020B0604020202020204" pitchFamily="34" charset="0"/>
              </a:rPr>
              <a:t>亿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9" grpId="0"/>
      <p:bldP spid="28680" grpId="0"/>
      <p:bldP spid="28681" grpId="0"/>
      <p:bldP spid="286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/>
          </p:cNvSpPr>
          <p:nvPr>
            <p:ph idx="1"/>
          </p:nvPr>
        </p:nvSpPr>
        <p:spPr>
          <a:xfrm>
            <a:off x="611188" y="476250"/>
            <a:ext cx="8229600" cy="1152525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把下面的数改写成用万作单位的数，并保留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两位小数</a:t>
            </a:r>
            <a:endParaRPr lang="zh-CN" altLang="en-US" dirty="0"/>
          </a:p>
        </p:txBody>
      </p:sp>
      <p:sp>
        <p:nvSpPr>
          <p:cNvPr id="48131" name="Rectangle 3"/>
          <p:cNvSpPr/>
          <p:nvPr/>
        </p:nvSpPr>
        <p:spPr>
          <a:xfrm>
            <a:off x="539750" y="1844675"/>
            <a:ext cx="8229600" cy="16557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台湾岛是我国第一大岛，面积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35990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平方千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米，海南岛是我国第二大岛，面积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34000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平方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千米。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/>
          <p:nvPr/>
        </p:nvSpPr>
        <p:spPr>
          <a:xfrm>
            <a:off x="468313" y="3644900"/>
            <a:ext cx="4032250" cy="16557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35990</a:t>
            </a:r>
            <a:r>
              <a:rPr lang="zh-CN" altLang="en-US" sz="3600" dirty="0">
                <a:latin typeface="Arial" panose="020B0604020202020204" pitchFamily="34" charset="0"/>
              </a:rPr>
              <a:t>平方千米≈</a:t>
            </a:r>
            <a:endParaRPr lang="zh-CN" altLang="en-US" sz="36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34000</a:t>
            </a:r>
            <a:r>
              <a:rPr lang="zh-CN" altLang="en-US" sz="3600" dirty="0">
                <a:latin typeface="Arial" panose="020B0604020202020204" pitchFamily="34" charset="0"/>
              </a:rPr>
              <a:t>平方千米≈</a:t>
            </a:r>
            <a:endParaRPr lang="zh-CN" altLang="en-US" sz="36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Rectangle 5"/>
          <p:cNvSpPr/>
          <p:nvPr/>
        </p:nvSpPr>
        <p:spPr>
          <a:xfrm>
            <a:off x="4140200" y="3644900"/>
            <a:ext cx="4032250" cy="16557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3.60</a:t>
            </a:r>
            <a:r>
              <a:rPr lang="zh-CN" altLang="en-US" sz="3600" dirty="0">
                <a:latin typeface="Arial" panose="020B0604020202020204" pitchFamily="34" charset="0"/>
              </a:rPr>
              <a:t>万平方千米</a:t>
            </a:r>
            <a:endParaRPr lang="zh-CN" altLang="en-US" sz="36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3.40</a:t>
            </a:r>
            <a:r>
              <a:rPr lang="zh-CN" altLang="en-US" sz="3600" dirty="0">
                <a:latin typeface="Arial" panose="020B0604020202020204" pitchFamily="34" charset="0"/>
              </a:rPr>
              <a:t>万平方千米</a:t>
            </a:r>
            <a:endParaRPr lang="zh-CN" altLang="en-US" sz="36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 descr="C:\Users\LAI\Desktop\小数的意义和性质\pic_212518.jpg"/>
          <p:cNvPicPr>
            <a:picLocks noChangeAspect="1"/>
          </p:cNvPicPr>
          <p:nvPr/>
        </p:nvPicPr>
        <p:blipFill>
          <a:blip r:embed="rId1"/>
          <a:srcRect l="6984" t="44090" r="13039" b="41939"/>
          <a:stretch>
            <a:fillRect/>
          </a:stretch>
        </p:blipFill>
        <p:spPr>
          <a:xfrm>
            <a:off x="0" y="836613"/>
            <a:ext cx="92837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3933825"/>
            <a:ext cx="9018587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14775" y="1285875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1643063"/>
            <a:ext cx="8572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3.50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4263" y="2128838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1375" y="2533650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24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25" y="4800600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5863" y="4797425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6363" y="4714875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5150" y="4714875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75" y="5384800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538" y="5380038"/>
            <a:ext cx="8572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9213" y="5330825"/>
            <a:ext cx="857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0088" y="5319713"/>
            <a:ext cx="8572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168" name="WordArt 17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BJ1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J1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746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1" name="Text Box 9"/>
          <p:cNvSpPr txBox="1"/>
          <p:nvPr/>
        </p:nvSpPr>
        <p:spPr>
          <a:xfrm>
            <a:off x="684213" y="6021388"/>
            <a:ext cx="8101012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分母是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100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的分数，可以写成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两位小数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3" name="Group 10"/>
          <p:cNvGrpSpPr/>
          <p:nvPr/>
        </p:nvGrpSpPr>
        <p:grpSpPr>
          <a:xfrm>
            <a:off x="539750" y="404813"/>
            <a:ext cx="7924800" cy="863600"/>
            <a:chOff x="576" y="576"/>
            <a:chExt cx="4800" cy="532"/>
          </a:xfrm>
        </p:grpSpPr>
        <p:sp>
          <p:nvSpPr>
            <p:cNvPr id="7205" name="Text Box 11"/>
            <p:cNvSpPr txBox="1"/>
            <p:nvPr/>
          </p:nvSpPr>
          <p:spPr>
            <a:xfrm>
              <a:off x="1296" y="672"/>
              <a:ext cx="4080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zh-CN" altLang="zh-CN" sz="35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7206" name="Picture 12" descr="BD00028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" y="576"/>
              <a:ext cx="543" cy="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4" name="Rectangle 14"/>
          <p:cNvSpPr>
            <a:spLocks noGrp="1"/>
          </p:cNvSpPr>
          <p:nvPr>
            <p:ph type="title"/>
          </p:nvPr>
        </p:nvSpPr>
        <p:spPr>
          <a:xfrm>
            <a:off x="1631950" y="661988"/>
            <a:ext cx="5678488" cy="528637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ea typeface="黑体" panose="02010600030101010101" pitchFamily="2" charset="-122"/>
              </a:rPr>
              <a:t>你有什么新的发现？</a:t>
            </a:r>
            <a:endParaRPr lang="zh-CN" altLang="en-US" sz="3200" b="1" dirty="0">
              <a:solidFill>
                <a:srgbClr val="0000FF"/>
              </a:solidFill>
              <a:ea typeface="黑体" panose="02010600030101010101" pitchFamily="2" charset="-122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716338"/>
            <a:ext cx="8748713" cy="1008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0.01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0.03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0.06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0.10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这样的小数的小数点右边有几位小数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28688" name="Rectangle 16"/>
          <p:cNvSpPr/>
          <p:nvPr/>
        </p:nvSpPr>
        <p:spPr>
          <a:xfrm>
            <a:off x="2339975" y="0"/>
            <a:ext cx="1944688" cy="5349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rgbClr val="FF3300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二位小数</a:t>
            </a:r>
            <a:endParaRPr lang="zh-CN" altLang="en-US" sz="3200" b="1" dirty="0">
              <a:solidFill>
                <a:srgbClr val="FF3300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042988" y="4724400"/>
            <a:ext cx="5400675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这些分数有什么共同特点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042988" y="5373688"/>
            <a:ext cx="6121400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什么样的分数可以写成两位小数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grpSp>
        <p:nvGrpSpPr>
          <p:cNvPr id="7179" name="Group 21"/>
          <p:cNvGrpSpPr/>
          <p:nvPr/>
        </p:nvGrpSpPr>
        <p:grpSpPr>
          <a:xfrm>
            <a:off x="1547813" y="1268413"/>
            <a:ext cx="6324600" cy="2278062"/>
            <a:chOff x="1200" y="1056"/>
            <a:chExt cx="3984" cy="1367"/>
          </a:xfrm>
        </p:grpSpPr>
        <p:grpSp>
          <p:nvGrpSpPr>
            <p:cNvPr id="7181" name="Group 22"/>
            <p:cNvGrpSpPr/>
            <p:nvPr/>
          </p:nvGrpSpPr>
          <p:grpSpPr>
            <a:xfrm>
              <a:off x="1200" y="1776"/>
              <a:ext cx="1968" cy="647"/>
              <a:chOff x="1104" y="1056"/>
              <a:chExt cx="1968" cy="647"/>
            </a:xfrm>
          </p:grpSpPr>
          <p:grpSp>
            <p:nvGrpSpPr>
              <p:cNvPr id="7200" name="Group 23"/>
              <p:cNvGrpSpPr/>
              <p:nvPr/>
            </p:nvGrpSpPr>
            <p:grpSpPr>
              <a:xfrm>
                <a:off x="1104" y="1056"/>
                <a:ext cx="528" cy="647"/>
                <a:chOff x="768" y="2592"/>
                <a:chExt cx="528" cy="647"/>
              </a:xfrm>
            </p:grpSpPr>
            <p:sp>
              <p:nvSpPr>
                <p:cNvPr id="7202" name="Text Box 24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03" name="Text Box 25"/>
                <p:cNvSpPr txBox="1"/>
                <p:nvPr/>
              </p:nvSpPr>
              <p:spPr>
                <a:xfrm>
                  <a:off x="768" y="2928"/>
                  <a:ext cx="480" cy="3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04" name="Line 26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201" name="Text Box 27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0.06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82" name="Group 28"/>
            <p:cNvGrpSpPr/>
            <p:nvPr/>
          </p:nvGrpSpPr>
          <p:grpSpPr>
            <a:xfrm>
              <a:off x="3168" y="1056"/>
              <a:ext cx="1968" cy="647"/>
              <a:chOff x="1104" y="1056"/>
              <a:chExt cx="1968" cy="647"/>
            </a:xfrm>
          </p:grpSpPr>
          <p:grpSp>
            <p:nvGrpSpPr>
              <p:cNvPr id="7195" name="Group 29"/>
              <p:cNvGrpSpPr/>
              <p:nvPr/>
            </p:nvGrpSpPr>
            <p:grpSpPr>
              <a:xfrm>
                <a:off x="1104" y="1056"/>
                <a:ext cx="528" cy="647"/>
                <a:chOff x="768" y="2592"/>
                <a:chExt cx="528" cy="647"/>
              </a:xfrm>
            </p:grpSpPr>
            <p:sp>
              <p:nvSpPr>
                <p:cNvPr id="7197" name="Text Box 30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98" name="Text Box 31"/>
                <p:cNvSpPr txBox="1"/>
                <p:nvPr/>
              </p:nvSpPr>
              <p:spPr>
                <a:xfrm>
                  <a:off x="768" y="2928"/>
                  <a:ext cx="480" cy="3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99" name="Line 32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196" name="Text Box 33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r>
                  <a:rPr lang="zh-CN" altLang="en-US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0.03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83" name="Group 34"/>
            <p:cNvGrpSpPr/>
            <p:nvPr/>
          </p:nvGrpSpPr>
          <p:grpSpPr>
            <a:xfrm>
              <a:off x="1200" y="1152"/>
              <a:ext cx="1968" cy="648"/>
              <a:chOff x="1104" y="1056"/>
              <a:chExt cx="1968" cy="648"/>
            </a:xfrm>
          </p:grpSpPr>
          <p:grpSp>
            <p:nvGrpSpPr>
              <p:cNvPr id="7190" name="Group 35"/>
              <p:cNvGrpSpPr/>
              <p:nvPr/>
            </p:nvGrpSpPr>
            <p:grpSpPr>
              <a:xfrm>
                <a:off x="1104" y="1056"/>
                <a:ext cx="528" cy="648"/>
                <a:chOff x="768" y="2592"/>
                <a:chExt cx="528" cy="648"/>
              </a:xfrm>
            </p:grpSpPr>
            <p:sp>
              <p:nvSpPr>
                <p:cNvPr id="7192" name="Text Box 36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93" name="Text Box 37"/>
                <p:cNvSpPr txBox="1"/>
                <p:nvPr/>
              </p:nvSpPr>
              <p:spPr>
                <a:xfrm>
                  <a:off x="768" y="2928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94" name="Line 38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191" name="Text Box 39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0.01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84" name="Group 40"/>
            <p:cNvGrpSpPr/>
            <p:nvPr/>
          </p:nvGrpSpPr>
          <p:grpSpPr>
            <a:xfrm>
              <a:off x="3216" y="1728"/>
              <a:ext cx="1968" cy="648"/>
              <a:chOff x="1104" y="1056"/>
              <a:chExt cx="1968" cy="648"/>
            </a:xfrm>
          </p:grpSpPr>
          <p:grpSp>
            <p:nvGrpSpPr>
              <p:cNvPr id="7185" name="Group 41"/>
              <p:cNvGrpSpPr/>
              <p:nvPr/>
            </p:nvGrpSpPr>
            <p:grpSpPr>
              <a:xfrm>
                <a:off x="1104" y="1056"/>
                <a:ext cx="528" cy="648"/>
                <a:chOff x="768" y="2592"/>
                <a:chExt cx="528" cy="648"/>
              </a:xfrm>
            </p:grpSpPr>
            <p:sp>
              <p:nvSpPr>
                <p:cNvPr id="7187" name="Text Box 42"/>
                <p:cNvSpPr txBox="1"/>
                <p:nvPr/>
              </p:nvSpPr>
              <p:spPr>
                <a:xfrm>
                  <a:off x="816" y="2592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8" name="Text Box 43"/>
                <p:cNvSpPr txBox="1"/>
                <p:nvPr/>
              </p:nvSpPr>
              <p:spPr>
                <a:xfrm>
                  <a:off x="768" y="2928"/>
                  <a:ext cx="4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100</a:t>
                  </a:r>
                  <a:endPara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9" name="Line 44"/>
                <p:cNvSpPr/>
                <p:nvPr/>
              </p:nvSpPr>
              <p:spPr>
                <a:xfrm>
                  <a:off x="768" y="2928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186" name="Text Box 45"/>
              <p:cNvSpPr txBox="1"/>
              <p:nvPr/>
            </p:nvSpPr>
            <p:spPr>
              <a:xfrm>
                <a:off x="1488" y="1200"/>
                <a:ext cx="158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0.10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718" name="Rectangle 46"/>
          <p:cNvSpPr/>
          <p:nvPr/>
        </p:nvSpPr>
        <p:spPr>
          <a:xfrm>
            <a:off x="4211638" y="0"/>
            <a:ext cx="2881312" cy="5349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表示百分之几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7" grpId="0"/>
      <p:bldP spid="28688" grpId="0" animBg="1"/>
      <p:bldP spid="28689" grpId="0"/>
      <p:bldP spid="28690" grpId="0"/>
      <p:bldP spid="287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0" name="Rectangle 4"/>
          <p:cNvSpPr/>
          <p:nvPr/>
        </p:nvSpPr>
        <p:spPr>
          <a:xfrm>
            <a:off x="179388" y="4797425"/>
            <a:ext cx="89646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分母是</a:t>
            </a:r>
            <a:r>
              <a:rPr lang="en-US" altLang="zh-CN" sz="3600" b="1" dirty="0">
                <a:solidFill>
                  <a:srgbClr val="FF3300"/>
                </a:solidFill>
                <a:latin typeface="Verdana" panose="020B0604030504040204" pitchFamily="34" charset="0"/>
              </a:rPr>
              <a:t>1000</a:t>
            </a: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的分数，可以写成</a:t>
            </a: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</a:rPr>
              <a:t>三位小数</a:t>
            </a: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。</a:t>
            </a:r>
            <a:endParaRPr lang="zh-CN" altLang="en-US" sz="36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grpSp>
        <p:nvGrpSpPr>
          <p:cNvPr id="8195" name="Group 47"/>
          <p:cNvGrpSpPr/>
          <p:nvPr/>
        </p:nvGrpSpPr>
        <p:grpSpPr>
          <a:xfrm>
            <a:off x="1403350" y="981075"/>
            <a:ext cx="6724650" cy="2230438"/>
            <a:chOff x="884" y="981"/>
            <a:chExt cx="4236" cy="1405"/>
          </a:xfrm>
        </p:grpSpPr>
        <p:grpSp>
          <p:nvGrpSpPr>
            <p:cNvPr id="8201" name="Group 31"/>
            <p:cNvGrpSpPr/>
            <p:nvPr/>
          </p:nvGrpSpPr>
          <p:grpSpPr>
            <a:xfrm>
              <a:off x="3016" y="981"/>
              <a:ext cx="2104" cy="680"/>
              <a:chOff x="839" y="900"/>
              <a:chExt cx="2104" cy="680"/>
            </a:xfrm>
          </p:grpSpPr>
          <p:sp>
            <p:nvSpPr>
              <p:cNvPr id="8212" name="Text Box 21"/>
              <p:cNvSpPr txBox="1"/>
              <p:nvPr/>
            </p:nvSpPr>
            <p:spPr>
              <a:xfrm>
                <a:off x="1023" y="900"/>
                <a:ext cx="480" cy="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3" name="Text Box 22"/>
              <p:cNvSpPr txBox="1"/>
              <p:nvPr/>
            </p:nvSpPr>
            <p:spPr>
              <a:xfrm>
                <a:off x="839" y="1253"/>
                <a:ext cx="70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1000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4" name="Line 23"/>
              <p:cNvSpPr/>
              <p:nvPr/>
            </p:nvSpPr>
            <p:spPr>
              <a:xfrm>
                <a:off x="930" y="1253"/>
                <a:ext cx="42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5" name="Text Box 24"/>
              <p:cNvSpPr txBox="1"/>
              <p:nvPr/>
            </p:nvSpPr>
            <p:spPr>
              <a:xfrm>
                <a:off x="1359" y="1051"/>
                <a:ext cx="158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0.006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202" name="Group 32"/>
            <p:cNvGrpSpPr/>
            <p:nvPr/>
          </p:nvGrpSpPr>
          <p:grpSpPr>
            <a:xfrm>
              <a:off x="884" y="1026"/>
              <a:ext cx="2104" cy="680"/>
              <a:chOff x="839" y="900"/>
              <a:chExt cx="2104" cy="680"/>
            </a:xfrm>
          </p:grpSpPr>
          <p:sp>
            <p:nvSpPr>
              <p:cNvPr id="8208" name="Text Box 33"/>
              <p:cNvSpPr txBox="1"/>
              <p:nvPr/>
            </p:nvSpPr>
            <p:spPr>
              <a:xfrm>
                <a:off x="1023" y="900"/>
                <a:ext cx="480" cy="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9" name="Text Box 34"/>
              <p:cNvSpPr txBox="1"/>
              <p:nvPr/>
            </p:nvSpPr>
            <p:spPr>
              <a:xfrm>
                <a:off x="839" y="1253"/>
                <a:ext cx="70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1000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0" name="Line 35"/>
              <p:cNvSpPr/>
              <p:nvPr/>
            </p:nvSpPr>
            <p:spPr>
              <a:xfrm>
                <a:off x="930" y="1253"/>
                <a:ext cx="42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1" name="Text Box 36"/>
              <p:cNvSpPr txBox="1"/>
              <p:nvPr/>
            </p:nvSpPr>
            <p:spPr>
              <a:xfrm>
                <a:off x="1359" y="1051"/>
                <a:ext cx="158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0.001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203" name="Group 37"/>
            <p:cNvGrpSpPr/>
            <p:nvPr/>
          </p:nvGrpSpPr>
          <p:grpSpPr>
            <a:xfrm>
              <a:off x="884" y="1706"/>
              <a:ext cx="2104" cy="680"/>
              <a:chOff x="839" y="900"/>
              <a:chExt cx="2104" cy="680"/>
            </a:xfrm>
          </p:grpSpPr>
          <p:sp>
            <p:nvSpPr>
              <p:cNvPr id="8204" name="Text Box 38"/>
              <p:cNvSpPr txBox="1"/>
              <p:nvPr/>
            </p:nvSpPr>
            <p:spPr>
              <a:xfrm>
                <a:off x="1023" y="900"/>
                <a:ext cx="480" cy="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13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5" name="Text Box 39"/>
              <p:cNvSpPr txBox="1"/>
              <p:nvPr/>
            </p:nvSpPr>
            <p:spPr>
              <a:xfrm>
                <a:off x="839" y="1253"/>
                <a:ext cx="70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1000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6" name="Line 40"/>
              <p:cNvSpPr/>
              <p:nvPr/>
            </p:nvSpPr>
            <p:spPr>
              <a:xfrm>
                <a:off x="930" y="1253"/>
                <a:ext cx="42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07" name="Text Box 41"/>
              <p:cNvSpPr txBox="1"/>
              <p:nvPr/>
            </p:nvSpPr>
            <p:spPr>
              <a:xfrm>
                <a:off x="1359" y="1051"/>
                <a:ext cx="158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 </a:t>
                </a:r>
                <a:r>
                  <a:rPr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3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0.013</a:t>
                </a:r>
                <a:r>
                  <a:rPr lang="zh-CN" altLang="en-US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米</a:t>
                </a:r>
                <a:endParaRPr lang="zh-CN" alt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179388" y="3068638"/>
            <a:ext cx="8748713" cy="1008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0.001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0.006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0.013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这样的小数是几位小数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1042988" y="4149725"/>
            <a:ext cx="6121400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什么样的分数可以写成三位小数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?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34861" name="Rectangle 45"/>
          <p:cNvSpPr/>
          <p:nvPr/>
        </p:nvSpPr>
        <p:spPr>
          <a:xfrm>
            <a:off x="2843213" y="260350"/>
            <a:ext cx="2376487" cy="5349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三位小数</a:t>
            </a:r>
            <a:endParaRPr lang="zh-CN" altLang="en-US" sz="3600" b="1" dirty="0">
              <a:solidFill>
                <a:srgbClr val="FF3300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</p:txBody>
      </p:sp>
      <p:sp>
        <p:nvSpPr>
          <p:cNvPr id="34864" name="Rectangle 48"/>
          <p:cNvSpPr/>
          <p:nvPr/>
        </p:nvSpPr>
        <p:spPr>
          <a:xfrm>
            <a:off x="179388" y="5516563"/>
            <a:ext cx="89646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我们还可以用上面的方法，把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米继续分下去，得到四位、五位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…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小数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4865" name="Rectangle 49"/>
          <p:cNvSpPr/>
          <p:nvPr/>
        </p:nvSpPr>
        <p:spPr>
          <a:xfrm>
            <a:off x="5003800" y="188913"/>
            <a:ext cx="2881313" cy="5349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表示千分之几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59" grpId="0"/>
      <p:bldP spid="34860" grpId="0"/>
      <p:bldP spid="34861" grpId="0" animBg="1"/>
      <p:bldP spid="34864" grpId="0"/>
      <p:bldP spid="348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>
            <a:lum bright="-12000" contrast="36000"/>
          </a:blip>
          <a:srcRect l="20000" t="11258" r="3178"/>
          <a:stretch>
            <a:fillRect/>
          </a:stretch>
        </p:blipFill>
        <p:spPr>
          <a:xfrm>
            <a:off x="827088" y="1363663"/>
            <a:ext cx="5256212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456flower_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6237288"/>
            <a:ext cx="7092950" cy="52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4"/>
          <p:cNvSpPr txBox="1"/>
          <p:nvPr/>
        </p:nvSpPr>
        <p:spPr>
          <a:xfrm>
            <a:off x="323850" y="260350"/>
            <a:ext cx="4211638" cy="914400"/>
          </a:xfrm>
          <a:prstGeom prst="rect">
            <a:avLst/>
          </a:prstGeom>
          <a:solidFill>
            <a:srgbClr val="00CCFF">
              <a:alpha val="6196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</a:rPr>
              <a:t>小数的意义：</a:t>
            </a:r>
            <a:endParaRPr lang="zh-CN" altLang="en-US" sz="5400" b="1" dirty="0">
              <a:latin typeface="Arial" panose="020B0604020202020204" pitchFamily="34" charset="0"/>
            </a:endParaRPr>
          </a:p>
        </p:txBody>
      </p:sp>
      <p:sp>
        <p:nvSpPr>
          <p:cNvPr id="7173" name="Rectangle 5"/>
          <p:cNvSpPr/>
          <p:nvPr/>
        </p:nvSpPr>
        <p:spPr>
          <a:xfrm>
            <a:off x="2124075" y="29241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十分之几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2124075" y="3500438"/>
            <a:ext cx="16065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一位小数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5" name="Rectangle 7"/>
          <p:cNvSpPr/>
          <p:nvPr/>
        </p:nvSpPr>
        <p:spPr>
          <a:xfrm>
            <a:off x="2124075" y="42195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十分之一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4284663" y="29241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百分之几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7" name="Rectangle 9"/>
          <p:cNvSpPr/>
          <p:nvPr/>
        </p:nvSpPr>
        <p:spPr>
          <a:xfrm>
            <a:off x="4284663" y="3500438"/>
            <a:ext cx="16065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两位小数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8" name="Rectangle 10"/>
          <p:cNvSpPr/>
          <p:nvPr/>
        </p:nvSpPr>
        <p:spPr>
          <a:xfrm>
            <a:off x="6205538" y="29241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千分之几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9" name="Rectangle 11"/>
          <p:cNvSpPr/>
          <p:nvPr/>
        </p:nvSpPr>
        <p:spPr>
          <a:xfrm>
            <a:off x="6300788" y="3484563"/>
            <a:ext cx="16065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三位小数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80" name="Rectangle 12"/>
          <p:cNvSpPr/>
          <p:nvPr/>
        </p:nvSpPr>
        <p:spPr>
          <a:xfrm>
            <a:off x="4284663" y="42195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百分之一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81" name="Rectangle 13"/>
          <p:cNvSpPr/>
          <p:nvPr/>
        </p:nvSpPr>
        <p:spPr>
          <a:xfrm>
            <a:off x="6372225" y="42195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千分之一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82" name="Rectangle 14"/>
          <p:cNvSpPr/>
          <p:nvPr/>
        </p:nvSpPr>
        <p:spPr>
          <a:xfrm>
            <a:off x="2484438" y="4797425"/>
            <a:ext cx="679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b="1" dirty="0">
                <a:latin typeface="Arial" panose="020B0604020202020204" pitchFamily="34" charset="0"/>
              </a:rPr>
              <a:t>0.1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7183" name="Rectangle 15"/>
          <p:cNvSpPr/>
          <p:nvPr/>
        </p:nvSpPr>
        <p:spPr>
          <a:xfrm>
            <a:off x="4572000" y="4797425"/>
            <a:ext cx="87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b="1" dirty="0">
                <a:latin typeface="Arial" panose="020B0604020202020204" pitchFamily="34" charset="0"/>
              </a:rPr>
              <a:t>0.01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7184" name="Rectangle 16"/>
          <p:cNvSpPr/>
          <p:nvPr/>
        </p:nvSpPr>
        <p:spPr>
          <a:xfrm>
            <a:off x="6519863" y="4797425"/>
            <a:ext cx="1076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b="1" dirty="0">
                <a:latin typeface="Arial" panose="020B0604020202020204" pitchFamily="34" charset="0"/>
              </a:rPr>
              <a:t>0.001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7185" name="Rectangle 17"/>
          <p:cNvSpPr/>
          <p:nvPr/>
        </p:nvSpPr>
        <p:spPr>
          <a:xfrm>
            <a:off x="179388" y="4219575"/>
            <a:ext cx="17256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计数单位</a:t>
            </a:r>
            <a:r>
              <a:rPr lang="zh-CN" altLang="zh-CN" sz="2800" b="1" dirty="0">
                <a:latin typeface="Arial" panose="020B0604020202020204" pitchFamily="34" charset="0"/>
              </a:rPr>
              <a:t>: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7186" name="Text Box 18"/>
          <p:cNvSpPr txBox="1"/>
          <p:nvPr/>
        </p:nvSpPr>
        <p:spPr>
          <a:xfrm>
            <a:off x="2144713" y="5268913"/>
            <a:ext cx="7031037" cy="954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0.1</a:t>
            </a:r>
            <a:r>
              <a:rPr lang="zh-CN" altLang="en-US" sz="2800" dirty="0">
                <a:latin typeface="Arial" panose="020B0604020202020204" pitchFamily="34" charset="0"/>
              </a:rPr>
              <a:t>表示把</a:t>
            </a:r>
            <a:r>
              <a:rPr lang="zh-CN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平均分成</a:t>
            </a:r>
            <a:r>
              <a:rPr lang="zh-CN" altLang="zh-CN" sz="2800" dirty="0">
                <a:latin typeface="Arial" panose="020B0604020202020204" pitchFamily="34" charset="0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</a:rPr>
              <a:t>份，表示其中的一份</a:t>
            </a:r>
            <a:endParaRPr lang="zh-CN" altLang="en-US" sz="2800" dirty="0">
              <a:latin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</a:rPr>
              <a:t>就是十分之一，可以写作</a:t>
            </a:r>
            <a:r>
              <a:rPr lang="zh-CN" altLang="zh-CN" sz="2800" dirty="0">
                <a:latin typeface="Arial" panose="020B0604020202020204" pitchFamily="34" charset="0"/>
              </a:rPr>
              <a:t>0.1</a:t>
            </a:r>
            <a:r>
              <a:rPr lang="zh-CN" altLang="en-US" sz="2800" dirty="0">
                <a:latin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187" name="Rectangle 19"/>
          <p:cNvSpPr/>
          <p:nvPr/>
        </p:nvSpPr>
        <p:spPr>
          <a:xfrm>
            <a:off x="873125" y="5229225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意义：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8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8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7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7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8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8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b="1" dirty="0">
                <a:solidFill>
                  <a:srgbClr val="0000FF"/>
                </a:solidFill>
                <a:ea typeface="黑体" panose="02010600030101010101" pitchFamily="2" charset="-122"/>
              </a:rPr>
              <a:t>小数的意义</a:t>
            </a:r>
            <a:endParaRPr lang="zh-CN" altLang="en-US" b="1" dirty="0">
              <a:solidFill>
                <a:srgbClr val="0000FF"/>
              </a:solidFill>
              <a:ea typeface="黑体" panose="02010600030101010101" pitchFamily="2" charset="-122"/>
            </a:endParaRPr>
          </a:p>
        </p:txBody>
      </p:sp>
      <p:sp>
        <p:nvSpPr>
          <p:cNvPr id="81925" name="Rectangle 5"/>
          <p:cNvSpPr/>
          <p:nvPr/>
        </p:nvSpPr>
        <p:spPr>
          <a:xfrm>
            <a:off x="539750" y="908050"/>
            <a:ext cx="3960813" cy="604838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我们可以理解：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</p:txBody>
      </p:sp>
      <p:sp>
        <p:nvSpPr>
          <p:cNvPr id="81926" name="Rectangle 6"/>
          <p:cNvSpPr/>
          <p:nvPr/>
        </p:nvSpPr>
        <p:spPr>
          <a:xfrm>
            <a:off x="179388" y="1700213"/>
            <a:ext cx="8964612" cy="1077912"/>
          </a:xfrm>
          <a:prstGeom prst="rect">
            <a:avLst/>
          </a:prstGeom>
          <a:solidFill>
            <a:srgbClr val="F6FAD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一位小数：表示把一个整体平均分成</a:t>
            </a:r>
            <a:r>
              <a:rPr lang="en-US" altLang="zh-CN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份，取了其中的一份或几份。</a:t>
            </a:r>
            <a:endParaRPr lang="zh-CN" altLang="en-US" sz="3200" b="1" dirty="0">
              <a:solidFill>
                <a:srgbClr val="FF33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79388" y="2781300"/>
            <a:ext cx="8964612" cy="1076325"/>
          </a:xfrm>
          <a:prstGeom prst="rect">
            <a:avLst/>
          </a:prstGeom>
          <a:solidFill>
            <a:srgbClr val="F6FAD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二位小数：表示把一个整体平均分成</a:t>
            </a:r>
            <a:r>
              <a:rPr lang="en-US" altLang="zh-CN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100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份，取了其中的一份或几份。</a:t>
            </a:r>
            <a:endParaRPr lang="zh-CN" altLang="en-US" sz="3200" b="1" dirty="0">
              <a:solidFill>
                <a:srgbClr val="FF33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79388" y="3933825"/>
            <a:ext cx="8964612" cy="1076325"/>
          </a:xfrm>
          <a:prstGeom prst="rect">
            <a:avLst/>
          </a:prstGeom>
          <a:solidFill>
            <a:srgbClr val="F6FAD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三位小数：表示把一个整体平均分成</a:t>
            </a:r>
            <a:r>
              <a:rPr lang="en-US" altLang="zh-CN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1000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份，取了其中的一份或几份。</a:t>
            </a:r>
            <a:endParaRPr lang="zh-CN" altLang="en-US" sz="3200" b="1" dirty="0">
              <a:solidFill>
                <a:srgbClr val="FF33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179388" y="5013325"/>
            <a:ext cx="8964612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0.36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表示把整体“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1”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平均分成（     ）份，取其中的（      ）份。</a:t>
            </a:r>
            <a:endParaRPr lang="zh-CN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7524750" y="5013325"/>
            <a:ext cx="11874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100</a:t>
            </a:r>
            <a:endParaRPr lang="en-US" altLang="zh-CN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4140200" y="5661025"/>
            <a:ext cx="11874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36</a:t>
            </a:r>
            <a:endParaRPr lang="en-US" altLang="zh-CN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43888" cy="8382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黑体" panose="02010600030101010101" pitchFamily="2" charset="-122"/>
                <a:cs typeface="+mj-cs"/>
              </a:rPr>
              <a:t>括号内能填几？</a:t>
            </a:r>
            <a:r>
              <a:rPr kumimoji="0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059113" y="4319588"/>
            <a:ext cx="914400" cy="838200"/>
            <a:chOff x="1008" y="3168"/>
            <a:chExt cx="576" cy="528"/>
          </a:xfrm>
        </p:grpSpPr>
        <p:sp>
          <p:nvSpPr>
            <p:cNvPr id="11317" name="Text Box 5"/>
            <p:cNvSpPr txBox="1"/>
            <p:nvPr/>
          </p:nvSpPr>
          <p:spPr>
            <a:xfrm>
              <a:off x="1104" y="3168"/>
              <a:ext cx="35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1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8" name="Text Box 6"/>
            <p:cNvSpPr txBox="1"/>
            <p:nvPr/>
          </p:nvSpPr>
          <p:spPr>
            <a:xfrm>
              <a:off x="1008" y="3369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9" name="Line 7"/>
            <p:cNvSpPr/>
            <p:nvPr/>
          </p:nvSpPr>
          <p:spPr>
            <a:xfrm>
              <a:off x="1096" y="3446"/>
              <a:ext cx="38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8"/>
          <p:cNvGrpSpPr/>
          <p:nvPr/>
        </p:nvGrpSpPr>
        <p:grpSpPr>
          <a:xfrm>
            <a:off x="4356100" y="4257675"/>
            <a:ext cx="914400" cy="900113"/>
            <a:chOff x="2592" y="3177"/>
            <a:chExt cx="576" cy="567"/>
          </a:xfrm>
        </p:grpSpPr>
        <p:sp>
          <p:nvSpPr>
            <p:cNvPr id="11314" name="Text Box 9"/>
            <p:cNvSpPr txBox="1"/>
            <p:nvPr/>
          </p:nvSpPr>
          <p:spPr>
            <a:xfrm>
              <a:off x="2770" y="3177"/>
              <a:ext cx="35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1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5" name="Text Box 10"/>
            <p:cNvSpPr txBox="1"/>
            <p:nvPr/>
          </p:nvSpPr>
          <p:spPr>
            <a:xfrm>
              <a:off x="2592" y="3417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100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6" name="Line 11"/>
            <p:cNvSpPr/>
            <p:nvPr/>
          </p:nvSpPr>
          <p:spPr>
            <a:xfrm>
              <a:off x="2776" y="3494"/>
              <a:ext cx="38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12"/>
          <p:cNvGrpSpPr/>
          <p:nvPr/>
        </p:nvGrpSpPr>
        <p:grpSpPr>
          <a:xfrm>
            <a:off x="5940425" y="4257675"/>
            <a:ext cx="1439863" cy="900113"/>
            <a:chOff x="4512" y="3168"/>
            <a:chExt cx="1056" cy="567"/>
          </a:xfrm>
        </p:grpSpPr>
        <p:sp>
          <p:nvSpPr>
            <p:cNvPr id="11311" name="Text Box 13"/>
            <p:cNvSpPr txBox="1"/>
            <p:nvPr/>
          </p:nvSpPr>
          <p:spPr>
            <a:xfrm>
              <a:off x="4752" y="3168"/>
              <a:ext cx="3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1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2" name="Text Box 14"/>
            <p:cNvSpPr txBox="1"/>
            <p:nvPr/>
          </p:nvSpPr>
          <p:spPr>
            <a:xfrm>
              <a:off x="4512" y="3408"/>
              <a:ext cx="10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1000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3" name="Line 15"/>
            <p:cNvSpPr/>
            <p:nvPr/>
          </p:nvSpPr>
          <p:spPr>
            <a:xfrm>
              <a:off x="4656" y="3456"/>
              <a:ext cx="48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20" name="Text Box 16"/>
          <p:cNvSpPr txBox="1"/>
          <p:nvPr/>
        </p:nvSpPr>
        <p:spPr>
          <a:xfrm>
            <a:off x="3132138" y="53086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0.1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4500563" y="5300663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0.01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5976938" y="5308600"/>
            <a:ext cx="1474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0.001</a:t>
            </a:r>
            <a:endParaRPr lang="en-US" altLang="zh-CN" sz="3200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1526" name="Rectangle 22"/>
          <p:cNvSpPr/>
          <p:nvPr/>
        </p:nvSpPr>
        <p:spPr>
          <a:xfrm>
            <a:off x="0" y="4508500"/>
            <a:ext cx="3095625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小数的计数单位：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　　　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  <a:p>
            <a:endParaRPr lang="en-US" altLang="zh-CN" sz="3200" b="1" dirty="0">
              <a:latin typeface="Verdana" panose="020B0604030504040204" pitchFamily="34" charset="0"/>
            </a:endParaRPr>
          </a:p>
        </p:txBody>
      </p:sp>
      <p:sp>
        <p:nvSpPr>
          <p:cNvPr id="21543" name="Text Box 39"/>
          <p:cNvSpPr txBox="1"/>
          <p:nvPr/>
        </p:nvSpPr>
        <p:spPr>
          <a:xfrm>
            <a:off x="4211638" y="1125538"/>
            <a:ext cx="4016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latin typeface="Verdana" panose="020B0604030504040204" pitchFamily="34" charset="0"/>
              </a:rPr>
              <a:t>3</a:t>
            </a:r>
            <a:endParaRPr lang="en-US" altLang="zh-CN" sz="2400" b="1" dirty="0">
              <a:latin typeface="Verdana" panose="020B0604030504040204" pitchFamily="34" charset="0"/>
            </a:endParaRPr>
          </a:p>
        </p:txBody>
      </p:sp>
      <p:sp>
        <p:nvSpPr>
          <p:cNvPr id="21544" name="Text Box 40"/>
          <p:cNvSpPr txBox="1"/>
          <p:nvPr/>
        </p:nvSpPr>
        <p:spPr>
          <a:xfrm>
            <a:off x="4140200" y="1901825"/>
            <a:ext cx="4365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Verdana" panose="020B0604030504040204" pitchFamily="34" charset="0"/>
              </a:rPr>
              <a:t>5</a:t>
            </a:r>
            <a:endParaRPr lang="en-US" altLang="zh-CN" sz="2800" b="1" dirty="0">
              <a:latin typeface="Verdana" panose="020B0604030504040204" pitchFamily="34" charset="0"/>
            </a:endParaRPr>
          </a:p>
        </p:txBody>
      </p:sp>
      <p:sp>
        <p:nvSpPr>
          <p:cNvPr id="21545" name="Text Box 41"/>
          <p:cNvSpPr txBox="1"/>
          <p:nvPr/>
        </p:nvSpPr>
        <p:spPr>
          <a:xfrm>
            <a:off x="4427538" y="2708275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Verdana" panose="020B0604030504040204" pitchFamily="34" charset="0"/>
              </a:rPr>
              <a:t>7 </a:t>
            </a:r>
            <a:endParaRPr lang="en-US" altLang="zh-CN" sz="2400" b="1" dirty="0">
              <a:latin typeface="Verdana" panose="020B0604030504040204" pitchFamily="34" charset="0"/>
            </a:endParaRPr>
          </a:p>
        </p:txBody>
      </p:sp>
      <p:sp>
        <p:nvSpPr>
          <p:cNvPr id="21546" name="Text Box 42"/>
          <p:cNvSpPr txBox="1"/>
          <p:nvPr/>
        </p:nvSpPr>
        <p:spPr>
          <a:xfrm>
            <a:off x="4500563" y="3573463"/>
            <a:ext cx="4016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latin typeface="Verdana" panose="020B0604030504040204" pitchFamily="34" charset="0"/>
              </a:rPr>
              <a:t>9</a:t>
            </a:r>
            <a:endParaRPr lang="en-US" altLang="zh-CN" sz="2400" b="1" dirty="0">
              <a:latin typeface="Verdana" panose="020B0604030504040204" pitchFamily="34" charset="0"/>
            </a:endParaRPr>
          </a:p>
        </p:txBody>
      </p:sp>
      <p:grpSp>
        <p:nvGrpSpPr>
          <p:cNvPr id="11278" name="Group 59"/>
          <p:cNvGrpSpPr/>
          <p:nvPr/>
        </p:nvGrpSpPr>
        <p:grpSpPr>
          <a:xfrm>
            <a:off x="2411413" y="836613"/>
            <a:ext cx="5113337" cy="1009650"/>
            <a:chOff x="1519" y="527"/>
            <a:chExt cx="3221" cy="636"/>
          </a:xfrm>
        </p:grpSpPr>
        <p:sp>
          <p:nvSpPr>
            <p:cNvPr id="11306" name="Rectangle 20"/>
            <p:cNvSpPr/>
            <p:nvPr/>
          </p:nvSpPr>
          <p:spPr>
            <a:xfrm>
              <a:off x="1519" y="709"/>
              <a:ext cx="322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/>
              <a:r>
                <a:rPr lang="en-US" altLang="zh-CN" sz="2400" b="1" dirty="0">
                  <a:latin typeface="Verdana" panose="020B0604030504040204" pitchFamily="34" charset="0"/>
                </a:rPr>
                <a:t>0.3</a:t>
              </a:r>
              <a:r>
                <a:rPr lang="zh-CN" altLang="en-US" sz="2400" b="1" dirty="0">
                  <a:latin typeface="Verdana" panose="020B0604030504040204" pitchFamily="34" charset="0"/>
                </a:rPr>
                <a:t>里面有（  ）个            </a:t>
              </a:r>
              <a:endParaRPr lang="zh-CN" altLang="en-US" sz="2400" b="1" dirty="0">
                <a:latin typeface="Verdana" panose="020B0604030504040204" pitchFamily="34" charset="0"/>
              </a:endParaRPr>
            </a:p>
            <a:p>
              <a:pPr marL="342900" indent="-342900"/>
              <a:endParaRPr lang="zh-CN" altLang="en-US" sz="2400" b="1" dirty="0">
                <a:latin typeface="Verdana" panose="020B0604030504040204" pitchFamily="34" charset="0"/>
              </a:endParaRPr>
            </a:p>
            <a:p>
              <a:pPr marL="342900" indent="-342900"/>
              <a:endParaRPr lang="en-US" altLang="zh-CN" sz="2400" b="1" dirty="0">
                <a:latin typeface="Verdana" panose="020B0604030504040204" pitchFamily="34" charset="0"/>
              </a:endParaRPr>
            </a:p>
          </p:txBody>
        </p:sp>
        <p:grpSp>
          <p:nvGrpSpPr>
            <p:cNvPr id="11307" name="Group 23"/>
            <p:cNvGrpSpPr/>
            <p:nvPr/>
          </p:nvGrpSpPr>
          <p:grpSpPr>
            <a:xfrm>
              <a:off x="3198" y="527"/>
              <a:ext cx="576" cy="583"/>
              <a:chOff x="1008" y="3168"/>
              <a:chExt cx="576" cy="458"/>
            </a:xfrm>
          </p:grpSpPr>
          <p:sp>
            <p:nvSpPr>
              <p:cNvPr id="11308" name="Text Box 24"/>
              <p:cNvSpPr txBox="1"/>
              <p:nvPr/>
            </p:nvSpPr>
            <p:spPr>
              <a:xfrm>
                <a:off x="1104" y="3168"/>
                <a:ext cx="350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1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9" name="Text Box 25"/>
              <p:cNvSpPr txBox="1"/>
              <p:nvPr/>
            </p:nvSpPr>
            <p:spPr>
              <a:xfrm>
                <a:off x="1008" y="3369"/>
                <a:ext cx="576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 10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10" name="Line 26"/>
              <p:cNvSpPr/>
              <p:nvPr/>
            </p:nvSpPr>
            <p:spPr>
              <a:xfrm>
                <a:off x="1096" y="3446"/>
                <a:ext cx="384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1279" name="Group 61"/>
          <p:cNvGrpSpPr/>
          <p:nvPr/>
        </p:nvGrpSpPr>
        <p:grpSpPr>
          <a:xfrm>
            <a:off x="2411413" y="2420938"/>
            <a:ext cx="3722687" cy="936625"/>
            <a:chOff x="1519" y="1525"/>
            <a:chExt cx="2345" cy="590"/>
          </a:xfrm>
        </p:grpSpPr>
        <p:grpSp>
          <p:nvGrpSpPr>
            <p:cNvPr id="11300" name="Group 50"/>
            <p:cNvGrpSpPr/>
            <p:nvPr/>
          </p:nvGrpSpPr>
          <p:grpSpPr>
            <a:xfrm>
              <a:off x="3288" y="1525"/>
              <a:ext cx="576" cy="590"/>
              <a:chOff x="4740" y="799"/>
              <a:chExt cx="576" cy="590"/>
            </a:xfrm>
          </p:grpSpPr>
          <p:sp>
            <p:nvSpPr>
              <p:cNvPr id="11302" name="Text Box 28"/>
              <p:cNvSpPr txBox="1"/>
              <p:nvPr/>
            </p:nvSpPr>
            <p:spPr>
              <a:xfrm>
                <a:off x="4872" y="799"/>
                <a:ext cx="350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1</a:t>
                </a:r>
                <a:endParaRPr lang="en-US" altLang="zh-CN" sz="2800" b="1" dirty="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303" name="Group 49"/>
              <p:cNvGrpSpPr/>
              <p:nvPr/>
            </p:nvGrpSpPr>
            <p:grpSpPr>
              <a:xfrm>
                <a:off x="4740" y="1062"/>
                <a:ext cx="576" cy="327"/>
                <a:chOff x="4740" y="1062"/>
                <a:chExt cx="576" cy="327"/>
              </a:xfrm>
            </p:grpSpPr>
            <p:sp>
              <p:nvSpPr>
                <p:cNvPr id="11304" name="Text Box 29"/>
                <p:cNvSpPr txBox="1"/>
                <p:nvPr/>
              </p:nvSpPr>
              <p:spPr>
                <a:xfrm>
                  <a:off x="4740" y="1062"/>
                  <a:ext cx="576" cy="3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2800" b="1" dirty="0">
                      <a:solidFill>
                        <a:srgbClr val="FF00FF"/>
                      </a:solidFill>
                      <a:latin typeface="Times New Roman" panose="02020603050405020304" pitchFamily="18" charset="0"/>
                    </a:rPr>
                    <a:t>100</a:t>
                  </a:r>
                  <a:endParaRPr lang="en-US" altLang="zh-CN" sz="2800" b="1" dirty="0">
                    <a:solidFill>
                      <a:srgbClr val="FF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05" name="Line 30"/>
                <p:cNvSpPr/>
                <p:nvPr/>
              </p:nvSpPr>
              <p:spPr>
                <a:xfrm>
                  <a:off x="4878" y="1116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1301" name="Rectangle 55"/>
            <p:cNvSpPr/>
            <p:nvPr/>
          </p:nvSpPr>
          <p:spPr>
            <a:xfrm>
              <a:off x="1519" y="1706"/>
              <a:ext cx="19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latin typeface="Verdana" panose="020B0604030504040204" pitchFamily="34" charset="0"/>
                </a:rPr>
                <a:t>0.07</a:t>
              </a:r>
              <a:r>
                <a:rPr lang="zh-CN" altLang="en-US" sz="2400" b="1" dirty="0">
                  <a:latin typeface="Verdana" panose="020B0604030504040204" pitchFamily="34" charset="0"/>
                </a:rPr>
                <a:t>里面有（   ）个</a:t>
              </a:r>
              <a:endParaRPr lang="zh-CN" altLang="en-US" sz="24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1280" name="Group 60"/>
          <p:cNvGrpSpPr/>
          <p:nvPr/>
        </p:nvGrpSpPr>
        <p:grpSpPr>
          <a:xfrm>
            <a:off x="2411413" y="1557338"/>
            <a:ext cx="3506787" cy="925512"/>
            <a:chOff x="1565" y="981"/>
            <a:chExt cx="2209" cy="583"/>
          </a:xfrm>
        </p:grpSpPr>
        <p:grpSp>
          <p:nvGrpSpPr>
            <p:cNvPr id="11295" name="Group 56"/>
            <p:cNvGrpSpPr/>
            <p:nvPr/>
          </p:nvGrpSpPr>
          <p:grpSpPr>
            <a:xfrm>
              <a:off x="3198" y="981"/>
              <a:ext cx="576" cy="583"/>
              <a:chOff x="2168" y="1343"/>
              <a:chExt cx="576" cy="583"/>
            </a:xfrm>
          </p:grpSpPr>
          <p:sp>
            <p:nvSpPr>
              <p:cNvPr id="11297" name="Text Box 44"/>
              <p:cNvSpPr txBox="1"/>
              <p:nvPr/>
            </p:nvSpPr>
            <p:spPr>
              <a:xfrm>
                <a:off x="2264" y="1343"/>
                <a:ext cx="35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1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8" name="Text Box 45"/>
              <p:cNvSpPr txBox="1"/>
              <p:nvPr/>
            </p:nvSpPr>
            <p:spPr>
              <a:xfrm>
                <a:off x="2168" y="1599"/>
                <a:ext cx="57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 10</a:t>
                </a:r>
                <a:endPara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9" name="Line 46"/>
              <p:cNvSpPr/>
              <p:nvPr/>
            </p:nvSpPr>
            <p:spPr>
              <a:xfrm>
                <a:off x="2256" y="1697"/>
                <a:ext cx="384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296" name="Rectangle 57"/>
            <p:cNvSpPr/>
            <p:nvPr/>
          </p:nvSpPr>
          <p:spPr>
            <a:xfrm>
              <a:off x="1565" y="1207"/>
              <a:ext cx="174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latin typeface="Verdana" panose="020B0604030504040204" pitchFamily="34" charset="0"/>
                </a:rPr>
                <a:t>0.5</a:t>
              </a:r>
              <a:r>
                <a:rPr lang="zh-CN" altLang="en-US" sz="2400" b="1" dirty="0">
                  <a:latin typeface="Verdana" panose="020B0604030504040204" pitchFamily="34" charset="0"/>
                </a:rPr>
                <a:t>里面有（  ）个</a:t>
              </a:r>
              <a:endParaRPr lang="zh-CN" altLang="en-US" sz="24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1281" name="Group 62"/>
          <p:cNvGrpSpPr/>
          <p:nvPr/>
        </p:nvGrpSpPr>
        <p:grpSpPr>
          <a:xfrm>
            <a:off x="2411413" y="3357563"/>
            <a:ext cx="3795712" cy="900112"/>
            <a:chOff x="1519" y="2115"/>
            <a:chExt cx="2391" cy="567"/>
          </a:xfrm>
        </p:grpSpPr>
        <p:grpSp>
          <p:nvGrpSpPr>
            <p:cNvPr id="11290" name="Group 35"/>
            <p:cNvGrpSpPr/>
            <p:nvPr/>
          </p:nvGrpSpPr>
          <p:grpSpPr>
            <a:xfrm>
              <a:off x="3334" y="2115"/>
              <a:ext cx="576" cy="567"/>
              <a:chOff x="2592" y="3177"/>
              <a:chExt cx="576" cy="567"/>
            </a:xfrm>
          </p:grpSpPr>
          <p:sp>
            <p:nvSpPr>
              <p:cNvPr id="11292" name="Text Box 36"/>
              <p:cNvSpPr txBox="1"/>
              <p:nvPr/>
            </p:nvSpPr>
            <p:spPr>
              <a:xfrm>
                <a:off x="2770" y="3177"/>
                <a:ext cx="350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1</a:t>
                </a:r>
                <a:endParaRPr lang="en-US" altLang="zh-CN" sz="2800" b="1" dirty="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3" name="Text Box 37"/>
              <p:cNvSpPr txBox="1"/>
              <p:nvPr/>
            </p:nvSpPr>
            <p:spPr>
              <a:xfrm>
                <a:off x="2592" y="3417"/>
                <a:ext cx="576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100</a:t>
                </a:r>
                <a:endParaRPr lang="en-US" altLang="zh-CN" sz="2800" b="1" dirty="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4" name="Line 38"/>
              <p:cNvSpPr/>
              <p:nvPr/>
            </p:nvSpPr>
            <p:spPr>
              <a:xfrm>
                <a:off x="2776" y="3494"/>
                <a:ext cx="384" cy="0"/>
              </a:xfrm>
              <a:prstGeom prst="line">
                <a:avLst/>
              </a:prstGeom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291" name="Rectangle 58"/>
            <p:cNvSpPr/>
            <p:nvPr/>
          </p:nvSpPr>
          <p:spPr>
            <a:xfrm>
              <a:off x="1519" y="2251"/>
              <a:ext cx="20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 dirty="0">
                  <a:latin typeface="Verdana" panose="020B0604030504040204" pitchFamily="34" charset="0"/>
                </a:rPr>
                <a:t>0.09</a:t>
              </a:r>
              <a:r>
                <a:rPr lang="zh-CN" altLang="en-US" sz="2400" b="1" dirty="0">
                  <a:latin typeface="Verdana" panose="020B0604030504040204" pitchFamily="34" charset="0"/>
                </a:rPr>
                <a:t>里面有（    ）个</a:t>
              </a:r>
              <a:endParaRPr lang="zh-CN" altLang="en-US" sz="24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11282" name="Text Box 63"/>
          <p:cNvSpPr txBox="1"/>
          <p:nvPr/>
        </p:nvSpPr>
        <p:spPr>
          <a:xfrm>
            <a:off x="5867400" y="1268413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Verdana" panose="020B0604030504040204" pitchFamily="34" charset="0"/>
              </a:rPr>
              <a:t>，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1283" name="Text Box 64"/>
          <p:cNvSpPr txBox="1"/>
          <p:nvPr/>
        </p:nvSpPr>
        <p:spPr>
          <a:xfrm>
            <a:off x="5940425" y="1916113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Verdana" panose="020B0604030504040204" pitchFamily="34" charset="0"/>
              </a:rPr>
              <a:t>，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1284" name="Text Box 65"/>
          <p:cNvSpPr txBox="1"/>
          <p:nvPr/>
        </p:nvSpPr>
        <p:spPr>
          <a:xfrm>
            <a:off x="6156325" y="2708275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Verdana" panose="020B0604030504040204" pitchFamily="34" charset="0"/>
              </a:rPr>
              <a:t>，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1285" name="Text Box 66"/>
          <p:cNvSpPr txBox="1"/>
          <p:nvPr/>
        </p:nvSpPr>
        <p:spPr>
          <a:xfrm>
            <a:off x="6156325" y="371633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Verdana" panose="020B0604030504040204" pitchFamily="34" charset="0"/>
              </a:rPr>
              <a:t>。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21525" name="Rectangle 21"/>
          <p:cNvSpPr/>
          <p:nvPr/>
        </p:nvSpPr>
        <p:spPr>
          <a:xfrm>
            <a:off x="7237413" y="4300538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Arial" panose="020B0604020202020204" pitchFamily="34" charset="0"/>
              </a:rPr>
              <a:t>…</a:t>
            </a:r>
            <a:r>
              <a:rPr lang="en-US" altLang="zh-CN" sz="3600" b="1" dirty="0">
                <a:latin typeface="Verdana" panose="020B0604030504040204" pitchFamily="34" charset="0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</a:rPr>
              <a:t>…</a:t>
            </a:r>
            <a:endParaRPr lang="en-US" altLang="zh-CN" sz="3600" b="1" dirty="0">
              <a:latin typeface="Verdana" panose="020B0604030504040204" pitchFamily="34" charset="0"/>
            </a:endParaRPr>
          </a:p>
        </p:txBody>
      </p:sp>
      <p:sp>
        <p:nvSpPr>
          <p:cNvPr id="21571" name="Rectangle 67"/>
          <p:cNvSpPr/>
          <p:nvPr/>
        </p:nvSpPr>
        <p:spPr>
          <a:xfrm>
            <a:off x="7380288" y="5092700"/>
            <a:ext cx="1225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… …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21573" name="Rectangle 69"/>
          <p:cNvSpPr/>
          <p:nvPr/>
        </p:nvSpPr>
        <p:spPr>
          <a:xfrm>
            <a:off x="0" y="4508500"/>
            <a:ext cx="3095625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  <a:p>
            <a:endParaRPr lang="en-US" altLang="zh-CN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0030101010101" pitchFamily="2" charset="-122"/>
              </a:rPr>
              <a:t>　　　分别写作：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0030101010101" pitchFamily="2" charset="-122"/>
            </a:endParaRPr>
          </a:p>
          <a:p>
            <a:endParaRPr lang="en-US" altLang="zh-CN" sz="3200" b="1" dirty="0">
              <a:latin typeface="Verdana" panose="020B0604030504040204" pitchFamily="34" charset="0"/>
            </a:endParaRPr>
          </a:p>
        </p:txBody>
      </p:sp>
      <p:sp>
        <p:nvSpPr>
          <p:cNvPr id="11289" name="WordArt 56"/>
          <p:cNvSpPr>
            <a:spLocks noTextEdit="1"/>
          </p:cNvSpPr>
          <p:nvPr/>
        </p:nvSpPr>
        <p:spPr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1" grpId="0"/>
      <p:bldP spid="21522" grpId="0"/>
      <p:bldP spid="21526" grpId="0"/>
      <p:bldP spid="21543" grpId="0"/>
      <p:bldP spid="21544" grpId="0"/>
      <p:bldP spid="21545" grpId="0"/>
      <p:bldP spid="21546" grpId="0"/>
      <p:bldP spid="21525" grpId="0"/>
      <p:bldP spid="21571" grpId="0"/>
      <p:bldP spid="2157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5956</Words>
  <Application>WPS 演示</Application>
  <PresentationFormat>全屏显示(4:3)</PresentationFormat>
  <Paragraphs>815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5" baseType="lpstr">
      <vt:lpstr>Arial</vt:lpstr>
      <vt:lpstr>宋体</vt:lpstr>
      <vt:lpstr>Wingdings</vt:lpstr>
      <vt:lpstr>Garamond</vt:lpstr>
      <vt:lpstr>幼圆</vt:lpstr>
      <vt:lpstr>方正姚体</vt:lpstr>
      <vt:lpstr>黑体</vt:lpstr>
      <vt:lpstr>Times New Roman</vt:lpstr>
      <vt:lpstr>Verdana</vt:lpstr>
      <vt:lpstr>华文楷体</vt:lpstr>
      <vt:lpstr>华文细黑</vt:lpstr>
      <vt:lpstr>方正隶变简体</vt:lpstr>
      <vt:lpstr>楷体_GB2312</vt:lpstr>
      <vt:lpstr>华文彩云</vt:lpstr>
      <vt:lpstr>华文新魏</vt:lpstr>
      <vt:lpstr>仿宋_GB2312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www.xkb1.com</Company>
  <LinksUpToDate>false</LinksUpToDate>
  <SharedDoc>false</SharedDoc>
  <HyperlinksChanged>false</HyperlinksChanged>
  <AppVersion>14.0000</AppVersion>
  <Manager>www.xkb1.com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www.xkb1.com</dc:title>
  <dc:creator>www.xkb1.com</dc:creator>
  <cp:keywords>www.xkb1.com</cp:keywords>
  <dc:description>www.xkb1.com</dc:description>
  <dc:subject>www.xkb1.com</dc:subject>
  <cp:category>www.xkb1.com</cp:category>
  <cp:lastModifiedBy>Administrator</cp:lastModifiedBy>
  <cp:revision>20</cp:revision>
  <dcterms:created xsi:type="dcterms:W3CDTF">2013-05-02T14:05:48Z</dcterms:created>
  <dcterms:modified xsi:type="dcterms:W3CDTF">2017-10-20T07:02:49Z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