
<file path=[Content_Types].xml><?xml version="1.0" encoding="utf-8"?>
<Types xmlns="http://schemas.openxmlformats.org/package/2006/content-types">
  <Default Extension="jpeg" ContentType="image/jpe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9933"/>
    <a:srgbClr val="FFCC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组合 2049"/>
          <p:cNvGrpSpPr/>
          <p:nvPr/>
        </p:nvGrpSpPr>
        <p:grpSpPr>
          <a:xfrm>
            <a:off x="0" y="-12700"/>
            <a:ext cx="9155113" cy="6883400"/>
            <a:chOff x="0" y="0"/>
            <a:chExt cx="5767" cy="4337"/>
          </a:xfrm>
        </p:grpSpPr>
        <p:sp>
          <p:nvSpPr>
            <p:cNvPr id="2051" name="未知"/>
            <p:cNvSpPr/>
            <p:nvPr/>
          </p:nvSpPr>
          <p:spPr>
            <a:xfrm>
              <a:off x="1632" y="4"/>
              <a:ext cx="1737" cy="4333"/>
            </a:xfrm>
            <a:custGeom>
              <a:avLst/>
              <a:gdLst/>
              <a:ahLst/>
              <a:cxnLst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2" name="未知"/>
            <p:cNvSpPr/>
            <p:nvPr/>
          </p:nvSpPr>
          <p:spPr>
            <a:xfrm>
              <a:off x="0" y="2"/>
              <a:ext cx="1737" cy="4329"/>
            </a:xfrm>
            <a:custGeom>
              <a:avLst/>
              <a:gdLst/>
              <a:ahLst/>
              <a:cxnLst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3" name="未知"/>
            <p:cNvSpPr/>
            <p:nvPr/>
          </p:nvSpPr>
          <p:spPr>
            <a:xfrm>
              <a:off x="3744" y="5"/>
              <a:ext cx="1739" cy="4330"/>
            </a:xfrm>
            <a:custGeom>
              <a:avLst/>
              <a:gdLst/>
              <a:ahLst/>
              <a:cxnLst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4" name="未知"/>
            <p:cNvSpPr/>
            <p:nvPr/>
          </p:nvSpPr>
          <p:spPr>
            <a:xfrm>
              <a:off x="1920" y="0"/>
              <a:ext cx="2080" cy="4324"/>
            </a:xfrm>
            <a:custGeom>
              <a:avLst/>
              <a:gdLst/>
              <a:ahLst/>
              <a:cxnLst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5" name="未知"/>
            <p:cNvSpPr/>
            <p:nvPr/>
          </p:nvSpPr>
          <p:spPr>
            <a:xfrm>
              <a:off x="117" y="106"/>
              <a:ext cx="3504" cy="1536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6" name="未知"/>
            <p:cNvSpPr/>
            <p:nvPr/>
          </p:nvSpPr>
          <p:spPr>
            <a:xfrm rot="-18897039" flipH="1">
              <a:off x="810" y="775"/>
              <a:ext cx="2544" cy="1008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7" name="未知"/>
            <p:cNvSpPr/>
            <p:nvPr/>
          </p:nvSpPr>
          <p:spPr>
            <a:xfrm>
              <a:off x="83" y="58"/>
              <a:ext cx="3504" cy="1536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" name="未知"/>
            <p:cNvSpPr/>
            <p:nvPr/>
          </p:nvSpPr>
          <p:spPr>
            <a:xfrm rot="18704158">
              <a:off x="-984" y="1050"/>
              <a:ext cx="3504" cy="1536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9" name="未知"/>
            <p:cNvSpPr/>
            <p:nvPr/>
          </p:nvSpPr>
          <p:spPr>
            <a:xfrm rot="19294860">
              <a:off x="1331" y="922"/>
              <a:ext cx="3594" cy="1735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0" name="未知"/>
            <p:cNvSpPr/>
            <p:nvPr/>
          </p:nvSpPr>
          <p:spPr>
            <a:xfrm rot="-19515582" flipH="1">
              <a:off x="1859" y="874"/>
              <a:ext cx="3504" cy="1536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1" name="未知"/>
            <p:cNvSpPr/>
            <p:nvPr/>
          </p:nvSpPr>
          <p:spPr>
            <a:xfrm>
              <a:off x="4250" y="2"/>
              <a:ext cx="1089" cy="2285"/>
            </a:xfrm>
            <a:custGeom>
              <a:avLst/>
              <a:gdLst/>
              <a:ahLst/>
              <a:cxnLst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2" name="矩形 2061"/>
            <p:cNvSpPr/>
            <p:nvPr/>
          </p:nvSpPr>
          <p:spPr>
            <a:xfrm>
              <a:off x="0" y="245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3" name="未知"/>
            <p:cNvSpPr/>
            <p:nvPr/>
          </p:nvSpPr>
          <p:spPr>
            <a:xfrm>
              <a:off x="1632" y="2496"/>
              <a:ext cx="1737" cy="382"/>
            </a:xfrm>
            <a:custGeom>
              <a:avLst/>
              <a:gdLst/>
              <a:ahLst/>
              <a:cxnLst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4" name="未知"/>
            <p:cNvSpPr/>
            <p:nvPr/>
          </p:nvSpPr>
          <p:spPr>
            <a:xfrm>
              <a:off x="0" y="2496"/>
              <a:ext cx="1737" cy="381"/>
            </a:xfrm>
            <a:custGeom>
              <a:avLst/>
              <a:gdLst/>
              <a:ahLst/>
              <a:cxnLst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5" name="未知"/>
            <p:cNvSpPr/>
            <p:nvPr/>
          </p:nvSpPr>
          <p:spPr>
            <a:xfrm>
              <a:off x="3744" y="2496"/>
              <a:ext cx="1739" cy="382"/>
            </a:xfrm>
            <a:custGeom>
              <a:avLst/>
              <a:gdLst/>
              <a:ahLst/>
              <a:cxnLst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6" name="未知"/>
            <p:cNvSpPr/>
            <p:nvPr/>
          </p:nvSpPr>
          <p:spPr>
            <a:xfrm>
              <a:off x="1920" y="2496"/>
              <a:ext cx="2080" cy="381"/>
            </a:xfrm>
            <a:custGeom>
              <a:avLst/>
              <a:gdLst/>
              <a:ahLst/>
              <a:cxnLst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7" name="矩形 2066"/>
            <p:cNvSpPr/>
            <p:nvPr/>
          </p:nvSpPr>
          <p:spPr>
            <a:xfrm>
              <a:off x="7" y="246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8" name="未知"/>
            <p:cNvSpPr/>
            <p:nvPr/>
          </p:nvSpPr>
          <p:spPr>
            <a:xfrm>
              <a:off x="2583" y="2458"/>
              <a:ext cx="1036" cy="420"/>
            </a:xfrm>
            <a:custGeom>
              <a:avLst/>
              <a:gdLst/>
              <a:ahLst/>
              <a:cxnLst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9" name="未知"/>
            <p:cNvSpPr/>
            <p:nvPr/>
          </p:nvSpPr>
          <p:spPr>
            <a:xfrm rot="-2702961" flipH="1">
              <a:off x="1486" y="2426"/>
              <a:ext cx="1060" cy="480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0" name="未知"/>
            <p:cNvSpPr/>
            <p:nvPr/>
          </p:nvSpPr>
          <p:spPr>
            <a:xfrm rot="-2702961" flipH="1">
              <a:off x="766" y="2426"/>
              <a:ext cx="1060" cy="480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1" name="未知"/>
            <p:cNvSpPr/>
            <p:nvPr/>
          </p:nvSpPr>
          <p:spPr>
            <a:xfrm rot="-2702961" flipH="1">
              <a:off x="29" y="2393"/>
              <a:ext cx="1034" cy="487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2" name="未知"/>
            <p:cNvSpPr/>
            <p:nvPr/>
          </p:nvSpPr>
          <p:spPr>
            <a:xfrm flipH="1" flipV="1">
              <a:off x="576" y="2450"/>
              <a:ext cx="3552" cy="432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3" name="未知"/>
            <p:cNvSpPr/>
            <p:nvPr/>
          </p:nvSpPr>
          <p:spPr>
            <a:xfrm flipH="1" flipV="1">
              <a:off x="240" y="2450"/>
              <a:ext cx="1536" cy="432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4" name="未知"/>
            <p:cNvSpPr/>
            <p:nvPr/>
          </p:nvSpPr>
          <p:spPr>
            <a:xfrm flipH="1" flipV="1">
              <a:off x="3036" y="2498"/>
              <a:ext cx="1332" cy="383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5" name="未知"/>
            <p:cNvSpPr/>
            <p:nvPr/>
          </p:nvSpPr>
          <p:spPr>
            <a:xfrm flipH="1" flipV="1">
              <a:off x="3984" y="2450"/>
              <a:ext cx="1536" cy="432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6" name="未知"/>
            <p:cNvSpPr/>
            <p:nvPr/>
          </p:nvSpPr>
          <p:spPr>
            <a:xfrm flipH="1" flipV="1">
              <a:off x="3456" y="2450"/>
              <a:ext cx="2304" cy="432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7" name="矩形 2076"/>
            <p:cNvSpPr/>
            <p:nvPr/>
          </p:nvSpPr>
          <p:spPr>
            <a:xfrm>
              <a:off x="0" y="247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8" name="矩形 2077"/>
            <p:cNvSpPr/>
            <p:nvPr/>
          </p:nvSpPr>
          <p:spPr>
            <a:xfrm>
              <a:off x="0" y="2889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9" name="矩形 2078"/>
            <p:cNvSpPr/>
            <p:nvPr/>
          </p:nvSpPr>
          <p:spPr>
            <a:xfrm>
              <a:off x="0" y="3417"/>
              <a:ext cx="5760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2080" name="图片 2079" descr="D:\FRONTPAGE THEMES\BLITZ\BTZBUL1A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6" y="1659"/>
              <a:ext cx="204" cy="204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081" name="标题 2080"/>
          <p:cNvSpPr>
            <a:spLocks noGrp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l">
              <a:defRPr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82" name="副标题 2081"/>
          <p:cNvSpPr>
            <a:spLocks noGrp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83" name="日期占位符 2082"/>
          <p:cNvSpPr>
            <a:spLocks noGrp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2084" name="页脚占位符 2083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2085" name="灯片编号占位符 2084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716657" cy="56308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组合 1025"/>
          <p:cNvGrpSpPr/>
          <p:nvPr/>
        </p:nvGrpSpPr>
        <p:grpSpPr>
          <a:xfrm>
            <a:off x="0" y="0"/>
            <a:ext cx="9144000" cy="7405688"/>
            <a:chOff x="0" y="0"/>
            <a:chExt cx="5760" cy="4665"/>
          </a:xfrm>
        </p:grpSpPr>
        <p:sp>
          <p:nvSpPr>
            <p:cNvPr id="1027" name="未知"/>
            <p:cNvSpPr/>
            <p:nvPr/>
          </p:nvSpPr>
          <p:spPr>
            <a:xfrm>
              <a:off x="1632" y="4"/>
              <a:ext cx="1737" cy="4333"/>
            </a:xfrm>
            <a:custGeom>
              <a:avLst/>
              <a:gdLst/>
              <a:ahLst/>
              <a:cxnLst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8" name="未知"/>
            <p:cNvSpPr/>
            <p:nvPr/>
          </p:nvSpPr>
          <p:spPr>
            <a:xfrm>
              <a:off x="0" y="2"/>
              <a:ext cx="1737" cy="4329"/>
            </a:xfrm>
            <a:custGeom>
              <a:avLst/>
              <a:gdLst/>
              <a:ahLst/>
              <a:cxnLst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9" name="未知"/>
            <p:cNvSpPr/>
            <p:nvPr/>
          </p:nvSpPr>
          <p:spPr>
            <a:xfrm>
              <a:off x="3744" y="5"/>
              <a:ext cx="1739" cy="4330"/>
            </a:xfrm>
            <a:custGeom>
              <a:avLst/>
              <a:gdLst/>
              <a:ahLst/>
              <a:cxnLst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0" name="未知"/>
            <p:cNvSpPr/>
            <p:nvPr/>
          </p:nvSpPr>
          <p:spPr>
            <a:xfrm>
              <a:off x="1920" y="0"/>
              <a:ext cx="2080" cy="4324"/>
            </a:xfrm>
            <a:custGeom>
              <a:avLst/>
              <a:gdLst/>
              <a:ahLst/>
              <a:cxnLst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1" name="未知"/>
            <p:cNvSpPr/>
            <p:nvPr/>
          </p:nvSpPr>
          <p:spPr>
            <a:xfrm>
              <a:off x="117" y="106"/>
              <a:ext cx="3504" cy="1536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2" name="未知"/>
            <p:cNvSpPr/>
            <p:nvPr/>
          </p:nvSpPr>
          <p:spPr>
            <a:xfrm rot="-18897039" flipH="1">
              <a:off x="810" y="775"/>
              <a:ext cx="2544" cy="1008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3" name="未知"/>
            <p:cNvSpPr/>
            <p:nvPr/>
          </p:nvSpPr>
          <p:spPr>
            <a:xfrm>
              <a:off x="83" y="58"/>
              <a:ext cx="3504" cy="1536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4" name="未知"/>
            <p:cNvSpPr/>
            <p:nvPr userDrawn="1"/>
          </p:nvSpPr>
          <p:spPr>
            <a:xfrm rot="18704158">
              <a:off x="-984" y="1050"/>
              <a:ext cx="3504" cy="1536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5" name="未知"/>
            <p:cNvSpPr/>
            <p:nvPr/>
          </p:nvSpPr>
          <p:spPr>
            <a:xfrm rot="19294860">
              <a:off x="1331" y="922"/>
              <a:ext cx="3594" cy="1735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6" name="未知"/>
            <p:cNvSpPr/>
            <p:nvPr/>
          </p:nvSpPr>
          <p:spPr>
            <a:xfrm rot="-19515582" flipH="1">
              <a:off x="1859" y="874"/>
              <a:ext cx="3504" cy="1536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7" name="未知"/>
            <p:cNvSpPr/>
            <p:nvPr/>
          </p:nvSpPr>
          <p:spPr>
            <a:xfrm>
              <a:off x="4250" y="2"/>
              <a:ext cx="1089" cy="2285"/>
            </a:xfrm>
            <a:custGeom>
              <a:avLst/>
              <a:gdLst/>
              <a:ahLst/>
              <a:cxnLst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8" name="矩形 1037"/>
            <p:cNvSpPr/>
            <p:nvPr/>
          </p:nvSpPr>
          <p:spPr>
            <a:xfrm>
              <a:off x="0" y="3919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9" name="未知"/>
            <p:cNvSpPr/>
            <p:nvPr/>
          </p:nvSpPr>
          <p:spPr>
            <a:xfrm>
              <a:off x="1632" y="3965"/>
              <a:ext cx="1737" cy="382"/>
            </a:xfrm>
            <a:custGeom>
              <a:avLst/>
              <a:gdLst/>
              <a:ahLst/>
              <a:cxnLst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0" name="未知"/>
            <p:cNvSpPr/>
            <p:nvPr/>
          </p:nvSpPr>
          <p:spPr>
            <a:xfrm>
              <a:off x="0" y="3965"/>
              <a:ext cx="1737" cy="381"/>
            </a:xfrm>
            <a:custGeom>
              <a:avLst/>
              <a:gdLst/>
              <a:ahLst/>
              <a:cxnLst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1" name="未知"/>
            <p:cNvSpPr/>
            <p:nvPr/>
          </p:nvSpPr>
          <p:spPr>
            <a:xfrm>
              <a:off x="3744" y="3965"/>
              <a:ext cx="1739" cy="382"/>
            </a:xfrm>
            <a:custGeom>
              <a:avLst/>
              <a:gdLst/>
              <a:ahLst/>
              <a:cxnLst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2" name="未知"/>
            <p:cNvSpPr/>
            <p:nvPr/>
          </p:nvSpPr>
          <p:spPr>
            <a:xfrm>
              <a:off x="1920" y="3965"/>
              <a:ext cx="2080" cy="381"/>
            </a:xfrm>
            <a:custGeom>
              <a:avLst/>
              <a:gdLst/>
              <a:ahLst/>
              <a:cxnLst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3" name="矩形 1042"/>
            <p:cNvSpPr/>
            <p:nvPr/>
          </p:nvSpPr>
          <p:spPr>
            <a:xfrm>
              <a:off x="0" y="3914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4" name="未知"/>
            <p:cNvSpPr/>
            <p:nvPr/>
          </p:nvSpPr>
          <p:spPr>
            <a:xfrm>
              <a:off x="2583" y="3927"/>
              <a:ext cx="1036" cy="420"/>
            </a:xfrm>
            <a:custGeom>
              <a:avLst/>
              <a:gdLst/>
              <a:ahLst/>
              <a:cxnLst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5" name="未知"/>
            <p:cNvSpPr/>
            <p:nvPr/>
          </p:nvSpPr>
          <p:spPr>
            <a:xfrm rot="-2702961" flipH="1">
              <a:off x="1486" y="3895"/>
              <a:ext cx="1060" cy="480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6" name="未知"/>
            <p:cNvSpPr/>
            <p:nvPr/>
          </p:nvSpPr>
          <p:spPr>
            <a:xfrm rot="-2702961" flipH="1">
              <a:off x="766" y="3895"/>
              <a:ext cx="1060" cy="480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7" name="未知"/>
            <p:cNvSpPr/>
            <p:nvPr/>
          </p:nvSpPr>
          <p:spPr>
            <a:xfrm rot="-2702961" flipH="1">
              <a:off x="29" y="3862"/>
              <a:ext cx="1034" cy="487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8" name="未知"/>
            <p:cNvSpPr/>
            <p:nvPr/>
          </p:nvSpPr>
          <p:spPr>
            <a:xfrm flipH="1" flipV="1">
              <a:off x="576" y="3919"/>
              <a:ext cx="3552" cy="432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9" name="未知"/>
            <p:cNvSpPr/>
            <p:nvPr/>
          </p:nvSpPr>
          <p:spPr>
            <a:xfrm flipH="1" flipV="1">
              <a:off x="240" y="3919"/>
              <a:ext cx="1536" cy="432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0" name="未知"/>
            <p:cNvSpPr/>
            <p:nvPr/>
          </p:nvSpPr>
          <p:spPr>
            <a:xfrm flipH="1" flipV="1">
              <a:off x="3036" y="3967"/>
              <a:ext cx="1332" cy="383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1" name="未知"/>
            <p:cNvSpPr/>
            <p:nvPr/>
          </p:nvSpPr>
          <p:spPr>
            <a:xfrm flipH="1" flipV="1">
              <a:off x="3984" y="3919"/>
              <a:ext cx="1536" cy="432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2" name="未知"/>
            <p:cNvSpPr/>
            <p:nvPr/>
          </p:nvSpPr>
          <p:spPr>
            <a:xfrm flipH="1" flipV="1">
              <a:off x="3456" y="3919"/>
              <a:ext cx="2304" cy="432"/>
            </a:xfrm>
            <a:custGeom>
              <a:avLst/>
              <a:gdLst/>
              <a:ahLst/>
              <a:cxnLst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3" name="矩形 1052"/>
            <p:cNvSpPr/>
            <p:nvPr/>
          </p:nvSpPr>
          <p:spPr>
            <a:xfrm>
              <a:off x="0" y="3940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054" name="标题 1053"/>
          <p:cNvSpPr>
            <a:spLocks noGrp="1"/>
          </p:cNvSpPr>
          <p:nvPr>
            <p:ph type="title"/>
          </p:nvPr>
        </p:nvSpPr>
        <p:spPr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55" name="文本占位符 1054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56" name="日期占位符 1055"/>
          <p:cNvSpPr>
            <a:spLocks noGrp="1"/>
          </p:cNvSpPr>
          <p:nvPr>
            <p:ph type="dt" sz="half" idx="2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1057" name="页脚占位符 1056"/>
          <p:cNvSpPr>
            <a:spLocks noGrp="1"/>
          </p:cNvSpPr>
          <p:nvPr>
            <p:ph type="ftr" sz="quarter" idx="3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lvl="0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1058" name="灯片编号占位符 1057"/>
          <p:cNvSpPr>
            <a:spLocks noGrp="1"/>
          </p:cNvSpPr>
          <p:nvPr>
            <p:ph type="sldNum" sz="quarter" idx="4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/>
            <a:fld id="{9A0DB2DC-4C9A-4742-B13C-FB6460FD3503}" type="slidenum">
              <a:rPr lang="zh-CN" altLang="en-US">
                <a:ea typeface="宋体" panose="02010600030101010101" pitchFamily="2" charset="-122"/>
              </a:rPr>
            </a:fld>
            <a:endParaRPr lang="zh-CN" altLang="en-US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85000"/>
        <a:buBlip>
          <a:blip r:embed="rId12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l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l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600200"/>
          </a:xfrm>
          <a:ln/>
        </p:spPr>
        <p:txBody>
          <a:bodyPr anchor="ctr"/>
          <a:p>
            <a:pPr defTabSz="914400">
              <a:buSzPct val="100000"/>
            </a:pPr>
            <a:r>
              <a:rPr lang="en-US" altLang="zh-CN" sz="5400" b="1" kern="1200" baseline="0">
                <a:solidFill>
                  <a:srgbClr val="FFCC66"/>
                </a:solidFill>
                <a:latin typeface="Arial Black" panose="020B0A04020102090204" pitchFamily="2" charset="0"/>
                <a:ea typeface="宋体" panose="02010600030101010101" pitchFamily="2" charset="-122"/>
              </a:rPr>
              <a:t>     </a:t>
            </a:r>
            <a:r>
              <a:rPr lang="zh-CN" altLang="en-US" sz="5400" b="1" kern="1200" baseline="0">
                <a:solidFill>
                  <a:srgbClr val="FFCC66"/>
                </a:solidFill>
                <a:latin typeface="Arial Black" panose="020B0A04020102090204" pitchFamily="2" charset="0"/>
                <a:ea typeface="宋体" panose="02010600030101010101" pitchFamily="2" charset="-122"/>
              </a:rPr>
              <a:t>动作描写专题训练</a:t>
            </a:r>
            <a:endParaRPr lang="zh-CN" altLang="en-US" sz="5400" b="1" kern="1200" baseline="0">
              <a:solidFill>
                <a:srgbClr val="FFCC66"/>
              </a:solidFill>
              <a:latin typeface="Arial Black" panose="020B0A04020102090204" pitchFamily="2" charset="0"/>
              <a:ea typeface="宋体" panose="02010600030101010101" pitchFamily="2" charset="-122"/>
            </a:endParaRPr>
          </a:p>
        </p:txBody>
      </p:sp>
      <p:sp>
        <p:nvSpPr>
          <p:cNvPr id="4099" name="副标题 4098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781800" cy="1752600"/>
          </a:xfrm>
          <a:ln/>
        </p:spPr>
        <p:txBody>
          <a:bodyPr anchor="ctr"/>
          <a:p>
            <a:pPr defTabSz="914400">
              <a:buSzPct val="85000"/>
            </a:pPr>
            <a:r>
              <a:rPr lang="zh-CN" altLang="en-US" b="1" kern="1200" baseline="0" dirty="0">
                <a:solidFill>
                  <a:srgbClr val="FFCC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冠市中学刘中云</a:t>
            </a:r>
            <a:endParaRPr lang="zh-CN" altLang="en-US" b="1" kern="1200" baseline="0" dirty="0">
              <a:solidFill>
                <a:srgbClr val="FFCC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685800" y="800100"/>
            <a:ext cx="7772400" cy="762000"/>
          </a:xfrm>
          <a:ln/>
        </p:spPr>
        <p:txBody>
          <a:bodyPr anchor="ctr">
            <a:spAutoFit/>
          </a:bodyPr>
          <a:p/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xfrm>
            <a:off x="1600200" y="1981200"/>
            <a:ext cx="7924800" cy="4114800"/>
          </a:xfrm>
          <a:ln/>
        </p:spPr>
        <p:txBody>
          <a:bodyPr/>
          <a:p>
            <a:r>
              <a:rPr lang="zh-CN" altLang="en-US" sz="3600" b="1">
                <a:solidFill>
                  <a:srgbClr val="FFCC66"/>
                </a:solidFill>
              </a:rPr>
              <a:t>什么是动作描写？</a:t>
            </a:r>
            <a:endParaRPr lang="zh-CN" altLang="en-US" sz="3600" b="1">
              <a:solidFill>
                <a:srgbClr val="FFCC66"/>
              </a:solidFill>
            </a:endParaRPr>
          </a:p>
        </p:txBody>
      </p:sp>
      <p:sp>
        <p:nvSpPr>
          <p:cNvPr id="5124" name="矩形 5123"/>
          <p:cNvSpPr/>
          <p:nvPr/>
        </p:nvSpPr>
        <p:spPr>
          <a:xfrm>
            <a:off x="1600200" y="2952750"/>
            <a:ext cx="4724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har char="•"/>
            </a:pPr>
            <a:r>
              <a:rPr lang="zh-CN" altLang="en-US" sz="3600" b="1">
                <a:solidFill>
                  <a:srgbClr val="FFCC66"/>
                </a:solidFill>
                <a:latin typeface="Times New Roman" panose="02020603050405020304" charset="0"/>
                <a:ea typeface="宋体" panose="02010600030101010101" pitchFamily="2" charset="-122"/>
              </a:rPr>
              <a:t>动作描写有哪些作用？</a:t>
            </a:r>
            <a:endParaRPr lang="zh-CN" altLang="en-US" sz="3600" b="1">
              <a:solidFill>
                <a:srgbClr val="FFCC66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 build="p"/>
      <p:bldP spid="51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xfrm>
            <a:off x="609600" y="1195388"/>
            <a:ext cx="7772400" cy="1190625"/>
          </a:xfrm>
          <a:ln/>
        </p:spPr>
        <p:txBody>
          <a:bodyPr anchor="ctr">
            <a:spAutoFit/>
          </a:bodyPr>
          <a:p>
            <a:r>
              <a:rPr lang="zh-CN" altLang="en-US" sz="3600" b="1">
                <a:solidFill>
                  <a:srgbClr val="FFCC66"/>
                </a:solidFill>
                <a:latin typeface="宋体" panose="02010600030101010101" pitchFamily="2" charset="-122"/>
              </a:rPr>
              <a:t>动作描写应注意什么？</a:t>
            </a:r>
            <a:r>
              <a:rPr lang="zh-CN" altLang="en-US" sz="3600" b="1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br>
              <a:rPr lang="zh-CN" altLang="en-US" sz="3600" b="1">
                <a:solidFill>
                  <a:srgbClr val="FFCC66"/>
                </a:solidFill>
                <a:latin typeface="宋体" panose="02010600030101010101" pitchFamily="2" charset="-122"/>
              </a:rPr>
            </a:br>
            <a:endParaRPr lang="zh-CN" altLang="en-US" sz="3600" b="1">
              <a:solidFill>
                <a:srgbClr val="FFCC66"/>
              </a:solidFill>
              <a:latin typeface="宋体" panose="02010600030101010101" pitchFamily="2" charset="-122"/>
            </a:endParaRPr>
          </a:p>
        </p:txBody>
      </p:sp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  <a:ln/>
        </p:spPr>
        <p:txBody>
          <a:bodyPr/>
          <a:p>
            <a:r>
              <a:rPr lang="en-US" altLang="zh-CN" sz="2800">
                <a:solidFill>
                  <a:srgbClr val="FFCC66"/>
                </a:solidFill>
                <a:cs typeface="Times New Roman" panose="02020603050405020304" charset="0"/>
              </a:rPr>
              <a:t>A</a:t>
            </a:r>
            <a:r>
              <a:rPr lang="en-US" altLang="zh-CN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、不是人物的所有动作都有描写的必要。</a:t>
            </a:r>
            <a:r>
              <a:rPr lang="zh-CN" altLang="en-US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endParaRPr lang="zh-CN" altLang="en-US" sz="2800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r>
              <a:rPr lang="en-US" altLang="zh-CN" sz="2800">
                <a:solidFill>
                  <a:srgbClr val="FFCC66"/>
                </a:solidFill>
                <a:cs typeface="Times New Roman" panose="02020603050405020304" charset="0"/>
              </a:rPr>
              <a:t>B</a:t>
            </a:r>
            <a:r>
              <a:rPr lang="en-US" altLang="zh-CN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、要通过人物动作来刻画人物性格。</a:t>
            </a:r>
            <a:r>
              <a:rPr lang="zh-CN" altLang="en-US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endParaRPr lang="zh-CN" altLang="en-US" sz="2800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r>
              <a:rPr lang="en-US" altLang="zh-CN" sz="2800">
                <a:solidFill>
                  <a:srgbClr val="FFCC66"/>
                </a:solidFill>
                <a:cs typeface="Times New Roman" panose="02020603050405020304" charset="0"/>
              </a:rPr>
              <a:t>C</a:t>
            </a:r>
            <a:r>
              <a:rPr lang="en-US" altLang="zh-CN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、要善于抓住那些最能体现人物性格，最能反映人物内心世界的动作进行概要的或细致的描写。</a:t>
            </a:r>
            <a:r>
              <a:rPr lang="zh-CN" altLang="en-US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endParaRPr lang="zh-CN" altLang="en-US" sz="2800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r>
              <a:rPr lang="en-US" altLang="zh-CN" sz="2800">
                <a:solidFill>
                  <a:srgbClr val="FFCC66"/>
                </a:solidFill>
                <a:cs typeface="Times New Roman" panose="02020603050405020304" charset="0"/>
              </a:rPr>
              <a:t>D</a:t>
            </a:r>
            <a:r>
              <a:rPr lang="en-US" altLang="zh-CN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、动作描写的语言要简炼准确。</a:t>
            </a:r>
            <a:r>
              <a:rPr lang="zh-CN" altLang="en-US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endParaRPr lang="zh-CN" altLang="en-US" sz="2800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endParaRPr lang="zh-CN" altLang="en-US" sz="2800">
              <a:solidFill>
                <a:srgbClr val="FFCC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2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charRg st="22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42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charRg st="42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88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charRg st="88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xfrm>
            <a:off x="685800" y="1355725"/>
            <a:ext cx="7772400" cy="641350"/>
          </a:xfrm>
          <a:ln/>
        </p:spPr>
        <p:txBody>
          <a:bodyPr anchor="ctr">
            <a:spAutoFit/>
          </a:bodyPr>
          <a:p>
            <a:r>
              <a:rPr lang="zh-CN" altLang="en-US" sz="3600" b="1">
                <a:solidFill>
                  <a:srgbClr val="FFCC66"/>
                </a:solidFill>
              </a:rPr>
              <a:t>动作描写失误几个的原因</a:t>
            </a:r>
            <a:endParaRPr lang="zh-CN" altLang="en-US" sz="3600" b="1">
              <a:solidFill>
                <a:srgbClr val="FFCC66"/>
              </a:solidFill>
            </a:endParaRPr>
          </a:p>
        </p:txBody>
      </p:sp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  <a:ln/>
        </p:spPr>
        <p:txBody>
          <a:bodyPr/>
          <a:p>
            <a:pPr>
              <a:buNone/>
            </a:pPr>
            <a:r>
              <a:rPr lang="en-US" altLang="zh-CN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endParaRPr lang="en-US" altLang="zh-CN" sz="2800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r>
              <a:rPr lang="en-US" altLang="zh-CN" sz="2800">
                <a:solidFill>
                  <a:srgbClr val="FFCC66"/>
                </a:solidFill>
                <a:cs typeface="Times New Roman" panose="02020603050405020304" charset="0"/>
              </a:rPr>
              <a:t>A</a:t>
            </a:r>
            <a:r>
              <a:rPr lang="en-US" altLang="zh-CN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、对人物动作不加选择与取舍进行描写，使动作描写失去意义。</a:t>
            </a:r>
            <a:r>
              <a:rPr lang="zh-CN" altLang="en-US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endParaRPr lang="zh-CN" altLang="en-US" sz="2800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r>
              <a:rPr lang="en-US" altLang="zh-CN" sz="2800">
                <a:solidFill>
                  <a:srgbClr val="FFCC66"/>
                </a:solidFill>
                <a:cs typeface="Times New Roman" panose="02020603050405020304" charset="0"/>
              </a:rPr>
              <a:t>B</a:t>
            </a:r>
            <a:r>
              <a:rPr lang="en-US" altLang="zh-CN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、动作描写与人物身份、年龄、性格不符。</a:t>
            </a:r>
            <a:r>
              <a:rPr lang="zh-CN" altLang="en-US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endParaRPr lang="zh-CN" altLang="en-US" sz="2800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r>
              <a:rPr lang="en-US" altLang="zh-CN" sz="2800">
                <a:solidFill>
                  <a:srgbClr val="FFCC66"/>
                </a:solidFill>
                <a:cs typeface="Times New Roman" panose="02020603050405020304" charset="0"/>
              </a:rPr>
              <a:t>C</a:t>
            </a:r>
            <a:r>
              <a:rPr lang="en-US" altLang="zh-CN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、动作描写不准确、不具体、不形象，让人看不明白。语言表达能力差。</a:t>
            </a:r>
            <a:r>
              <a:rPr lang="zh-CN" altLang="en-US" sz="2800">
                <a:solidFill>
                  <a:srgbClr val="FFCC66"/>
                </a:solidFill>
                <a:latin typeface="Symbol" panose="05050102010706020507" pitchFamily="2" charset="2"/>
              </a:rPr>
              <a:t> </a:t>
            </a:r>
            <a:endParaRPr lang="zh-CN" altLang="en-US" sz="2800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endParaRPr lang="zh-CN" altLang="en-US" sz="2800">
              <a:solidFill>
                <a:srgbClr val="FFCC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2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charRg st="2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34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charRg st="34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57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charRg st="57" end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304800" y="1271588"/>
            <a:ext cx="8534400" cy="579437"/>
          </a:xfrm>
          <a:ln/>
        </p:spPr>
        <p:txBody>
          <a:bodyPr anchor="ctr">
            <a:spAutoFit/>
          </a:bodyPr>
          <a:p>
            <a:r>
              <a:rPr lang="en-US" altLang="zh-CN" sz="3200"/>
              <a:t>  </a:t>
            </a:r>
            <a:r>
              <a:rPr lang="zh-CN" altLang="en-US" sz="3200" b="1">
                <a:solidFill>
                  <a:srgbClr val="FFCC66"/>
                </a:solidFill>
              </a:rPr>
              <a:t>试加入适当的动作描写使人物形象丰满起来</a:t>
            </a:r>
            <a:endParaRPr lang="zh-CN" altLang="en-US" sz="3200" b="1">
              <a:solidFill>
                <a:srgbClr val="FFCC66"/>
              </a:solidFill>
            </a:endParaRPr>
          </a:p>
        </p:txBody>
      </p:sp>
      <p:sp>
        <p:nvSpPr>
          <p:cNvPr id="8195" name="矩形 8194"/>
          <p:cNvSpPr/>
          <p:nvPr/>
        </p:nvSpPr>
        <p:spPr>
          <a:xfrm>
            <a:off x="0" y="220980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latin typeface="方正姚体" pitchFamily="2" charset="-122"/>
                <a:ea typeface="方正姚体" pitchFamily="2" charset="-122"/>
              </a:rPr>
              <a:t> </a:t>
            </a:r>
            <a:endParaRPr lang="en-US" altLang="zh-CN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8196" name="文本占位符 8195"/>
          <p:cNvSpPr>
            <a:spLocks noGrp="1"/>
          </p:cNvSpPr>
          <p:nvPr>
            <p:ph type="body" idx="1"/>
          </p:nvPr>
        </p:nvSpPr>
        <p:spPr>
          <a:xfrm>
            <a:off x="228600" y="2286000"/>
            <a:ext cx="8534400" cy="3886200"/>
          </a:xfrm>
          <a:ln/>
        </p:spPr>
        <p:txBody>
          <a:bodyPr/>
          <a:p>
            <a:pPr>
              <a:spcBef>
                <a:spcPct val="50000"/>
              </a:spcBef>
              <a:buNone/>
            </a:pPr>
            <a:r>
              <a:rPr lang="en-US" altLang="zh-CN" b="1">
                <a:solidFill>
                  <a:srgbClr val="FFCC66"/>
                </a:solidFill>
                <a:latin typeface="宋体" panose="02010600030101010101" pitchFamily="2" charset="-122"/>
              </a:rPr>
              <a:t>  </a:t>
            </a:r>
            <a:r>
              <a:rPr lang="zh-CN" altLang="en-US" b="1">
                <a:latin typeface="宋体" panose="02010600030101010101" pitchFamily="2" charset="-122"/>
              </a:rPr>
              <a:t>例 </a:t>
            </a:r>
            <a:r>
              <a:rPr lang="en-US" altLang="zh-CN" b="1">
                <a:latin typeface="宋体" panose="02010600030101010101" pitchFamily="2" charset="-122"/>
              </a:rPr>
              <a:t>1</a:t>
            </a:r>
            <a:endParaRPr lang="en-US" altLang="zh-CN" b="1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  <a:buNone/>
            </a:pPr>
            <a:r>
              <a:rPr lang="en-US" altLang="zh-CN" sz="2400">
                <a:latin typeface="方正姚体" pitchFamily="2" charset="-122"/>
                <a:ea typeface="方正姚体" pitchFamily="2" charset="-122"/>
              </a:rPr>
              <a:t>             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我仔细打量着我的同桌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,1.70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米的个头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不胖也不瘦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剪的是“板寸”头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;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往下看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两道黑眉下一双大眼睛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鼻直口阔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脸色略微有些发黑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;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上身穿一件白色短袖衫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下身穿一条浅灰色西裤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脚穿一双球鞋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;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他左手拎着书包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右手拎着一个网兜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里面是几件衣服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.</a:t>
            </a:r>
            <a:endParaRPr lang="en-US" altLang="zh-CN" sz="2800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endParaRPr lang="en-US" altLang="zh-CN" sz="2800">
              <a:solidFill>
                <a:srgbClr val="FFCC66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charRg st="6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196">
                                            <p:txEl>
                                              <p:charRg st="6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304800" y="890588"/>
            <a:ext cx="3124200" cy="579437"/>
          </a:xfrm>
          <a:ln/>
        </p:spPr>
        <p:txBody>
          <a:bodyPr anchor="ctr">
            <a:spAutoFit/>
          </a:bodyPr>
          <a:p>
            <a:r>
              <a:rPr lang="zh-CN" altLang="en-US" sz="3200" b="1"/>
              <a:t>充实后</a:t>
            </a:r>
            <a:endParaRPr lang="zh-CN" altLang="en-US" sz="3200" b="1"/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/>
          <a:p>
            <a:pPr>
              <a:spcBef>
                <a:spcPct val="0"/>
              </a:spcBef>
              <a:buNone/>
            </a:pP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  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我仔细打量着我的同桌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,1.70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米的个头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不胖也不瘦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剪的是“板寸”头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;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往下看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两道黑眉下一双大眼睛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en-US" altLang="zh-CN" sz="2800">
                <a:latin typeface="宋体" panose="02010600030101010101" pitchFamily="2" charset="-122"/>
              </a:rPr>
              <a:t>(</a:t>
            </a:r>
            <a:r>
              <a:rPr lang="zh-CN" altLang="en-US" sz="2800">
                <a:latin typeface="宋体" panose="02010600030101010101" pitchFamily="2" charset="-122"/>
              </a:rPr>
              <a:t>眼睛一眨一眨地</a:t>
            </a:r>
            <a:r>
              <a:rPr lang="en-US" altLang="zh-CN" sz="2800">
                <a:latin typeface="宋体" panose="02010600030101010101" pitchFamily="2" charset="-122"/>
              </a:rPr>
              <a:t>,</a:t>
            </a:r>
            <a:r>
              <a:rPr lang="zh-CN" altLang="en-US" sz="2800">
                <a:latin typeface="宋体" panose="02010600030101010101" pitchFamily="2" charset="-122"/>
              </a:rPr>
              <a:t>眼神中透出聪颖</a:t>
            </a:r>
            <a:r>
              <a:rPr lang="en-US" altLang="zh-CN" sz="2800">
                <a:latin typeface="宋体" panose="02010600030101010101" pitchFamily="2" charset="-122"/>
              </a:rPr>
              <a:t>,</a:t>
            </a:r>
            <a:r>
              <a:rPr lang="zh-CN" altLang="en-US" sz="2800">
                <a:latin typeface="宋体" panose="02010600030101010101" pitchFamily="2" charset="-122"/>
              </a:rPr>
              <a:t>还有些许的顽皮</a:t>
            </a:r>
            <a:r>
              <a:rPr lang="en-US" altLang="zh-CN" sz="2800">
                <a:latin typeface="宋体" panose="02010600030101010101" pitchFamily="2" charset="-122"/>
              </a:rPr>
              <a:t>)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鼻直口阔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脸色略微有些发黑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;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上身穿一件白色短衫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下身穿一条浅灰色西裤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脚穿一双球鞋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;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他左手拎着书包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右手拎着一个网兜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里面是几件衣服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.</a:t>
            </a:r>
            <a:r>
              <a:rPr lang="en-US" altLang="zh-CN" sz="2800">
                <a:latin typeface="宋体" panose="02010600030101010101" pitchFamily="2" charset="-122"/>
              </a:rPr>
              <a:t>(</a:t>
            </a:r>
            <a:r>
              <a:rPr lang="zh-CN" altLang="en-US" sz="2800">
                <a:latin typeface="宋体" panose="02010600030101010101" pitchFamily="2" charset="-122"/>
              </a:rPr>
              <a:t>他终于被我看的不好意思了</a:t>
            </a:r>
            <a:r>
              <a:rPr lang="en-US" altLang="zh-CN" sz="2800">
                <a:latin typeface="宋体" panose="02010600030101010101" pitchFamily="2" charset="-122"/>
              </a:rPr>
              <a:t>,</a:t>
            </a:r>
            <a:r>
              <a:rPr lang="zh-CN" altLang="en-US" sz="2800">
                <a:latin typeface="宋体" panose="02010600030101010101" pitchFamily="2" charset="-122"/>
              </a:rPr>
              <a:t>不自然地冲我笑笑</a:t>
            </a:r>
            <a:r>
              <a:rPr lang="en-US" altLang="zh-CN" sz="2800">
                <a:latin typeface="宋体" panose="02010600030101010101" pitchFamily="2" charset="-122"/>
              </a:rPr>
              <a:t>,</a:t>
            </a:r>
            <a:r>
              <a:rPr lang="zh-CN" altLang="en-US" sz="2800">
                <a:latin typeface="宋体" panose="02010600030101010101" pitchFamily="2" charset="-122"/>
              </a:rPr>
              <a:t>低下头去看地面了</a:t>
            </a:r>
            <a:r>
              <a:rPr lang="en-US" altLang="zh-CN" sz="2800">
                <a:latin typeface="宋体" panose="02010600030101010101" pitchFamily="2" charset="-122"/>
              </a:rPr>
              <a:t>,</a:t>
            </a:r>
            <a:r>
              <a:rPr lang="zh-CN" altLang="en-US" sz="2800">
                <a:latin typeface="宋体" panose="02010600030101010101" pitchFamily="2" charset="-122"/>
              </a:rPr>
              <a:t>右脚尖在地上轻轻的擦着</a:t>
            </a:r>
            <a:r>
              <a:rPr lang="en-US" altLang="zh-CN" sz="2800">
                <a:latin typeface="宋体" panose="02010600030101010101" pitchFamily="2" charset="-122"/>
              </a:rPr>
              <a:t>.)</a:t>
            </a:r>
            <a:endParaRPr lang="en-US" altLang="zh-CN" sz="2800">
              <a:latin typeface="宋体" panose="02010600030101010101" pitchFamily="2" charset="-122"/>
            </a:endParaRPr>
          </a:p>
          <a:p>
            <a:endParaRPr lang="en-US" altLang="zh-CN" sz="280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0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charRg st="0" end="1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0241"/>
          <p:cNvSpPr>
            <a:spLocks noGrp="1"/>
          </p:cNvSpPr>
          <p:nvPr>
            <p:ph type="title"/>
          </p:nvPr>
        </p:nvSpPr>
        <p:spPr>
          <a:xfrm>
            <a:off x="762000" y="1027113"/>
            <a:ext cx="7696200" cy="1373187"/>
          </a:xfrm>
          <a:ln/>
        </p:spPr>
        <p:txBody>
          <a:bodyPr anchor="ctr">
            <a:spAutoFit/>
          </a:bodyPr>
          <a:p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例 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2</a:t>
            </a:r>
            <a:b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</a:b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我很紧张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心想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: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老师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我求您了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可千万别点我的呀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!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我看着老师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惟恐从他的嘴里说出我的名字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.</a:t>
            </a:r>
            <a:endParaRPr lang="en-US" altLang="zh-CN" sz="2800">
              <a:solidFill>
                <a:srgbClr val="FFCC66"/>
              </a:solidFill>
              <a:latin typeface="宋体" panose="02010600030101010101" pitchFamily="2" charset="-122"/>
            </a:endParaRPr>
          </a:p>
        </p:txBody>
      </p:sp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xfrm>
            <a:off x="685800" y="2819400"/>
            <a:ext cx="7772400" cy="3276600"/>
          </a:xfrm>
          <a:ln/>
        </p:spPr>
        <p:txBody>
          <a:bodyPr/>
          <a:p>
            <a:pPr>
              <a:spcBef>
                <a:spcPct val="0"/>
              </a:spcBef>
              <a:buNone/>
            </a:pPr>
            <a:r>
              <a:rPr lang="zh-CN" altLang="en-US" sz="2800">
                <a:latin typeface="宋体" panose="02010600030101010101" pitchFamily="2" charset="-122"/>
              </a:rPr>
              <a:t>充实后</a:t>
            </a:r>
            <a:r>
              <a:rPr lang="zh-CN" altLang="en-US" sz="2800">
                <a:latin typeface="隶书" panose="02010509060101010101" pitchFamily="1" charset="-122"/>
                <a:ea typeface="隶书" panose="02010509060101010101" pitchFamily="1" charset="-122"/>
              </a:rPr>
              <a:t>：</a:t>
            </a:r>
            <a:endParaRPr lang="zh-CN" altLang="en-US" sz="2800">
              <a:latin typeface="隶书" panose="02010509060101010101" pitchFamily="1" charset="-122"/>
              <a:ea typeface="隶书" panose="02010509060101010101" pitchFamily="1" charset="-122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  我</a:t>
            </a:r>
            <a:r>
              <a:rPr lang="zh-CN" altLang="en-US" sz="2800">
                <a:solidFill>
                  <a:schemeClr val="tx2"/>
                </a:solidFill>
                <a:latin typeface="宋体" panose="02010600030101010101" pitchFamily="2" charset="-122"/>
              </a:rPr>
              <a:t>（坐在座位上）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很紧张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chemeClr val="tx2"/>
                </a:solidFill>
                <a:latin typeface="宋体" panose="02010600030101010101" pitchFamily="2" charset="-122"/>
              </a:rPr>
              <a:t>（两只手紧紧地握着钢笔）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心想：老师，我求您了，可千万别点我的名字呀！</a:t>
            </a:r>
            <a:r>
              <a:rPr lang="zh-CN" altLang="en-US" sz="2800">
                <a:solidFill>
                  <a:schemeClr val="tx2"/>
                </a:solidFill>
                <a:latin typeface="宋体" panose="02010600030101010101" pitchFamily="2" charset="-122"/>
              </a:rPr>
              <a:t>（我觉得手心里在出汗</a:t>
            </a:r>
            <a:r>
              <a:rPr lang="en-US" altLang="zh-CN" sz="2800">
                <a:solidFill>
                  <a:schemeClr val="tx2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chemeClr val="tx2"/>
                </a:solidFill>
                <a:latin typeface="宋体" panose="02010600030101010101" pitchFamily="2" charset="-122"/>
              </a:rPr>
              <a:t>连心跳的声音似乎也听的见）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。我</a:t>
            </a:r>
            <a:r>
              <a:rPr lang="zh-CN" altLang="en-US" sz="2800">
                <a:solidFill>
                  <a:schemeClr val="tx2"/>
                </a:solidFill>
                <a:latin typeface="宋体" panose="02010600030101010101" pitchFamily="2" charset="-122"/>
              </a:rPr>
              <a:t>（用祈求的目光）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看着老师</a:t>
            </a:r>
            <a:r>
              <a:rPr lang="en-US" altLang="zh-CN" sz="2800">
                <a:solidFill>
                  <a:srgbClr val="FFCC66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CC66"/>
                </a:solidFill>
                <a:latin typeface="宋体" panose="02010600030101010101" pitchFamily="2" charset="-122"/>
              </a:rPr>
              <a:t>惟恐从他的嘴里说出我的名字。</a:t>
            </a:r>
            <a:endParaRPr lang="zh-CN" altLang="en-US" sz="2800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endParaRPr lang="zh-CN" altLang="en-US" sz="2800">
              <a:solidFill>
                <a:srgbClr val="FFCC66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5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charRg st="5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265"/>
          <p:cNvSpPr>
            <a:spLocks noGrp="1"/>
          </p:cNvSpPr>
          <p:nvPr>
            <p:ph type="title"/>
          </p:nvPr>
        </p:nvSpPr>
        <p:spPr>
          <a:xfrm>
            <a:off x="685800" y="1012825"/>
            <a:ext cx="7772400" cy="641350"/>
          </a:xfrm>
          <a:ln/>
        </p:spPr>
        <p:txBody>
          <a:bodyPr anchor="ctr">
            <a:spAutoFit/>
          </a:bodyPr>
          <a:p>
            <a:r>
              <a:rPr lang="zh-CN" altLang="en-US" sz="3600"/>
              <a:t>例  </a:t>
            </a:r>
            <a:r>
              <a:rPr lang="en-US" altLang="zh-CN" sz="3600"/>
              <a:t>3</a:t>
            </a:r>
            <a:endParaRPr lang="en-US" altLang="zh-CN" sz="3600"/>
          </a:p>
        </p:txBody>
      </p:sp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772400" cy="4114800"/>
          </a:xfrm>
          <a:ln/>
        </p:spPr>
        <p:txBody>
          <a:bodyPr/>
          <a:p>
            <a:pPr>
              <a:spcBef>
                <a:spcPct val="0"/>
              </a:spcBef>
              <a:buNone/>
            </a:pPr>
            <a:r>
              <a:rPr lang="zh-CN" altLang="en-US">
                <a:solidFill>
                  <a:srgbClr val="FFCC66"/>
                </a:solidFill>
                <a:latin typeface="宋体" panose="02010600030101010101" pitchFamily="2" charset="-122"/>
              </a:rPr>
              <a:t>甲：苹果甜吗？</a:t>
            </a:r>
            <a:endParaRPr lang="zh-CN" altLang="en-US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>
                <a:solidFill>
                  <a:schemeClr val="bg1"/>
                </a:solidFill>
                <a:latin typeface="宋体" panose="02010600030101010101" pitchFamily="2" charset="-122"/>
              </a:rPr>
              <a:t>乙：甜的很，不甜不要钱！</a:t>
            </a:r>
            <a:endParaRPr lang="zh-CN" altLang="en-US">
              <a:solidFill>
                <a:schemeClr val="bg1"/>
              </a:solidFill>
              <a:latin typeface="宋体" panose="02010600030101010101" pitchFamily="2" charset="-122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>
                <a:solidFill>
                  <a:srgbClr val="FFCC66"/>
                </a:solidFill>
                <a:latin typeface="宋体" panose="02010600030101010101" pitchFamily="2" charset="-122"/>
              </a:rPr>
              <a:t>甲：真的？</a:t>
            </a:r>
            <a:endParaRPr lang="zh-CN" altLang="en-US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>
                <a:solidFill>
                  <a:schemeClr val="bg1"/>
                </a:solidFill>
                <a:latin typeface="宋体" panose="02010600030101010101" pitchFamily="2" charset="-122"/>
              </a:rPr>
              <a:t>乙：真的。</a:t>
            </a:r>
            <a:endParaRPr lang="zh-CN" altLang="en-US">
              <a:solidFill>
                <a:schemeClr val="bg1"/>
              </a:solidFill>
              <a:latin typeface="宋体" panose="02010600030101010101" pitchFamily="2" charset="-122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>
                <a:solidFill>
                  <a:srgbClr val="FFCC66"/>
                </a:solidFill>
                <a:latin typeface="方正姚体" pitchFamily="2" charset="-122"/>
              </a:rPr>
              <a:t>甲：那来两斤不甜的！</a:t>
            </a:r>
            <a:endParaRPr lang="zh-CN" altLang="en-US">
              <a:solidFill>
                <a:srgbClr val="FFCC66"/>
              </a:solidFill>
              <a:latin typeface="宋体" panose="02010600030101010101" pitchFamily="2" charset="-122"/>
            </a:endParaRPr>
          </a:p>
          <a:p>
            <a:endParaRPr lang="zh-CN" altLang="en-US">
              <a:solidFill>
                <a:srgbClr val="FFCC66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8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charRg st="8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21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charRg st="21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27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charRg st="27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33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67">
                                            <p:txEl>
                                              <p:charRg st="33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 build="p"/>
    </p:bldLst>
  </p:timing>
</p:sld>
</file>

<file path=ppt/theme/theme1.xml><?xml version="1.0" encoding="utf-8"?>
<a:theme xmlns:a="http://schemas.openxmlformats.org/drawingml/2006/main" name="Network Blitz">
  <a:themeElements>
    <a:clrScheme name="">
      <a:dk1>
        <a:srgbClr val="FFFFFF"/>
      </a:dk1>
      <a:lt1>
        <a:srgbClr val="000066"/>
      </a:lt1>
      <a:dk2>
        <a:srgbClr val="FFCC00"/>
      </a:dk2>
      <a:lt2>
        <a:srgbClr val="000044"/>
      </a:lt2>
      <a:accent1>
        <a:srgbClr val="9CE157"/>
      </a:accent1>
      <a:accent2>
        <a:srgbClr val="2663A0"/>
      </a:accent2>
      <a:accent3>
        <a:srgbClr val="AAAAB9"/>
      </a:accent3>
      <a:accent4>
        <a:srgbClr val="DCDCDC"/>
      </a:accent4>
      <a:accent5>
        <a:srgbClr val="CBEDB5"/>
      </a:accent5>
      <a:accent6>
        <a:srgbClr val="21588F"/>
      </a:accent6>
      <a:hlink>
        <a:srgbClr val="F98D43"/>
      </a:hlink>
      <a:folHlink>
        <a:srgbClr val="CC3300"/>
      </a:folHlink>
    </a:clrScheme>
    <a:fontScheme name="">
      <a:majorFont>
        <a:latin typeface="Arial Black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66"/>
        </a:lt1>
        <a:dk2>
          <a:srgbClr val="FFCC00"/>
        </a:dk2>
        <a:lt2>
          <a:srgbClr val="000044"/>
        </a:lt2>
        <a:accent1>
          <a:srgbClr val="9CE157"/>
        </a:accent1>
        <a:accent2>
          <a:srgbClr val="2663A0"/>
        </a:accent2>
        <a:accent3>
          <a:srgbClr val="AAAAB9"/>
        </a:accent3>
        <a:accent4>
          <a:srgbClr val="DCDCDC"/>
        </a:accent4>
        <a:accent5>
          <a:srgbClr val="CBEDB5"/>
        </a:accent5>
        <a:accent6>
          <a:srgbClr val="21588F"/>
        </a:accent6>
        <a:hlink>
          <a:srgbClr val="F98D43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1"/>
        </a:accent3>
        <a:accent4>
          <a:srgbClr val="000057"/>
        </a:accent4>
        <a:accent5>
          <a:srgbClr val="ABE5EF"/>
        </a:accent5>
        <a:accent6>
          <a:srgbClr val="BACAD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2F2F2"/>
        </a:accent3>
        <a:accent4>
          <a:srgbClr val="000000"/>
        </a:accent4>
        <a:accent5>
          <a:srgbClr val="DCDCDC"/>
        </a:accent5>
        <a:accent6>
          <a:srgbClr val="E5E5E5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5250"/>
        </a:lt1>
        <a:dk2>
          <a:srgbClr val="FFCC00"/>
        </a:dk2>
        <a:lt2>
          <a:srgbClr val="002E2D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CDCDC"/>
        </a:accent4>
        <a:accent5>
          <a:srgbClr val="CBEDB5"/>
        </a:accent5>
        <a:accent6>
          <a:srgbClr val="007370"/>
        </a:accent6>
        <a:hlink>
          <a:srgbClr val="FFFF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B256B"/>
        </a:lt1>
        <a:dk2>
          <a:srgbClr val="FFCC00"/>
        </a:dk2>
        <a:lt2>
          <a:srgbClr val="291A4C"/>
        </a:lt2>
        <a:accent1>
          <a:srgbClr val="6EBFCA"/>
        </a:accent1>
        <a:accent2>
          <a:srgbClr val="56369C"/>
        </a:accent2>
        <a:accent3>
          <a:srgbClr val="AFABBA"/>
        </a:accent3>
        <a:accent4>
          <a:srgbClr val="DCDCDC"/>
        </a:accent4>
        <a:accent5>
          <a:srgbClr val="BBDBE1"/>
        </a:accent5>
        <a:accent6>
          <a:srgbClr val="4C308B"/>
        </a:accent6>
        <a:hlink>
          <a:srgbClr val="CCCC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D2740"/>
        </a:lt1>
        <a:dk2>
          <a:srgbClr val="FDD409"/>
        </a:dk2>
        <a:lt2>
          <a:srgbClr val="511D30"/>
        </a:lt2>
        <a:accent1>
          <a:srgbClr val="FDB83B"/>
        </a:accent1>
        <a:accent2>
          <a:srgbClr val="9D395D"/>
        </a:accent2>
        <a:accent3>
          <a:srgbClr val="BBABB0"/>
        </a:accent3>
        <a:accent4>
          <a:srgbClr val="DCDCDC"/>
        </a:accent4>
        <a:accent5>
          <a:srgbClr val="FED8AF"/>
        </a:accent5>
        <a:accent6>
          <a:srgbClr val="8C3253"/>
        </a:accent6>
        <a:hlink>
          <a:srgbClr val="FF99CC"/>
        </a:hlink>
        <a:folHlink>
          <a:srgbClr val="D6009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Designs\Network Blitz.pot</Template>
  <TotalTime>0</TotalTime>
  <Words>800</Words>
  <Application>WPS 演示</Application>
  <PresentationFormat>屏幕显示</PresentationFormat>
  <Paragraphs>52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Arial Black</vt:lpstr>
      <vt:lpstr>Symbol</vt:lpstr>
      <vt:lpstr>方正姚体</vt:lpstr>
      <vt:lpstr>隶书</vt:lpstr>
      <vt:lpstr>微软雅黑</vt:lpstr>
      <vt:lpstr>Arial Unicode MS</vt:lpstr>
      <vt:lpstr>Calibri</vt:lpstr>
      <vt:lpstr>Network Blitz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 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动作描写专题训练</dc:title>
  <dc:creator>xxwr</dc:creator>
  <cp:lastModifiedBy>Administrator</cp:lastModifiedBy>
  <cp:revision>13</cp:revision>
  <dcterms:created xsi:type="dcterms:W3CDTF">2004-06-07T14:37:05Z</dcterms:created>
  <dcterms:modified xsi:type="dcterms:W3CDTF">2017-10-20T05:15:54Z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