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297" r:id="rId4"/>
    <p:sldId id="287" r:id="rId5"/>
    <p:sldId id="295" r:id="rId6"/>
    <p:sldId id="276" r:id="rId7"/>
    <p:sldId id="281" r:id="rId8"/>
    <p:sldId id="282" r:id="rId9"/>
    <p:sldId id="284" r:id="rId10"/>
    <p:sldId id="288" r:id="rId11"/>
    <p:sldId id="293" r:id="rId12"/>
    <p:sldId id="298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anose="0201060903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anose="0201060903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anose="0201060903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anose="0201060903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anose="0201060903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anose="0201060903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anose="0201060903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anose="0201060903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anose="02010609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66FF"/>
    <a:srgbClr val="00FFFF"/>
    <a:srgbClr val="FF0066"/>
    <a:srgbClr val="FF3399"/>
    <a:srgbClr val="66FFFF"/>
    <a:srgbClr val="33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64"/>
    <p:restoredTop sz="88177"/>
  </p:normalViewPr>
  <p:slideViewPr>
    <p:cSldViewPr showGuides="1">
      <p:cViewPr varScale="1">
        <p:scale>
          <a:sx n="78" d="100"/>
          <a:sy n="78" d="100"/>
        </p:scale>
        <p:origin x="-19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file:///C:\Users\lenovo\Desktop\201610&#20309;&#25991;&#39745;&#24405;&#20687;&#35838;&#65306;&#32993;&#21516;&#25991;&#21270;\(&#23450;&#31295;&#65289;&#20309;&#25991;&#39745;&#65306;&#32993;&#21516;&#25991;&#21270;\&#25925;&#20065;&#26159;&#21271;&#20140;.mp3" TargetMode="External"/><Relationship Id="rId2" Type="http://schemas.openxmlformats.org/officeDocument/2006/relationships/audio" Target="file:///C:\Users\lenovo\Desktop\201610&#20309;&#25991;&#39745;&#24405;&#20687;&#35838;&#65306;&#32993;&#21516;&#25991;&#21270;\(&#23450;&#31295;&#65289;&#20309;&#25991;&#39745;&#65306;&#32993;&#21516;&#25991;&#21270;\&#25925;&#20065;&#26159;&#21271;&#20140;.mp3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file:///C:\Users\lenovo\Desktop\201610&#20309;&#25991;&#39745;&#24405;&#20687;&#35838;&#65306;&#32993;&#21516;&#25991;&#21270;\(&#23450;&#31295;&#65289;&#20309;&#25991;&#39745;&#65306;&#32993;&#21516;&#25991;&#21270;\&#25925;&#20065;&#26159;&#21271;&#20140;.mp3" TargetMode="External"/><Relationship Id="rId2" Type="http://schemas.openxmlformats.org/officeDocument/2006/relationships/audio" Target="file:///C:\Users\lenovo\Desktop\201610&#20309;&#25991;&#39745;&#24405;&#20687;&#35838;&#65306;&#32993;&#21516;&#25991;&#21270;\(&#23450;&#31295;&#65289;&#20309;&#25991;&#39745;&#65306;&#32993;&#21516;&#25991;&#21270;\&#25925;&#20065;&#26159;&#21271;&#20140;.mp3" TargetMode="Externa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hyperlink" Target="http://www.blogyz.net/user1/yzblog/archives/2007/200741217166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290763" y="1196975"/>
            <a:ext cx="4562475" cy="3970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  </a:t>
            </a:r>
            <a:endParaRPr kumimoji="1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  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</p:txBody>
      </p:sp>
      <p:pic>
        <p:nvPicPr>
          <p:cNvPr id="205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500063"/>
            <a:ext cx="8215313" cy="585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故乡是北京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58063" y="5572125"/>
            <a:ext cx="571500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4800" y="214313"/>
            <a:ext cx="8458200" cy="5878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1" lang="en-US" altLang="zh-CN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  <a:cs typeface="+mn-cs"/>
              </a:rPr>
              <a:t>课后作业：</a:t>
            </a:r>
            <a:endParaRPr kumimoji="1" lang="zh-CN" altLang="zh-CN" sz="3600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3600" kern="1200" cap="none" spc="0" normalizeH="0" baseline="0" noProof="0" dirty="0">
                <a:latin typeface="+mn-ea"/>
                <a:ea typeface="+mn-ea"/>
                <a:cs typeface="+mn-cs"/>
              </a:rPr>
              <a:t>    </a:t>
            </a:r>
            <a:r>
              <a:rPr kumimoji="1" lang="zh-CN" altLang="zh-CN" sz="3600" b="1" kern="1200" cap="none" spc="0" normalizeH="0" baseline="0" noProof="0" dirty="0">
                <a:latin typeface="+mn-ea"/>
                <a:ea typeface="+mn-ea"/>
                <a:cs typeface="+mn-cs"/>
              </a:rPr>
              <a:t>学了汪曾祺先生的《胡同文化》</a:t>
            </a:r>
            <a:r>
              <a:rPr kumimoji="1" lang="zh-CN" altLang="en-US" sz="3600" b="1" kern="1200" cap="none" spc="0" normalizeH="0" baseline="0" noProof="0" dirty="0">
                <a:latin typeface="+mn-ea"/>
                <a:ea typeface="+mn-ea"/>
                <a:cs typeface="+mn-cs"/>
              </a:rPr>
              <a:t>，</a:t>
            </a:r>
            <a:r>
              <a:rPr kumimoji="1" lang="zh-CN" altLang="zh-CN" sz="3600" b="1" kern="1200" cap="none" spc="0" normalizeH="0" baseline="0" noProof="0" dirty="0">
                <a:latin typeface="+mn-ea"/>
                <a:ea typeface="+mn-ea"/>
                <a:cs typeface="+mn-cs"/>
              </a:rPr>
              <a:t>我们能不能像汪老一样</a:t>
            </a:r>
            <a:r>
              <a:rPr kumimoji="1" lang="zh-CN" altLang="en-US" sz="3600" b="1" kern="1200" cap="none" spc="0" normalizeH="0" baseline="0" noProof="0" dirty="0">
                <a:latin typeface="+mn-ea"/>
                <a:ea typeface="+mn-ea"/>
                <a:cs typeface="+mn-cs"/>
              </a:rPr>
              <a:t>，</a:t>
            </a:r>
            <a:r>
              <a:rPr kumimoji="1" lang="zh-CN" altLang="zh-CN" sz="3600" b="1" kern="1200" cap="none" spc="0" normalizeH="0" baseline="0" noProof="0" dirty="0">
                <a:latin typeface="+mn-ea"/>
                <a:ea typeface="+mn-ea"/>
                <a:cs typeface="+mn-cs"/>
              </a:rPr>
              <a:t>真实地考察</a:t>
            </a:r>
            <a:r>
              <a:rPr kumimoji="1" lang="zh-CN" altLang="en-US" sz="3600" b="1" kern="1200" cap="none" spc="0" normalizeH="0" baseline="0" noProof="0" dirty="0">
                <a:latin typeface="+mn-ea"/>
                <a:ea typeface="+mn-ea"/>
                <a:cs typeface="+mn-cs"/>
              </a:rPr>
              <a:t>一</a:t>
            </a:r>
            <a:r>
              <a:rPr kumimoji="1" lang="zh-CN" altLang="zh-CN" sz="3600" b="1" kern="1200" cap="none" spc="0" normalizeH="0" baseline="0" noProof="0" dirty="0">
                <a:latin typeface="+mn-ea"/>
                <a:ea typeface="+mn-ea"/>
                <a:cs typeface="+mn-cs"/>
              </a:rPr>
              <a:t>下我们的新昌中学，写一写</a:t>
            </a:r>
            <a:r>
              <a:rPr kumimoji="1" lang="en-US" altLang="zh-CN" sz="3600" b="1" kern="1200" cap="none" spc="0" normalizeH="0" baseline="0" noProof="0" dirty="0">
                <a:latin typeface="+mn-ea"/>
                <a:ea typeface="+mn-ea"/>
                <a:cs typeface="+mn-cs"/>
              </a:rPr>
              <a:t>“</a:t>
            </a:r>
            <a:r>
              <a:rPr kumimoji="1" lang="zh-CN" altLang="zh-CN" sz="3600" b="1" kern="1200" cap="none" spc="0" normalizeH="0" baseline="0" noProof="0" dirty="0">
                <a:latin typeface="+mn-ea"/>
                <a:ea typeface="+mn-ea"/>
                <a:cs typeface="+mn-cs"/>
              </a:rPr>
              <a:t>新中文化</a:t>
            </a:r>
            <a:r>
              <a:rPr kumimoji="1" lang="en-US" altLang="zh-CN" sz="3600" b="1" kern="1200" cap="none" spc="0" normalizeH="0" baseline="0" noProof="0" dirty="0">
                <a:latin typeface="+mn-ea"/>
                <a:ea typeface="+mn-ea"/>
                <a:cs typeface="+mn-cs"/>
              </a:rPr>
              <a:t>”</a:t>
            </a:r>
            <a:r>
              <a:rPr kumimoji="1" lang="zh-CN" altLang="zh-CN" sz="3600" b="1" kern="1200" cap="none" spc="0" normalizeH="0" baseline="0" noProof="0" dirty="0">
                <a:latin typeface="+mn-ea"/>
                <a:ea typeface="+mn-ea"/>
                <a:cs typeface="+mn-cs"/>
              </a:rPr>
              <a:t>，大家来校学习时间也不短了，对于新昌中学的老师、学习生活、风格</a:t>
            </a:r>
            <a:r>
              <a:rPr kumimoji="1" lang="zh-CN" altLang="en-US" sz="3600" b="1" kern="1200" cap="none" spc="0" normalizeH="0" baseline="0" noProof="0" dirty="0">
                <a:latin typeface="+mn-ea"/>
                <a:ea typeface="+mn-ea"/>
                <a:cs typeface="+mn-cs"/>
              </a:rPr>
              <a:t>，</a:t>
            </a:r>
            <a:r>
              <a:rPr kumimoji="1" lang="zh-CN" altLang="zh-CN" sz="3600" b="1" kern="1200" cap="none" spc="0" normalizeH="0" baseline="0" noProof="0" dirty="0">
                <a:latin typeface="+mn-ea"/>
                <a:ea typeface="+mn-ea"/>
                <a:cs typeface="+mn-cs"/>
              </a:rPr>
              <a:t>有你自己独特的感受</a:t>
            </a:r>
            <a:r>
              <a:rPr kumimoji="1" lang="zh-CN" altLang="en-US" sz="3600" b="1" kern="1200" cap="none" spc="0" normalizeH="0" baseline="0" noProof="0" dirty="0">
                <a:latin typeface="+mn-ea"/>
                <a:ea typeface="+mn-ea"/>
                <a:cs typeface="+mn-cs"/>
              </a:rPr>
              <a:t>。</a:t>
            </a:r>
            <a:endParaRPr kumimoji="1" lang="en-US" altLang="zh-CN" sz="3600" b="1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3600" b="1" kern="1200" cap="none" spc="0" normalizeH="0" baseline="0" noProof="0" dirty="0">
                <a:latin typeface="+mn-ea"/>
                <a:ea typeface="+mn-ea"/>
                <a:cs typeface="+mn-cs"/>
              </a:rPr>
              <a:t>    </a:t>
            </a:r>
            <a:r>
              <a:rPr kumimoji="1" lang="zh-CN" altLang="zh-CN" sz="3600" b="1" kern="1200" cap="none" spc="0" normalizeH="0" baseline="0" noProof="0" dirty="0">
                <a:latin typeface="+mn-ea"/>
                <a:ea typeface="+mn-ea"/>
                <a:cs typeface="+mn-cs"/>
              </a:rPr>
              <a:t>大家在这个基础上</a:t>
            </a:r>
            <a:r>
              <a:rPr kumimoji="1" lang="zh-CN" altLang="en-US" sz="3600" b="1" kern="1200" cap="none" spc="0" normalizeH="0" baseline="0" noProof="0" dirty="0">
                <a:latin typeface="+mn-ea"/>
                <a:ea typeface="+mn-ea"/>
                <a:cs typeface="+mn-cs"/>
              </a:rPr>
              <a:t>，</a:t>
            </a:r>
            <a:r>
              <a:rPr kumimoji="1" lang="zh-CN" altLang="zh-CN" sz="3600" b="1" kern="1200" cap="none" spc="0" normalizeH="0" baseline="0" noProof="0" dirty="0">
                <a:latin typeface="+mn-ea"/>
                <a:ea typeface="+mn-ea"/>
                <a:cs typeface="+mn-cs"/>
              </a:rPr>
              <a:t>写一篇</a:t>
            </a:r>
            <a:r>
              <a:rPr kumimoji="1" lang="en-US" altLang="zh-CN" sz="36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800</a:t>
            </a:r>
            <a:r>
              <a:rPr kumimoji="1" lang="zh-CN" altLang="zh-CN" sz="3600" b="1" kern="1200" cap="none" spc="0" normalizeH="0" baseline="0" noProof="0" dirty="0">
                <a:latin typeface="+mn-ea"/>
                <a:ea typeface="+mn-ea"/>
                <a:cs typeface="+mn-cs"/>
              </a:rPr>
              <a:t>字以上的文章</a:t>
            </a:r>
            <a:r>
              <a:rPr kumimoji="1" lang="zh-CN" altLang="en-US" sz="3600" b="1" kern="1200" cap="none" spc="0" normalizeH="0" baseline="0" noProof="0" dirty="0">
                <a:latin typeface="+mn-ea"/>
                <a:ea typeface="+mn-ea"/>
                <a:cs typeface="+mn-cs"/>
              </a:rPr>
              <a:t>。</a:t>
            </a:r>
            <a:endParaRPr kumimoji="1" lang="zh-CN" altLang="en-US" sz="36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+mn-ea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                                                                                   </a:t>
            </a:r>
            <a:r>
              <a:rPr kumimoji="1" lang="en-US" altLang="zh-CN" sz="28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ea typeface="+mn-ea"/>
                <a:cs typeface="+mn-cs"/>
              </a:rPr>
              <a:t>11</a:t>
            </a:r>
            <a:r>
              <a:rPr kumimoji="1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                          </a:t>
            </a:r>
            <a:endParaRPr kumimoji="1" lang="en-US" altLang="zh-CN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290763" y="1196975"/>
            <a:ext cx="4562475" cy="3970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  </a:t>
            </a:r>
            <a:endParaRPr kumimoji="1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  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500063"/>
            <a:ext cx="8215313" cy="585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故乡是北京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58063" y="5572125"/>
            <a:ext cx="571500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290763" y="1196975"/>
            <a:ext cx="4562475" cy="3970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  </a:t>
            </a:r>
            <a:endParaRPr kumimoji="1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  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500063"/>
            <a:ext cx="8215313" cy="5857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830263"/>
            <a:ext cx="8458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</a:t>
            </a:r>
            <a:endParaRPr kumimoji="1" lang="en-US" altLang="zh-CN" sz="32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099" name="Picture 4" descr="413854400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0"/>
            <a:ext cx="50006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TextBox 5"/>
          <p:cNvSpPr txBox="1"/>
          <p:nvPr/>
        </p:nvSpPr>
        <p:spPr>
          <a:xfrm>
            <a:off x="857250" y="857250"/>
            <a:ext cx="1292225" cy="41433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7200" b="1" dirty="0">
                <a:solidFill>
                  <a:srgbClr val="FF0000"/>
                </a:solidFill>
                <a:latin typeface="FGP松慶行書体" pitchFamily="66" charset="-128"/>
                <a:ea typeface="FGP松慶行書体" pitchFamily="66" charset="-128"/>
              </a:rPr>
              <a:t>胡同文化</a:t>
            </a:r>
            <a:endParaRPr lang="zh-CN" altLang="en-US" sz="7200" b="1" dirty="0">
              <a:solidFill>
                <a:srgbClr val="FF0000"/>
              </a:solidFill>
              <a:latin typeface="FGP松慶行書体" pitchFamily="66" charset="-128"/>
              <a:ea typeface="FGP松慶行書体" pitchFamily="66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4800" y="357188"/>
            <a:ext cx="8458200" cy="6802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1" lang="en-US" altLang="zh-CN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 </a:t>
            </a:r>
            <a:r>
              <a:rPr kumimoji="1" lang="zh-CN" altLang="en-US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现代汉语词典给“文化”的定义：</a:t>
            </a:r>
            <a:endParaRPr kumimoji="1" lang="zh-CN" altLang="zh-CN" sz="4400" b="1" kern="1200" cap="none" spc="0" normalizeH="0" baseline="0" noProof="0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4000" b="1" kern="1200" cap="none" spc="0" normalizeH="0" baseline="0" noProof="0" dirty="0">
                <a:latin typeface="+mn-ea"/>
                <a:ea typeface="+mn-ea"/>
                <a:cs typeface="+mn-cs"/>
              </a:rPr>
              <a:t>    </a:t>
            </a:r>
            <a:endParaRPr kumimoji="1" lang="en-US" altLang="zh-CN" sz="4000" b="1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4000" b="1" kern="1200" cap="none" spc="0" normalizeH="0" baseline="0" noProof="0" dirty="0">
                <a:latin typeface="+mn-ea"/>
                <a:ea typeface="+mn-ea"/>
                <a:cs typeface="+mn-cs"/>
              </a:rPr>
              <a:t>    </a:t>
            </a:r>
            <a:r>
              <a:rPr kumimoji="1" lang="zh-CN" altLang="zh-CN" sz="4000" b="1" kern="1200" cap="none" spc="0" normalizeH="0" baseline="0" noProof="0" dirty="0">
                <a:latin typeface="+mn-ea"/>
                <a:ea typeface="+mn-ea"/>
                <a:cs typeface="+mn-cs"/>
              </a:rPr>
              <a:t>人类在历史发展过程中所创造的物质财富和精神财富的总合，</a:t>
            </a:r>
            <a:r>
              <a:rPr kumimoji="1" lang="zh-CN" altLang="zh-CN" sz="40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特指精神财富</a:t>
            </a:r>
            <a:r>
              <a:rPr kumimoji="1" lang="zh-CN" altLang="zh-CN" sz="4000" b="1" kern="1200" cap="none" spc="0" normalizeH="0" baseline="0" noProof="0" dirty="0">
                <a:latin typeface="+mn-ea"/>
                <a:ea typeface="+mn-ea"/>
                <a:cs typeface="+mn-cs"/>
              </a:rPr>
              <a:t>。如文学、艺术、教育、科学等</a:t>
            </a:r>
            <a:r>
              <a:rPr kumimoji="1" lang="zh-CN" altLang="en-US" sz="4000" b="1" kern="1200" cap="none" spc="0" normalizeH="0" baseline="0" noProof="0" dirty="0">
                <a:latin typeface="+mn-ea"/>
                <a:ea typeface="+mn-ea"/>
                <a:cs typeface="+mn-cs"/>
              </a:rPr>
              <a:t>。</a:t>
            </a:r>
            <a:endParaRPr kumimoji="1" lang="en-US" altLang="zh-CN" sz="4000" b="1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1" lang="en-US" altLang="zh-CN" sz="2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楷体_GB2312" panose="0201060903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1" lang="en-US" altLang="zh-CN" sz="2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楷体_GB2312" panose="0201060903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                                                                                    </a:t>
            </a:r>
            <a:endParaRPr kumimoji="1" lang="en-US" altLang="zh-CN" sz="2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楷体_GB2312" panose="0201060903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1" lang="en-US" altLang="zh-CN" sz="2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楷体_GB2312" panose="0201060903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楷体_GB2312" panose="02010609030101010101" pitchFamily="49" charset="-122"/>
                <a:cs typeface="+mn-cs"/>
              </a:rPr>
              <a:t>                                                                                        4</a:t>
            </a:r>
            <a:endParaRPr kumimoji="1" lang="en-US" altLang="zh-CN" sz="2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                                         </a:t>
            </a:r>
            <a:endParaRPr kumimoji="1" lang="en-US" altLang="zh-CN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4313" y="1196975"/>
            <a:ext cx="8102600" cy="53863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1" lang="en-US" altLang="zh-CN" sz="3200" b="1" kern="1200" cap="none" spc="0" normalizeH="0" baseline="0" noProof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</a:t>
            </a:r>
            <a:endParaRPr kumimoji="1" lang="en-US" altLang="zh-CN" sz="32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</a:t>
            </a:r>
            <a:r>
              <a:rPr kumimoji="0" lang="zh-CN" altLang="en-US" sz="4800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有窝头，较好。  </a:t>
            </a:r>
            <a:endParaRPr kumimoji="0" lang="zh-CN" altLang="en-US" sz="4800" b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800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大腌萝卜，好。</a:t>
            </a:r>
            <a:endParaRPr kumimoji="0" lang="zh-CN" altLang="en-US" sz="4800" b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800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小酱萝卜，更好。</a:t>
            </a:r>
            <a:endParaRPr kumimoji="0" lang="zh-CN" altLang="en-US" sz="4800" b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800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臭豆腐滴几滴香油，很好。</a:t>
            </a:r>
            <a:endParaRPr kumimoji="0" lang="zh-CN" altLang="en-US" sz="4800" b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800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虾米皮熬白菜，最好！</a:t>
            </a:r>
            <a:endParaRPr kumimoji="0" lang="zh-CN" altLang="en-US" sz="4800" b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zh-CN" altLang="en-US" sz="3600" b="1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                                                 </a:t>
            </a:r>
            <a:r>
              <a:rPr kumimoji="0" lang="en-US" altLang="zh-CN" sz="2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5</a:t>
            </a:r>
            <a:endParaRPr kumimoji="0" lang="en-US" altLang="zh-CN" sz="20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14313" y="357188"/>
            <a:ext cx="8750300" cy="61864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</a:t>
            </a:r>
            <a:endParaRPr kumimoji="1" lang="en-US" altLang="zh-CN" sz="32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汪曾祺在他的另一篇文章</a:t>
            </a:r>
            <a:r>
              <a:rPr kumimoji="1" lang="en-US" altLang="zh-CN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《</a:t>
            </a:r>
            <a:r>
              <a:rPr kumimoji="1" lang="zh-CN" altLang="en-US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日子就这么过来了</a:t>
            </a:r>
            <a:r>
              <a:rPr kumimoji="1" lang="en-US" altLang="zh-CN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r>
              <a:rPr kumimoji="1" lang="zh-CN" altLang="en-US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中的话</a:t>
            </a:r>
            <a:r>
              <a:rPr kumimoji="1" lang="en-US" altLang="zh-CN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:</a:t>
            </a:r>
            <a:endParaRPr kumimoji="1" lang="en-US" altLang="zh-CN" sz="4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1" lang="en-US" altLang="zh-CN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36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“</a:t>
            </a:r>
            <a:r>
              <a:rPr kumimoji="1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过去的终归要过去，这是无可奈何的事。”</a:t>
            </a:r>
            <a:endParaRPr kumimoji="1" lang="zh-CN" altLang="en-US" sz="36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1" lang="zh-CN" altLang="en-US" sz="36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“在无可奈何中，更有新的希望在生长。”</a:t>
            </a:r>
            <a:endParaRPr kumimoji="1" lang="zh-CN" altLang="en-US" sz="36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1" lang="zh-CN" altLang="en-US" sz="36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1" lang="zh-CN" altLang="en-US" sz="36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1" lang="zh-CN" altLang="en-US" sz="36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                                                      </a:t>
            </a:r>
            <a:r>
              <a:rPr kumimoji="1" lang="zh-CN" altLang="en-US" sz="20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</a:t>
            </a:r>
            <a:r>
              <a:rPr kumimoji="1" lang="en-US" altLang="zh-CN" sz="20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7</a:t>
            </a:r>
            <a:endParaRPr kumimoji="1" lang="en-US" altLang="zh-CN" sz="20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85750" y="0"/>
            <a:ext cx="8477250" cy="66167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中央电视台曾经播放的一则新闻：</a:t>
            </a:r>
            <a:endParaRPr kumimoji="1" lang="zh-CN" altLang="en-US" sz="40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</a:t>
            </a:r>
            <a:endParaRPr kumimoji="1" lang="zh-CN" altLang="en-US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走进现代化的北京城，人们感兴趣的往往不是那些鳞次栉比的高楼大厦、四通八达的宽马路，而是那曲折幽深的小小胡同，温馨美丽的四合院。</a:t>
            </a:r>
            <a:endParaRPr kumimoji="1" lang="zh-CN" altLang="en-US" sz="28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截止到</a:t>
            </a:r>
            <a:r>
              <a:rPr kumimoji="1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1949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年，北京城区有名的街巷有</a:t>
            </a:r>
            <a:r>
              <a:rPr kumimoji="1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6074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条，其中胡同</a:t>
            </a:r>
            <a:r>
              <a:rPr kumimoji="1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1330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条。习惯上，人们把街巷之类统归于胡同。</a:t>
            </a:r>
            <a:endParaRPr kumimoji="1" lang="zh-CN" altLang="en-US" sz="28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目前，北京古老破旧的大杂院正被现代化的楼房所取代，旧胡同也将失去它赖以存在的基础。不过，为保持北京的古都风貌，许多著名的胡同，已被当作文物保留下来了，它为我们新兴的首都保存了一丝古老的色彩。北京的胡同作为北京古老文化的载体，将具有一种永恒的魅力。</a:t>
            </a:r>
            <a:r>
              <a:rPr kumimoji="1" lang="zh-CN" altLang="en-US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                                                                                       </a:t>
            </a:r>
            <a:endParaRPr kumimoji="1" lang="en-US" altLang="zh-CN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                                                                                           8</a:t>
            </a:r>
            <a:endParaRPr kumimoji="1" lang="en-US" altLang="zh-CN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214313"/>
            <a:ext cx="8458200" cy="6370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</a:t>
            </a:r>
            <a:r>
              <a:rPr kumimoji="1" lang="zh-CN" alt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今日新昌</a:t>
            </a:r>
            <a:r>
              <a:rPr kumimoji="1" lang="en-US" altLang="zh-CN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》</a:t>
            </a:r>
            <a:r>
              <a:rPr kumimoji="1" lang="zh-CN" alt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报</a:t>
            </a:r>
            <a:r>
              <a:rPr kumimoji="1" lang="en-US" altLang="zh-CN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:</a:t>
            </a:r>
            <a:endParaRPr kumimoji="1" lang="en-US" altLang="zh-CN" sz="40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老舍茶馆披露大佛龙井与茶馆故事：</a:t>
            </a:r>
            <a:endParaRPr kumimoji="1" lang="zh-CN" altLang="en-US" sz="40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/>
                <a:ea typeface="楷体_GB2312" panose="02010609030101010101" pitchFamily="49" charset="-122"/>
                <a:cs typeface="+mn-cs"/>
              </a:rPr>
              <a:t>“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振兴茶文化，祥和两岸情。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/>
                <a:ea typeface="楷体_GB2312" panose="02010609030101010101" pitchFamily="49" charset="-122"/>
                <a:cs typeface="+mn-cs"/>
              </a:rPr>
              <a:t>”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这是</a:t>
            </a:r>
            <a:r>
              <a:rPr kumimoji="1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2005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年</a:t>
            </a:r>
            <a:r>
              <a:rPr kumimoji="1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4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月</a:t>
            </a:r>
            <a:r>
              <a:rPr kumimoji="1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28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日，时任中国国民党主席的连战先生在老舍茶馆喝茶听戏后的题词。当时，老舍茶馆为连战夫妇准备的第一道茶，就是浙江新昌的大佛龙井。服务员还特地表演了整个大佛龙井茶的冲泡过程，这让非常懂茶的连战夫妇赞不绝口。</a:t>
            </a:r>
            <a:endParaRPr kumimoji="1" lang="zh-CN" altLang="en-US" sz="28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    龙井茶香飘天下。老舍茶馆需要好茶，自然少不了龙井。</a:t>
            </a:r>
            <a:r>
              <a:rPr kumimoji="1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2002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年的一次偶然机会，老舍茶馆得知新昌的大佛龙井也是茶中珍品，于是专程来新考察。</a:t>
            </a:r>
            <a:r>
              <a:rPr kumimoji="1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2004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年，老舍茶馆举办了为期三天的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/>
                <a:ea typeface="楷体_GB2312" panose="02010609030101010101" pitchFamily="49" charset="-122"/>
                <a:cs typeface="+mn-cs"/>
              </a:rPr>
              <a:t>“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老舍茶馆、大佛龙井文化节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/>
                <a:ea typeface="楷体_GB2312" panose="02010609030101010101" pitchFamily="49" charset="-122"/>
                <a:cs typeface="+mn-cs"/>
              </a:rPr>
              <a:t>”</a:t>
            </a:r>
            <a:r>
              <a:rPr kumimoji="1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活动。</a:t>
            </a:r>
            <a:endParaRPr kumimoji="1" lang="zh-CN" altLang="en-US" sz="28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0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                                                            </a:t>
            </a:r>
            <a:r>
              <a:rPr kumimoji="1" lang="en-US" altLang="zh-CN" sz="2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9</a:t>
            </a:r>
            <a:endParaRPr kumimoji="1" lang="en-US" altLang="zh-CN" sz="20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4800" y="0"/>
            <a:ext cx="8458200" cy="686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1" lang="en-US" altLang="zh-CN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    </a:t>
            </a:r>
            <a:r>
              <a:rPr kumimoji="1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为让更多的北京人了解大佛龙井，茶馆还特意把连续两年荣获大佛龙井茶王炒制大赛的</a:t>
            </a:r>
            <a:r>
              <a:rPr kumimoji="1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/>
                <a:ea typeface="楷体_GB2312" panose="02010609030101010101" pitchFamily="49" charset="-122"/>
                <a:cs typeface="+mn-cs"/>
              </a:rPr>
              <a:t>“</a:t>
            </a:r>
            <a:r>
              <a:rPr kumimoji="1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状元</a:t>
            </a:r>
            <a:r>
              <a:rPr kumimoji="1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/>
                <a:ea typeface="楷体_GB2312" panose="02010609030101010101" pitchFamily="49" charset="-122"/>
                <a:cs typeface="+mn-cs"/>
              </a:rPr>
              <a:t>”</a:t>
            </a:r>
            <a:r>
              <a:rPr kumimoji="1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请到北京，进行现场炒茶，免费让市民品尝。</a:t>
            </a:r>
            <a:r>
              <a:rPr kumimoji="1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/>
                <a:ea typeface="楷体_GB2312" panose="02010609030101010101" pitchFamily="49" charset="-122"/>
                <a:cs typeface="+mn-cs"/>
              </a:rPr>
              <a:t>“</a:t>
            </a:r>
            <a:r>
              <a:rPr kumimoji="1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大佛龙井</a:t>
            </a:r>
            <a:r>
              <a:rPr kumimoji="1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/>
                <a:ea typeface="楷体_GB2312" panose="02010609030101010101" pitchFamily="49" charset="-122"/>
                <a:cs typeface="+mn-cs"/>
              </a:rPr>
              <a:t>”</a:t>
            </a:r>
            <a:r>
              <a:rPr kumimoji="1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一经推出，受到了广大顾客的欢迎，而且成为馈赠外宾、传播文化的使者。由此一杯绿意盎然、甘甜清冽的大佛龙井，让在传承中创新的老舍茶馆和禅茶一味的中国文化播洒向世界。</a:t>
            </a:r>
            <a:endParaRPr kumimoji="1" lang="zh-CN" altLang="en-US" sz="32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    目前，老舍茶馆还在新昌建立了自己的茶叶基地，做到精心栽培，精心炒制，使每一位到老舍茶馆喝茶的人都能品尝到</a:t>
            </a:r>
            <a:r>
              <a:rPr kumimoji="1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/>
                <a:ea typeface="楷体_GB2312" panose="02010609030101010101" pitchFamily="49" charset="-122"/>
                <a:cs typeface="+mn-cs"/>
              </a:rPr>
              <a:t>“</a:t>
            </a:r>
            <a:r>
              <a:rPr kumimoji="1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大佛龙井</a:t>
            </a:r>
            <a:r>
              <a:rPr kumimoji="1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/>
                <a:ea typeface="楷体_GB2312" panose="02010609030101010101" pitchFamily="49" charset="-122"/>
                <a:cs typeface="+mn-cs"/>
              </a:rPr>
              <a:t>”</a:t>
            </a:r>
            <a:r>
              <a:rPr kumimoji="1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非凡的品质韵味。</a:t>
            </a:r>
            <a:endParaRPr kumimoji="1" lang="en-US" altLang="zh-CN" sz="32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                                      </a:t>
            </a:r>
            <a:r>
              <a:rPr kumimoji="1" lang="en-US" altLang="zh-CN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10</a:t>
            </a:r>
            <a:r>
              <a:rPr kumimoji="1" lang="en-US" altLang="zh-CN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                                  </a:t>
            </a:r>
            <a:endParaRPr kumimoji="1" lang="en-US" altLang="zh-CN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anose="02010609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anose="0201060903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1949</Words>
  <Application>WPS 演示</Application>
  <PresentationFormat>全屏显示(4:3)</PresentationFormat>
  <Paragraphs>77</Paragraphs>
  <Slides>11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楷体_GB2312</vt:lpstr>
      <vt:lpstr>Calibri</vt:lpstr>
      <vt:lpstr>华文行楷</vt:lpstr>
      <vt:lpstr>FGP松慶行書体</vt:lpstr>
      <vt:lpstr>LilyUPC</vt:lpstr>
      <vt:lpstr>黑体</vt:lpstr>
      <vt:lpstr>楷体</vt:lpstr>
      <vt:lpstr>Kozuka Mincho Pro R</vt:lpstr>
      <vt:lpstr>Times New Roman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Billgates</dc:creator>
  <cp:lastModifiedBy>Administrator</cp:lastModifiedBy>
  <cp:revision>91</cp:revision>
  <dcterms:created xsi:type="dcterms:W3CDTF">2006-10-02T13:10:21Z</dcterms:created>
  <dcterms:modified xsi:type="dcterms:W3CDTF">2017-10-20T05:04:20Z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