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5638800" y="0"/>
            <a:ext cx="3124200" cy="1470025"/>
          </a:xfrm>
          <a:ln/>
        </p:spPr>
        <p:txBody>
          <a:bodyPr anchor="ctr"/>
          <a:p>
            <a:pPr defTabSz="914400">
              <a:buSzPct val="100000"/>
            </a:pPr>
            <a:r>
              <a:rPr lang="zh-CN" altLang="en-US" sz="96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晚春</a:t>
            </a:r>
            <a:endParaRPr lang="zh-CN" altLang="en-US" sz="9600" kern="1200" baseline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6553200" y="1828800"/>
            <a:ext cx="2590800" cy="1371600"/>
          </a:xfrm>
          <a:ln/>
        </p:spPr>
        <p:txBody>
          <a:bodyPr/>
          <a:p>
            <a:pPr defTabSz="914400">
              <a:buSzPct val="100000"/>
            </a:pPr>
            <a:r>
              <a:rPr lang="zh-CN" altLang="en-US" sz="66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韩愈</a:t>
            </a:r>
            <a:endParaRPr lang="zh-CN" altLang="en-US" sz="66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4800" dirty="0"/>
              <a:t>晚春</a:t>
            </a:r>
            <a:r>
              <a:rPr lang="zh-CN" altLang="en-US" dirty="0"/>
              <a:t>  </a:t>
            </a:r>
            <a:r>
              <a:rPr lang="zh-CN" altLang="en-US" sz="3600" dirty="0"/>
              <a:t>韩愈</a:t>
            </a:r>
            <a:endParaRPr lang="zh-CN" altLang="en-US" sz="3600"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1524000" y="1295400"/>
            <a:ext cx="6477000" cy="4525963"/>
          </a:xfrm>
          <a:ln/>
        </p:spPr>
        <p:txBody>
          <a:bodyPr/>
          <a:p>
            <a:r>
              <a:rPr lang="en-US" altLang="zh-CN" sz="4400" dirty="0"/>
              <a:t>     </a:t>
            </a:r>
            <a:r>
              <a:rPr lang="zh-CN" altLang="en-US" sz="4400" dirty="0"/>
              <a:t>草木知春不久归，</a:t>
            </a:r>
            <a:endParaRPr lang="zh-CN" altLang="en-US" sz="4400" dirty="0"/>
          </a:p>
          <a:p>
            <a:pPr>
              <a:buNone/>
            </a:pPr>
            <a:r>
              <a:rPr lang="zh-CN" altLang="en-US" sz="4400" dirty="0"/>
              <a:t>       百般红紫斗芳菲。</a:t>
            </a:r>
            <a:br>
              <a:rPr lang="zh-CN" altLang="en-US" sz="4400" dirty="0"/>
            </a:br>
            <a:r>
              <a:rPr lang="zh-CN" altLang="en-US" sz="4400" dirty="0"/>
              <a:t>     杨花榆荚无才思，</a:t>
            </a:r>
            <a:endParaRPr lang="zh-CN" altLang="en-US" sz="4400" dirty="0"/>
          </a:p>
          <a:p>
            <a:pPr>
              <a:buNone/>
            </a:pPr>
            <a:r>
              <a:rPr lang="zh-CN" altLang="en-US" sz="4400" dirty="0"/>
              <a:t>       惟解漫天作雪飞。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/>
        </p:spPr>
        <p:txBody>
          <a:bodyPr anchor="ctr"/>
          <a:p>
            <a:r>
              <a:rPr lang="zh-CN" altLang="en-US" dirty="0"/>
              <a:t>【注释】 </a:t>
            </a:r>
            <a:endParaRPr lang="zh-CN" altLang="en-US" dirty="0"/>
          </a:p>
        </p:txBody>
      </p:sp>
      <p:sp>
        <p:nvSpPr>
          <p:cNvPr id="6148" name="文本框 6147"/>
          <p:cNvSpPr txBox="1"/>
          <p:nvPr/>
        </p:nvSpPr>
        <p:spPr>
          <a:xfrm>
            <a:off x="457200" y="990600"/>
            <a:ext cx="8458200" cy="497363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en-US" altLang="zh-CN" sz="2400" dirty="0">
                <a:latin typeface="Arial" panose="020B0604020202020204" pitchFamily="34" charset="0"/>
              </a:rPr>
              <a:t> </a:t>
            </a:r>
            <a:r>
              <a:rPr lang="zh-CN" altLang="en-US" sz="2400" dirty="0">
                <a:latin typeface="Arial" panose="020B0604020202020204" pitchFamily="34" charset="0"/>
              </a:rPr>
              <a:t>晚春：一作</a:t>
            </a:r>
            <a:r>
              <a:rPr lang="en-US" altLang="zh-CN" sz="2400" dirty="0">
                <a:latin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</a:rPr>
              <a:t>游城南晚春</a:t>
            </a:r>
            <a:r>
              <a:rPr lang="en-US" altLang="zh-CN" sz="2400" dirty="0">
                <a:latin typeface="Arial" panose="020B0604020202020204" pitchFamily="34" charset="0"/>
              </a:rPr>
              <a:t>》</a:t>
            </a:r>
            <a:r>
              <a:rPr lang="zh-CN" altLang="en-US" sz="2400" dirty="0">
                <a:latin typeface="Arial" panose="020B0604020202020204" pitchFamily="34" charset="0"/>
              </a:rPr>
              <a:t>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草树：指草本和木本的各类花木</a:t>
            </a:r>
            <a:r>
              <a:rPr lang="en-US" altLang="zh-CN" sz="2400" dirty="0">
                <a:latin typeface="Arial" panose="020B0604020202020204" pitchFamily="34" charset="0"/>
              </a:rPr>
              <a:t>,</a:t>
            </a:r>
            <a:r>
              <a:rPr lang="zh-CN" altLang="en-US" sz="2400" dirty="0">
                <a:latin typeface="Arial" panose="020B0604020202020204" pitchFamily="34" charset="0"/>
              </a:rPr>
              <a:t>即花草树木。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久归：意为春天很快将要过去了。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斗：竞争，比赛。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芳菲：本指花草树木，此指花草的芳香。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杨花：即杨花柳絮，实际就是杨树、柳树种子承受之后随风飘飞的棉絮一样的东西，如蒲公英的小伞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榆荚：榆树籽儿，又名榆钱，形状圆而小，象小铜钱。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无才思：原指人没有才华，写不出美好的诗文。此指杨花榆荚不象百花那样鲜艳美丽。才思（</a:t>
            </a:r>
            <a:r>
              <a:rPr lang="en-US" altLang="zh-CN" sz="2400" err="1">
                <a:latin typeface="Arial" panose="020B0604020202020204" pitchFamily="34" charset="0"/>
              </a:rPr>
              <a:t>sì</a:t>
            </a:r>
            <a:r>
              <a:rPr lang="zh-CN" altLang="en-US" sz="2400" dirty="0">
                <a:latin typeface="Arial" panose="020B0604020202020204" pitchFamily="34" charset="0"/>
              </a:rPr>
              <a:t>），才气，文思，此指花草姿色。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惟解：只知道。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漫天：遍布空中</a:t>
            </a:r>
            <a:endParaRPr lang="zh-CN" altLang="en-U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har char="•"/>
            </a:pPr>
            <a:r>
              <a:rPr lang="zh-CN" altLang="en-US" sz="2400" dirty="0">
                <a:latin typeface="Arial" panose="020B0604020202020204" pitchFamily="34" charset="0"/>
              </a:rPr>
              <a:t>作雪：装作雪，化作雪的模样。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533400" y="304800"/>
            <a:ext cx="8229600" cy="4525963"/>
          </a:xfrm>
          <a:ln/>
        </p:spPr>
        <p:txBody>
          <a:bodyPr/>
          <a:p>
            <a:r>
              <a:rPr lang="zh-CN" altLang="en-US" dirty="0"/>
              <a:t>本篇是一首写晚春景物的诗。作品运用拟人的修辞手法，通过描写花草树木得知春天不久就要归去，于是各逞姿色，争芳斗艳，欲将春天留住，就连那本来没有任何姿色的杨花、榆荚也不甘示弱，化作雪花随风飞舞，加入了留春的行列，表达了诗人惜春的思想感情</a:t>
            </a:r>
            <a:r>
              <a:rPr lang="en-US" altLang="zh-CN" dirty="0"/>
              <a:t>,</a:t>
            </a:r>
            <a:r>
              <a:rPr lang="zh-CN" altLang="en-US" dirty="0"/>
              <a:t>同时也提示人们应抓住时机，乘时而进，创造美好的未来。 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8229600" cy="4525963"/>
          </a:xfrm>
          <a:ln/>
        </p:spPr>
        <p:txBody>
          <a:bodyPr/>
          <a:p>
            <a:r>
              <a:rPr lang="zh-CN" altLang="en-US" sz="2800" dirty="0"/>
              <a:t>这首诗每两句构成一个完整的意思，开头两句“草树知春不久归，百般红紫斗芳菲”是写花草树木探得消息，得知春天用不了多久就要离去了，为了将春天多留些时日，各自都使出了最大的本事，争芳吐艳，各显美丽姿色。一霎时，万紫千红，春色满园。 诗中一个“知”字，一个“斗”字，将花草树木赋予了人的思维，人的情感和人的动作行为，使那些原本没有生命的花草树木有了留春惜时的生命特征。这一拟人手法的运用，极有效地表达了诗人珍惜春天和时光的美好情怀。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0" y="228600"/>
            <a:ext cx="8991600" cy="4572000"/>
          </a:xfrm>
          <a:ln/>
        </p:spPr>
        <p:txBody>
          <a:bodyPr/>
          <a:p>
            <a:pPr>
              <a:lnSpc>
                <a:spcPct val="80000"/>
              </a:lnSpc>
            </a:pPr>
            <a:r>
              <a:rPr lang="zh-CN" altLang="en-US" sz="2800" dirty="0"/>
              <a:t>而“杨花榆荚”虽然没有任何姿色，无法像其他花草那样呈现娇艳，但是他们也不自卑，不藏匿自己的短处，加入了“百般红紫”的行列中，将没有姿色的杨花榆荚化作了漫天雪花，翩翩起舞纷飞。 这里，“无才思”和“惟解”又一次运用了拟人的修辞手法，赋予了“杨花榆荚”以鲜活的生命力，积极向上的思想激情，进而更好的表达了诗人珍惜春天、珍惜时光的美好愿望。这两句诗从另一角度思考，似乎是在启示读者，“杨花榆荚无才思”尚且能“惟解漫天作雪飞”，我们又有什么理由不能抛弃那点小小的自卑心理，放弃那点微不足道的自尊，抓住时机，利用大好时光投身到为自己、为他人创造美好未来的大环境中呢？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971800"/>
          </a:xfrm>
          <a:ln/>
        </p:spPr>
        <p:txBody>
          <a:bodyPr anchor="ctr"/>
          <a:p>
            <a:pPr algn="l"/>
            <a:r>
              <a:rPr lang="zh-CN" altLang="en-US" sz="4000" dirty="0"/>
              <a:t>这首诗的最大特点就是巧妙地运用了拟人的修辞手法，通过赋予花草树木以生命的力量，来告诫人们珍惜时光，珍惜春天，启示人们抛开自我，应时创造。</a:t>
            </a:r>
            <a:endParaRPr lang="zh-CN" alt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1007</Words>
  <Application>WPS 演示</Application>
  <PresentationFormat>在屏幕上显示</PresentationFormat>
  <Paragraphs>32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2010-12-15T12:55:48Z</dcterms:created>
  <dcterms:modified xsi:type="dcterms:W3CDTF">2017-10-20T05:03:01Z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2052-10.1.0.6875</vt:lpwstr>
  </property>
</Properties>
</file>