
<file path=[Content_Types].xml><?xml version="1.0" encoding="utf-8"?>
<Types xmlns="http://schemas.openxmlformats.org/package/2006/content-types">
  <Default Extension="wav" ContentType="audio/x-wav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71" r:id="rId3"/>
    <p:sldId id="272" r:id="rId4"/>
    <p:sldId id="264" r:id="rId6"/>
    <p:sldId id="263" r:id="rId7"/>
    <p:sldId id="257" r:id="rId8"/>
    <p:sldId id="286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296" r:id="rId19"/>
    <p:sldId id="285" r:id="rId20"/>
    <p:sldId id="307" r:id="rId21"/>
    <p:sldId id="308" r:id="rId22"/>
    <p:sldId id="309" r:id="rId23"/>
    <p:sldId id="310" r:id="rId24"/>
    <p:sldId id="269" r:id="rId25"/>
    <p:sldId id="259" r:id="rId26"/>
    <p:sldId id="260" r:id="rId27"/>
    <p:sldId id="261" r:id="rId28"/>
    <p:sldId id="266" r:id="rId29"/>
    <p:sldId id="267" r:id="rId30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w.xkb1.com" initials="w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BB"/>
    <a:srgbClr val="6DFF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01"/>
    <p:restoredTop sz="94614"/>
  </p:normalViewPr>
  <p:slideViewPr>
    <p:cSldViewPr showGuides="1">
      <p:cViewPr varScale="1">
        <p:scale>
          <a:sx n="65" d="100"/>
          <a:sy n="65" d="100"/>
        </p:scale>
        <p:origin x="-102" y="-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4" Type="http://schemas.openxmlformats.org/officeDocument/2006/relationships/commentAuthors" Target="commentAuthors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auto"/>
            <a:fld id="{84A19D5C-0580-480D-AA2E-5596DA47B7B4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29700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9701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auto"/>
            <a:fld id="{1DC30879-53BA-4D1F-9592-E77013010DB8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3" name="幻灯片图像占位符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3794" name="备注占位符 2"/>
          <p:cNvSpPr>
            <a:spLocks noGrp="1"/>
          </p:cNvSpPr>
          <p:nvPr>
            <p:ph type="body"/>
          </p:nvPr>
        </p:nvSpPr>
        <p:spPr>
          <a:ln/>
        </p:spPr>
        <p:txBody>
          <a:bodyPr lIns="91440" tIns="45720" rIns="91440" bIns="45720" anchor="t"/>
          <a:p>
            <a:pPr lvl="0"/>
            <a:endParaRPr lang="zh-CN" altLang="en-US" dirty="0"/>
          </a:p>
        </p:txBody>
      </p:sp>
      <p:sp>
        <p:nvSpPr>
          <p:cNvPr id="33795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1" name="幻灯片图像占位符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5842" name="备注占位符 2"/>
          <p:cNvSpPr>
            <a:spLocks noGrp="1"/>
          </p:cNvSpPr>
          <p:nvPr>
            <p:ph type="body"/>
          </p:nvPr>
        </p:nvSpPr>
        <p:spPr>
          <a:ln/>
        </p:spPr>
        <p:txBody>
          <a:bodyPr lIns="91440" tIns="45720" rIns="91440" bIns="45720" anchor="t"/>
          <a:p>
            <a:pPr lvl="0"/>
            <a:endParaRPr lang="zh-CN" altLang="en-US" dirty="0"/>
          </a:p>
        </p:txBody>
      </p:sp>
      <p:sp>
        <p:nvSpPr>
          <p:cNvPr id="35843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cxnSp>
        <p:nvCxnSpPr>
          <p:cNvPr id="4" name="直接连接符 3"/>
          <p:cNvCxnSpPr/>
          <p:nvPr userDrawn="1"/>
        </p:nvCxnSpPr>
        <p:spPr>
          <a:xfrm>
            <a:off x="428625" y="714375"/>
            <a:ext cx="8286750" cy="158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 userDrawn="1"/>
        </p:nvCxnSpPr>
        <p:spPr>
          <a:xfrm>
            <a:off x="428625" y="6356350"/>
            <a:ext cx="828675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hyperlink" Target="http://baike.so.com/doc/3423229-3602861.html" TargetMode="External"/><Relationship Id="rId3" Type="http://schemas.openxmlformats.org/officeDocument/2006/relationships/hyperlink" Target="http://baike.so.com/doc/6103931-6317042.html" TargetMode="External"/><Relationship Id="rId2" Type="http://schemas.openxmlformats.org/officeDocument/2006/relationships/hyperlink" Target="http://baike.so.com/doc/5791812-6004604.html" TargetMode="Externa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8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9.jpeg"/></Relationships>
</file>

<file path=ppt/slides/_rels/slide2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hyperlink" Target="http://baike.baidu.com/view/66591.htm" TargetMode="External"/><Relationship Id="rId4" Type="http://schemas.openxmlformats.org/officeDocument/2006/relationships/hyperlink" Target="http://baike.baidu.com/view/258039.htm" TargetMode="External"/><Relationship Id="rId3" Type="http://schemas.openxmlformats.org/officeDocument/2006/relationships/hyperlink" Target="http://baike.baidu.com/view/135998.htm" TargetMode="External"/><Relationship Id="rId2" Type="http://schemas.openxmlformats.org/officeDocument/2006/relationships/hyperlink" Target="http://baike.baidu.com/view/1968901.htm" TargetMode="External"/><Relationship Id="rId1" Type="http://schemas.openxmlformats.org/officeDocument/2006/relationships/image" Target="../media/image10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1.wav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5" name="TextBox 1"/>
          <p:cNvSpPr txBox="1"/>
          <p:nvPr/>
        </p:nvSpPr>
        <p:spPr>
          <a:xfrm>
            <a:off x="2555875" y="1155700"/>
            <a:ext cx="45720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800">
                <a:latin typeface="黑体" panose="02010600030101010101" pitchFamily="49" charset="-122"/>
                <a:ea typeface="黑体" panose="02010600030101010101" pitchFamily="49" charset="-122"/>
              </a:rPr>
              <a:t>   红 树 林</a:t>
            </a:r>
            <a:endParaRPr lang="zh-CN" altLang="en-US" sz="4800" dirty="0"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cxnSp>
        <p:nvCxnSpPr>
          <p:cNvPr id="3" name="直线连接符 21"/>
          <p:cNvCxnSpPr/>
          <p:nvPr/>
        </p:nvCxnSpPr>
        <p:spPr>
          <a:xfrm>
            <a:off x="2700338" y="1989138"/>
            <a:ext cx="3816350" cy="0"/>
          </a:xfrm>
          <a:prstGeom prst="line">
            <a:avLst/>
          </a:prstGeom>
          <a:ln w="38100" cmpd="sng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1747" name="Picture 2" descr="http://p3.so.qhimg.com/t01942613ca3185cccd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05038" y="2511425"/>
            <a:ext cx="5103812" cy="28622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09" name="TextBox 6"/>
          <p:cNvSpPr/>
          <p:nvPr/>
        </p:nvSpPr>
        <p:spPr>
          <a:xfrm>
            <a:off x="7429500" y="357188"/>
            <a:ext cx="1214438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000" b="1">
                <a:solidFill>
                  <a:srgbClr val="00B0F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华文楷体" panose="02010600040101010101" pitchFamily="2" charset="-122"/>
              </a:rPr>
              <a:t>课件</a:t>
            </a:r>
            <a:r>
              <a:rPr lang="zh-CN" altLang="zh-CN" sz="2000">
                <a:solidFill>
                  <a:srgbClr val="00B0F0"/>
                </a:solidFill>
                <a:latin typeface="Candara" panose="020E0502030303020204" pitchFamily="34" charset="0"/>
                <a:ea typeface="华文楷体" panose="02010600040101010101" pitchFamily="2" charset="-122"/>
                <a:sym typeface="Candara" panose="020E0502030303020204" pitchFamily="34" charset="0"/>
              </a:rPr>
              <a:t>PPT</a:t>
            </a:r>
            <a:endParaRPr lang="zh-CN" altLang="zh-CN" sz="2000">
              <a:solidFill>
                <a:srgbClr val="00B0F0"/>
              </a:solidFill>
              <a:latin typeface="Candara" panose="020E0502030303020204" pitchFamily="34" charset="0"/>
              <a:ea typeface="华文楷体" panose="02010600040101010101" pitchFamily="2" charset="-122"/>
              <a:sym typeface="Candara" panose="020E0502030303020204" pitchFamily="34" charset="0"/>
            </a:endParaRPr>
          </a:p>
        </p:txBody>
      </p:sp>
      <p:grpSp>
        <p:nvGrpSpPr>
          <p:cNvPr id="43010" name="组合 17"/>
          <p:cNvGrpSpPr/>
          <p:nvPr/>
        </p:nvGrpSpPr>
        <p:grpSpPr>
          <a:xfrm>
            <a:off x="427038" y="908050"/>
            <a:ext cx="2257425" cy="571500"/>
            <a:chOff x="386506" y="1792176"/>
            <a:chExt cx="2256668" cy="571008"/>
          </a:xfrm>
        </p:grpSpPr>
        <p:cxnSp>
          <p:nvCxnSpPr>
            <p:cNvPr id="19" name="直线连接符 21"/>
            <p:cNvCxnSpPr/>
            <p:nvPr/>
          </p:nvCxnSpPr>
          <p:spPr>
            <a:xfrm flipV="1">
              <a:off x="386506" y="2357430"/>
              <a:ext cx="2256668" cy="5754"/>
            </a:xfrm>
            <a:prstGeom prst="line">
              <a:avLst/>
            </a:prstGeom>
            <a:ln w="38100" cmpd="sng"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同侧圆角矩形 19"/>
            <p:cNvSpPr/>
            <p:nvPr/>
          </p:nvSpPr>
          <p:spPr>
            <a:xfrm>
              <a:off x="571126" y="1792176"/>
              <a:ext cx="2000609" cy="516419"/>
            </a:xfrm>
            <a:prstGeom prst="round2SameRect">
              <a:avLst/>
            </a:prstGeom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000" b="1" strike="noStrike" noProof="1" dirty="0" smtClean="0">
                  <a:solidFill>
                    <a:prstClr val="black"/>
                  </a:solidFill>
                  <a:latin typeface="华文新魏" panose="02010800040101010101" pitchFamily="2" charset="-122"/>
                  <a:ea typeface="华文新魏" panose="02010800040101010101" pitchFamily="2" charset="-122"/>
                  <a:cs typeface="黑体" panose="02010600030101010101" pitchFamily="49" charset="-122"/>
                </a:rPr>
                <a:t>字词乐园</a:t>
              </a:r>
              <a:endParaRPr lang="zh-CN" altLang="en-US" sz="3000" b="1" strike="noStrike" noProof="1" dirty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黑体" panose="02010600030101010101" pitchFamily="49" charset="-122"/>
              </a:endParaRPr>
            </a:p>
          </p:txBody>
        </p:sp>
      </p:grpSp>
      <p:sp>
        <p:nvSpPr>
          <p:cNvPr id="43013" name="TextBox 1"/>
          <p:cNvSpPr txBox="1"/>
          <p:nvPr/>
        </p:nvSpPr>
        <p:spPr>
          <a:xfrm>
            <a:off x="3027363" y="957263"/>
            <a:ext cx="1584325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我会写</a:t>
            </a:r>
            <a:endParaRPr lang="zh-CN" altLang="en-US" sz="3200" b="1" dirty="0">
              <a:solidFill>
                <a:srgbClr val="FF00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pic>
        <p:nvPicPr>
          <p:cNvPr id="43014" name="图片 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46138" y="2849563"/>
            <a:ext cx="1439862" cy="1419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3015" name="TextBox 23"/>
          <p:cNvSpPr txBox="1"/>
          <p:nvPr/>
        </p:nvSpPr>
        <p:spPr>
          <a:xfrm>
            <a:off x="876300" y="2863850"/>
            <a:ext cx="1463675" cy="14462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88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扯</a:t>
            </a:r>
            <a:endParaRPr lang="zh-CN" altLang="en-US" sz="8800" dirty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3016" name="TextBox 24"/>
          <p:cNvSpPr txBox="1"/>
          <p:nvPr/>
        </p:nvSpPr>
        <p:spPr>
          <a:xfrm>
            <a:off x="715963" y="1839913"/>
            <a:ext cx="2055812" cy="1108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6600" err="1">
                <a:latin typeface="Calibri" panose="020F0502020204030204" pitchFamily="34" charset="0"/>
              </a:rPr>
              <a:t>chě</a:t>
            </a:r>
            <a:endParaRPr lang="zh-CN" altLang="en-US" sz="6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3017" name="TextBox 25"/>
          <p:cNvSpPr txBox="1"/>
          <p:nvPr/>
        </p:nvSpPr>
        <p:spPr>
          <a:xfrm>
            <a:off x="3027363" y="2820988"/>
            <a:ext cx="4422775" cy="17541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写法：左窄右宽。竖钩要挺直，“止”要写正。</a:t>
            </a:r>
            <a:endParaRPr lang="zh-CN" altLang="en-US" sz="3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3018" name="TextBox 26"/>
          <p:cNvSpPr txBox="1"/>
          <p:nvPr/>
        </p:nvSpPr>
        <p:spPr>
          <a:xfrm>
            <a:off x="936625" y="4916488"/>
            <a:ext cx="7100888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组词：扯淡    撕扯   东拉西扯</a:t>
            </a:r>
            <a:endParaRPr lang="zh-CN" altLang="en-US" sz="3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3" name="TextBox 6"/>
          <p:cNvSpPr/>
          <p:nvPr/>
        </p:nvSpPr>
        <p:spPr>
          <a:xfrm>
            <a:off x="7429500" y="357188"/>
            <a:ext cx="1214438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000" b="1">
                <a:solidFill>
                  <a:srgbClr val="00B0F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华文楷体" panose="02010600040101010101" pitchFamily="2" charset="-122"/>
              </a:rPr>
              <a:t>课件</a:t>
            </a:r>
            <a:r>
              <a:rPr lang="zh-CN" altLang="zh-CN" sz="2000">
                <a:solidFill>
                  <a:srgbClr val="00B0F0"/>
                </a:solidFill>
                <a:latin typeface="Candara" panose="020E0502030303020204" pitchFamily="34" charset="0"/>
                <a:ea typeface="华文楷体" panose="02010600040101010101" pitchFamily="2" charset="-122"/>
                <a:sym typeface="Candara" panose="020E0502030303020204" pitchFamily="34" charset="0"/>
              </a:rPr>
              <a:t>PPT</a:t>
            </a:r>
            <a:endParaRPr lang="zh-CN" altLang="zh-CN" sz="2000">
              <a:solidFill>
                <a:srgbClr val="00B0F0"/>
              </a:solidFill>
              <a:latin typeface="Candara" panose="020E0502030303020204" pitchFamily="34" charset="0"/>
              <a:ea typeface="华文楷体" panose="02010600040101010101" pitchFamily="2" charset="-122"/>
              <a:sym typeface="Candara" panose="020E0502030303020204" pitchFamily="34" charset="0"/>
            </a:endParaRPr>
          </a:p>
        </p:txBody>
      </p:sp>
      <p:grpSp>
        <p:nvGrpSpPr>
          <p:cNvPr id="44034" name="组合 17"/>
          <p:cNvGrpSpPr/>
          <p:nvPr/>
        </p:nvGrpSpPr>
        <p:grpSpPr>
          <a:xfrm>
            <a:off x="427038" y="908050"/>
            <a:ext cx="2257425" cy="571500"/>
            <a:chOff x="386506" y="1792176"/>
            <a:chExt cx="2256668" cy="571008"/>
          </a:xfrm>
        </p:grpSpPr>
        <p:cxnSp>
          <p:nvCxnSpPr>
            <p:cNvPr id="19" name="直线连接符 21"/>
            <p:cNvCxnSpPr/>
            <p:nvPr/>
          </p:nvCxnSpPr>
          <p:spPr>
            <a:xfrm flipV="1">
              <a:off x="386506" y="2357430"/>
              <a:ext cx="2256668" cy="5754"/>
            </a:xfrm>
            <a:prstGeom prst="line">
              <a:avLst/>
            </a:prstGeom>
            <a:ln w="38100" cmpd="sng"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同侧圆角矩形 19"/>
            <p:cNvSpPr/>
            <p:nvPr/>
          </p:nvSpPr>
          <p:spPr>
            <a:xfrm>
              <a:off x="571126" y="1792176"/>
              <a:ext cx="2000609" cy="516419"/>
            </a:xfrm>
            <a:prstGeom prst="round2SameRect">
              <a:avLst/>
            </a:prstGeom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000" b="1" strike="noStrike" noProof="1" dirty="0" smtClean="0">
                  <a:solidFill>
                    <a:prstClr val="black"/>
                  </a:solidFill>
                  <a:latin typeface="华文新魏" panose="02010800040101010101" pitchFamily="2" charset="-122"/>
                  <a:ea typeface="华文新魏" panose="02010800040101010101" pitchFamily="2" charset="-122"/>
                  <a:cs typeface="黑体" panose="02010600030101010101" pitchFamily="49" charset="-122"/>
                </a:rPr>
                <a:t>字词乐园</a:t>
              </a:r>
              <a:endParaRPr lang="zh-CN" altLang="en-US" sz="3000" b="1" strike="noStrike" noProof="1" dirty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黑体" panose="02010600030101010101" pitchFamily="49" charset="-122"/>
              </a:endParaRPr>
            </a:p>
          </p:txBody>
        </p:sp>
      </p:grpSp>
      <p:sp>
        <p:nvSpPr>
          <p:cNvPr id="44037" name="TextBox 1"/>
          <p:cNvSpPr txBox="1"/>
          <p:nvPr/>
        </p:nvSpPr>
        <p:spPr>
          <a:xfrm>
            <a:off x="3027363" y="957263"/>
            <a:ext cx="1584325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我会写</a:t>
            </a:r>
            <a:endParaRPr lang="zh-CN" altLang="en-US" sz="3200" b="1" dirty="0">
              <a:solidFill>
                <a:srgbClr val="FF00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pic>
        <p:nvPicPr>
          <p:cNvPr id="44038" name="图片 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46138" y="2849563"/>
            <a:ext cx="1439862" cy="1419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4039" name="TextBox 23"/>
          <p:cNvSpPr txBox="1"/>
          <p:nvPr/>
        </p:nvSpPr>
        <p:spPr>
          <a:xfrm>
            <a:off x="876300" y="2863850"/>
            <a:ext cx="1463675" cy="14462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88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宫</a:t>
            </a:r>
            <a:endParaRPr lang="zh-CN" altLang="en-US" sz="8800" dirty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4040" name="TextBox 24"/>
          <p:cNvSpPr txBox="1"/>
          <p:nvPr/>
        </p:nvSpPr>
        <p:spPr>
          <a:xfrm>
            <a:off x="715963" y="1839913"/>
            <a:ext cx="2055812" cy="1108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6600" err="1">
                <a:latin typeface="Calibri" panose="020F0502020204030204" pitchFamily="34" charset="0"/>
              </a:rPr>
              <a:t>gōng</a:t>
            </a:r>
            <a:r>
              <a:rPr lang="en-US" altLang="zh-CN" sz="6600">
                <a:latin typeface="Calibri" panose="020F0502020204030204" pitchFamily="34" charset="0"/>
              </a:rPr>
              <a:t> </a:t>
            </a:r>
            <a:endParaRPr lang="zh-CN" altLang="en-US" sz="6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4041" name="TextBox 25"/>
          <p:cNvSpPr txBox="1"/>
          <p:nvPr/>
        </p:nvSpPr>
        <p:spPr>
          <a:xfrm>
            <a:off x="3027363" y="2820988"/>
            <a:ext cx="4422775" cy="17541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写法：“宀”略宽。下面两个“口”上小下大，呈扁形。</a:t>
            </a:r>
            <a:endParaRPr lang="zh-CN" altLang="en-US" sz="3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4042" name="TextBox 26"/>
          <p:cNvSpPr txBox="1"/>
          <p:nvPr/>
        </p:nvSpPr>
        <p:spPr>
          <a:xfrm>
            <a:off x="936625" y="4916488"/>
            <a:ext cx="7100888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组词：宫殿    宫廷    故宫</a:t>
            </a:r>
            <a:endParaRPr lang="zh-CN" altLang="en-US" sz="3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7" name="TextBox 6"/>
          <p:cNvSpPr/>
          <p:nvPr/>
        </p:nvSpPr>
        <p:spPr>
          <a:xfrm>
            <a:off x="7429500" y="357188"/>
            <a:ext cx="1214438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000" b="1">
                <a:solidFill>
                  <a:srgbClr val="00B0F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华文楷体" panose="02010600040101010101" pitchFamily="2" charset="-122"/>
              </a:rPr>
              <a:t>课件</a:t>
            </a:r>
            <a:r>
              <a:rPr lang="zh-CN" altLang="zh-CN" sz="2000">
                <a:solidFill>
                  <a:srgbClr val="00B0F0"/>
                </a:solidFill>
                <a:latin typeface="Candara" panose="020E0502030303020204" pitchFamily="34" charset="0"/>
                <a:ea typeface="华文楷体" panose="02010600040101010101" pitchFamily="2" charset="-122"/>
                <a:sym typeface="Candara" panose="020E0502030303020204" pitchFamily="34" charset="0"/>
              </a:rPr>
              <a:t>PPT</a:t>
            </a:r>
            <a:endParaRPr lang="zh-CN" altLang="zh-CN" sz="2000">
              <a:solidFill>
                <a:srgbClr val="00B0F0"/>
              </a:solidFill>
              <a:latin typeface="Candara" panose="020E0502030303020204" pitchFamily="34" charset="0"/>
              <a:ea typeface="华文楷体" panose="02010600040101010101" pitchFamily="2" charset="-122"/>
              <a:sym typeface="Candara" panose="020E0502030303020204" pitchFamily="34" charset="0"/>
            </a:endParaRPr>
          </a:p>
        </p:txBody>
      </p:sp>
      <p:grpSp>
        <p:nvGrpSpPr>
          <p:cNvPr id="45058" name="组合 17"/>
          <p:cNvGrpSpPr/>
          <p:nvPr/>
        </p:nvGrpSpPr>
        <p:grpSpPr>
          <a:xfrm>
            <a:off x="427038" y="908050"/>
            <a:ext cx="2257425" cy="571500"/>
            <a:chOff x="386506" y="1792176"/>
            <a:chExt cx="2256668" cy="571008"/>
          </a:xfrm>
        </p:grpSpPr>
        <p:cxnSp>
          <p:nvCxnSpPr>
            <p:cNvPr id="19" name="直线连接符 21"/>
            <p:cNvCxnSpPr/>
            <p:nvPr/>
          </p:nvCxnSpPr>
          <p:spPr>
            <a:xfrm flipV="1">
              <a:off x="386506" y="2357430"/>
              <a:ext cx="2256668" cy="5754"/>
            </a:xfrm>
            <a:prstGeom prst="line">
              <a:avLst/>
            </a:prstGeom>
            <a:ln w="38100" cmpd="sng"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同侧圆角矩形 19"/>
            <p:cNvSpPr/>
            <p:nvPr/>
          </p:nvSpPr>
          <p:spPr>
            <a:xfrm>
              <a:off x="571126" y="1792176"/>
              <a:ext cx="2000609" cy="516419"/>
            </a:xfrm>
            <a:prstGeom prst="round2SameRect">
              <a:avLst/>
            </a:prstGeom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000" b="1" strike="noStrike" noProof="1" dirty="0" smtClean="0">
                  <a:solidFill>
                    <a:prstClr val="black"/>
                  </a:solidFill>
                  <a:latin typeface="华文新魏" panose="02010800040101010101" pitchFamily="2" charset="-122"/>
                  <a:ea typeface="华文新魏" panose="02010800040101010101" pitchFamily="2" charset="-122"/>
                  <a:cs typeface="黑体" panose="02010600030101010101" pitchFamily="49" charset="-122"/>
                </a:rPr>
                <a:t>字词乐园</a:t>
              </a:r>
              <a:endParaRPr lang="zh-CN" altLang="en-US" sz="3000" b="1" strike="noStrike" noProof="1" dirty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黑体" panose="02010600030101010101" pitchFamily="49" charset="-122"/>
              </a:endParaRPr>
            </a:p>
          </p:txBody>
        </p:sp>
      </p:grpSp>
      <p:sp>
        <p:nvSpPr>
          <p:cNvPr id="45061" name="TextBox 1"/>
          <p:cNvSpPr txBox="1"/>
          <p:nvPr/>
        </p:nvSpPr>
        <p:spPr>
          <a:xfrm>
            <a:off x="3027363" y="957263"/>
            <a:ext cx="1584325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我会写</a:t>
            </a:r>
            <a:endParaRPr lang="zh-CN" altLang="en-US" sz="3200" b="1" dirty="0">
              <a:solidFill>
                <a:srgbClr val="FF00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pic>
        <p:nvPicPr>
          <p:cNvPr id="45062" name="图片 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46138" y="2849563"/>
            <a:ext cx="1439862" cy="1419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5063" name="TextBox 23"/>
          <p:cNvSpPr txBox="1"/>
          <p:nvPr/>
        </p:nvSpPr>
        <p:spPr>
          <a:xfrm>
            <a:off x="876300" y="2863850"/>
            <a:ext cx="1463675" cy="14462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88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扎</a:t>
            </a:r>
            <a:endParaRPr lang="zh-CN" altLang="en-US" sz="8800" dirty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5064" name="TextBox 24"/>
          <p:cNvSpPr txBox="1"/>
          <p:nvPr/>
        </p:nvSpPr>
        <p:spPr>
          <a:xfrm>
            <a:off x="715963" y="1839913"/>
            <a:ext cx="2055812" cy="1108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6600" err="1">
                <a:latin typeface="Calibri" panose="020F0502020204030204" pitchFamily="34" charset="0"/>
              </a:rPr>
              <a:t>zhā</a:t>
            </a:r>
            <a:endParaRPr lang="zh-CN" altLang="en-US" sz="6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5065" name="TextBox 25"/>
          <p:cNvSpPr txBox="1"/>
          <p:nvPr/>
        </p:nvSpPr>
        <p:spPr>
          <a:xfrm>
            <a:off x="3027363" y="2820988"/>
            <a:ext cx="4422775" cy="17541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写法：“扌”横短；竖弯钩要尽量放宽，出钩有力。</a:t>
            </a:r>
            <a:endParaRPr lang="zh-CN" altLang="en-US" sz="3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5066" name="TextBox 26"/>
          <p:cNvSpPr txBox="1"/>
          <p:nvPr/>
        </p:nvSpPr>
        <p:spPr>
          <a:xfrm>
            <a:off x="936625" y="4916488"/>
            <a:ext cx="7100888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组词：扎针   扎根   扎营</a:t>
            </a:r>
            <a:endParaRPr lang="zh-CN" altLang="en-US" sz="3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1" name="TextBox 6"/>
          <p:cNvSpPr/>
          <p:nvPr/>
        </p:nvSpPr>
        <p:spPr>
          <a:xfrm>
            <a:off x="7429500" y="357188"/>
            <a:ext cx="1214438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000" b="1">
                <a:solidFill>
                  <a:srgbClr val="00B0F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华文楷体" panose="02010600040101010101" pitchFamily="2" charset="-122"/>
              </a:rPr>
              <a:t>课件</a:t>
            </a:r>
            <a:r>
              <a:rPr lang="zh-CN" altLang="zh-CN" sz="2000">
                <a:solidFill>
                  <a:srgbClr val="00B0F0"/>
                </a:solidFill>
                <a:latin typeface="Candara" panose="020E0502030303020204" pitchFamily="34" charset="0"/>
                <a:ea typeface="华文楷体" panose="02010600040101010101" pitchFamily="2" charset="-122"/>
                <a:sym typeface="Candara" panose="020E0502030303020204" pitchFamily="34" charset="0"/>
              </a:rPr>
              <a:t>PPT</a:t>
            </a:r>
            <a:endParaRPr lang="zh-CN" altLang="zh-CN" sz="2000">
              <a:solidFill>
                <a:srgbClr val="00B0F0"/>
              </a:solidFill>
              <a:latin typeface="Candara" panose="020E0502030303020204" pitchFamily="34" charset="0"/>
              <a:ea typeface="华文楷体" panose="02010600040101010101" pitchFamily="2" charset="-122"/>
              <a:sym typeface="Candara" panose="020E0502030303020204" pitchFamily="34" charset="0"/>
            </a:endParaRPr>
          </a:p>
        </p:txBody>
      </p:sp>
      <p:grpSp>
        <p:nvGrpSpPr>
          <p:cNvPr id="46082" name="组合 17"/>
          <p:cNvGrpSpPr/>
          <p:nvPr/>
        </p:nvGrpSpPr>
        <p:grpSpPr>
          <a:xfrm>
            <a:off x="427038" y="908050"/>
            <a:ext cx="2257425" cy="571500"/>
            <a:chOff x="386506" y="1792176"/>
            <a:chExt cx="2256668" cy="571008"/>
          </a:xfrm>
        </p:grpSpPr>
        <p:cxnSp>
          <p:nvCxnSpPr>
            <p:cNvPr id="19" name="直线连接符 21"/>
            <p:cNvCxnSpPr/>
            <p:nvPr/>
          </p:nvCxnSpPr>
          <p:spPr>
            <a:xfrm flipV="1">
              <a:off x="386506" y="2357430"/>
              <a:ext cx="2256668" cy="5754"/>
            </a:xfrm>
            <a:prstGeom prst="line">
              <a:avLst/>
            </a:prstGeom>
            <a:ln w="38100" cmpd="sng"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同侧圆角矩形 19"/>
            <p:cNvSpPr/>
            <p:nvPr/>
          </p:nvSpPr>
          <p:spPr>
            <a:xfrm>
              <a:off x="571126" y="1792176"/>
              <a:ext cx="2000609" cy="516419"/>
            </a:xfrm>
            <a:prstGeom prst="round2SameRect">
              <a:avLst/>
            </a:prstGeom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000" b="1" strike="noStrike" noProof="1" dirty="0" smtClean="0">
                  <a:solidFill>
                    <a:prstClr val="black"/>
                  </a:solidFill>
                  <a:latin typeface="华文新魏" panose="02010800040101010101" pitchFamily="2" charset="-122"/>
                  <a:ea typeface="华文新魏" panose="02010800040101010101" pitchFamily="2" charset="-122"/>
                  <a:cs typeface="黑体" panose="02010600030101010101" pitchFamily="49" charset="-122"/>
                </a:rPr>
                <a:t>字词乐园</a:t>
              </a:r>
              <a:endParaRPr lang="zh-CN" altLang="en-US" sz="3000" b="1" strike="noStrike" noProof="1" dirty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黑体" panose="02010600030101010101" pitchFamily="49" charset="-122"/>
              </a:endParaRPr>
            </a:p>
          </p:txBody>
        </p:sp>
      </p:grpSp>
      <p:sp>
        <p:nvSpPr>
          <p:cNvPr id="46085" name="TextBox 1"/>
          <p:cNvSpPr txBox="1"/>
          <p:nvPr/>
        </p:nvSpPr>
        <p:spPr>
          <a:xfrm>
            <a:off x="3027363" y="957263"/>
            <a:ext cx="1584325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我会写</a:t>
            </a:r>
            <a:endParaRPr lang="zh-CN" altLang="en-US" sz="3200" b="1" dirty="0">
              <a:solidFill>
                <a:srgbClr val="FF00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pic>
        <p:nvPicPr>
          <p:cNvPr id="46086" name="图片 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46138" y="2849563"/>
            <a:ext cx="1439862" cy="1419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6087" name="TextBox 23"/>
          <p:cNvSpPr txBox="1"/>
          <p:nvPr/>
        </p:nvSpPr>
        <p:spPr>
          <a:xfrm>
            <a:off x="876300" y="2863850"/>
            <a:ext cx="1463675" cy="14462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88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质</a:t>
            </a:r>
            <a:endParaRPr lang="zh-CN" altLang="en-US" sz="8800" dirty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6088" name="TextBox 24"/>
          <p:cNvSpPr txBox="1"/>
          <p:nvPr/>
        </p:nvSpPr>
        <p:spPr>
          <a:xfrm>
            <a:off x="715963" y="1839913"/>
            <a:ext cx="2055812" cy="1108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6600">
                <a:latin typeface="Calibri" panose="020F0502020204030204" pitchFamily="34" charset="0"/>
              </a:rPr>
              <a:t> </a:t>
            </a:r>
            <a:r>
              <a:rPr lang="en-US" altLang="zh-CN" sz="6600" err="1">
                <a:latin typeface="Calibri" panose="020F0502020204030204" pitchFamily="34" charset="0"/>
              </a:rPr>
              <a:t>zhì</a:t>
            </a:r>
            <a:r>
              <a:rPr lang="en-US" altLang="zh-CN" sz="6600">
                <a:latin typeface="Calibri" panose="020F0502020204030204" pitchFamily="34" charset="0"/>
              </a:rPr>
              <a:t> </a:t>
            </a:r>
            <a:endParaRPr lang="zh-CN" altLang="en-US" sz="6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6089" name="TextBox 25"/>
          <p:cNvSpPr txBox="1"/>
          <p:nvPr/>
        </p:nvSpPr>
        <p:spPr>
          <a:xfrm>
            <a:off x="3027363" y="2820988"/>
            <a:ext cx="4422775" cy="17541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写法：第一笔和第二笔都是撇，里面上部横稍长。</a:t>
            </a:r>
            <a:endParaRPr lang="zh-CN" altLang="en-US" sz="3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6090" name="TextBox 26"/>
          <p:cNvSpPr txBox="1"/>
          <p:nvPr/>
        </p:nvSpPr>
        <p:spPr>
          <a:xfrm>
            <a:off x="936625" y="4916488"/>
            <a:ext cx="7100888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组词：质量    质检    实质</a:t>
            </a:r>
            <a:endParaRPr lang="zh-CN" altLang="en-US" sz="3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5" name="TextBox 6"/>
          <p:cNvSpPr/>
          <p:nvPr/>
        </p:nvSpPr>
        <p:spPr>
          <a:xfrm>
            <a:off x="7429500" y="357188"/>
            <a:ext cx="1214438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000" b="1">
                <a:solidFill>
                  <a:srgbClr val="00B0F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华文楷体" panose="02010600040101010101" pitchFamily="2" charset="-122"/>
              </a:rPr>
              <a:t>课件</a:t>
            </a:r>
            <a:r>
              <a:rPr lang="zh-CN" altLang="zh-CN" sz="2000">
                <a:solidFill>
                  <a:srgbClr val="00B0F0"/>
                </a:solidFill>
                <a:latin typeface="Candara" panose="020E0502030303020204" pitchFamily="34" charset="0"/>
                <a:ea typeface="华文楷体" panose="02010600040101010101" pitchFamily="2" charset="-122"/>
                <a:sym typeface="Candara" panose="020E0502030303020204" pitchFamily="34" charset="0"/>
              </a:rPr>
              <a:t>PPT</a:t>
            </a:r>
            <a:endParaRPr lang="zh-CN" altLang="zh-CN" sz="2000">
              <a:solidFill>
                <a:srgbClr val="00B0F0"/>
              </a:solidFill>
              <a:latin typeface="Candara" panose="020E0502030303020204" pitchFamily="34" charset="0"/>
              <a:ea typeface="华文楷体" panose="02010600040101010101" pitchFamily="2" charset="-122"/>
              <a:sym typeface="Candara" panose="020E0502030303020204" pitchFamily="34" charset="0"/>
            </a:endParaRPr>
          </a:p>
        </p:txBody>
      </p:sp>
      <p:grpSp>
        <p:nvGrpSpPr>
          <p:cNvPr id="47106" name="组合 17"/>
          <p:cNvGrpSpPr/>
          <p:nvPr/>
        </p:nvGrpSpPr>
        <p:grpSpPr>
          <a:xfrm>
            <a:off x="427038" y="908050"/>
            <a:ext cx="2257425" cy="571500"/>
            <a:chOff x="386506" y="1792176"/>
            <a:chExt cx="2256668" cy="571008"/>
          </a:xfrm>
        </p:grpSpPr>
        <p:cxnSp>
          <p:nvCxnSpPr>
            <p:cNvPr id="19" name="直线连接符 21"/>
            <p:cNvCxnSpPr/>
            <p:nvPr/>
          </p:nvCxnSpPr>
          <p:spPr>
            <a:xfrm flipV="1">
              <a:off x="386506" y="2357430"/>
              <a:ext cx="2256668" cy="5754"/>
            </a:xfrm>
            <a:prstGeom prst="line">
              <a:avLst/>
            </a:prstGeom>
            <a:ln w="38100" cmpd="sng"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同侧圆角矩形 19"/>
            <p:cNvSpPr/>
            <p:nvPr/>
          </p:nvSpPr>
          <p:spPr>
            <a:xfrm>
              <a:off x="571126" y="1792176"/>
              <a:ext cx="2000609" cy="516419"/>
            </a:xfrm>
            <a:prstGeom prst="round2SameRect">
              <a:avLst/>
            </a:prstGeom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000" b="1" strike="noStrike" noProof="1" dirty="0" smtClean="0">
                  <a:solidFill>
                    <a:prstClr val="black"/>
                  </a:solidFill>
                  <a:latin typeface="华文新魏" panose="02010800040101010101" pitchFamily="2" charset="-122"/>
                  <a:ea typeface="华文新魏" panose="02010800040101010101" pitchFamily="2" charset="-122"/>
                  <a:cs typeface="黑体" panose="02010600030101010101" pitchFamily="49" charset="-122"/>
                </a:rPr>
                <a:t>字词乐园</a:t>
              </a:r>
              <a:endParaRPr lang="zh-CN" altLang="en-US" sz="3000" b="1" strike="noStrike" noProof="1" dirty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黑体" panose="02010600030101010101" pitchFamily="49" charset="-122"/>
              </a:endParaRPr>
            </a:p>
          </p:txBody>
        </p:sp>
      </p:grpSp>
      <p:sp>
        <p:nvSpPr>
          <p:cNvPr id="47109" name="TextBox 1"/>
          <p:cNvSpPr txBox="1"/>
          <p:nvPr/>
        </p:nvSpPr>
        <p:spPr>
          <a:xfrm>
            <a:off x="3027363" y="957263"/>
            <a:ext cx="1584325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我会写</a:t>
            </a:r>
            <a:endParaRPr lang="zh-CN" altLang="en-US" sz="3200" b="1" dirty="0">
              <a:solidFill>
                <a:srgbClr val="FF00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pic>
        <p:nvPicPr>
          <p:cNvPr id="47110" name="图片 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46138" y="2849563"/>
            <a:ext cx="1439862" cy="1419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7111" name="TextBox 23"/>
          <p:cNvSpPr txBox="1"/>
          <p:nvPr/>
        </p:nvSpPr>
        <p:spPr>
          <a:xfrm>
            <a:off x="876300" y="2863850"/>
            <a:ext cx="1463675" cy="14462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88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柱</a:t>
            </a:r>
            <a:endParaRPr lang="zh-CN" altLang="en-US" sz="8800" dirty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7112" name="TextBox 24"/>
          <p:cNvSpPr txBox="1"/>
          <p:nvPr/>
        </p:nvSpPr>
        <p:spPr>
          <a:xfrm>
            <a:off x="715963" y="1839913"/>
            <a:ext cx="2055812" cy="1108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6600" err="1">
                <a:latin typeface="Calibri" panose="020F0502020204030204" pitchFamily="34" charset="0"/>
              </a:rPr>
              <a:t>zhù</a:t>
            </a:r>
            <a:endParaRPr lang="zh-CN" altLang="en-US" sz="6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7113" name="TextBox 25"/>
          <p:cNvSpPr txBox="1"/>
          <p:nvPr/>
        </p:nvSpPr>
        <p:spPr>
          <a:xfrm>
            <a:off x="3027363" y="2820988"/>
            <a:ext cx="4422775" cy="17541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写法：左窄右宽。左部改捺为点，“主”底横稍长。</a:t>
            </a:r>
            <a:endParaRPr lang="zh-CN" altLang="en-US" sz="3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7114" name="TextBox 26"/>
          <p:cNvSpPr txBox="1"/>
          <p:nvPr/>
        </p:nvSpPr>
        <p:spPr>
          <a:xfrm>
            <a:off x="936625" y="4916488"/>
            <a:ext cx="7100888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组词：柱子    石柱    中流砥柱</a:t>
            </a:r>
            <a:endParaRPr lang="zh-CN" altLang="en-US" sz="3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29" name="TextBox 6"/>
          <p:cNvSpPr/>
          <p:nvPr/>
        </p:nvSpPr>
        <p:spPr>
          <a:xfrm>
            <a:off x="7429500" y="357188"/>
            <a:ext cx="1214438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000" b="1">
                <a:solidFill>
                  <a:srgbClr val="00B0F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华文楷体" panose="02010600040101010101" pitchFamily="2" charset="-122"/>
              </a:rPr>
              <a:t>课件</a:t>
            </a:r>
            <a:r>
              <a:rPr lang="zh-CN" altLang="zh-CN" sz="2000">
                <a:solidFill>
                  <a:srgbClr val="00B0F0"/>
                </a:solidFill>
                <a:latin typeface="Candara" panose="020E0502030303020204" pitchFamily="34" charset="0"/>
                <a:ea typeface="华文楷体" panose="02010600040101010101" pitchFamily="2" charset="-122"/>
                <a:sym typeface="Candara" panose="020E0502030303020204" pitchFamily="34" charset="0"/>
              </a:rPr>
              <a:t>PPT</a:t>
            </a:r>
            <a:endParaRPr lang="zh-CN" altLang="zh-CN" sz="2000">
              <a:solidFill>
                <a:srgbClr val="00B0F0"/>
              </a:solidFill>
              <a:latin typeface="Candara" panose="020E0502030303020204" pitchFamily="34" charset="0"/>
              <a:ea typeface="华文楷体" panose="02010600040101010101" pitchFamily="2" charset="-122"/>
              <a:sym typeface="Candara" panose="020E0502030303020204" pitchFamily="34" charset="0"/>
            </a:endParaRPr>
          </a:p>
        </p:txBody>
      </p:sp>
      <p:grpSp>
        <p:nvGrpSpPr>
          <p:cNvPr id="48130" name="组合 17"/>
          <p:cNvGrpSpPr/>
          <p:nvPr/>
        </p:nvGrpSpPr>
        <p:grpSpPr>
          <a:xfrm>
            <a:off x="427038" y="908050"/>
            <a:ext cx="2257425" cy="571500"/>
            <a:chOff x="386506" y="1792176"/>
            <a:chExt cx="2256668" cy="571008"/>
          </a:xfrm>
        </p:grpSpPr>
        <p:cxnSp>
          <p:nvCxnSpPr>
            <p:cNvPr id="19" name="直线连接符 21"/>
            <p:cNvCxnSpPr/>
            <p:nvPr/>
          </p:nvCxnSpPr>
          <p:spPr>
            <a:xfrm flipV="1">
              <a:off x="386506" y="2357430"/>
              <a:ext cx="2256668" cy="5754"/>
            </a:xfrm>
            <a:prstGeom prst="line">
              <a:avLst/>
            </a:prstGeom>
            <a:ln w="38100" cmpd="sng"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同侧圆角矩形 19"/>
            <p:cNvSpPr/>
            <p:nvPr/>
          </p:nvSpPr>
          <p:spPr>
            <a:xfrm>
              <a:off x="571126" y="1792176"/>
              <a:ext cx="2000609" cy="516419"/>
            </a:xfrm>
            <a:prstGeom prst="round2SameRect">
              <a:avLst/>
            </a:prstGeom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000" b="1" strike="noStrike" noProof="1" dirty="0" smtClean="0">
                  <a:solidFill>
                    <a:prstClr val="black"/>
                  </a:solidFill>
                  <a:latin typeface="华文新魏" panose="02010800040101010101" pitchFamily="2" charset="-122"/>
                  <a:ea typeface="华文新魏" panose="02010800040101010101" pitchFamily="2" charset="-122"/>
                  <a:cs typeface="黑体" panose="02010600030101010101" pitchFamily="49" charset="-122"/>
                </a:rPr>
                <a:t>字词乐园</a:t>
              </a:r>
              <a:endParaRPr lang="zh-CN" altLang="en-US" sz="3000" b="1" strike="noStrike" noProof="1" dirty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黑体" panose="02010600030101010101" pitchFamily="49" charset="-122"/>
              </a:endParaRPr>
            </a:p>
          </p:txBody>
        </p:sp>
      </p:grpSp>
      <p:sp>
        <p:nvSpPr>
          <p:cNvPr id="48133" name="TextBox 1"/>
          <p:cNvSpPr txBox="1"/>
          <p:nvPr/>
        </p:nvSpPr>
        <p:spPr>
          <a:xfrm>
            <a:off x="3027363" y="957263"/>
            <a:ext cx="1584325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我会写</a:t>
            </a:r>
            <a:endParaRPr lang="zh-CN" altLang="en-US" sz="3200" b="1" dirty="0">
              <a:solidFill>
                <a:srgbClr val="FF00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pic>
        <p:nvPicPr>
          <p:cNvPr id="48134" name="图片 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46138" y="2849563"/>
            <a:ext cx="1439862" cy="1419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8135" name="TextBox 23"/>
          <p:cNvSpPr txBox="1"/>
          <p:nvPr/>
        </p:nvSpPr>
        <p:spPr>
          <a:xfrm>
            <a:off x="876300" y="2863850"/>
            <a:ext cx="1463675" cy="14462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88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恶</a:t>
            </a:r>
            <a:endParaRPr lang="zh-CN" altLang="en-US" sz="8800" dirty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8136" name="TextBox 24"/>
          <p:cNvSpPr txBox="1"/>
          <p:nvPr/>
        </p:nvSpPr>
        <p:spPr>
          <a:xfrm>
            <a:off x="1282700" y="1839913"/>
            <a:ext cx="841375" cy="1108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6600">
                <a:latin typeface="Calibri" panose="020F0502020204030204" pitchFamily="34" charset="0"/>
              </a:rPr>
              <a:t>è</a:t>
            </a:r>
            <a:endParaRPr lang="zh-CN" altLang="en-US" sz="6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8137" name="TextBox 25"/>
          <p:cNvSpPr txBox="1"/>
          <p:nvPr/>
        </p:nvSpPr>
        <p:spPr>
          <a:xfrm>
            <a:off x="3027363" y="2820988"/>
            <a:ext cx="4422775" cy="17541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写法：“亚”底横较上横长，“心”形扁，左低右高。</a:t>
            </a:r>
            <a:endParaRPr lang="zh-CN" altLang="en-US" sz="3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8138" name="TextBox 26"/>
          <p:cNvSpPr txBox="1"/>
          <p:nvPr/>
        </p:nvSpPr>
        <p:spPr>
          <a:xfrm>
            <a:off x="936625" y="4916488"/>
            <a:ext cx="7100888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组词：恶人   凶恶    狂风恶浪</a:t>
            </a:r>
            <a:endParaRPr lang="zh-CN" altLang="en-US" sz="3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49153" name="组合 5"/>
          <p:cNvGrpSpPr/>
          <p:nvPr/>
        </p:nvGrpSpPr>
        <p:grpSpPr>
          <a:xfrm>
            <a:off x="468313" y="993775"/>
            <a:ext cx="2071687" cy="661988"/>
            <a:chOff x="571127" y="1769573"/>
            <a:chExt cx="2071702" cy="661806"/>
          </a:xfrm>
        </p:grpSpPr>
        <p:cxnSp>
          <p:nvCxnSpPr>
            <p:cNvPr id="7" name="直线连接符 21"/>
            <p:cNvCxnSpPr/>
            <p:nvPr/>
          </p:nvCxnSpPr>
          <p:spPr>
            <a:xfrm flipV="1">
              <a:off x="571127" y="2425625"/>
              <a:ext cx="2071702" cy="5754"/>
            </a:xfrm>
            <a:prstGeom prst="line">
              <a:avLst/>
            </a:prstGeom>
            <a:ln w="38100" cmpd="sng"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同侧圆角矩形 7"/>
            <p:cNvSpPr/>
            <p:nvPr/>
          </p:nvSpPr>
          <p:spPr>
            <a:xfrm>
              <a:off x="571127" y="1769573"/>
              <a:ext cx="2000609" cy="516419"/>
            </a:xfrm>
            <a:prstGeom prst="round2SameRect">
              <a:avLst/>
            </a:prstGeom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auto"/>
              <a:endParaRPr lang="zh-CN" altLang="en-US" sz="3000" b="1" strike="noStrike" noProof="1" dirty="0">
                <a:latin typeface="华文新魏" panose="02010800040101010101" pitchFamily="2" charset="-122"/>
                <a:ea typeface="华文新魏" panose="02010800040101010101" pitchFamily="2" charset="-122"/>
                <a:cs typeface="黑体" panose="02010600030101010101" pitchFamily="49" charset="-122"/>
              </a:endParaRPr>
            </a:p>
          </p:txBody>
        </p:sp>
      </p:grpSp>
      <p:sp>
        <p:nvSpPr>
          <p:cNvPr id="10" name="同侧圆角矩形 9"/>
          <p:cNvSpPr/>
          <p:nvPr/>
        </p:nvSpPr>
        <p:spPr>
          <a:xfrm>
            <a:off x="444500" y="981075"/>
            <a:ext cx="2000250" cy="515938"/>
          </a:xfrm>
          <a:prstGeom prst="round2Same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/>
            <a:r>
              <a:rPr lang="zh-CN" altLang="en-US" sz="3000" b="1" strike="noStrike" noProof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黑体" panose="02010600030101010101" pitchFamily="49" charset="-122"/>
              </a:rPr>
              <a:t>字词乐园</a:t>
            </a:r>
            <a:endParaRPr lang="zh-CN" altLang="en-US" sz="3000" b="1" strike="noStrike" noProof="1" dirty="0">
              <a:latin typeface="华文新魏" panose="02010800040101010101" pitchFamily="2" charset="-122"/>
              <a:ea typeface="华文新魏" panose="02010800040101010101" pitchFamily="2" charset="-122"/>
              <a:cs typeface="黑体" panose="02010600030101010101" pitchFamily="49" charset="-122"/>
            </a:endParaRPr>
          </a:p>
        </p:txBody>
      </p:sp>
      <p:sp>
        <p:nvSpPr>
          <p:cNvPr id="49157" name="矩形 3"/>
          <p:cNvSpPr/>
          <p:nvPr/>
        </p:nvSpPr>
        <p:spPr>
          <a:xfrm>
            <a:off x="2800350" y="982663"/>
            <a:ext cx="1574800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600" b="1" dirty="0">
                <a:solidFill>
                  <a:srgbClr val="008000"/>
                </a:solidFill>
                <a:latin typeface="宋体" panose="02010600030101010101" pitchFamily="2" charset="-122"/>
              </a:rPr>
              <a:t>多音字</a:t>
            </a:r>
            <a:endParaRPr lang="zh-CN" altLang="en-US" sz="3600" dirty="0">
              <a:latin typeface="Calibri" panose="020F0502020204030204" pitchFamily="34" charset="0"/>
            </a:endParaRPr>
          </a:p>
        </p:txBody>
      </p:sp>
      <p:sp>
        <p:nvSpPr>
          <p:cNvPr id="49158" name="矩形 4"/>
          <p:cNvSpPr/>
          <p:nvPr/>
        </p:nvSpPr>
        <p:spPr>
          <a:xfrm>
            <a:off x="1416050" y="3290888"/>
            <a:ext cx="649288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20000"/>
              </a:spcBef>
            </a:pPr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  <a:sym typeface="Wingdings" panose="05000000000000000000" pitchFamily="2" charset="2"/>
              </a:rPr>
              <a:t>划</a:t>
            </a:r>
            <a:endParaRPr lang="en-US" altLang="zh-CN" sz="3600" b="1">
              <a:solidFill>
                <a:srgbClr val="FF0000"/>
              </a:solidFill>
              <a:latin typeface="宋体" panose="02010600030101010101" pitchFamily="2" charset="-122"/>
              <a:sym typeface="Wingdings" panose="05000000000000000000" pitchFamily="2" charset="2"/>
            </a:endParaRPr>
          </a:p>
        </p:txBody>
      </p:sp>
      <p:sp>
        <p:nvSpPr>
          <p:cNvPr id="49159" name="矩形 5"/>
          <p:cNvSpPr/>
          <p:nvPr/>
        </p:nvSpPr>
        <p:spPr>
          <a:xfrm>
            <a:off x="2670175" y="2533650"/>
            <a:ext cx="2847975" cy="1974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20000"/>
              </a:spcBef>
            </a:pPr>
            <a:r>
              <a:rPr lang="en-US" altLang="zh-CN" sz="3600" err="1">
                <a:latin typeface="Calibri" panose="020F0502020204030204" pitchFamily="34" charset="0"/>
              </a:rPr>
              <a:t>huá</a:t>
            </a:r>
            <a:r>
              <a:rPr lang="en-US" altLang="zh-CN" sz="3600">
                <a:latin typeface="Calibri" panose="020F0502020204030204" pitchFamily="34" charset="0"/>
              </a:rPr>
              <a:t> </a:t>
            </a:r>
            <a:r>
              <a:rPr lang="zh-CN" altLang="en-US" sz="3600" b="1" dirty="0">
                <a:solidFill>
                  <a:srgbClr val="0000FF"/>
                </a:solidFill>
                <a:latin typeface="宋体" panose="02010600030101010101" pitchFamily="2" charset="-122"/>
                <a:sym typeface="Wingdings" panose="05000000000000000000" pitchFamily="2" charset="2"/>
              </a:rPr>
              <a:t>（划船）</a:t>
            </a:r>
            <a:endParaRPr lang="en-US" altLang="zh-CN" sz="3600" b="1">
              <a:solidFill>
                <a:srgbClr val="0000FF"/>
              </a:solidFill>
              <a:latin typeface="宋体" panose="02010600030101010101" pitchFamily="2" charset="-122"/>
              <a:sym typeface="Wingdings" panose="05000000000000000000" pitchFamily="2" charset="2"/>
            </a:endParaRPr>
          </a:p>
          <a:p>
            <a:pPr>
              <a:spcBef>
                <a:spcPct val="20000"/>
              </a:spcBef>
            </a:pPr>
            <a:endParaRPr lang="en-US" altLang="zh-CN" sz="3600" b="1">
              <a:solidFill>
                <a:srgbClr val="0000FF"/>
              </a:solidFill>
              <a:latin typeface="宋体" panose="02010600030101010101" pitchFamily="2" charset="-122"/>
              <a:sym typeface="Wingdings" panose="05000000000000000000" pitchFamily="2" charset="2"/>
            </a:endParaRPr>
          </a:p>
          <a:p>
            <a:pPr>
              <a:spcBef>
                <a:spcPct val="20000"/>
              </a:spcBef>
            </a:pPr>
            <a:r>
              <a:rPr lang="en-US" altLang="zh-CN" sz="3600" err="1">
                <a:latin typeface="Calibri" panose="020F0502020204030204" pitchFamily="34" charset="0"/>
              </a:rPr>
              <a:t>huà</a:t>
            </a:r>
            <a:r>
              <a:rPr lang="en-US" altLang="zh-CN" sz="3600">
                <a:latin typeface="Calibri" panose="020F0502020204030204" pitchFamily="34" charset="0"/>
              </a:rPr>
              <a:t> </a:t>
            </a:r>
            <a:r>
              <a:rPr lang="zh-CN" altLang="en-US" sz="3600" b="1" dirty="0">
                <a:solidFill>
                  <a:srgbClr val="0000FF"/>
                </a:solidFill>
                <a:latin typeface="宋体" panose="02010600030101010101" pitchFamily="2" charset="-122"/>
                <a:sym typeface="Wingdings" panose="05000000000000000000" pitchFamily="2" charset="2"/>
              </a:rPr>
              <a:t>（计划）</a:t>
            </a:r>
            <a:endParaRPr lang="en-US" altLang="zh-CN" sz="3600" b="1">
              <a:solidFill>
                <a:srgbClr val="0000FF"/>
              </a:solidFill>
              <a:latin typeface="宋体" panose="02010600030101010101" pitchFamily="2" charset="-122"/>
              <a:sym typeface="Wingdings" panose="05000000000000000000" pitchFamily="2" charset="2"/>
            </a:endParaRPr>
          </a:p>
        </p:txBody>
      </p:sp>
      <p:sp>
        <p:nvSpPr>
          <p:cNvPr id="13" name="左大括号 12"/>
          <p:cNvSpPr/>
          <p:nvPr/>
        </p:nvSpPr>
        <p:spPr>
          <a:xfrm>
            <a:off x="2095500" y="2820988"/>
            <a:ext cx="322263" cy="158432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auto"/>
            <a:endParaRPr lang="zh-CN" altLang="en-US" sz="3600" strike="noStrike" noProof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同侧圆角矩形 4"/>
          <p:cNvSpPr/>
          <p:nvPr/>
        </p:nvSpPr>
        <p:spPr>
          <a:xfrm>
            <a:off x="468313" y="836613"/>
            <a:ext cx="2000250" cy="515938"/>
          </a:xfrm>
          <a:prstGeom prst="round2Same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/>
            <a:r>
              <a:rPr lang="zh-CN" altLang="en-US" sz="3000" b="1" strike="noStrike" noProof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黑体" panose="02010600030101010101" pitchFamily="49" charset="-122"/>
              </a:rPr>
              <a:t>课文详解</a:t>
            </a:r>
            <a:endParaRPr lang="zh-CN" altLang="en-US" sz="3000" b="1" strike="noStrike" noProof="1" dirty="0">
              <a:latin typeface="华文新魏" panose="02010800040101010101" pitchFamily="2" charset="-122"/>
              <a:ea typeface="华文新魏" panose="02010800040101010101" pitchFamily="2" charset="-122"/>
              <a:cs typeface="黑体" panose="02010600030101010101" pitchFamily="49" charset="-122"/>
            </a:endParaRPr>
          </a:p>
        </p:txBody>
      </p:sp>
      <p:cxnSp>
        <p:nvCxnSpPr>
          <p:cNvPr id="6" name="直线连接符 21"/>
          <p:cNvCxnSpPr/>
          <p:nvPr/>
        </p:nvCxnSpPr>
        <p:spPr>
          <a:xfrm flipV="1">
            <a:off x="468313" y="1412875"/>
            <a:ext cx="2071688" cy="6350"/>
          </a:xfrm>
          <a:prstGeom prst="line">
            <a:avLst/>
          </a:prstGeom>
          <a:ln w="38100" cmpd="sng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179" name="Text Box 4"/>
          <p:cNvSpPr txBox="1"/>
          <p:nvPr/>
        </p:nvSpPr>
        <p:spPr>
          <a:xfrm>
            <a:off x="684213" y="1628775"/>
            <a:ext cx="7488237" cy="1754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latin typeface="Calibri" panose="020F0502020204030204" pitchFamily="34" charset="0"/>
              </a:rPr>
              <a:t>长白山的茫茫林海，给我留下许多绿色的梦，但我从没想到在大海里也有这梦幻般的森林。</a:t>
            </a:r>
            <a:endParaRPr lang="zh-CN" altLang="en-US" sz="3600" b="1" dirty="0">
              <a:latin typeface="楷体_GB2312" panose="02010609030101010101" pitchFamily="1" charset="-122"/>
              <a:ea typeface="楷体_GB2312" panose="02010609030101010101" pitchFamily="1" charset="-122"/>
            </a:endParaRPr>
          </a:p>
        </p:txBody>
      </p:sp>
      <p:sp>
        <p:nvSpPr>
          <p:cNvPr id="50180" name="TextBox 1"/>
          <p:cNvSpPr txBox="1"/>
          <p:nvPr/>
        </p:nvSpPr>
        <p:spPr>
          <a:xfrm>
            <a:off x="684213" y="3860800"/>
            <a:ext cx="7343775" cy="1754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</a:rPr>
              <a:t>“大海里”和“梦幻般的”两个词语概括了红树林被称为奇观的原因，这是全文的中心句。</a:t>
            </a:r>
            <a:endParaRPr lang="zh-CN" altLang="en-US" sz="36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同侧圆角矩形 4"/>
          <p:cNvSpPr/>
          <p:nvPr/>
        </p:nvSpPr>
        <p:spPr>
          <a:xfrm>
            <a:off x="468313" y="836613"/>
            <a:ext cx="2000250" cy="515938"/>
          </a:xfrm>
          <a:prstGeom prst="round2Same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/>
            <a:r>
              <a:rPr lang="zh-CN" altLang="en-US" sz="3000" b="1" strike="noStrike" noProof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黑体" panose="02010600030101010101" pitchFamily="49" charset="-122"/>
              </a:rPr>
              <a:t>课文详解</a:t>
            </a:r>
            <a:endParaRPr lang="zh-CN" altLang="en-US" sz="3000" b="1" strike="noStrike" noProof="1" dirty="0">
              <a:latin typeface="华文新魏" panose="02010800040101010101" pitchFamily="2" charset="-122"/>
              <a:ea typeface="华文新魏" panose="02010800040101010101" pitchFamily="2" charset="-122"/>
              <a:cs typeface="黑体" panose="02010600030101010101" pitchFamily="49" charset="-122"/>
            </a:endParaRPr>
          </a:p>
        </p:txBody>
      </p:sp>
      <p:cxnSp>
        <p:nvCxnSpPr>
          <p:cNvPr id="6" name="直线连接符 21"/>
          <p:cNvCxnSpPr/>
          <p:nvPr/>
        </p:nvCxnSpPr>
        <p:spPr>
          <a:xfrm flipV="1">
            <a:off x="468313" y="1412875"/>
            <a:ext cx="2071688" cy="6350"/>
          </a:xfrm>
          <a:prstGeom prst="line">
            <a:avLst/>
          </a:prstGeom>
          <a:ln w="38100" cmpd="sng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203" name="Text Box 4"/>
          <p:cNvSpPr txBox="1"/>
          <p:nvPr/>
        </p:nvSpPr>
        <p:spPr>
          <a:xfrm>
            <a:off x="684213" y="1628775"/>
            <a:ext cx="7488237" cy="1754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latin typeface="Calibri" panose="020F0502020204030204" pitchFamily="34" charset="0"/>
              </a:rPr>
              <a:t>啊，我的眼前变成了一片绚丽多姿的世界。海风吹来，绿浪翻滚，欢迎我这来自北国的远客。</a:t>
            </a:r>
            <a:endParaRPr lang="zh-CN" altLang="en-US" sz="3600" b="1" dirty="0">
              <a:latin typeface="楷体_GB2312" panose="02010609030101010101" pitchFamily="1" charset="-122"/>
              <a:ea typeface="楷体_GB2312" panose="02010609030101010101" pitchFamily="1" charset="-122"/>
            </a:endParaRPr>
          </a:p>
        </p:txBody>
      </p:sp>
      <p:sp>
        <p:nvSpPr>
          <p:cNvPr id="51204" name="TextBox 1"/>
          <p:cNvSpPr txBox="1"/>
          <p:nvPr/>
        </p:nvSpPr>
        <p:spPr>
          <a:xfrm>
            <a:off x="684213" y="3860800"/>
            <a:ext cx="7343775" cy="2308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</a:rPr>
              <a:t>作者运用拟人的手法，把红树林“绿浪翻滚”说成“欢迎我这来自北国的远客”，将红树林写得有情有义，充分表达了作者的喜爱之情。</a:t>
            </a:r>
            <a:endParaRPr lang="zh-CN" altLang="en-US" sz="36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同侧圆角矩形 4"/>
          <p:cNvSpPr/>
          <p:nvPr/>
        </p:nvSpPr>
        <p:spPr>
          <a:xfrm>
            <a:off x="468313" y="836613"/>
            <a:ext cx="2000250" cy="515938"/>
          </a:xfrm>
          <a:prstGeom prst="round2Same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/>
            <a:r>
              <a:rPr lang="zh-CN" altLang="en-US" sz="3000" b="1" strike="noStrike" noProof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黑体" panose="02010600030101010101" pitchFamily="49" charset="-122"/>
              </a:rPr>
              <a:t>课文详解</a:t>
            </a:r>
            <a:endParaRPr lang="zh-CN" altLang="en-US" sz="3000" b="1" strike="noStrike" noProof="1" dirty="0">
              <a:latin typeface="华文新魏" panose="02010800040101010101" pitchFamily="2" charset="-122"/>
              <a:ea typeface="华文新魏" panose="02010800040101010101" pitchFamily="2" charset="-122"/>
              <a:cs typeface="黑体" panose="02010600030101010101" pitchFamily="49" charset="-122"/>
            </a:endParaRPr>
          </a:p>
        </p:txBody>
      </p:sp>
      <p:cxnSp>
        <p:nvCxnSpPr>
          <p:cNvPr id="6" name="直线连接符 21"/>
          <p:cNvCxnSpPr/>
          <p:nvPr/>
        </p:nvCxnSpPr>
        <p:spPr>
          <a:xfrm flipV="1">
            <a:off x="468313" y="1412875"/>
            <a:ext cx="2071688" cy="6350"/>
          </a:xfrm>
          <a:prstGeom prst="line">
            <a:avLst/>
          </a:prstGeom>
          <a:ln w="38100" cmpd="sng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227" name="Text Box 4"/>
          <p:cNvSpPr txBox="1"/>
          <p:nvPr/>
        </p:nvSpPr>
        <p:spPr>
          <a:xfrm>
            <a:off x="684213" y="1628775"/>
            <a:ext cx="7488237" cy="1754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latin typeface="Calibri" panose="020F0502020204030204" pitchFamily="34" charset="0"/>
              </a:rPr>
              <a:t>我乘着小船，慢慢划进红树林深处。这简直是一个海上的世外桃源，一个神秘的植物天地。</a:t>
            </a:r>
            <a:endParaRPr lang="zh-CN" altLang="en-US" sz="3600" b="1" dirty="0">
              <a:latin typeface="楷体_GB2312" panose="02010609030101010101" pitchFamily="1" charset="-122"/>
              <a:ea typeface="楷体_GB2312" panose="02010609030101010101" pitchFamily="1" charset="-122"/>
            </a:endParaRPr>
          </a:p>
        </p:txBody>
      </p:sp>
      <p:sp>
        <p:nvSpPr>
          <p:cNvPr id="52228" name="TextBox 1"/>
          <p:cNvSpPr txBox="1"/>
          <p:nvPr/>
        </p:nvSpPr>
        <p:spPr>
          <a:xfrm>
            <a:off x="684213" y="3860800"/>
            <a:ext cx="7343775" cy="2308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</a:rPr>
              <a:t>总括进入红树林的感受，领起下文。作者用“世外桃源”“植物天地”来形容走进红树林的感受，可见这里清新秀美的景色不同于其他地方。</a:t>
            </a:r>
            <a:endParaRPr lang="zh-CN" altLang="en-US" sz="36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2769" name="组合 10"/>
          <p:cNvGrpSpPr/>
          <p:nvPr/>
        </p:nvGrpSpPr>
        <p:grpSpPr>
          <a:xfrm>
            <a:off x="268288" y="1125538"/>
            <a:ext cx="2255837" cy="569912"/>
            <a:chOff x="386506" y="1792176"/>
            <a:chExt cx="2256668" cy="571008"/>
          </a:xfrm>
        </p:grpSpPr>
        <p:cxnSp>
          <p:nvCxnSpPr>
            <p:cNvPr id="22" name="直线连接符 21"/>
            <p:cNvCxnSpPr/>
            <p:nvPr/>
          </p:nvCxnSpPr>
          <p:spPr>
            <a:xfrm flipV="1">
              <a:off x="386506" y="2357430"/>
              <a:ext cx="2256668" cy="5754"/>
            </a:xfrm>
            <a:prstGeom prst="line">
              <a:avLst/>
            </a:prstGeom>
            <a:ln w="38100" cmpd="sng"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同侧圆角矩形 23"/>
            <p:cNvSpPr/>
            <p:nvPr/>
          </p:nvSpPr>
          <p:spPr>
            <a:xfrm>
              <a:off x="571126" y="1792176"/>
              <a:ext cx="2000609" cy="516419"/>
            </a:xfrm>
            <a:prstGeom prst="round2SameRect">
              <a:avLst/>
            </a:prstGeom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auto"/>
              <a:r>
                <a:rPr lang="zh-CN" altLang="en-US" sz="3000" b="1" strike="noStrike" noProof="1" dirty="0" smtClean="0">
                  <a:latin typeface="华文新魏" panose="02010800040101010101" pitchFamily="2" charset="-122"/>
                  <a:ea typeface="华文新魏" panose="02010800040101010101" pitchFamily="2" charset="-122"/>
                  <a:cs typeface="黑体" panose="02010600030101010101" pitchFamily="49" charset="-122"/>
                </a:rPr>
                <a:t>资料宝袋</a:t>
              </a:r>
              <a:endParaRPr lang="zh-CN" altLang="en-US" sz="3000" b="1" strike="noStrike" noProof="1" dirty="0">
                <a:latin typeface="华文新魏" panose="02010800040101010101" pitchFamily="2" charset="-122"/>
                <a:ea typeface="华文新魏" panose="02010800040101010101" pitchFamily="2" charset="-122"/>
                <a:cs typeface="黑体" panose="02010600030101010101" pitchFamily="49" charset="-122"/>
              </a:endParaRPr>
            </a:p>
          </p:txBody>
        </p:sp>
      </p:grpSp>
      <p:pic>
        <p:nvPicPr>
          <p:cNvPr id="32772" name="Picture 3" descr="F:\七彩课堂插图板式封面\排版用图标、页眉页脚\标题图（终-排版用）共29个\资料宝袋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948488" y="4797425"/>
            <a:ext cx="2120900" cy="1482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419475" y="1052513"/>
            <a:ext cx="3276600" cy="838200"/>
          </a:xfrm>
          <a:prstGeom prst="rect">
            <a:avLst/>
          </a:prstGeom>
        </p:spPr>
        <p:txBody>
          <a:bodyPr/>
          <a:lstStyle/>
          <a:p>
            <a:pPr marR="0" algn="ctr" defTabSz="914400" fontAlgn="auto"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3600" b="1" noProof="1" dirty="0" smtClean="0">
                <a:solidFill>
                  <a:srgbClr val="FF0000"/>
                </a:solidFill>
                <a:latin typeface="+mj-lt"/>
                <a:ea typeface="华文中宋" panose="02010600040101010101" pitchFamily="2" charset="-122"/>
                <a:cs typeface="+mj-cs"/>
              </a:rPr>
              <a:t>红树林</a:t>
            </a:r>
            <a:endParaRPr kumimoji="0" lang="zh-CN" altLang="en-US" sz="3600" b="1" kern="1200" cap="none" spc="0" normalizeH="0" baseline="0" noProof="0" dirty="0" smtClean="0">
              <a:solidFill>
                <a:srgbClr val="FF0000"/>
              </a:solidFill>
              <a:latin typeface="+mj-lt"/>
              <a:ea typeface="华文中宋" panose="02010600040101010101" pitchFamily="2" charset="-122"/>
              <a:cs typeface="+mj-cs"/>
            </a:endParaRPr>
          </a:p>
        </p:txBody>
      </p:sp>
      <p:sp>
        <p:nvSpPr>
          <p:cNvPr id="9" name="Rectangle 3"/>
          <p:cNvSpPr txBox="1"/>
          <p:nvPr/>
        </p:nvSpPr>
        <p:spPr>
          <a:xfrm>
            <a:off x="611188" y="2205038"/>
            <a:ext cx="7777162" cy="40322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r>
              <a:rPr lang="zh-CN" altLang="en-US" sz="3200" dirty="0">
                <a:latin typeface="Calibri" panose="020F0502020204030204" pitchFamily="34" charset="0"/>
              </a:rPr>
              <a:t>红树林指生长在热带、亚热带低能海岸</a:t>
            </a:r>
            <a:r>
              <a:rPr lang="zh-CN" altLang="en-US" sz="3200" dirty="0">
                <a:latin typeface="Calibri" panose="020F0502020204030204" pitchFamily="34" charset="0"/>
                <a:hlinkClick r:id="rId2"/>
              </a:rPr>
              <a:t>潮间带</a:t>
            </a:r>
            <a:r>
              <a:rPr lang="zh-CN" altLang="en-US" sz="3200" dirty="0">
                <a:latin typeface="Calibri" panose="020F0502020204030204" pitchFamily="34" charset="0"/>
              </a:rPr>
              <a:t>上部，受周期性潮水浸淹，以红树植物为主体的常绿灌木或乔木组成的潮滩湿地木本生物群落。组成的物种包括草本、</a:t>
            </a:r>
            <a:r>
              <a:rPr lang="zh-CN" altLang="en-US" sz="3200" dirty="0">
                <a:latin typeface="Calibri" panose="020F0502020204030204" pitchFamily="34" charset="0"/>
                <a:hlinkClick r:id="rId3"/>
              </a:rPr>
              <a:t>藤本</a:t>
            </a:r>
            <a:r>
              <a:rPr lang="zh-CN" altLang="en-US" sz="3200" dirty="0">
                <a:latin typeface="Calibri" panose="020F0502020204030204" pitchFamily="34" charset="0"/>
              </a:rPr>
              <a:t>红树。它生长于陆地与海洋交界带的</a:t>
            </a:r>
            <a:r>
              <a:rPr lang="zh-CN" altLang="en-US" sz="3200" dirty="0">
                <a:latin typeface="Calibri" panose="020F0502020204030204" pitchFamily="34" charset="0"/>
                <a:hlinkClick r:id="rId4"/>
              </a:rPr>
              <a:t>滩涂</a:t>
            </a:r>
            <a:r>
              <a:rPr lang="zh-CN" altLang="en-US" sz="3200" dirty="0">
                <a:latin typeface="Calibri" panose="020F0502020204030204" pitchFamily="34" charset="0"/>
              </a:rPr>
              <a:t>浅滩，是陆地向海洋过度的特殊生态系。</a:t>
            </a:r>
            <a:endParaRPr lang="zh-CN" altLang="en-US" sz="3200" dirty="0">
              <a:latin typeface="Calibri" panose="020F0502020204030204" pitchFamily="34" charset="0"/>
            </a:endParaRPr>
          </a:p>
          <a:p>
            <a:r>
              <a:rPr lang="zh-CN" altLang="en-US" sz="3200" dirty="0">
                <a:latin typeface="Calibri" panose="020F0502020204030204" pitchFamily="34" charset="0"/>
              </a:rPr>
              <a:t>突出特征</a:t>
            </a:r>
            <a:r>
              <a:rPr lang="en-US" altLang="zh-CN" sz="3200">
                <a:latin typeface="Calibri" panose="020F0502020204030204" pitchFamily="34" charset="0"/>
              </a:rPr>
              <a:t>:</a:t>
            </a:r>
            <a:r>
              <a:rPr lang="zh-CN" altLang="en-US" sz="3200" dirty="0">
                <a:latin typeface="Calibri" panose="020F0502020204030204" pitchFamily="34" charset="0"/>
              </a:rPr>
              <a:t>根系发达，能在海水中生长。</a:t>
            </a:r>
            <a:endParaRPr lang="zh-CN" altLang="en-US" sz="3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0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charRg st="0" end="1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>
                                            <p:txEl>
                                              <p:charRg st="0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>
                                            <p:txEl>
                                              <p:charRg st="0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111" end="1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>
                                            <p:txEl>
                                              <p:charRg st="111" end="1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>
                                            <p:txEl>
                                              <p:charRg st="111" end="13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>
                                            <p:txEl>
                                              <p:charRg st="111" end="1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同侧圆角矩形 4"/>
          <p:cNvSpPr/>
          <p:nvPr/>
        </p:nvSpPr>
        <p:spPr>
          <a:xfrm>
            <a:off x="468313" y="836613"/>
            <a:ext cx="2000250" cy="515938"/>
          </a:xfrm>
          <a:prstGeom prst="round2Same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/>
            <a:r>
              <a:rPr lang="zh-CN" altLang="en-US" sz="3000" b="1" strike="noStrike" noProof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黑体" panose="02010600030101010101" pitchFamily="49" charset="-122"/>
              </a:rPr>
              <a:t>课文详解</a:t>
            </a:r>
            <a:endParaRPr lang="zh-CN" altLang="en-US" sz="3000" b="1" strike="noStrike" noProof="1" dirty="0">
              <a:latin typeface="华文新魏" panose="02010800040101010101" pitchFamily="2" charset="-122"/>
              <a:ea typeface="华文新魏" panose="02010800040101010101" pitchFamily="2" charset="-122"/>
              <a:cs typeface="黑体" panose="02010600030101010101" pitchFamily="49" charset="-122"/>
            </a:endParaRPr>
          </a:p>
        </p:txBody>
      </p:sp>
      <p:cxnSp>
        <p:nvCxnSpPr>
          <p:cNvPr id="6" name="直线连接符 21"/>
          <p:cNvCxnSpPr/>
          <p:nvPr/>
        </p:nvCxnSpPr>
        <p:spPr>
          <a:xfrm flipV="1">
            <a:off x="468313" y="1412875"/>
            <a:ext cx="2071688" cy="6350"/>
          </a:xfrm>
          <a:prstGeom prst="line">
            <a:avLst/>
          </a:prstGeom>
          <a:ln w="38100" cmpd="sng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251" name="Text Box 4"/>
          <p:cNvSpPr txBox="1"/>
          <p:nvPr/>
        </p:nvSpPr>
        <p:spPr>
          <a:xfrm>
            <a:off x="684213" y="1628775"/>
            <a:ext cx="7488237" cy="1754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latin typeface="Calibri" panose="020F0502020204030204" pitchFamily="34" charset="0"/>
              </a:rPr>
              <a:t>倘若被海水冲走，也能在海水中漂流上两三个月，遇到海滩照样扎根生长。</a:t>
            </a:r>
            <a:endParaRPr lang="zh-CN" altLang="en-US" sz="3600" b="1" dirty="0">
              <a:latin typeface="楷体_GB2312" panose="02010609030101010101" pitchFamily="1" charset="-122"/>
              <a:ea typeface="楷体_GB2312" panose="02010609030101010101" pitchFamily="1" charset="-122"/>
            </a:endParaRPr>
          </a:p>
        </p:txBody>
      </p:sp>
      <p:sp>
        <p:nvSpPr>
          <p:cNvPr id="53252" name="TextBox 1"/>
          <p:cNvSpPr txBox="1"/>
          <p:nvPr/>
        </p:nvSpPr>
        <p:spPr>
          <a:xfrm>
            <a:off x="684213" y="3860800"/>
            <a:ext cx="7343775" cy="1754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</a:rPr>
              <a:t>“倘若</a:t>
            </a:r>
            <a:r>
              <a:rPr lang="en-US" altLang="zh-CN" sz="3600">
                <a:solidFill>
                  <a:srgbClr val="FF0000"/>
                </a:solidFill>
                <a:latin typeface="Calibri" panose="020F0502020204030204" pitchFamily="34" charset="0"/>
              </a:rPr>
              <a:t>……</a:t>
            </a:r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</a:rPr>
              <a:t>也</a:t>
            </a:r>
            <a:r>
              <a:rPr lang="en-US" altLang="zh-CN" sz="3600">
                <a:solidFill>
                  <a:srgbClr val="FF0000"/>
                </a:solidFill>
                <a:latin typeface="Calibri" panose="020F0502020204030204" pitchFamily="34" charset="0"/>
              </a:rPr>
              <a:t>……</a:t>
            </a:r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</a:rPr>
              <a:t>”这个表假设关系的句式强调了红树的这种繁殖方式能适应生存环境。</a:t>
            </a:r>
            <a:endParaRPr lang="zh-CN" altLang="en-US" sz="36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同侧圆角矩形 4"/>
          <p:cNvSpPr/>
          <p:nvPr/>
        </p:nvSpPr>
        <p:spPr>
          <a:xfrm>
            <a:off x="468313" y="836613"/>
            <a:ext cx="2000250" cy="515938"/>
          </a:xfrm>
          <a:prstGeom prst="round2Same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/>
            <a:r>
              <a:rPr lang="zh-CN" altLang="en-US" sz="3000" b="1" strike="noStrike" noProof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黑体" panose="02010600030101010101" pitchFamily="49" charset="-122"/>
              </a:rPr>
              <a:t>课文详解</a:t>
            </a:r>
            <a:endParaRPr lang="zh-CN" altLang="en-US" sz="3000" b="1" strike="noStrike" noProof="1" dirty="0">
              <a:latin typeface="华文新魏" panose="02010800040101010101" pitchFamily="2" charset="-122"/>
              <a:ea typeface="华文新魏" panose="02010800040101010101" pitchFamily="2" charset="-122"/>
              <a:cs typeface="黑体" panose="02010600030101010101" pitchFamily="49" charset="-122"/>
            </a:endParaRPr>
          </a:p>
        </p:txBody>
      </p:sp>
      <p:cxnSp>
        <p:nvCxnSpPr>
          <p:cNvPr id="6" name="直线连接符 21"/>
          <p:cNvCxnSpPr/>
          <p:nvPr/>
        </p:nvCxnSpPr>
        <p:spPr>
          <a:xfrm flipV="1">
            <a:off x="468313" y="1412875"/>
            <a:ext cx="2071688" cy="6350"/>
          </a:xfrm>
          <a:prstGeom prst="line">
            <a:avLst/>
          </a:prstGeom>
          <a:ln w="38100" cmpd="sng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275" name="Text Box 4"/>
          <p:cNvSpPr txBox="1"/>
          <p:nvPr/>
        </p:nvSpPr>
        <p:spPr>
          <a:xfrm>
            <a:off x="684213" y="1846263"/>
            <a:ext cx="7488237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latin typeface="Calibri" panose="020F0502020204030204" pitchFamily="34" charset="0"/>
              </a:rPr>
              <a:t>我爱这片海上的森林。</a:t>
            </a:r>
            <a:endParaRPr lang="zh-CN" altLang="en-US" sz="3600" b="1" dirty="0">
              <a:latin typeface="楷体_GB2312" panose="02010609030101010101" pitchFamily="1" charset="-122"/>
              <a:ea typeface="楷体_GB2312" panose="02010609030101010101" pitchFamily="1" charset="-122"/>
            </a:endParaRPr>
          </a:p>
        </p:txBody>
      </p:sp>
      <p:sp>
        <p:nvSpPr>
          <p:cNvPr id="54276" name="TextBox 1"/>
          <p:cNvSpPr txBox="1"/>
          <p:nvPr/>
        </p:nvSpPr>
        <p:spPr>
          <a:xfrm>
            <a:off x="684213" y="3429000"/>
            <a:ext cx="6408737" cy="1754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</a:rPr>
              <a:t>这句话既是中心句，又是过渡句，既点明本段的中心，又起到承上启下的作用。</a:t>
            </a:r>
            <a:endParaRPr lang="zh-CN" altLang="en-US" sz="36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同侧圆角矩形 4"/>
          <p:cNvSpPr/>
          <p:nvPr/>
        </p:nvSpPr>
        <p:spPr>
          <a:xfrm>
            <a:off x="468313" y="908050"/>
            <a:ext cx="2000250" cy="517525"/>
          </a:xfrm>
          <a:prstGeom prst="round2Same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/>
            <a:r>
              <a:rPr lang="zh-CN" altLang="en-US" sz="3000" b="1" strike="noStrike" noProof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黑体" panose="02010600030101010101" pitchFamily="49" charset="-122"/>
              </a:rPr>
              <a:t>图解结构</a:t>
            </a:r>
            <a:endParaRPr lang="zh-CN" altLang="en-US" sz="3000" b="1" strike="noStrike" noProof="1" dirty="0">
              <a:latin typeface="华文新魏" panose="02010800040101010101" pitchFamily="2" charset="-122"/>
              <a:ea typeface="华文新魏" panose="02010800040101010101" pitchFamily="2" charset="-122"/>
              <a:cs typeface="黑体" panose="02010600030101010101" pitchFamily="49" charset="-122"/>
            </a:endParaRPr>
          </a:p>
        </p:txBody>
      </p:sp>
      <p:pic>
        <p:nvPicPr>
          <p:cNvPr id="55298" name="Picture 21" descr="人物00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35825" y="4271963"/>
            <a:ext cx="1524000" cy="1724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5299" name="TextBox 1"/>
          <p:cNvSpPr txBox="1"/>
          <p:nvPr/>
        </p:nvSpPr>
        <p:spPr>
          <a:xfrm>
            <a:off x="619125" y="3043238"/>
            <a:ext cx="712788" cy="17541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latin typeface="Calibri" panose="020F0502020204030204" pitchFamily="34" charset="0"/>
              </a:rPr>
              <a:t>红树林</a:t>
            </a:r>
            <a:endParaRPr lang="zh-CN" altLang="en-US" sz="3600" b="1" dirty="0">
              <a:latin typeface="Calibri" panose="020F0502020204030204" pitchFamily="34" charset="0"/>
            </a:endParaRPr>
          </a:p>
        </p:txBody>
      </p:sp>
      <p:sp>
        <p:nvSpPr>
          <p:cNvPr id="3" name="左大括号 2"/>
          <p:cNvSpPr/>
          <p:nvPr/>
        </p:nvSpPr>
        <p:spPr>
          <a:xfrm>
            <a:off x="1187450" y="1844675"/>
            <a:ext cx="792163" cy="424815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55301" name="TextBox 3"/>
          <p:cNvSpPr txBox="1"/>
          <p:nvPr/>
        </p:nvSpPr>
        <p:spPr>
          <a:xfrm>
            <a:off x="1979613" y="1844675"/>
            <a:ext cx="3960812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dirty="0">
                <a:latin typeface="Calibri" panose="020F0502020204030204" pitchFamily="34" charset="0"/>
              </a:rPr>
              <a:t>看到海上森林</a:t>
            </a:r>
            <a:r>
              <a:rPr lang="en-US" altLang="zh-CN" sz="2400">
                <a:latin typeface="Calibri" panose="020F0502020204030204" pitchFamily="34" charset="0"/>
              </a:rPr>
              <a:t>——</a:t>
            </a:r>
            <a:r>
              <a:rPr lang="zh-CN" altLang="en-US" sz="2400" dirty="0">
                <a:latin typeface="Calibri" panose="020F0502020204030204" pitchFamily="34" charset="0"/>
              </a:rPr>
              <a:t>梦幻般</a:t>
            </a:r>
            <a:endParaRPr lang="zh-CN" altLang="en-US" sz="2400" dirty="0">
              <a:latin typeface="Calibri" panose="020F0502020204030204" pitchFamily="34" charset="0"/>
            </a:endParaRPr>
          </a:p>
        </p:txBody>
      </p:sp>
      <p:sp>
        <p:nvSpPr>
          <p:cNvPr id="55302" name="TextBox 5"/>
          <p:cNvSpPr txBox="1"/>
          <p:nvPr/>
        </p:nvSpPr>
        <p:spPr>
          <a:xfrm>
            <a:off x="2124075" y="2924175"/>
            <a:ext cx="1800225" cy="18161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latin typeface="Calibri" panose="020F0502020204030204" pitchFamily="34" charset="0"/>
              </a:rPr>
              <a:t>绿浪翻滚</a:t>
            </a:r>
            <a:endParaRPr lang="en-US" altLang="zh-CN" sz="2800">
              <a:latin typeface="Calibri" panose="020F0502020204030204" pitchFamily="34" charset="0"/>
            </a:endParaRPr>
          </a:p>
          <a:p>
            <a:r>
              <a:rPr lang="zh-CN" altLang="en-US" sz="2800" dirty="0">
                <a:latin typeface="Calibri" panose="020F0502020204030204" pitchFamily="34" charset="0"/>
              </a:rPr>
              <a:t>纵横交错</a:t>
            </a:r>
            <a:endParaRPr lang="en-US" altLang="zh-CN" sz="2800">
              <a:latin typeface="Calibri" panose="020F0502020204030204" pitchFamily="34" charset="0"/>
            </a:endParaRPr>
          </a:p>
          <a:p>
            <a:r>
              <a:rPr lang="zh-CN" altLang="en-US" sz="2800" dirty="0">
                <a:latin typeface="Calibri" panose="020F0502020204030204" pitchFamily="34" charset="0"/>
              </a:rPr>
              <a:t>幽香淡淡</a:t>
            </a:r>
            <a:endParaRPr lang="en-US" altLang="zh-CN" sz="2800">
              <a:latin typeface="Calibri" panose="020F0502020204030204" pitchFamily="34" charset="0"/>
            </a:endParaRPr>
          </a:p>
          <a:p>
            <a:r>
              <a:rPr lang="zh-CN" altLang="en-US" sz="2800" dirty="0">
                <a:latin typeface="Calibri" panose="020F0502020204030204" pitchFamily="34" charset="0"/>
              </a:rPr>
              <a:t>扎根生长</a:t>
            </a:r>
            <a:endParaRPr lang="zh-CN" altLang="en-US" sz="2800" dirty="0">
              <a:latin typeface="Calibri" panose="020F0502020204030204" pitchFamily="34" charset="0"/>
            </a:endParaRPr>
          </a:p>
        </p:txBody>
      </p:sp>
      <p:sp>
        <p:nvSpPr>
          <p:cNvPr id="7" name="右大括号 6"/>
          <p:cNvSpPr/>
          <p:nvPr/>
        </p:nvSpPr>
        <p:spPr>
          <a:xfrm>
            <a:off x="3635375" y="2852738"/>
            <a:ext cx="215900" cy="19446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55304" name="TextBox 7"/>
          <p:cNvSpPr txBox="1"/>
          <p:nvPr/>
        </p:nvSpPr>
        <p:spPr>
          <a:xfrm>
            <a:off x="4067175" y="3011488"/>
            <a:ext cx="1873250" cy="15700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dirty="0">
                <a:latin typeface="Calibri" panose="020F0502020204030204" pitchFamily="34" charset="0"/>
              </a:rPr>
              <a:t>绚丽神奇</a:t>
            </a:r>
            <a:endParaRPr lang="en-US" altLang="zh-CN" sz="3200">
              <a:latin typeface="Calibri" panose="020F0502020204030204" pitchFamily="34" charset="0"/>
            </a:endParaRPr>
          </a:p>
          <a:p>
            <a:endParaRPr lang="en-US" altLang="zh-CN" sz="3200">
              <a:latin typeface="Calibri" panose="020F0502020204030204" pitchFamily="34" charset="0"/>
            </a:endParaRPr>
          </a:p>
          <a:p>
            <a:r>
              <a:rPr lang="zh-CN" altLang="en-US" sz="3200" dirty="0">
                <a:latin typeface="Calibri" panose="020F0502020204030204" pitchFamily="34" charset="0"/>
              </a:rPr>
              <a:t>世外桃源</a:t>
            </a:r>
            <a:endParaRPr lang="zh-CN" altLang="en-US" sz="3200" dirty="0">
              <a:latin typeface="Calibri" panose="020F0502020204030204" pitchFamily="34" charset="0"/>
            </a:endParaRPr>
          </a:p>
        </p:txBody>
      </p:sp>
      <p:sp>
        <p:nvSpPr>
          <p:cNvPr id="55305" name="TextBox 28"/>
          <p:cNvSpPr txBox="1"/>
          <p:nvPr/>
        </p:nvSpPr>
        <p:spPr>
          <a:xfrm>
            <a:off x="2124075" y="5445125"/>
            <a:ext cx="381635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dirty="0">
                <a:latin typeface="Calibri" panose="020F0502020204030204" pitchFamily="34" charset="0"/>
              </a:rPr>
              <a:t>爱海上红树林</a:t>
            </a:r>
            <a:r>
              <a:rPr lang="en-US" altLang="zh-CN" sz="2400">
                <a:latin typeface="Calibri" panose="020F0502020204030204" pitchFamily="34" charset="0"/>
              </a:rPr>
              <a:t>——</a:t>
            </a:r>
            <a:r>
              <a:rPr lang="zh-CN" altLang="en-US" sz="2400" dirty="0">
                <a:latin typeface="Calibri" panose="020F0502020204030204" pitchFamily="34" charset="0"/>
              </a:rPr>
              <a:t>毫无所求</a:t>
            </a:r>
            <a:endParaRPr lang="zh-CN" altLang="en-US" sz="2400" dirty="0">
              <a:latin typeface="Calibri" panose="020F0502020204030204" pitchFamily="34" charset="0"/>
            </a:endParaRPr>
          </a:p>
        </p:txBody>
      </p:sp>
      <p:sp>
        <p:nvSpPr>
          <p:cNvPr id="30" name="右大括号 29"/>
          <p:cNvSpPr/>
          <p:nvPr/>
        </p:nvSpPr>
        <p:spPr>
          <a:xfrm>
            <a:off x="6227763" y="1628775"/>
            <a:ext cx="576263" cy="43672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55307" name="TextBox 30"/>
          <p:cNvSpPr txBox="1"/>
          <p:nvPr/>
        </p:nvSpPr>
        <p:spPr>
          <a:xfrm>
            <a:off x="7019925" y="1484313"/>
            <a:ext cx="869950" cy="4524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dirty="0">
                <a:latin typeface="Calibri" panose="020F0502020204030204" pitchFamily="34" charset="0"/>
              </a:rPr>
              <a:t>默默奉献</a:t>
            </a:r>
            <a:endParaRPr lang="en-US" altLang="zh-CN" sz="3200">
              <a:latin typeface="Calibri" panose="020F0502020204030204" pitchFamily="34" charset="0"/>
            </a:endParaRPr>
          </a:p>
          <a:p>
            <a:endParaRPr lang="en-US" altLang="zh-CN" sz="3200">
              <a:latin typeface="Calibri" panose="020F0502020204030204" pitchFamily="34" charset="0"/>
            </a:endParaRPr>
          </a:p>
          <a:p>
            <a:r>
              <a:rPr lang="zh-CN" altLang="en-US" sz="3200" dirty="0">
                <a:latin typeface="Calibri" panose="020F0502020204030204" pitchFamily="34" charset="0"/>
              </a:rPr>
              <a:t>顽强抗争</a:t>
            </a:r>
            <a:endParaRPr lang="zh-CN" altLang="en-US" sz="3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同侧圆角矩形 2"/>
          <p:cNvSpPr/>
          <p:nvPr/>
        </p:nvSpPr>
        <p:spPr>
          <a:xfrm>
            <a:off x="468313" y="1268413"/>
            <a:ext cx="2000250" cy="517525"/>
          </a:xfrm>
          <a:prstGeom prst="round2Same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/>
            <a:r>
              <a:rPr lang="zh-CN" altLang="en-US" sz="3000" b="1" strike="noStrike" noProof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黑体" panose="02010600030101010101" pitchFamily="49" charset="-122"/>
              </a:rPr>
              <a:t>概括主题</a:t>
            </a:r>
            <a:endParaRPr lang="zh-CN" altLang="en-US" sz="3000" b="1" strike="noStrike" noProof="1" dirty="0">
              <a:latin typeface="华文新魏" panose="02010800040101010101" pitchFamily="2" charset="-122"/>
              <a:ea typeface="华文新魏" panose="02010800040101010101" pitchFamily="2" charset="-122"/>
              <a:cs typeface="黑体" panose="02010600030101010101" pitchFamily="49" charset="-122"/>
            </a:endParaRPr>
          </a:p>
        </p:txBody>
      </p:sp>
      <p:cxnSp>
        <p:nvCxnSpPr>
          <p:cNvPr id="5" name="直线连接符 21"/>
          <p:cNvCxnSpPr/>
          <p:nvPr/>
        </p:nvCxnSpPr>
        <p:spPr>
          <a:xfrm flipV="1">
            <a:off x="468313" y="1844675"/>
            <a:ext cx="2071688" cy="6350"/>
          </a:xfrm>
          <a:prstGeom prst="line">
            <a:avLst/>
          </a:prstGeom>
          <a:ln w="38100" cmpd="sng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6323" name="Picture 2" descr="F:\七彩课堂插图板式封面\排版用图标、页眉页脚\标题图（终-排版用）共29个\概括主题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659563" y="4508500"/>
            <a:ext cx="2030412" cy="1419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6324" name="矩形 5"/>
          <p:cNvSpPr/>
          <p:nvPr/>
        </p:nvSpPr>
        <p:spPr>
          <a:xfrm>
            <a:off x="1258888" y="2416175"/>
            <a:ext cx="5689600" cy="2308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solidFill>
                  <a:srgbClr val="008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     课文具体写了海上奇观红树林绚丽神奇的景象，表达了作者对红树林的奉献精神的赞美。</a:t>
            </a:r>
            <a:endParaRPr lang="zh-CN" altLang="en-US" sz="3600" b="1" dirty="0">
              <a:solidFill>
                <a:srgbClr val="008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同侧圆角矩形 2"/>
          <p:cNvSpPr/>
          <p:nvPr/>
        </p:nvSpPr>
        <p:spPr>
          <a:xfrm>
            <a:off x="468313" y="1268413"/>
            <a:ext cx="2000250" cy="517525"/>
          </a:xfrm>
          <a:prstGeom prst="round2Same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/>
            <a:r>
              <a:rPr lang="zh-CN" altLang="en-US" sz="3000" b="1" strike="noStrike" noProof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黑体" panose="02010600030101010101" pitchFamily="49" charset="-122"/>
              </a:rPr>
              <a:t>写法点拨</a:t>
            </a:r>
            <a:endParaRPr lang="zh-CN" altLang="en-US" sz="3000" b="1" strike="noStrike" noProof="1" dirty="0">
              <a:latin typeface="华文新魏" panose="02010800040101010101" pitchFamily="2" charset="-122"/>
              <a:ea typeface="华文新魏" panose="02010800040101010101" pitchFamily="2" charset="-122"/>
              <a:cs typeface="黑体" panose="02010600030101010101" pitchFamily="49" charset="-122"/>
            </a:endParaRPr>
          </a:p>
        </p:txBody>
      </p:sp>
      <p:cxnSp>
        <p:nvCxnSpPr>
          <p:cNvPr id="5" name="直线连接符 21"/>
          <p:cNvCxnSpPr/>
          <p:nvPr/>
        </p:nvCxnSpPr>
        <p:spPr>
          <a:xfrm flipV="1">
            <a:off x="468313" y="1844675"/>
            <a:ext cx="2071688" cy="6350"/>
          </a:xfrm>
          <a:prstGeom prst="line">
            <a:avLst/>
          </a:prstGeom>
          <a:ln w="38100" cmpd="sng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7347" name="Picture 2" descr="F:\七彩课堂插图板式封面\排版用图标、页眉页脚\标题图（终-排版用）共29个\写法宝典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16688" y="822325"/>
            <a:ext cx="2087562" cy="1460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7348" name="Text Box 2"/>
          <p:cNvSpPr txBox="1"/>
          <p:nvPr/>
        </p:nvSpPr>
        <p:spPr>
          <a:xfrm>
            <a:off x="2651125" y="1154113"/>
            <a:ext cx="4657725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400" b="1" dirty="0">
                <a:solidFill>
                  <a:schemeClr val="tx2"/>
                </a:solidFill>
                <a:latin typeface="Calibri" panose="020F0502020204030204" pitchFamily="34" charset="0"/>
              </a:rPr>
              <a:t>景物描写</a:t>
            </a:r>
            <a:endParaRPr lang="zh-CN" altLang="en-US" sz="4400" b="1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57349" name="Text Box 3"/>
          <p:cNvSpPr txBox="1"/>
          <p:nvPr/>
        </p:nvSpPr>
        <p:spPr>
          <a:xfrm>
            <a:off x="539750" y="1928813"/>
            <a:ext cx="8243888" cy="4524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dirty="0">
                <a:latin typeface="Times New Roman" panose="02020603050405020304" pitchFamily="18" charset="0"/>
              </a:rPr>
              <a:t>本文是一篇描写景物的文章。如：“</a:t>
            </a:r>
            <a:r>
              <a:rPr lang="zh-CN" altLang="en-US" sz="3200" dirty="0">
                <a:latin typeface="Calibri" panose="020F0502020204030204" pitchFamily="34" charset="0"/>
              </a:rPr>
              <a:t>正是涨潮的时候，一片密密麻麻的红树林浸没在海水里，露出一顶顶青翠的树冠，浮荡在海浪之中。”“这简直是一个海上的世外桃源，一个神秘的植物天地。一株株红树纵横交错，褐红色的树干弯弯曲曲，盘根错节，形成一座座立体栅栏，支撑着硕大的树冠。”作者通过海上刚到的红树林绚丽多姿的景象，表达了对红树林的喜爱之情。</a:t>
            </a:r>
            <a:endParaRPr lang="zh-CN" altLang="en-US" sz="3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同侧圆角矩形 2"/>
          <p:cNvSpPr/>
          <p:nvPr/>
        </p:nvSpPr>
        <p:spPr>
          <a:xfrm>
            <a:off x="468313" y="1268413"/>
            <a:ext cx="2000250" cy="517525"/>
          </a:xfrm>
          <a:prstGeom prst="round2Same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/>
            <a:r>
              <a:rPr lang="zh-CN" altLang="en-US" sz="3000" b="1" strike="noStrike" noProof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黑体" panose="02010600030101010101" pitchFamily="49" charset="-122"/>
              </a:rPr>
              <a:t>拓展提升</a:t>
            </a:r>
            <a:endParaRPr lang="zh-CN" altLang="en-US" sz="3000" b="1" strike="noStrike" noProof="1" dirty="0">
              <a:latin typeface="华文新魏" panose="02010800040101010101" pitchFamily="2" charset="-122"/>
              <a:ea typeface="华文新魏" panose="02010800040101010101" pitchFamily="2" charset="-122"/>
              <a:cs typeface="黑体" panose="02010600030101010101" pitchFamily="49" charset="-122"/>
            </a:endParaRPr>
          </a:p>
        </p:txBody>
      </p:sp>
      <p:cxnSp>
        <p:nvCxnSpPr>
          <p:cNvPr id="5" name="直线连接符 21"/>
          <p:cNvCxnSpPr/>
          <p:nvPr/>
        </p:nvCxnSpPr>
        <p:spPr>
          <a:xfrm flipV="1">
            <a:off x="468313" y="1844675"/>
            <a:ext cx="2071688" cy="6350"/>
          </a:xfrm>
          <a:prstGeom prst="line">
            <a:avLst/>
          </a:prstGeom>
          <a:ln w="38100" cmpd="sng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8371" name="Picture 2" descr="F:\七彩课堂插图板式封面\排版用图标、页眉页脚\标题图（终-排版用）共29个\拓展延伸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16688" y="4437063"/>
            <a:ext cx="2368550" cy="16557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84213" y="2133600"/>
            <a:ext cx="7559675" cy="3352800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ct val="20000"/>
              </a:spcBef>
              <a:defRPr/>
            </a:pPr>
            <a:r>
              <a:rPr lang="zh-CN" altLang="en-US" sz="3200" noProof="1" dirty="0">
                <a:latin typeface="+mn-lt"/>
                <a:ea typeface="+mn-ea"/>
                <a:cs typeface="+mn-cs"/>
              </a:rPr>
              <a:t>胎生（</a:t>
            </a:r>
            <a:r>
              <a:rPr lang="zh-CN" altLang="en-US" sz="3200" noProof="1" dirty="0">
                <a:latin typeface="+mn-lt"/>
                <a:ea typeface="+mn-ea"/>
                <a:cs typeface="+mn-cs"/>
                <a:hlinkClick r:id="rId2"/>
              </a:rPr>
              <a:t>胎萌</a:t>
            </a:r>
            <a:r>
              <a:rPr lang="zh-CN" altLang="en-US" sz="3200" noProof="1" dirty="0">
                <a:latin typeface="+mn-lt"/>
                <a:ea typeface="+mn-ea"/>
                <a:cs typeface="+mn-cs"/>
              </a:rPr>
              <a:t>）现象是</a:t>
            </a:r>
            <a:r>
              <a:rPr lang="zh-CN" altLang="en-US" sz="3200" noProof="1" dirty="0">
                <a:latin typeface="+mn-lt"/>
                <a:ea typeface="+mn-ea"/>
                <a:cs typeface="+mn-cs"/>
                <a:hlinkClick r:id="rId3"/>
              </a:rPr>
              <a:t>红树</a:t>
            </a:r>
            <a:r>
              <a:rPr lang="zh-CN" altLang="en-US" sz="3200" noProof="1" dirty="0">
                <a:latin typeface="+mn-lt"/>
                <a:ea typeface="+mn-ea"/>
                <a:cs typeface="+mn-cs"/>
              </a:rPr>
              <a:t>植物的一种特殊</a:t>
            </a:r>
            <a:r>
              <a:rPr lang="zh-CN" altLang="en-US" sz="3200" noProof="1" dirty="0">
                <a:latin typeface="+mn-lt"/>
                <a:ea typeface="+mn-ea"/>
                <a:cs typeface="+mn-cs"/>
                <a:hlinkClick r:id="rId4"/>
              </a:rPr>
              <a:t>繁殖</a:t>
            </a:r>
            <a:r>
              <a:rPr lang="zh-CN" altLang="en-US" sz="3200" noProof="1" dirty="0">
                <a:latin typeface="+mn-lt"/>
                <a:ea typeface="+mn-ea"/>
                <a:cs typeface="+mn-cs"/>
              </a:rPr>
              <a:t>方式。由于长期生长在海潮涨落及海水冲击的环境中，栖地为极度缺氧的高盐度沼泽区，</a:t>
            </a:r>
            <a:r>
              <a:rPr lang="zh-CN" altLang="en-US" sz="3200" noProof="1" dirty="0">
                <a:latin typeface="+mn-lt"/>
                <a:ea typeface="+mn-ea"/>
                <a:cs typeface="+mn-cs"/>
                <a:hlinkClick r:id="rId5"/>
              </a:rPr>
              <a:t>红树植物</a:t>
            </a:r>
            <a:r>
              <a:rPr lang="zh-CN" altLang="en-US" sz="3200" noProof="1" dirty="0">
                <a:latin typeface="+mn-lt"/>
                <a:ea typeface="+mn-ea"/>
                <a:cs typeface="+mn-cs"/>
              </a:rPr>
              <a:t>的种子难以有稳定的萌发环境，又缺少种子发芽必需的氧气，只有胎生繁殖才可保证红树植物在海岸生存。这是红树植物另一奇妙的适应性。</a:t>
            </a:r>
            <a:endParaRPr kumimoji="0" lang="en-US" altLang="zh-CN" sz="3200" b="1" kern="1200" cap="none" spc="0" normalizeH="0" baseline="0" noProof="0" dirty="0" smtClean="0">
              <a:solidFill>
                <a:srgbClr val="3333FF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  <p:bldLst>
      <p:bldP spid="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同侧圆角矩形 2"/>
          <p:cNvSpPr/>
          <p:nvPr/>
        </p:nvSpPr>
        <p:spPr>
          <a:xfrm>
            <a:off x="468313" y="1268413"/>
            <a:ext cx="2000250" cy="517525"/>
          </a:xfrm>
          <a:prstGeom prst="round2Same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/>
            <a:r>
              <a:rPr lang="zh-CN" altLang="en-US" sz="3000" b="1" strike="noStrike" noProof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黑体" panose="02010600030101010101" pitchFamily="49" charset="-122"/>
              </a:rPr>
              <a:t>心灵</a:t>
            </a:r>
            <a:r>
              <a:rPr lang="zh-CN" altLang="en-US" sz="3000" b="1" strike="noStrike" noProof="1" dirty="0">
                <a:latin typeface="华文新魏" panose="02010800040101010101" pitchFamily="2" charset="-122"/>
                <a:ea typeface="华文新魏" panose="02010800040101010101" pitchFamily="2" charset="-122"/>
                <a:cs typeface="黑体" panose="02010600030101010101" pitchFamily="49" charset="-122"/>
              </a:rPr>
              <a:t>感悟</a:t>
            </a:r>
            <a:endParaRPr lang="zh-CN" altLang="en-US" sz="3000" b="1" strike="noStrike" noProof="1" dirty="0">
              <a:latin typeface="华文新魏" panose="02010800040101010101" pitchFamily="2" charset="-122"/>
              <a:ea typeface="华文新魏" panose="02010800040101010101" pitchFamily="2" charset="-122"/>
              <a:cs typeface="黑体" panose="02010600030101010101" pitchFamily="49" charset="-122"/>
            </a:endParaRPr>
          </a:p>
        </p:txBody>
      </p:sp>
      <p:cxnSp>
        <p:nvCxnSpPr>
          <p:cNvPr id="5" name="直线连接符 21"/>
          <p:cNvCxnSpPr/>
          <p:nvPr/>
        </p:nvCxnSpPr>
        <p:spPr>
          <a:xfrm flipV="1">
            <a:off x="468313" y="1844675"/>
            <a:ext cx="2071688" cy="6350"/>
          </a:xfrm>
          <a:prstGeom prst="line">
            <a:avLst/>
          </a:prstGeom>
          <a:ln w="38100" cmpd="sng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395" name="矩形 5"/>
          <p:cNvSpPr/>
          <p:nvPr/>
        </p:nvSpPr>
        <p:spPr>
          <a:xfrm>
            <a:off x="539750" y="2193925"/>
            <a:ext cx="8135938" cy="35385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0070C0"/>
                </a:solidFill>
                <a:latin typeface="Calibri" panose="020F0502020204030204" pitchFamily="34" charset="0"/>
              </a:rPr>
              <a:t>       大千世界，竟还有这样一片神奇的树林：它们并非红色装点，却都有一颗赤诚的心；它们用生命保卫海岸，任由海浪冲刷，就连那“胎生”的幼苗，都能在恶劣的环境中顽强生存。这种抗争精神是红树林传递给我们的宝贵品质。我们也要像它们那样，不受环境影响，积极向上，实现人生价值。</a:t>
            </a:r>
            <a:endParaRPr lang="zh-CN" altLang="en-US" sz="28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同侧圆角矩形 2"/>
          <p:cNvSpPr/>
          <p:nvPr/>
        </p:nvSpPr>
        <p:spPr>
          <a:xfrm>
            <a:off x="468313" y="1268413"/>
            <a:ext cx="2000250" cy="517525"/>
          </a:xfrm>
          <a:prstGeom prst="round2Same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/>
            <a:r>
              <a:rPr lang="zh-CN" altLang="en-US" sz="3000" b="1" strike="noStrike" noProof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黑体" panose="02010600030101010101" pitchFamily="49" charset="-122"/>
              </a:rPr>
              <a:t>随堂练习</a:t>
            </a:r>
            <a:endParaRPr lang="zh-CN" altLang="en-US" sz="3000" b="1" strike="noStrike" noProof="1" dirty="0">
              <a:latin typeface="华文新魏" panose="02010800040101010101" pitchFamily="2" charset="-122"/>
              <a:ea typeface="华文新魏" panose="02010800040101010101" pitchFamily="2" charset="-122"/>
              <a:cs typeface="黑体" panose="02010600030101010101" pitchFamily="49" charset="-122"/>
            </a:endParaRPr>
          </a:p>
        </p:txBody>
      </p:sp>
      <p:cxnSp>
        <p:nvCxnSpPr>
          <p:cNvPr id="5" name="直线连接符 21"/>
          <p:cNvCxnSpPr/>
          <p:nvPr/>
        </p:nvCxnSpPr>
        <p:spPr>
          <a:xfrm flipV="1">
            <a:off x="468313" y="1844675"/>
            <a:ext cx="2071688" cy="6350"/>
          </a:xfrm>
          <a:prstGeom prst="line">
            <a:avLst/>
          </a:prstGeom>
          <a:ln w="38100" cmpd="sng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419" name="矩形 5"/>
          <p:cNvSpPr/>
          <p:nvPr/>
        </p:nvSpPr>
        <p:spPr>
          <a:xfrm>
            <a:off x="468313" y="1989138"/>
            <a:ext cx="8064500" cy="28622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latin typeface="Calibri" panose="020F0502020204030204" pitchFamily="34" charset="0"/>
              </a:rPr>
              <a:t>给多音字组词。</a:t>
            </a:r>
            <a:endParaRPr lang="en-US" altLang="zh-CN" sz="3600" b="1">
              <a:latin typeface="Calibri" panose="020F0502020204030204" pitchFamily="34" charset="0"/>
            </a:endParaRPr>
          </a:p>
          <a:p>
            <a:br>
              <a:rPr lang="zh-CN" altLang="en-US" sz="3600" dirty="0">
                <a:latin typeface="Calibri" panose="020F0502020204030204" pitchFamily="34" charset="0"/>
              </a:rPr>
            </a:br>
            <a:r>
              <a:rPr lang="zh-CN" altLang="en-US" sz="3600" dirty="0">
                <a:latin typeface="Calibri" panose="020F0502020204030204" pitchFamily="34" charset="0"/>
              </a:rPr>
              <a:t>    </a:t>
            </a:r>
            <a:r>
              <a:rPr lang="en-US" altLang="zh-CN" sz="3600" err="1">
                <a:latin typeface="Calibri" panose="020F0502020204030204" pitchFamily="34" charset="0"/>
              </a:rPr>
              <a:t>guàn</a:t>
            </a:r>
            <a:r>
              <a:rPr lang="zh-CN" altLang="en-US" sz="3600" dirty="0">
                <a:latin typeface="Calibri" panose="020F0502020204030204" pitchFamily="34" charset="0"/>
              </a:rPr>
              <a:t>（     ）     </a:t>
            </a:r>
            <a:r>
              <a:rPr lang="en-US" altLang="zh-CN" sz="3600" err="1">
                <a:latin typeface="Calibri" panose="020F0502020204030204" pitchFamily="34" charset="0"/>
              </a:rPr>
              <a:t>mò</a:t>
            </a:r>
            <a:r>
              <a:rPr lang="zh-CN" altLang="en-US" sz="3600" dirty="0">
                <a:latin typeface="Calibri" panose="020F0502020204030204" pitchFamily="34" charset="0"/>
              </a:rPr>
              <a:t>（      ）         </a:t>
            </a:r>
            <a:r>
              <a:rPr lang="en-US" altLang="zh-CN" sz="3600" err="1">
                <a:latin typeface="Calibri" panose="020F0502020204030204" pitchFamily="34" charset="0"/>
              </a:rPr>
              <a:t>jiā</a:t>
            </a:r>
            <a:r>
              <a:rPr lang="zh-CN" altLang="en-US" sz="3600" dirty="0">
                <a:latin typeface="Calibri" panose="020F0502020204030204" pitchFamily="34" charset="0"/>
              </a:rPr>
              <a:t>（     ）</a:t>
            </a:r>
            <a:br>
              <a:rPr lang="zh-CN" altLang="en-US" sz="3600" dirty="0">
                <a:latin typeface="Calibri" panose="020F0502020204030204" pitchFamily="34" charset="0"/>
              </a:rPr>
            </a:br>
            <a:r>
              <a:rPr lang="zh-CN" altLang="en-US" sz="3600" dirty="0">
                <a:latin typeface="Calibri" panose="020F0502020204030204" pitchFamily="34" charset="0"/>
              </a:rPr>
              <a:t>冠                      没                         夹</a:t>
            </a:r>
            <a:br>
              <a:rPr lang="zh-CN" altLang="en-US" sz="3600" dirty="0">
                <a:latin typeface="Calibri" panose="020F0502020204030204" pitchFamily="34" charset="0"/>
              </a:rPr>
            </a:br>
            <a:r>
              <a:rPr lang="zh-CN" altLang="en-US" sz="3600" dirty="0">
                <a:latin typeface="Calibri" panose="020F0502020204030204" pitchFamily="34" charset="0"/>
              </a:rPr>
              <a:t>    </a:t>
            </a:r>
            <a:r>
              <a:rPr lang="en-US" altLang="zh-CN" sz="3600" err="1">
                <a:latin typeface="Calibri" panose="020F0502020204030204" pitchFamily="34" charset="0"/>
              </a:rPr>
              <a:t>guān</a:t>
            </a:r>
            <a:r>
              <a:rPr lang="zh-CN" altLang="en-US" sz="3600" dirty="0">
                <a:latin typeface="Calibri" panose="020F0502020204030204" pitchFamily="34" charset="0"/>
              </a:rPr>
              <a:t>（      ）    </a:t>
            </a:r>
            <a:r>
              <a:rPr lang="en-US" altLang="zh-CN" sz="3600" err="1">
                <a:latin typeface="Calibri" panose="020F0502020204030204" pitchFamily="34" charset="0"/>
              </a:rPr>
              <a:t>méi</a:t>
            </a:r>
            <a:r>
              <a:rPr lang="zh-CN" altLang="en-US" sz="3600" dirty="0">
                <a:latin typeface="Calibri" panose="020F0502020204030204" pitchFamily="34" charset="0"/>
              </a:rPr>
              <a:t>（      ）        </a:t>
            </a:r>
            <a:r>
              <a:rPr lang="en-US" altLang="zh-CN" sz="3600" err="1">
                <a:latin typeface="Calibri" panose="020F0502020204030204" pitchFamily="34" charset="0"/>
              </a:rPr>
              <a:t>jiá</a:t>
            </a:r>
            <a:r>
              <a:rPr lang="zh-CN" altLang="en-US" sz="3600" dirty="0">
                <a:latin typeface="Calibri" panose="020F0502020204030204" pitchFamily="34" charset="0"/>
              </a:rPr>
              <a:t>（     ）</a:t>
            </a:r>
            <a:endParaRPr lang="en-US" altLang="zh-CN" sz="36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4817" name="组合 10"/>
          <p:cNvGrpSpPr/>
          <p:nvPr/>
        </p:nvGrpSpPr>
        <p:grpSpPr>
          <a:xfrm>
            <a:off x="268288" y="1125538"/>
            <a:ext cx="2255837" cy="569912"/>
            <a:chOff x="386506" y="1792176"/>
            <a:chExt cx="2256668" cy="571008"/>
          </a:xfrm>
        </p:grpSpPr>
        <p:cxnSp>
          <p:nvCxnSpPr>
            <p:cNvPr id="22" name="直线连接符 21"/>
            <p:cNvCxnSpPr/>
            <p:nvPr/>
          </p:nvCxnSpPr>
          <p:spPr>
            <a:xfrm flipV="1">
              <a:off x="386506" y="2357430"/>
              <a:ext cx="2256668" cy="5754"/>
            </a:xfrm>
            <a:prstGeom prst="line">
              <a:avLst/>
            </a:prstGeom>
            <a:ln w="38100" cmpd="sng"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同侧圆角矩形 23"/>
            <p:cNvSpPr/>
            <p:nvPr/>
          </p:nvSpPr>
          <p:spPr>
            <a:xfrm>
              <a:off x="571126" y="1792176"/>
              <a:ext cx="2000609" cy="516419"/>
            </a:xfrm>
            <a:prstGeom prst="round2SameRect">
              <a:avLst/>
            </a:prstGeom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auto"/>
              <a:r>
                <a:rPr lang="zh-CN" altLang="en-US" sz="3000" b="1" strike="noStrike" noProof="1" dirty="0" smtClean="0">
                  <a:latin typeface="华文新魏" panose="02010800040101010101" pitchFamily="2" charset="-122"/>
                  <a:ea typeface="华文新魏" panose="02010800040101010101" pitchFamily="2" charset="-122"/>
                  <a:cs typeface="黑体" panose="02010600030101010101" pitchFamily="49" charset="-122"/>
                </a:rPr>
                <a:t>资料宝袋</a:t>
              </a:r>
              <a:endParaRPr lang="zh-CN" altLang="en-US" sz="3000" b="1" strike="noStrike" noProof="1" dirty="0">
                <a:latin typeface="华文新魏" panose="02010800040101010101" pitchFamily="2" charset="-122"/>
                <a:ea typeface="华文新魏" panose="02010800040101010101" pitchFamily="2" charset="-122"/>
                <a:cs typeface="黑体" panose="02010600030101010101" pitchFamily="49" charset="-122"/>
              </a:endParaRPr>
            </a:p>
          </p:txBody>
        </p:sp>
      </p:grpSp>
      <p:sp>
        <p:nvSpPr>
          <p:cNvPr id="7" name="Text Box 3"/>
          <p:cNvSpPr txBox="1"/>
          <p:nvPr/>
        </p:nvSpPr>
        <p:spPr>
          <a:xfrm>
            <a:off x="3492500" y="1052513"/>
            <a:ext cx="3959225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0066"/>
                </a:solidFill>
                <a:latin typeface="Calibri" panose="020F0502020204030204" pitchFamily="34" charset="0"/>
                <a:ea typeface="楷体_GB2312" panose="02010609030101010101" pitchFamily="1" charset="-122"/>
              </a:rPr>
              <a:t>红树林</a:t>
            </a:r>
            <a:endParaRPr lang="zh-CN" altLang="en-US" sz="3600" b="1" dirty="0">
              <a:solidFill>
                <a:srgbClr val="FF0066"/>
              </a:solidFill>
              <a:latin typeface="Calibri" panose="020F0502020204030204" pitchFamily="34" charset="0"/>
              <a:ea typeface="楷体_GB2312" panose="02010609030101010101" pitchFamily="1" charset="-122"/>
            </a:endParaRPr>
          </a:p>
        </p:txBody>
      </p:sp>
      <p:pic>
        <p:nvPicPr>
          <p:cNvPr id="34821" name="Picture 2" descr="http://a2.att.hudong.com/73/86/01300001248577134484862124625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60525" y="2205038"/>
            <a:ext cx="5791200" cy="37433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同侧圆角矩形 1"/>
          <p:cNvSpPr/>
          <p:nvPr/>
        </p:nvSpPr>
        <p:spPr>
          <a:xfrm>
            <a:off x="468313" y="1268413"/>
            <a:ext cx="2000250" cy="517525"/>
          </a:xfrm>
          <a:prstGeom prst="round2Same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/>
            <a:r>
              <a:rPr lang="zh-CN" altLang="en-US" sz="3000" b="1" strike="noStrike" noProof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黑体" panose="02010600030101010101" pitchFamily="49" charset="-122"/>
              </a:rPr>
              <a:t>预习检查</a:t>
            </a:r>
            <a:endParaRPr lang="zh-CN" altLang="en-US" sz="3000" b="1" strike="noStrike" noProof="1" dirty="0">
              <a:latin typeface="华文新魏" panose="02010800040101010101" pitchFamily="2" charset="-122"/>
              <a:ea typeface="华文新魏" panose="02010800040101010101" pitchFamily="2" charset="-122"/>
              <a:cs typeface="黑体" panose="02010600030101010101" pitchFamily="49" charset="-122"/>
            </a:endParaRPr>
          </a:p>
        </p:txBody>
      </p:sp>
      <p:pic>
        <p:nvPicPr>
          <p:cNvPr id="36866" name="Picture 3" descr="F:\七彩课堂插图板式封面\排版用图标、页眉页脚\标题图（终-排版用）共29个\预习指导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59113" y="825500"/>
            <a:ext cx="2008187" cy="1403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4427538" y="1052513"/>
            <a:ext cx="4114800" cy="792163"/>
          </a:xfrm>
          <a:prstGeom prst="rect">
            <a:avLst/>
          </a:prstGeom>
        </p:spPr>
        <p:txBody>
          <a:bodyPr/>
          <a:p>
            <a:pPr algn="ctr"/>
            <a:r>
              <a:rPr lang="zh-CN" altLang="en-US" sz="4800" b="1" dirty="0">
                <a:solidFill>
                  <a:srgbClr val="FF00FF"/>
                </a:solidFill>
                <a:latin typeface="Calibri" panose="020F0502020204030204" pitchFamily="34" charset="0"/>
                <a:ea typeface="楷体_GB2312" panose="02010609030101010101" pitchFamily="1" charset="-122"/>
              </a:rPr>
              <a:t>浏览课文</a:t>
            </a:r>
            <a:endParaRPr lang="zh-CN" altLang="en-US" sz="4800" b="1" dirty="0">
              <a:solidFill>
                <a:srgbClr val="FF00FF"/>
              </a:solidFill>
              <a:latin typeface="Calibri" panose="020F0502020204030204" pitchFamily="34" charset="0"/>
              <a:ea typeface="楷体_GB2312" panose="02010609030101010101" pitchFamily="1" charset="-122"/>
            </a:endParaRPr>
          </a:p>
        </p:txBody>
      </p:sp>
      <p:sp>
        <p:nvSpPr>
          <p:cNvPr id="19" name="Text Box 4"/>
          <p:cNvSpPr txBox="1"/>
          <p:nvPr/>
        </p:nvSpPr>
        <p:spPr>
          <a:xfrm>
            <a:off x="1219200" y="2667000"/>
            <a:ext cx="6953250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0000FF"/>
                </a:solidFill>
                <a:latin typeface="Calibri" panose="020F0502020204030204" pitchFamily="34" charset="0"/>
              </a:rPr>
              <a:t>了解红树林的特点，领悟作者表达的思想感情。</a:t>
            </a:r>
            <a:endParaRPr lang="zh-CN" altLang="en-US" sz="3600" b="1" dirty="0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7889" name="组合 5"/>
          <p:cNvGrpSpPr/>
          <p:nvPr/>
        </p:nvGrpSpPr>
        <p:grpSpPr>
          <a:xfrm>
            <a:off x="468313" y="1268413"/>
            <a:ext cx="2071687" cy="661987"/>
            <a:chOff x="571127" y="1769573"/>
            <a:chExt cx="2071702" cy="661806"/>
          </a:xfrm>
        </p:grpSpPr>
        <p:cxnSp>
          <p:nvCxnSpPr>
            <p:cNvPr id="7" name="直线连接符 21"/>
            <p:cNvCxnSpPr/>
            <p:nvPr/>
          </p:nvCxnSpPr>
          <p:spPr>
            <a:xfrm flipV="1">
              <a:off x="571127" y="2425625"/>
              <a:ext cx="2071702" cy="5754"/>
            </a:xfrm>
            <a:prstGeom prst="line">
              <a:avLst/>
            </a:prstGeom>
            <a:ln w="38100" cmpd="sng"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同侧圆角矩形 7"/>
            <p:cNvSpPr/>
            <p:nvPr/>
          </p:nvSpPr>
          <p:spPr>
            <a:xfrm>
              <a:off x="571127" y="1769573"/>
              <a:ext cx="2000609" cy="516419"/>
            </a:xfrm>
            <a:prstGeom prst="round2SameRect">
              <a:avLst/>
            </a:prstGeom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auto"/>
              <a:endParaRPr lang="zh-CN" altLang="en-US" sz="3000" b="1" strike="noStrike" noProof="1" dirty="0">
                <a:latin typeface="华文新魏" panose="02010800040101010101" pitchFamily="2" charset="-122"/>
                <a:ea typeface="华文新魏" panose="02010800040101010101" pitchFamily="2" charset="-122"/>
                <a:cs typeface="黑体" panose="02010600030101010101" pitchFamily="49" charset="-122"/>
              </a:endParaRPr>
            </a:p>
          </p:txBody>
        </p:sp>
      </p:grpSp>
      <p:sp>
        <p:nvSpPr>
          <p:cNvPr id="10" name="同侧圆角矩形 9"/>
          <p:cNvSpPr/>
          <p:nvPr/>
        </p:nvSpPr>
        <p:spPr>
          <a:xfrm>
            <a:off x="444500" y="1255713"/>
            <a:ext cx="2000250" cy="517525"/>
          </a:xfrm>
          <a:prstGeom prst="round2Same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/>
            <a:r>
              <a:rPr lang="zh-CN" altLang="en-US" sz="3000" b="1" strike="noStrike" noProof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黑体" panose="02010600030101010101" pitchFamily="49" charset="-122"/>
              </a:rPr>
              <a:t>字词乐园</a:t>
            </a:r>
            <a:endParaRPr lang="zh-CN" altLang="en-US" sz="3000" b="1" strike="noStrike" noProof="1" dirty="0">
              <a:latin typeface="华文新魏" panose="02010800040101010101" pitchFamily="2" charset="-122"/>
              <a:ea typeface="华文新魏" panose="02010800040101010101" pitchFamily="2" charset="-122"/>
              <a:cs typeface="黑体" panose="02010600030101010101" pitchFamily="49" charset="-122"/>
            </a:endParaRPr>
          </a:p>
        </p:txBody>
      </p:sp>
      <p:pic>
        <p:nvPicPr>
          <p:cNvPr id="37893" name="Picture 3" descr="F:\七彩课堂插图板式封面\排版用图标、页眉页脚\标题图（终-排版用）共29个\析字乐园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11863" y="903288"/>
            <a:ext cx="2520950" cy="1763712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9" name="直线连接符 21"/>
          <p:cNvCxnSpPr/>
          <p:nvPr/>
        </p:nvCxnSpPr>
        <p:spPr>
          <a:xfrm flipV="1">
            <a:off x="468313" y="1924050"/>
            <a:ext cx="2071688" cy="6350"/>
          </a:xfrm>
          <a:prstGeom prst="line">
            <a:avLst/>
          </a:prstGeom>
          <a:ln w="38100" cmpd="sng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895" name="TextBox 23"/>
          <p:cNvSpPr txBox="1"/>
          <p:nvPr/>
        </p:nvSpPr>
        <p:spPr>
          <a:xfrm>
            <a:off x="3027363" y="1260475"/>
            <a:ext cx="1584325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我会读</a:t>
            </a:r>
            <a:endParaRPr lang="zh-CN" altLang="en-US" sz="3200" b="1" dirty="0">
              <a:solidFill>
                <a:srgbClr val="FF00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sp>
        <p:nvSpPr>
          <p:cNvPr id="37896" name="矩形 1"/>
          <p:cNvSpPr/>
          <p:nvPr/>
        </p:nvSpPr>
        <p:spPr>
          <a:xfrm>
            <a:off x="611188" y="3141663"/>
            <a:ext cx="6553200" cy="768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4400" err="1">
                <a:latin typeface="Calibri" panose="020F0502020204030204" pitchFamily="34" charset="0"/>
              </a:rPr>
              <a:t>Zòng</a:t>
            </a:r>
            <a:r>
              <a:rPr lang="en-US" altLang="zh-CN" sz="4400">
                <a:latin typeface="Calibri" panose="020F0502020204030204" pitchFamily="34" charset="0"/>
              </a:rPr>
              <a:t>  </a:t>
            </a:r>
            <a:r>
              <a:rPr lang="en-US" altLang="zh-CN" sz="4400" err="1">
                <a:latin typeface="Calibri" panose="020F0502020204030204" pitchFamily="34" charset="0"/>
              </a:rPr>
              <a:t>zhà</a:t>
            </a:r>
            <a:r>
              <a:rPr lang="en-US" altLang="zh-CN" sz="4400">
                <a:latin typeface="Calibri" panose="020F0502020204030204" pitchFamily="34" charset="0"/>
              </a:rPr>
              <a:t>  </a:t>
            </a:r>
            <a:r>
              <a:rPr lang="en-US" altLang="zh-CN" sz="4400" err="1">
                <a:latin typeface="Calibri" panose="020F0502020204030204" pitchFamily="34" charset="0"/>
              </a:rPr>
              <a:t>shuò</a:t>
            </a:r>
            <a:r>
              <a:rPr lang="en-US" altLang="zh-CN" sz="4400">
                <a:latin typeface="Calibri" panose="020F0502020204030204" pitchFamily="34" charset="0"/>
              </a:rPr>
              <a:t>   </a:t>
            </a:r>
            <a:r>
              <a:rPr lang="en-US" altLang="zh-CN" sz="4400" err="1">
                <a:latin typeface="Calibri" panose="020F0502020204030204" pitchFamily="34" charset="0"/>
              </a:rPr>
              <a:t>páng</a:t>
            </a:r>
            <a:r>
              <a:rPr lang="en-US" altLang="zh-CN" sz="4400">
                <a:latin typeface="Calibri" panose="020F0502020204030204" pitchFamily="34" charset="0"/>
              </a:rPr>
              <a:t>      </a:t>
            </a:r>
            <a:r>
              <a:rPr lang="en-US" altLang="zh-CN" sz="4400" err="1">
                <a:latin typeface="Calibri" panose="020F0502020204030204" pitchFamily="34" charset="0"/>
              </a:rPr>
              <a:t>yù</a:t>
            </a:r>
            <a:endParaRPr lang="zh-CN" altLang="en-US" sz="4400" dirty="0">
              <a:latin typeface="Calibri" panose="020F0502020204030204" pitchFamily="34" charset="0"/>
            </a:endParaRPr>
          </a:p>
        </p:txBody>
      </p:sp>
      <p:sp>
        <p:nvSpPr>
          <p:cNvPr id="37897" name="矩形 2"/>
          <p:cNvSpPr/>
          <p:nvPr/>
        </p:nvSpPr>
        <p:spPr>
          <a:xfrm>
            <a:off x="827088" y="4076700"/>
            <a:ext cx="7167562" cy="831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800" dirty="0">
                <a:latin typeface="Calibri" panose="020F0502020204030204" pitchFamily="34" charset="0"/>
              </a:rPr>
              <a:t>纵     栅     硕      庞        御    </a:t>
            </a:r>
            <a:endParaRPr lang="zh-CN" altLang="en-US" sz="4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3" name="TextBox 6"/>
          <p:cNvSpPr/>
          <p:nvPr/>
        </p:nvSpPr>
        <p:spPr>
          <a:xfrm>
            <a:off x="7429500" y="357188"/>
            <a:ext cx="1214438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000" b="1">
                <a:solidFill>
                  <a:srgbClr val="00B0F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华文楷体" panose="02010600040101010101" pitchFamily="2" charset="-122"/>
              </a:rPr>
              <a:t>课件</a:t>
            </a:r>
            <a:r>
              <a:rPr lang="zh-CN" altLang="zh-CN" sz="2000">
                <a:solidFill>
                  <a:srgbClr val="00B0F0"/>
                </a:solidFill>
                <a:latin typeface="Candara" panose="020E0502030303020204" pitchFamily="34" charset="0"/>
                <a:ea typeface="华文楷体" panose="02010600040101010101" pitchFamily="2" charset="-122"/>
                <a:sym typeface="Candara" panose="020E0502030303020204" pitchFamily="34" charset="0"/>
              </a:rPr>
              <a:t>PPT</a:t>
            </a:r>
            <a:endParaRPr lang="zh-CN" altLang="zh-CN" sz="2000">
              <a:solidFill>
                <a:srgbClr val="00B0F0"/>
              </a:solidFill>
              <a:latin typeface="Candara" panose="020E0502030303020204" pitchFamily="34" charset="0"/>
              <a:ea typeface="华文楷体" panose="02010600040101010101" pitchFamily="2" charset="-122"/>
              <a:sym typeface="Candara" panose="020E0502030303020204" pitchFamily="34" charset="0"/>
            </a:endParaRPr>
          </a:p>
        </p:txBody>
      </p:sp>
      <p:grpSp>
        <p:nvGrpSpPr>
          <p:cNvPr id="38914" name="组合 17"/>
          <p:cNvGrpSpPr/>
          <p:nvPr/>
        </p:nvGrpSpPr>
        <p:grpSpPr>
          <a:xfrm>
            <a:off x="427038" y="908050"/>
            <a:ext cx="2257425" cy="571500"/>
            <a:chOff x="386506" y="1792176"/>
            <a:chExt cx="2256668" cy="571008"/>
          </a:xfrm>
        </p:grpSpPr>
        <p:cxnSp>
          <p:nvCxnSpPr>
            <p:cNvPr id="19" name="直线连接符 21"/>
            <p:cNvCxnSpPr/>
            <p:nvPr/>
          </p:nvCxnSpPr>
          <p:spPr>
            <a:xfrm flipV="1">
              <a:off x="386506" y="2357430"/>
              <a:ext cx="2256668" cy="5754"/>
            </a:xfrm>
            <a:prstGeom prst="line">
              <a:avLst/>
            </a:prstGeom>
            <a:ln w="38100" cmpd="sng"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同侧圆角矩形 19"/>
            <p:cNvSpPr/>
            <p:nvPr/>
          </p:nvSpPr>
          <p:spPr>
            <a:xfrm>
              <a:off x="571126" y="1792176"/>
              <a:ext cx="2000609" cy="516419"/>
            </a:xfrm>
            <a:prstGeom prst="round2SameRect">
              <a:avLst/>
            </a:prstGeom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000" b="1" strike="noStrike" noProof="1" dirty="0" smtClean="0">
                  <a:solidFill>
                    <a:prstClr val="black"/>
                  </a:solidFill>
                  <a:latin typeface="华文新魏" panose="02010800040101010101" pitchFamily="2" charset="-122"/>
                  <a:ea typeface="华文新魏" panose="02010800040101010101" pitchFamily="2" charset="-122"/>
                  <a:cs typeface="黑体" panose="02010600030101010101" pitchFamily="49" charset="-122"/>
                </a:rPr>
                <a:t>字词乐园</a:t>
              </a:r>
              <a:endParaRPr lang="zh-CN" altLang="en-US" sz="3000" b="1" strike="noStrike" noProof="1" dirty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黑体" panose="02010600030101010101" pitchFamily="49" charset="-122"/>
              </a:endParaRPr>
            </a:p>
          </p:txBody>
        </p:sp>
      </p:grpSp>
      <p:sp>
        <p:nvSpPr>
          <p:cNvPr id="38917" name="TextBox 1"/>
          <p:cNvSpPr txBox="1"/>
          <p:nvPr/>
        </p:nvSpPr>
        <p:spPr>
          <a:xfrm>
            <a:off x="3027363" y="957263"/>
            <a:ext cx="1584325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我会写</a:t>
            </a:r>
            <a:endParaRPr lang="zh-CN" altLang="en-US" sz="3200" b="1" dirty="0">
              <a:solidFill>
                <a:srgbClr val="FF00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pic>
        <p:nvPicPr>
          <p:cNvPr id="38918" name="图片 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46138" y="2849563"/>
            <a:ext cx="1439862" cy="1419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8919" name="TextBox 23"/>
          <p:cNvSpPr txBox="1"/>
          <p:nvPr/>
        </p:nvSpPr>
        <p:spPr>
          <a:xfrm>
            <a:off x="876300" y="2863850"/>
            <a:ext cx="1463675" cy="14462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88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偶</a:t>
            </a:r>
            <a:endParaRPr lang="zh-CN" altLang="en-US" sz="8800" dirty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8920" name="TextBox 24"/>
          <p:cNvSpPr txBox="1"/>
          <p:nvPr/>
        </p:nvSpPr>
        <p:spPr>
          <a:xfrm>
            <a:off x="984250" y="1839913"/>
            <a:ext cx="1571625" cy="1108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6600" err="1">
                <a:latin typeface="Calibri" panose="020F0502020204030204" pitchFamily="34" charset="0"/>
              </a:rPr>
              <a:t>ǒu</a:t>
            </a:r>
            <a:endParaRPr lang="zh-CN" altLang="en-US" sz="6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8921" name="TextBox 25"/>
          <p:cNvSpPr txBox="1"/>
          <p:nvPr/>
        </p:nvSpPr>
        <p:spPr>
          <a:xfrm>
            <a:off x="3027363" y="2820988"/>
            <a:ext cx="4422775" cy="17541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写法：左窄右宽，“禺”中竖在竖中线右侧起笔。</a:t>
            </a:r>
            <a:endParaRPr lang="zh-CN" altLang="en-US" sz="3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8922" name="TextBox 26"/>
          <p:cNvSpPr txBox="1"/>
          <p:nvPr/>
        </p:nvSpPr>
        <p:spPr>
          <a:xfrm>
            <a:off x="936625" y="4916488"/>
            <a:ext cx="7100888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组词：木偶    玩偶    无独有偶</a:t>
            </a:r>
            <a:endParaRPr lang="zh-CN" altLang="en-US" sz="3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TextBox 6"/>
          <p:cNvSpPr/>
          <p:nvPr/>
        </p:nvSpPr>
        <p:spPr>
          <a:xfrm>
            <a:off x="7429500" y="357188"/>
            <a:ext cx="1214438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000" b="1">
                <a:solidFill>
                  <a:srgbClr val="00B0F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华文楷体" panose="02010600040101010101" pitchFamily="2" charset="-122"/>
              </a:rPr>
              <a:t>课件</a:t>
            </a:r>
            <a:r>
              <a:rPr lang="zh-CN" altLang="zh-CN" sz="2000">
                <a:solidFill>
                  <a:srgbClr val="00B0F0"/>
                </a:solidFill>
                <a:latin typeface="Candara" panose="020E0502030303020204" pitchFamily="34" charset="0"/>
                <a:ea typeface="华文楷体" panose="02010600040101010101" pitchFamily="2" charset="-122"/>
                <a:sym typeface="Candara" panose="020E0502030303020204" pitchFamily="34" charset="0"/>
              </a:rPr>
              <a:t>PPT</a:t>
            </a:r>
            <a:endParaRPr lang="zh-CN" altLang="zh-CN" sz="2000">
              <a:solidFill>
                <a:srgbClr val="00B0F0"/>
              </a:solidFill>
              <a:latin typeface="Candara" panose="020E0502030303020204" pitchFamily="34" charset="0"/>
              <a:ea typeface="华文楷体" panose="02010600040101010101" pitchFamily="2" charset="-122"/>
              <a:sym typeface="Candara" panose="020E0502030303020204" pitchFamily="34" charset="0"/>
            </a:endParaRPr>
          </a:p>
        </p:txBody>
      </p:sp>
      <p:grpSp>
        <p:nvGrpSpPr>
          <p:cNvPr id="39938" name="组合 17"/>
          <p:cNvGrpSpPr/>
          <p:nvPr/>
        </p:nvGrpSpPr>
        <p:grpSpPr>
          <a:xfrm>
            <a:off x="427038" y="908050"/>
            <a:ext cx="2257425" cy="571500"/>
            <a:chOff x="386506" y="1792176"/>
            <a:chExt cx="2256668" cy="571008"/>
          </a:xfrm>
        </p:grpSpPr>
        <p:cxnSp>
          <p:nvCxnSpPr>
            <p:cNvPr id="19" name="直线连接符 21"/>
            <p:cNvCxnSpPr/>
            <p:nvPr/>
          </p:nvCxnSpPr>
          <p:spPr>
            <a:xfrm flipV="1">
              <a:off x="386506" y="2357430"/>
              <a:ext cx="2256668" cy="5754"/>
            </a:xfrm>
            <a:prstGeom prst="line">
              <a:avLst/>
            </a:prstGeom>
            <a:ln w="38100" cmpd="sng"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同侧圆角矩形 19"/>
            <p:cNvSpPr/>
            <p:nvPr/>
          </p:nvSpPr>
          <p:spPr>
            <a:xfrm>
              <a:off x="571126" y="1792176"/>
              <a:ext cx="2000609" cy="516419"/>
            </a:xfrm>
            <a:prstGeom prst="round2SameRect">
              <a:avLst/>
            </a:prstGeom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000" b="1" strike="noStrike" noProof="1" dirty="0" smtClean="0">
                  <a:solidFill>
                    <a:prstClr val="black"/>
                  </a:solidFill>
                  <a:latin typeface="华文新魏" panose="02010800040101010101" pitchFamily="2" charset="-122"/>
                  <a:ea typeface="华文新魏" panose="02010800040101010101" pitchFamily="2" charset="-122"/>
                  <a:cs typeface="黑体" panose="02010600030101010101" pitchFamily="49" charset="-122"/>
                </a:rPr>
                <a:t>字词乐园</a:t>
              </a:r>
              <a:endParaRPr lang="zh-CN" altLang="en-US" sz="3000" b="1" strike="noStrike" noProof="1" dirty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黑体" panose="02010600030101010101" pitchFamily="49" charset="-122"/>
              </a:endParaRPr>
            </a:p>
          </p:txBody>
        </p:sp>
      </p:grpSp>
      <p:sp>
        <p:nvSpPr>
          <p:cNvPr id="39941" name="TextBox 1"/>
          <p:cNvSpPr txBox="1"/>
          <p:nvPr/>
        </p:nvSpPr>
        <p:spPr>
          <a:xfrm>
            <a:off x="3027363" y="957263"/>
            <a:ext cx="1584325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我会写</a:t>
            </a:r>
            <a:endParaRPr lang="zh-CN" altLang="en-US" sz="3200" b="1" dirty="0">
              <a:solidFill>
                <a:srgbClr val="FF00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pic>
        <p:nvPicPr>
          <p:cNvPr id="39942" name="图片 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46138" y="2849563"/>
            <a:ext cx="1439862" cy="1419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9943" name="TextBox 23"/>
          <p:cNvSpPr txBox="1"/>
          <p:nvPr/>
        </p:nvSpPr>
        <p:spPr>
          <a:xfrm>
            <a:off x="876300" y="2863850"/>
            <a:ext cx="1463675" cy="14462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88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芳</a:t>
            </a:r>
            <a:endParaRPr lang="zh-CN" altLang="en-US" sz="8800" dirty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9944" name="TextBox 24"/>
          <p:cNvSpPr txBox="1"/>
          <p:nvPr/>
        </p:nvSpPr>
        <p:spPr>
          <a:xfrm>
            <a:off x="715963" y="1839913"/>
            <a:ext cx="2055812" cy="1108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6600" err="1">
                <a:latin typeface="Calibri" panose="020F0502020204030204" pitchFamily="34" charset="0"/>
              </a:rPr>
              <a:t>fāng</a:t>
            </a:r>
            <a:endParaRPr lang="zh-CN" altLang="en-US" sz="6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9945" name="TextBox 25"/>
          <p:cNvSpPr txBox="1"/>
          <p:nvPr/>
        </p:nvSpPr>
        <p:spPr>
          <a:xfrm>
            <a:off x="3027363" y="2820988"/>
            <a:ext cx="4422775" cy="17541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写法：“方”点正，横画长，横折钩横短折长。</a:t>
            </a:r>
            <a:endParaRPr lang="zh-CN" altLang="en-US" sz="3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9946" name="TextBox 26"/>
          <p:cNvSpPr txBox="1"/>
          <p:nvPr/>
        </p:nvSpPr>
        <p:spPr>
          <a:xfrm>
            <a:off x="936625" y="4916488"/>
            <a:ext cx="7100888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组词：芳华   芳草    芬芳</a:t>
            </a:r>
            <a:endParaRPr lang="zh-CN" altLang="en-US" sz="3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1" name="TextBox 6"/>
          <p:cNvSpPr/>
          <p:nvPr/>
        </p:nvSpPr>
        <p:spPr>
          <a:xfrm>
            <a:off x="7429500" y="357188"/>
            <a:ext cx="1214438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000" b="1">
                <a:solidFill>
                  <a:srgbClr val="00B0F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华文楷体" panose="02010600040101010101" pitchFamily="2" charset="-122"/>
              </a:rPr>
              <a:t>课件</a:t>
            </a:r>
            <a:r>
              <a:rPr lang="zh-CN" altLang="zh-CN" sz="2000">
                <a:solidFill>
                  <a:srgbClr val="00B0F0"/>
                </a:solidFill>
                <a:latin typeface="Candara" panose="020E0502030303020204" pitchFamily="34" charset="0"/>
                <a:ea typeface="华文楷体" panose="02010600040101010101" pitchFamily="2" charset="-122"/>
                <a:sym typeface="Candara" panose="020E0502030303020204" pitchFamily="34" charset="0"/>
              </a:rPr>
              <a:t>PPT</a:t>
            </a:r>
            <a:endParaRPr lang="zh-CN" altLang="zh-CN" sz="2000">
              <a:solidFill>
                <a:srgbClr val="00B0F0"/>
              </a:solidFill>
              <a:latin typeface="Candara" panose="020E0502030303020204" pitchFamily="34" charset="0"/>
              <a:ea typeface="华文楷体" panose="02010600040101010101" pitchFamily="2" charset="-122"/>
              <a:sym typeface="Candara" panose="020E0502030303020204" pitchFamily="34" charset="0"/>
            </a:endParaRPr>
          </a:p>
        </p:txBody>
      </p:sp>
      <p:grpSp>
        <p:nvGrpSpPr>
          <p:cNvPr id="40962" name="组合 17"/>
          <p:cNvGrpSpPr/>
          <p:nvPr/>
        </p:nvGrpSpPr>
        <p:grpSpPr>
          <a:xfrm>
            <a:off x="427038" y="908050"/>
            <a:ext cx="2257425" cy="571500"/>
            <a:chOff x="386506" y="1792176"/>
            <a:chExt cx="2256668" cy="571008"/>
          </a:xfrm>
        </p:grpSpPr>
        <p:cxnSp>
          <p:nvCxnSpPr>
            <p:cNvPr id="19" name="直线连接符 21"/>
            <p:cNvCxnSpPr/>
            <p:nvPr/>
          </p:nvCxnSpPr>
          <p:spPr>
            <a:xfrm flipV="1">
              <a:off x="386506" y="2357430"/>
              <a:ext cx="2256668" cy="5754"/>
            </a:xfrm>
            <a:prstGeom prst="line">
              <a:avLst/>
            </a:prstGeom>
            <a:ln w="38100" cmpd="sng"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同侧圆角矩形 19"/>
            <p:cNvSpPr/>
            <p:nvPr/>
          </p:nvSpPr>
          <p:spPr>
            <a:xfrm>
              <a:off x="571126" y="1792176"/>
              <a:ext cx="2000609" cy="516419"/>
            </a:xfrm>
            <a:prstGeom prst="round2SameRect">
              <a:avLst/>
            </a:prstGeom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000" b="1" strike="noStrike" noProof="1" dirty="0" smtClean="0">
                  <a:solidFill>
                    <a:prstClr val="black"/>
                  </a:solidFill>
                  <a:latin typeface="华文新魏" panose="02010800040101010101" pitchFamily="2" charset="-122"/>
                  <a:ea typeface="华文新魏" panose="02010800040101010101" pitchFamily="2" charset="-122"/>
                  <a:cs typeface="黑体" panose="02010600030101010101" pitchFamily="49" charset="-122"/>
                </a:rPr>
                <a:t>字词乐园</a:t>
              </a:r>
              <a:endParaRPr lang="zh-CN" altLang="en-US" sz="3000" b="1" strike="noStrike" noProof="1" dirty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黑体" panose="02010600030101010101" pitchFamily="49" charset="-122"/>
              </a:endParaRPr>
            </a:p>
          </p:txBody>
        </p:sp>
      </p:grpSp>
      <p:sp>
        <p:nvSpPr>
          <p:cNvPr id="40965" name="TextBox 1"/>
          <p:cNvSpPr txBox="1"/>
          <p:nvPr/>
        </p:nvSpPr>
        <p:spPr>
          <a:xfrm>
            <a:off x="3027363" y="957263"/>
            <a:ext cx="1584325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我会写</a:t>
            </a:r>
            <a:endParaRPr lang="zh-CN" altLang="en-US" sz="3200" b="1" dirty="0">
              <a:solidFill>
                <a:srgbClr val="FF00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pic>
        <p:nvPicPr>
          <p:cNvPr id="40966" name="图片 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46138" y="2849563"/>
            <a:ext cx="1439862" cy="1419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67" name="TextBox 23"/>
          <p:cNvSpPr txBox="1"/>
          <p:nvPr/>
        </p:nvSpPr>
        <p:spPr>
          <a:xfrm>
            <a:off x="876300" y="2863850"/>
            <a:ext cx="1463675" cy="14462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88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划</a:t>
            </a:r>
            <a:endParaRPr lang="zh-CN" altLang="en-US" sz="8800" dirty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0968" name="TextBox 24"/>
          <p:cNvSpPr txBox="1"/>
          <p:nvPr/>
        </p:nvSpPr>
        <p:spPr>
          <a:xfrm>
            <a:off x="715963" y="1839913"/>
            <a:ext cx="2055812" cy="1108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6600" err="1">
                <a:latin typeface="Calibri" panose="020F0502020204030204" pitchFamily="34" charset="0"/>
              </a:rPr>
              <a:t>huá</a:t>
            </a:r>
            <a:r>
              <a:rPr lang="en-US" altLang="zh-CN" sz="6600">
                <a:latin typeface="Calibri" panose="020F0502020204030204" pitchFamily="34" charset="0"/>
              </a:rPr>
              <a:t> </a:t>
            </a:r>
            <a:endParaRPr lang="zh-CN" altLang="en-US" sz="6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0969" name="TextBox 25"/>
          <p:cNvSpPr txBox="1"/>
          <p:nvPr/>
        </p:nvSpPr>
        <p:spPr>
          <a:xfrm>
            <a:off x="3027363" y="2820988"/>
            <a:ext cx="4422775" cy="17541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写法：左窄右宽。“刂”两竖要直，间距适当。</a:t>
            </a:r>
            <a:endParaRPr lang="zh-CN" altLang="en-US" sz="3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0970" name="TextBox 26"/>
          <p:cNvSpPr txBox="1"/>
          <p:nvPr/>
        </p:nvSpPr>
        <p:spPr>
          <a:xfrm>
            <a:off x="936625" y="4916488"/>
            <a:ext cx="7100888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组词：划船   划开   划拳</a:t>
            </a:r>
            <a:endParaRPr lang="zh-CN" altLang="en-US" sz="3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5" name="TextBox 6"/>
          <p:cNvSpPr/>
          <p:nvPr/>
        </p:nvSpPr>
        <p:spPr>
          <a:xfrm>
            <a:off x="7429500" y="357188"/>
            <a:ext cx="1214438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000" b="1">
                <a:solidFill>
                  <a:srgbClr val="00B0F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华文楷体" panose="02010600040101010101" pitchFamily="2" charset="-122"/>
              </a:rPr>
              <a:t>课件</a:t>
            </a:r>
            <a:r>
              <a:rPr lang="zh-CN" altLang="zh-CN" sz="2000">
                <a:solidFill>
                  <a:srgbClr val="00B0F0"/>
                </a:solidFill>
                <a:latin typeface="Candara" panose="020E0502030303020204" pitchFamily="34" charset="0"/>
                <a:ea typeface="华文楷体" panose="02010600040101010101" pitchFamily="2" charset="-122"/>
                <a:sym typeface="Candara" panose="020E0502030303020204" pitchFamily="34" charset="0"/>
              </a:rPr>
              <a:t>PPT</a:t>
            </a:r>
            <a:endParaRPr lang="zh-CN" altLang="zh-CN" sz="2000">
              <a:solidFill>
                <a:srgbClr val="00B0F0"/>
              </a:solidFill>
              <a:latin typeface="Candara" panose="020E0502030303020204" pitchFamily="34" charset="0"/>
              <a:ea typeface="华文楷体" panose="02010600040101010101" pitchFamily="2" charset="-122"/>
              <a:sym typeface="Candara" panose="020E0502030303020204" pitchFamily="34" charset="0"/>
            </a:endParaRPr>
          </a:p>
        </p:txBody>
      </p:sp>
      <p:grpSp>
        <p:nvGrpSpPr>
          <p:cNvPr id="41986" name="组合 17"/>
          <p:cNvGrpSpPr/>
          <p:nvPr/>
        </p:nvGrpSpPr>
        <p:grpSpPr>
          <a:xfrm>
            <a:off x="427038" y="908050"/>
            <a:ext cx="2257425" cy="571500"/>
            <a:chOff x="386506" y="1792176"/>
            <a:chExt cx="2256668" cy="571008"/>
          </a:xfrm>
        </p:grpSpPr>
        <p:cxnSp>
          <p:nvCxnSpPr>
            <p:cNvPr id="19" name="直线连接符 21"/>
            <p:cNvCxnSpPr/>
            <p:nvPr/>
          </p:nvCxnSpPr>
          <p:spPr>
            <a:xfrm flipV="1">
              <a:off x="386506" y="2357430"/>
              <a:ext cx="2256668" cy="5754"/>
            </a:xfrm>
            <a:prstGeom prst="line">
              <a:avLst/>
            </a:prstGeom>
            <a:ln w="38100" cmpd="sng"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同侧圆角矩形 19"/>
            <p:cNvSpPr/>
            <p:nvPr/>
          </p:nvSpPr>
          <p:spPr>
            <a:xfrm>
              <a:off x="571126" y="1792176"/>
              <a:ext cx="2000609" cy="516419"/>
            </a:xfrm>
            <a:prstGeom prst="round2SameRect">
              <a:avLst/>
            </a:prstGeom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000" b="1" strike="noStrike" noProof="1" dirty="0" smtClean="0">
                  <a:solidFill>
                    <a:prstClr val="black"/>
                  </a:solidFill>
                  <a:latin typeface="华文新魏" panose="02010800040101010101" pitchFamily="2" charset="-122"/>
                  <a:ea typeface="华文新魏" panose="02010800040101010101" pitchFamily="2" charset="-122"/>
                  <a:cs typeface="黑体" panose="02010600030101010101" pitchFamily="49" charset="-122"/>
                </a:rPr>
                <a:t>字词乐园</a:t>
              </a:r>
              <a:endParaRPr lang="zh-CN" altLang="en-US" sz="3000" b="1" strike="noStrike" noProof="1" dirty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黑体" panose="02010600030101010101" pitchFamily="49" charset="-122"/>
              </a:endParaRPr>
            </a:p>
          </p:txBody>
        </p:sp>
      </p:grpSp>
      <p:sp>
        <p:nvSpPr>
          <p:cNvPr id="41989" name="TextBox 1"/>
          <p:cNvSpPr txBox="1"/>
          <p:nvPr/>
        </p:nvSpPr>
        <p:spPr>
          <a:xfrm>
            <a:off x="3027363" y="957263"/>
            <a:ext cx="1584325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我会写</a:t>
            </a:r>
            <a:endParaRPr lang="zh-CN" altLang="en-US" sz="3200" b="1" dirty="0">
              <a:solidFill>
                <a:srgbClr val="FF00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pic>
        <p:nvPicPr>
          <p:cNvPr id="41990" name="图片 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46138" y="2849563"/>
            <a:ext cx="1439862" cy="1419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991" name="TextBox 23"/>
          <p:cNvSpPr txBox="1"/>
          <p:nvPr/>
        </p:nvSpPr>
        <p:spPr>
          <a:xfrm>
            <a:off x="876300" y="2863850"/>
            <a:ext cx="1463675" cy="14462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88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撑</a:t>
            </a:r>
            <a:endParaRPr lang="zh-CN" altLang="en-US" sz="8800" dirty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1992" name="TextBox 24"/>
          <p:cNvSpPr txBox="1"/>
          <p:nvPr/>
        </p:nvSpPr>
        <p:spPr>
          <a:xfrm>
            <a:off x="715963" y="1839913"/>
            <a:ext cx="2311400" cy="1108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6600" err="1">
                <a:latin typeface="Calibri" panose="020F0502020204030204" pitchFamily="34" charset="0"/>
              </a:rPr>
              <a:t>chēng</a:t>
            </a:r>
            <a:endParaRPr lang="zh-CN" altLang="en-US" sz="6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993" name="TextBox 25"/>
          <p:cNvSpPr txBox="1"/>
          <p:nvPr/>
        </p:nvSpPr>
        <p:spPr>
          <a:xfrm>
            <a:off x="3027363" y="2820988"/>
            <a:ext cx="4422775" cy="17541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写法：左窄右宽。右部笔画繁多，布局宜紧凑。</a:t>
            </a:r>
            <a:endParaRPr lang="zh-CN" altLang="en-US" sz="3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994" name="TextBox 26"/>
          <p:cNvSpPr txBox="1"/>
          <p:nvPr/>
        </p:nvSpPr>
        <p:spPr>
          <a:xfrm>
            <a:off x="936625" y="4916488"/>
            <a:ext cx="7100888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组词：支撑   撑腰    撑船</a:t>
            </a:r>
            <a:endParaRPr lang="zh-CN" altLang="en-US" sz="3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1968</Words>
  <Application>WPS 演示</Application>
  <PresentationFormat>在屏幕上显示</PresentationFormat>
  <Paragraphs>251</Paragraphs>
  <Slides>27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42" baseType="lpstr">
      <vt:lpstr>Arial</vt:lpstr>
      <vt:lpstr>宋体</vt:lpstr>
      <vt:lpstr>Wingdings</vt:lpstr>
      <vt:lpstr>Calibri</vt:lpstr>
      <vt:lpstr>黑体</vt:lpstr>
      <vt:lpstr>华文新魏</vt:lpstr>
      <vt:lpstr>华文中宋</vt:lpstr>
      <vt:lpstr>楷体_GB2312</vt:lpstr>
      <vt:lpstr>华文楷体</vt:lpstr>
      <vt:lpstr>Candara</vt:lpstr>
      <vt:lpstr>楷体</vt:lpstr>
      <vt:lpstr>Times New Roman</vt:lpstr>
      <vt:lpstr>微软雅黑</vt:lpstr>
      <vt:lpstr>Arial Unicode MS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/>
  <cp:lastModifiedBy>Administrator</cp:lastModifiedBy>
  <cp:revision>142</cp:revision>
  <dcterms:created xsi:type="dcterms:W3CDTF">2016-08-21T15:10:31Z</dcterms:created>
  <dcterms:modified xsi:type="dcterms:W3CDTF">2017-10-20T05:01:06Z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2052-10.1.0.6875</vt:lpwstr>
  </property>
</Properties>
</file>