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7" r:id="rId3"/>
    <p:sldId id="303" r:id="rId4"/>
    <p:sldId id="316" r:id="rId6"/>
    <p:sldId id="297" r:id="rId7"/>
    <p:sldId id="298" r:id="rId8"/>
    <p:sldId id="300" r:id="rId9"/>
    <p:sldId id="321" r:id="rId10"/>
    <p:sldId id="322" r:id="rId11"/>
    <p:sldId id="301" r:id="rId12"/>
    <p:sldId id="299" r:id="rId13"/>
    <p:sldId id="324" r:id="rId14"/>
    <p:sldId id="306" r:id="rId15"/>
    <p:sldId id="307" r:id="rId16"/>
    <p:sldId id="310" r:id="rId17"/>
    <p:sldId id="311" r:id="rId18"/>
    <p:sldId id="312" r:id="rId19"/>
    <p:sldId id="313" r:id="rId20"/>
    <p:sldId id="314" r:id="rId21"/>
    <p:sldId id="315" r:id="rId22"/>
    <p:sldId id="325" r:id="rId23"/>
    <p:sldId id="326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.xkb1.com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BB"/>
    <a:srgbClr val="6DF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13"/>
    <p:restoredTop sz="94635"/>
  </p:normalViewPr>
  <p:slideViewPr>
    <p:cSldViewPr showGuides="1">
      <p:cViewPr>
        <p:scale>
          <a:sx n="50" d="100"/>
          <a:sy n="50" d="100"/>
        </p:scale>
        <p:origin x="-34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355E8543-B779-40AB-B7D3-E710F5E996B9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41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2025A652-712D-4DB9-8728-FDB8AEAD2C1C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 userDrawn="1"/>
        </p:nvCxnSpPr>
        <p:spPr>
          <a:xfrm>
            <a:off x="428625" y="714375"/>
            <a:ext cx="828675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428625" y="6356350"/>
            <a:ext cx="82867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1908175" y="1155700"/>
            <a:ext cx="6192838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5400" b="1" noProof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ngLiU-ExtB" panose="02020500000000000000" pitchFamily="18" charset="-120"/>
                <a:ea typeface="MingLiU-ExtB" panose="02020500000000000000" pitchFamily="18" charset="-120"/>
                <a:cs typeface="+mn-cs"/>
              </a:rPr>
              <a:t> </a:t>
            </a:r>
            <a:r>
              <a:rPr kumimoji="1" lang="en-US" altLang="zh-CN" sz="5400" b="1" noProof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ngLiU-ExtB" panose="02020500000000000000" pitchFamily="18" charset="-120"/>
                <a:ea typeface="MingLiU-ExtB" panose="02020500000000000000" pitchFamily="18" charset="-120"/>
                <a:cs typeface="+mn-cs"/>
              </a:rPr>
              <a:t> </a:t>
            </a:r>
            <a:r>
              <a:rPr kumimoji="1" lang="zh-CN" altLang="en-US" sz="4800" b="1" noProof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  <a:cs typeface="+mn-cs"/>
              </a:rPr>
              <a:t>大自然，你好</a:t>
            </a:r>
            <a:endParaRPr kumimoji="1" lang="zh-CN" altLang="en-US" sz="4800" b="1" noProof="1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>
            <a:off x="1692275" y="1989138"/>
            <a:ext cx="6119813" cy="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435" name="Picture 4" descr="2011101016590679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413" y="2205038"/>
            <a:ext cx="4824412" cy="3217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Rectangle 5"/>
          <p:cNvSpPr/>
          <p:nvPr/>
        </p:nvSpPr>
        <p:spPr>
          <a:xfrm>
            <a:off x="7380288" y="333375"/>
            <a:ext cx="10890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sym typeface="华文楷体" panose="02010600040101010101" pitchFamily="2" charset="-122"/>
              </a:rPr>
              <a:t>课件</a:t>
            </a:r>
            <a:r>
              <a:rPr lang="zh-CN" altLang="zh-CN">
                <a:solidFill>
                  <a:srgbClr val="00B0F0"/>
                </a:solidFill>
                <a:latin typeface="Arial" panose="020B0604020202020204" pitchFamily="34" charset="0"/>
                <a:sym typeface="Candara" panose="020E0502030303020204" pitchFamily="34" charset="0"/>
              </a:rPr>
              <a:t>PPT</a:t>
            </a:r>
            <a:endParaRPr lang="zh-CN" altLang="en-US">
              <a:solidFill>
                <a:srgbClr val="00B0F0"/>
              </a:solidFill>
              <a:latin typeface="Arial" panose="020B0604020202020204" pitchFamily="34" charset="0"/>
              <a:sym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extBox 6"/>
          <p:cNvSpPr/>
          <p:nvPr/>
        </p:nvSpPr>
        <p:spPr>
          <a:xfrm>
            <a:off x="7429500" y="357188"/>
            <a:ext cx="121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课件</a:t>
            </a:r>
            <a:r>
              <a:rPr lang="zh-CN" altLang="zh-CN" sz="2000">
                <a:solidFill>
                  <a:srgbClr val="00B0F0"/>
                </a:solidFill>
                <a:latin typeface="Candara" panose="020E0502030303020204" pitchFamily="34" charset="0"/>
                <a:ea typeface="华文楷体" panose="02010600040101010101" pitchFamily="2" charset="-122"/>
                <a:sym typeface="Candara" panose="020E0502030303020204" pitchFamily="34" charset="0"/>
              </a:rPr>
              <a:t>PPT</a:t>
            </a:r>
            <a:endParaRPr lang="zh-CN" altLang="zh-CN" sz="2000">
              <a:solidFill>
                <a:srgbClr val="00B0F0"/>
              </a:solidFill>
              <a:latin typeface="Candara" panose="020E0502030303020204" pitchFamily="34" charset="0"/>
              <a:ea typeface="华文楷体" panose="02010600040101010101" pitchFamily="2" charset="-122"/>
              <a:sym typeface="Candara" panose="020E0502030303020204" pitchFamily="34" charset="0"/>
            </a:endParaRPr>
          </a:p>
        </p:txBody>
      </p:sp>
      <p:grpSp>
        <p:nvGrpSpPr>
          <p:cNvPr id="28674" name="组合 17"/>
          <p:cNvGrpSpPr/>
          <p:nvPr/>
        </p:nvGrpSpPr>
        <p:grpSpPr>
          <a:xfrm>
            <a:off x="427038" y="908050"/>
            <a:ext cx="2257425" cy="571500"/>
            <a:chOff x="386506" y="1792176"/>
            <a:chExt cx="2256668" cy="571008"/>
          </a:xfrm>
        </p:grpSpPr>
        <p:cxnSp>
          <p:nvCxnSpPr>
            <p:cNvPr id="19" name="直线连接符 21"/>
            <p:cNvCxnSpPr/>
            <p:nvPr/>
          </p:nvCxnSpPr>
          <p:spPr>
            <a:xfrm flipV="1">
              <a:off x="386506" y="2356839"/>
              <a:ext cx="2256668" cy="6345"/>
            </a:xfrm>
            <a:prstGeom prst="line">
              <a:avLst/>
            </a:prstGeom>
            <a:ln w="38100" cmpd="sng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同侧圆角矩形 19"/>
            <p:cNvSpPr/>
            <p:nvPr/>
          </p:nvSpPr>
          <p:spPr>
            <a:xfrm>
              <a:off x="570594" y="1792176"/>
              <a:ext cx="2001166" cy="517079"/>
            </a:xfrm>
            <a:prstGeom prst="round2Same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strike="noStrike" noProof="1" dirty="0"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0030101010101" pitchFamily="49" charset="-122"/>
                </a:rPr>
                <a:t>字词乐园</a:t>
              </a:r>
              <a:endPara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endParaRPr>
            </a:p>
          </p:txBody>
        </p:sp>
      </p:grpSp>
      <p:sp>
        <p:nvSpPr>
          <p:cNvPr id="28677" name="TextBox 1"/>
          <p:cNvSpPr txBox="1"/>
          <p:nvPr/>
        </p:nvSpPr>
        <p:spPr>
          <a:xfrm>
            <a:off x="3027363" y="957263"/>
            <a:ext cx="19764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词语释义</a:t>
            </a:r>
            <a:endParaRPr lang="zh-CN" altLang="en-US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8678" name="TextBox 2"/>
          <p:cNvSpPr txBox="1"/>
          <p:nvPr/>
        </p:nvSpPr>
        <p:spPr>
          <a:xfrm>
            <a:off x="612775" y="1844675"/>
            <a:ext cx="7631113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>
                <a:solidFill>
                  <a:srgbClr val="002060"/>
                </a:solidFill>
                <a:latin typeface="Calibri" panose="020F0502020204030204" pitchFamily="34" charset="0"/>
              </a:rPr>
              <a:t>连绵：</a:t>
            </a:r>
            <a:r>
              <a:rPr lang="zh-CN" altLang="en-US" sz="3600">
                <a:solidFill>
                  <a:srgbClr val="002060"/>
                </a:solidFill>
                <a:latin typeface="Calibri" panose="020F0502020204030204" pitchFamily="34" charset="0"/>
              </a:rPr>
              <a:t>形容（山脉、河流、雨雪等）接连不断。</a:t>
            </a:r>
            <a:endParaRPr lang="en-US" altLang="zh-CN" sz="36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zh-CN" altLang="en-US" sz="3600">
                <a:solidFill>
                  <a:srgbClr val="002060"/>
                </a:solidFill>
                <a:latin typeface="Calibri" panose="020F0502020204030204" pitchFamily="34" charset="0"/>
              </a:rPr>
              <a:t>造句：远处的群山连绵起伏，变得苍翠了。</a:t>
            </a:r>
            <a:endParaRPr lang="en-US" altLang="zh-CN" sz="36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zh-CN" altLang="en-US" sz="3600" b="1">
                <a:solidFill>
                  <a:srgbClr val="002060"/>
                </a:solidFill>
                <a:latin typeface="Calibri" panose="020F0502020204030204" pitchFamily="34" charset="0"/>
              </a:rPr>
              <a:t>布置：</a:t>
            </a:r>
            <a:r>
              <a:rPr lang="zh-CN" altLang="en-US" sz="3600">
                <a:solidFill>
                  <a:srgbClr val="002060"/>
                </a:solidFill>
                <a:latin typeface="Calibri" panose="020F0502020204030204" pitchFamily="34" charset="0"/>
              </a:rPr>
              <a:t>安排工作、活动等。</a:t>
            </a:r>
            <a:endParaRPr lang="en-US" altLang="zh-CN" sz="36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zh-CN" altLang="en-US" sz="3600">
                <a:solidFill>
                  <a:srgbClr val="002060"/>
                </a:solidFill>
                <a:latin typeface="Calibri" panose="020F0502020204030204" pitchFamily="34" charset="0"/>
              </a:rPr>
              <a:t>造句：放了学，老师给我们布置了家庭作业。</a:t>
            </a:r>
            <a:endParaRPr lang="en-US" altLang="zh-CN" sz="36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TextBox 6"/>
          <p:cNvSpPr/>
          <p:nvPr/>
        </p:nvSpPr>
        <p:spPr>
          <a:xfrm>
            <a:off x="7429500" y="357188"/>
            <a:ext cx="121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课件</a:t>
            </a:r>
            <a:r>
              <a:rPr lang="zh-CN" altLang="zh-CN" sz="2000">
                <a:solidFill>
                  <a:srgbClr val="00B0F0"/>
                </a:solidFill>
                <a:latin typeface="Candara" panose="020E0502030303020204" pitchFamily="34" charset="0"/>
                <a:ea typeface="华文楷体" panose="02010600040101010101" pitchFamily="2" charset="-122"/>
                <a:sym typeface="Candara" panose="020E0502030303020204" pitchFamily="34" charset="0"/>
              </a:rPr>
              <a:t>PPT</a:t>
            </a:r>
            <a:endParaRPr lang="zh-CN" altLang="zh-CN" sz="2000">
              <a:solidFill>
                <a:srgbClr val="00B0F0"/>
              </a:solidFill>
              <a:latin typeface="Candara" panose="020E0502030303020204" pitchFamily="34" charset="0"/>
              <a:ea typeface="华文楷体" panose="02010600040101010101" pitchFamily="2" charset="-122"/>
              <a:sym typeface="Candara" panose="020E0502030303020204" pitchFamily="34" charset="0"/>
            </a:endParaRPr>
          </a:p>
        </p:txBody>
      </p:sp>
      <p:grpSp>
        <p:nvGrpSpPr>
          <p:cNvPr id="29698" name="组合 17"/>
          <p:cNvGrpSpPr/>
          <p:nvPr/>
        </p:nvGrpSpPr>
        <p:grpSpPr>
          <a:xfrm>
            <a:off x="427038" y="908050"/>
            <a:ext cx="2257425" cy="571500"/>
            <a:chOff x="386506" y="1792176"/>
            <a:chExt cx="2256668" cy="571008"/>
          </a:xfrm>
        </p:grpSpPr>
        <p:cxnSp>
          <p:nvCxnSpPr>
            <p:cNvPr id="19" name="直线连接符 21"/>
            <p:cNvCxnSpPr/>
            <p:nvPr/>
          </p:nvCxnSpPr>
          <p:spPr>
            <a:xfrm flipV="1">
              <a:off x="386506" y="2356839"/>
              <a:ext cx="2256668" cy="6345"/>
            </a:xfrm>
            <a:prstGeom prst="line">
              <a:avLst/>
            </a:prstGeom>
            <a:ln w="38100" cmpd="sng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同侧圆角矩形 19"/>
            <p:cNvSpPr/>
            <p:nvPr/>
          </p:nvSpPr>
          <p:spPr>
            <a:xfrm>
              <a:off x="570594" y="1792176"/>
              <a:ext cx="2001166" cy="517079"/>
            </a:xfrm>
            <a:prstGeom prst="round2Same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strike="noStrike" noProof="1" dirty="0"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0030101010101" pitchFamily="49" charset="-122"/>
                </a:rPr>
                <a:t>字词乐园</a:t>
              </a:r>
              <a:endPara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endParaRPr>
            </a:p>
          </p:txBody>
        </p:sp>
      </p:grpSp>
      <p:sp>
        <p:nvSpPr>
          <p:cNvPr id="29701" name="TextBox 1"/>
          <p:cNvSpPr txBox="1"/>
          <p:nvPr/>
        </p:nvSpPr>
        <p:spPr>
          <a:xfrm>
            <a:off x="3027363" y="957263"/>
            <a:ext cx="19764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词语释义</a:t>
            </a:r>
            <a:endParaRPr lang="zh-CN" altLang="en-US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9702" name="TextBox 2"/>
          <p:cNvSpPr txBox="1"/>
          <p:nvPr/>
        </p:nvSpPr>
        <p:spPr>
          <a:xfrm>
            <a:off x="571500" y="2143125"/>
            <a:ext cx="7631113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>
                <a:solidFill>
                  <a:srgbClr val="002060"/>
                </a:solidFill>
                <a:latin typeface="Calibri" panose="020F0502020204030204" pitchFamily="34" charset="0"/>
              </a:rPr>
              <a:t>幻想：</a:t>
            </a:r>
            <a:r>
              <a:rPr lang="zh-CN" altLang="en-US" sz="3600">
                <a:solidFill>
                  <a:srgbClr val="002060"/>
                </a:solidFill>
                <a:latin typeface="Calibri" panose="020F0502020204030204" pitchFamily="34" charset="0"/>
              </a:rPr>
              <a:t>脱离现实基础的空想。</a:t>
            </a:r>
            <a:endParaRPr lang="en-US" altLang="zh-CN" sz="36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zh-CN" altLang="en-US" sz="3600">
                <a:solidFill>
                  <a:srgbClr val="002060"/>
                </a:solidFill>
                <a:latin typeface="Calibri" panose="020F0502020204030204" pitchFamily="34" charset="0"/>
              </a:rPr>
              <a:t>造句：我整天幻想着自己能够飞翔。</a:t>
            </a:r>
            <a:endParaRPr lang="en-US" altLang="zh-CN" sz="36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zh-CN" altLang="en-US" sz="3600" b="1">
                <a:solidFill>
                  <a:srgbClr val="002060"/>
                </a:solidFill>
                <a:latin typeface="Calibri" panose="020F0502020204030204" pitchFamily="34" charset="0"/>
              </a:rPr>
              <a:t>陶冶：</a:t>
            </a:r>
            <a:r>
              <a:rPr lang="zh-CN" altLang="en-US" sz="3600">
                <a:solidFill>
                  <a:srgbClr val="002060"/>
                </a:solidFill>
                <a:latin typeface="Calibri" panose="020F0502020204030204" pitchFamily="34" charset="0"/>
              </a:rPr>
              <a:t>比喻给人的思想、性格以有益的影响。</a:t>
            </a:r>
            <a:endParaRPr lang="en-US" altLang="zh-CN" sz="36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zh-CN" altLang="en-US" sz="3600">
                <a:solidFill>
                  <a:srgbClr val="002060"/>
                </a:solidFill>
                <a:latin typeface="Calibri" panose="020F0502020204030204" pitchFamily="34" charset="0"/>
              </a:rPr>
              <a:t>造句：书法、绘画有利于陶冶人的情操。</a:t>
            </a:r>
            <a:endParaRPr lang="en-US" altLang="zh-CN" sz="36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2700338" y="941388"/>
            <a:ext cx="2087562" cy="5429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l" eaLnBrk="1" hangingPunct="1"/>
            <a:r>
              <a:rPr lang="zh-CN" altLang="en-US" sz="3200" b="1">
                <a:solidFill>
                  <a:srgbClr val="00B050"/>
                </a:solidFill>
              </a:rPr>
              <a:t>品词析句</a:t>
            </a:r>
            <a:endParaRPr lang="zh-CN" altLang="en-US" sz="3200" b="1">
              <a:solidFill>
                <a:srgbClr val="00B050"/>
              </a:solidFill>
            </a:endParaRPr>
          </a:p>
        </p:txBody>
      </p:sp>
      <p:sp>
        <p:nvSpPr>
          <p:cNvPr id="30722" name="文本占位符 2"/>
          <p:cNvSpPr>
            <a:spLocks noGrp="1"/>
          </p:cNvSpPr>
          <p:nvPr>
            <p:ph type="body"/>
          </p:nvPr>
        </p:nvSpPr>
        <p:spPr>
          <a:xfrm>
            <a:off x="755650" y="1844675"/>
            <a:ext cx="7993063" cy="522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indent="0" eaLnBrk="1" hangingPunct="1">
              <a:buNone/>
            </a:pPr>
            <a:r>
              <a:rPr lang="zh-CN" altLang="en-US" sz="3600" b="1">
                <a:ea typeface="楷体_GB2312" panose="02010609030101010101" pitchFamily="49" charset="-122"/>
              </a:rPr>
              <a:t>         当我写信给你的时候，我同院的小朋友“佳洛特”正逗着他那只可爱的小黄狗满院跑。</a:t>
            </a:r>
            <a:endParaRPr lang="zh-CN" altLang="en-US" sz="3600" b="1">
              <a:ea typeface="楷体_GB2312" panose="02010609030101010101" pitchFamily="49" charset="-122"/>
            </a:endParaRPr>
          </a:p>
          <a:p>
            <a:pPr marL="0" indent="0" eaLnBrk="1" hangingPunct="1">
              <a:buNone/>
            </a:pPr>
            <a:endParaRPr lang="zh-CN" altLang="en-US" sz="3600"/>
          </a:p>
        </p:txBody>
      </p:sp>
      <p:sp>
        <p:nvSpPr>
          <p:cNvPr id="4" name="同侧圆角矩形 3"/>
          <p:cNvSpPr/>
          <p:nvPr/>
        </p:nvSpPr>
        <p:spPr>
          <a:xfrm>
            <a:off x="468313" y="908050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rPr>
              <a:t>课文详解</a:t>
            </a:r>
            <a:endParaRPr lang="zh-CN" altLang="en-US" sz="3000" b="1" strike="noStrike" noProof="1" dirty="0"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49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484313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085" name="TextBox 6"/>
          <p:cNvSpPr txBox="1"/>
          <p:nvPr/>
        </p:nvSpPr>
        <p:spPr>
          <a:xfrm>
            <a:off x="971550" y="3933825"/>
            <a:ext cx="4105275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>
                <a:solidFill>
                  <a:srgbClr val="984807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一个“逗”字写出了小朋友和他的小狗的欢乐。</a:t>
            </a:r>
            <a:endParaRPr lang="zh-CN" altLang="en-US" sz="3600">
              <a:solidFill>
                <a:srgbClr val="984807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726" name="Rectangle 9"/>
          <p:cNvSpPr/>
          <p:nvPr/>
        </p:nvSpPr>
        <p:spPr>
          <a:xfrm>
            <a:off x="7451725" y="333375"/>
            <a:ext cx="10890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sym typeface="华文楷体" panose="02010600040101010101" pitchFamily="2" charset="-122"/>
              </a:rPr>
              <a:t>课件</a:t>
            </a:r>
            <a:r>
              <a:rPr lang="zh-CN" altLang="zh-CN">
                <a:solidFill>
                  <a:srgbClr val="00B0F0"/>
                </a:solidFill>
                <a:latin typeface="Arial" panose="020B0604020202020204" pitchFamily="34" charset="0"/>
                <a:sym typeface="Candara" panose="020E0502030303020204" pitchFamily="34" charset="0"/>
              </a:rPr>
              <a:t>PPT</a:t>
            </a:r>
            <a:endParaRPr lang="zh-CN" altLang="zh-CN">
              <a:solidFill>
                <a:srgbClr val="00B0F0"/>
              </a:solidFill>
              <a:latin typeface="Arial" panose="020B0604020202020204" pitchFamily="34" charset="0"/>
              <a:sym typeface="Candara" panose="020E0502030303020204" pitchFamily="34" charset="0"/>
            </a:endParaRPr>
          </a:p>
        </p:txBody>
      </p:sp>
      <p:pic>
        <p:nvPicPr>
          <p:cNvPr id="30727" name="Picture 8" descr="001ec94a1e4f0d768564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25" y="3500438"/>
            <a:ext cx="2665413" cy="2446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2700338" y="941388"/>
            <a:ext cx="2087562" cy="5429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l" eaLnBrk="1" hangingPunct="1"/>
            <a:r>
              <a:rPr lang="zh-CN" altLang="en-US" sz="3200" b="1">
                <a:solidFill>
                  <a:srgbClr val="00B050"/>
                </a:solidFill>
              </a:rPr>
              <a:t>品词析句</a:t>
            </a:r>
            <a:endParaRPr lang="zh-CN" altLang="en-US" sz="3200" b="1">
              <a:solidFill>
                <a:srgbClr val="00B050"/>
              </a:solidFill>
            </a:endParaRPr>
          </a:p>
        </p:txBody>
      </p:sp>
      <p:sp>
        <p:nvSpPr>
          <p:cNvPr id="31746" name="文本占位符 2"/>
          <p:cNvSpPr>
            <a:spLocks noGrp="1"/>
          </p:cNvSpPr>
          <p:nvPr>
            <p:ph type="body"/>
          </p:nvPr>
        </p:nvSpPr>
        <p:spPr>
          <a:xfrm>
            <a:off x="611188" y="1844675"/>
            <a:ext cx="8247062" cy="11144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indent="0" eaLnBrk="1" hangingPunct="1">
              <a:buNone/>
            </a:pPr>
            <a:r>
              <a:rPr lang="zh-CN" altLang="en-US" sz="3600"/>
              <a:t>         </a:t>
            </a:r>
            <a:r>
              <a:rPr lang="zh-CN" altLang="en-US" sz="3600" b="1"/>
              <a:t>小鸥，说实在的，我很同情你，快乐的暑假关在屋子里该多难受哇！更何况大自然对孩子们是那样有吸引力呢！</a:t>
            </a:r>
            <a:endParaRPr lang="zh-CN" altLang="en-US" sz="3600" b="1"/>
          </a:p>
        </p:txBody>
      </p:sp>
      <p:sp>
        <p:nvSpPr>
          <p:cNvPr id="4" name="同侧圆角矩形 3"/>
          <p:cNvSpPr/>
          <p:nvPr/>
        </p:nvSpPr>
        <p:spPr>
          <a:xfrm>
            <a:off x="468313" y="908050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rPr>
              <a:t>课文详解</a:t>
            </a:r>
            <a:endParaRPr lang="zh-CN" altLang="en-US" sz="3000" b="1" strike="noStrike" noProof="1" dirty="0"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49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484313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990" name="TextBox 6"/>
          <p:cNvSpPr txBox="1"/>
          <p:nvPr/>
        </p:nvSpPr>
        <p:spPr>
          <a:xfrm>
            <a:off x="611188" y="3860800"/>
            <a:ext cx="7889875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>
                <a:solidFill>
                  <a:srgbClr val="984807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“同情”表明了作者的态度，点出小鸥与作者有相同的遭遇。这使作者与小鸥在感情上产生了共鸣。</a:t>
            </a:r>
            <a:endParaRPr lang="zh-CN" altLang="en-US" sz="3600">
              <a:solidFill>
                <a:srgbClr val="984807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750" name="Rectangle 9"/>
          <p:cNvSpPr/>
          <p:nvPr/>
        </p:nvSpPr>
        <p:spPr>
          <a:xfrm>
            <a:off x="7524750" y="333375"/>
            <a:ext cx="10890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sym typeface="华文楷体" panose="02010600040101010101" pitchFamily="2" charset="-122"/>
              </a:rPr>
              <a:t>课件</a:t>
            </a:r>
            <a:r>
              <a:rPr lang="zh-CN" altLang="zh-CN">
                <a:solidFill>
                  <a:srgbClr val="00B0F0"/>
                </a:solidFill>
                <a:latin typeface="Arial" panose="020B0604020202020204" pitchFamily="34" charset="0"/>
                <a:sym typeface="Candara" panose="020E0502030303020204" pitchFamily="34" charset="0"/>
              </a:rPr>
              <a:t>PPT</a:t>
            </a:r>
            <a:endParaRPr lang="zh-CN" altLang="zh-CN">
              <a:solidFill>
                <a:srgbClr val="00B0F0"/>
              </a:solidFill>
              <a:latin typeface="Arial" panose="020B0604020202020204" pitchFamily="34" charset="0"/>
              <a:sym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TextBox 6"/>
          <p:cNvSpPr/>
          <p:nvPr/>
        </p:nvSpPr>
        <p:spPr>
          <a:xfrm>
            <a:off x="7429500" y="357188"/>
            <a:ext cx="121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课件</a:t>
            </a:r>
            <a:r>
              <a:rPr lang="zh-CN" altLang="zh-CN" sz="2000">
                <a:solidFill>
                  <a:srgbClr val="00B0F0"/>
                </a:solidFill>
                <a:latin typeface="Candara" panose="020E0502030303020204" pitchFamily="34" charset="0"/>
                <a:ea typeface="华文楷体" panose="02010600040101010101" pitchFamily="2" charset="-122"/>
                <a:sym typeface="Candara" panose="020E0502030303020204" pitchFamily="34" charset="0"/>
              </a:rPr>
              <a:t>PPT</a:t>
            </a:r>
            <a:endParaRPr lang="zh-CN" altLang="zh-CN" sz="2000">
              <a:solidFill>
                <a:srgbClr val="00B0F0"/>
              </a:solidFill>
              <a:latin typeface="Candara" panose="020E0502030303020204" pitchFamily="34" charset="0"/>
              <a:ea typeface="华文楷体" panose="02010600040101010101" pitchFamily="2" charset="-122"/>
              <a:sym typeface="Candara" panose="020E0502030303020204" pitchFamily="34" charset="0"/>
            </a:endParaRPr>
          </a:p>
        </p:txBody>
      </p:sp>
      <p:sp>
        <p:nvSpPr>
          <p:cNvPr id="32770" name="TextBox 1"/>
          <p:cNvSpPr txBox="1"/>
          <p:nvPr/>
        </p:nvSpPr>
        <p:spPr>
          <a:xfrm>
            <a:off x="3027363" y="957263"/>
            <a:ext cx="19764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问题探究</a:t>
            </a:r>
            <a:endParaRPr lang="zh-CN" altLang="en-US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650" y="1700213"/>
            <a:ext cx="76327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Calibri" panose="020F0502020204030204" pitchFamily="34" charset="0"/>
              </a:rPr>
              <a:t>         海迪姐姐是通过哪几个方面和小鸥进行心灵沟通的？</a:t>
            </a:r>
            <a:endParaRPr lang="zh-CN" altLang="en-US" sz="36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0" y="2928938"/>
            <a:ext cx="7500938" cy="3046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984807"/>
                </a:solidFill>
                <a:latin typeface="Calibri" panose="020F0502020204030204" pitchFamily="34" charset="0"/>
              </a:rPr>
              <a:t>1.</a:t>
            </a:r>
            <a:r>
              <a:rPr lang="zh-CN" altLang="en-US" sz="3200" dirty="0">
                <a:solidFill>
                  <a:srgbClr val="984807"/>
                </a:solidFill>
                <a:latin typeface="Calibri" panose="020F0502020204030204" pitchFamily="34" charset="0"/>
              </a:rPr>
              <a:t>从开始对小鸥的同情，到大自然带给自己的精神营养，再到用 泰戈尔的事例让小鸥弟弟爱上大自然。</a:t>
            </a:r>
            <a:endParaRPr lang="en-US" altLang="zh-CN" sz="3200">
              <a:solidFill>
                <a:srgbClr val="984807"/>
              </a:solidFill>
              <a:latin typeface="Calibri" panose="020F0502020204030204" pitchFamily="34" charset="0"/>
            </a:endParaRPr>
          </a:p>
          <a:p>
            <a:r>
              <a:rPr lang="en-US" altLang="zh-CN" sz="3200">
                <a:solidFill>
                  <a:srgbClr val="984807"/>
                </a:solidFill>
                <a:latin typeface="Calibri" panose="020F0502020204030204" pitchFamily="34" charset="0"/>
              </a:rPr>
              <a:t>2.</a:t>
            </a:r>
            <a:r>
              <a:rPr lang="zh-CN" altLang="en-US" sz="3200" dirty="0">
                <a:solidFill>
                  <a:srgbClr val="984807"/>
                </a:solidFill>
                <a:latin typeface="Calibri" panose="020F0502020204030204" pitchFamily="34" charset="0"/>
              </a:rPr>
              <a:t>跟随自己走进大自然，感受自己的乐趣。</a:t>
            </a:r>
            <a:endParaRPr lang="en-US" altLang="zh-CN" sz="3200">
              <a:solidFill>
                <a:srgbClr val="984807"/>
              </a:solidFill>
              <a:latin typeface="Calibri" panose="020F0502020204030204" pitchFamily="34" charset="0"/>
            </a:endParaRPr>
          </a:p>
          <a:p>
            <a:r>
              <a:rPr lang="en-US" altLang="zh-CN" sz="3200">
                <a:solidFill>
                  <a:srgbClr val="984807"/>
                </a:solidFill>
                <a:latin typeface="Calibri" panose="020F0502020204030204" pitchFamily="34" charset="0"/>
              </a:rPr>
              <a:t>3.</a:t>
            </a:r>
            <a:r>
              <a:rPr lang="zh-CN" altLang="en-US" sz="3200" dirty="0">
                <a:solidFill>
                  <a:srgbClr val="984807"/>
                </a:solidFill>
                <a:latin typeface="Calibri" panose="020F0502020204030204" pitchFamily="34" charset="0"/>
              </a:rPr>
              <a:t>帮小鸥出谋划策解决问题，争取早点儿走进大自然，了解大自然。</a:t>
            </a:r>
            <a:endParaRPr lang="zh-CN" altLang="en-US" sz="3200" dirty="0">
              <a:solidFill>
                <a:srgbClr val="984807"/>
              </a:solidFill>
              <a:latin typeface="Calibri" panose="020F0502020204030204" pitchFamily="34" charset="0"/>
            </a:endParaRPr>
          </a:p>
        </p:txBody>
      </p:sp>
      <p:grpSp>
        <p:nvGrpSpPr>
          <p:cNvPr id="32773" name="组合 10"/>
          <p:cNvGrpSpPr/>
          <p:nvPr/>
        </p:nvGrpSpPr>
        <p:grpSpPr>
          <a:xfrm>
            <a:off x="427038" y="908050"/>
            <a:ext cx="2257425" cy="571500"/>
            <a:chOff x="386506" y="1792176"/>
            <a:chExt cx="2256668" cy="571008"/>
          </a:xfrm>
        </p:grpSpPr>
        <p:cxnSp>
          <p:nvCxnSpPr>
            <p:cNvPr id="12" name="直线连接符 21"/>
            <p:cNvCxnSpPr/>
            <p:nvPr/>
          </p:nvCxnSpPr>
          <p:spPr>
            <a:xfrm flipV="1">
              <a:off x="386506" y="2356839"/>
              <a:ext cx="2256668" cy="6345"/>
            </a:xfrm>
            <a:prstGeom prst="line">
              <a:avLst/>
            </a:prstGeom>
            <a:ln w="38100" cmpd="sng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同侧圆角矩形 12"/>
            <p:cNvSpPr/>
            <p:nvPr/>
          </p:nvSpPr>
          <p:spPr>
            <a:xfrm>
              <a:off x="570594" y="1792176"/>
              <a:ext cx="2001166" cy="517079"/>
            </a:xfrm>
            <a:prstGeom prst="round2Same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strike="noStrike" noProof="1" dirty="0"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0030101010101" pitchFamily="49" charset="-122"/>
                </a:rPr>
                <a:t>课文详解</a:t>
              </a:r>
              <a:endPara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同侧圆角矩形 2"/>
          <p:cNvSpPr/>
          <p:nvPr/>
        </p:nvSpPr>
        <p:spPr>
          <a:xfrm>
            <a:off x="468313" y="836613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rPr>
              <a:t>结构图解</a:t>
            </a:r>
            <a:endParaRPr lang="zh-CN" altLang="en-US" sz="3000" b="1" strike="noStrike" noProof="1" dirty="0"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49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412875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795" name="Text Box 16"/>
          <p:cNvSpPr txBox="1"/>
          <p:nvPr/>
        </p:nvSpPr>
        <p:spPr>
          <a:xfrm>
            <a:off x="1908175" y="1700213"/>
            <a:ext cx="48958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chemeClr val="hlink"/>
                </a:solidFill>
                <a:latin typeface="Arial" panose="020B0604020202020204" pitchFamily="34" charset="0"/>
              </a:rPr>
              <a:t>作者热爱自然</a:t>
            </a:r>
            <a:r>
              <a:rPr lang="zh-CN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→生活充实快乐</a:t>
            </a:r>
            <a:endParaRPr lang="zh-CN" altLang="en-US" sz="28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Text Box 17"/>
          <p:cNvSpPr txBox="1"/>
          <p:nvPr/>
        </p:nvSpPr>
        <p:spPr>
          <a:xfrm>
            <a:off x="1763713" y="4797425"/>
            <a:ext cx="20875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chemeClr val="hlink"/>
                </a:solidFill>
                <a:latin typeface="Arial" panose="020B0604020202020204" pitchFamily="34" charset="0"/>
              </a:rPr>
              <a:t>小朋友如果</a:t>
            </a:r>
            <a:endParaRPr lang="zh-CN" altLang="en-US" sz="28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AutoShape 23"/>
          <p:cNvSpPr/>
          <p:nvPr/>
        </p:nvSpPr>
        <p:spPr>
          <a:xfrm>
            <a:off x="1619250" y="2205038"/>
            <a:ext cx="215900" cy="2879725"/>
          </a:xfrm>
          <a:prstGeom prst="leftBrace">
            <a:avLst>
              <a:gd name="adj1" fmla="val 11115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798" name="Rectangle 29"/>
          <p:cNvSpPr/>
          <p:nvPr/>
        </p:nvSpPr>
        <p:spPr>
          <a:xfrm>
            <a:off x="7380288" y="333375"/>
            <a:ext cx="10890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sym typeface="华文楷体" panose="02010600040101010101" pitchFamily="2" charset="-122"/>
              </a:rPr>
              <a:t>课件</a:t>
            </a:r>
            <a:r>
              <a:rPr lang="zh-CN" altLang="zh-CN">
                <a:solidFill>
                  <a:srgbClr val="00B0F0"/>
                </a:solidFill>
                <a:latin typeface="Arial" panose="020B0604020202020204" pitchFamily="34" charset="0"/>
                <a:sym typeface="Candara" panose="020E0502030303020204" pitchFamily="34" charset="0"/>
              </a:rPr>
              <a:t>PPT</a:t>
            </a:r>
            <a:endParaRPr lang="zh-CN" altLang="zh-CN">
              <a:solidFill>
                <a:srgbClr val="00B0F0"/>
              </a:solidFill>
              <a:latin typeface="Arial" panose="020B0604020202020204" pitchFamily="34" charset="0"/>
              <a:sym typeface="Candara" panose="020E0502030303020204" pitchFamily="34" charset="0"/>
            </a:endParaRPr>
          </a:p>
        </p:txBody>
      </p:sp>
      <p:sp>
        <p:nvSpPr>
          <p:cNvPr id="33799" name="Text Box 18"/>
          <p:cNvSpPr txBox="1"/>
          <p:nvPr/>
        </p:nvSpPr>
        <p:spPr>
          <a:xfrm>
            <a:off x="1835150" y="3284538"/>
            <a:ext cx="51847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solidFill>
                  <a:schemeClr val="hlink"/>
                </a:solidFill>
                <a:latin typeface="Arial" panose="020B0604020202020204" pitchFamily="34" charset="0"/>
              </a:rPr>
              <a:t>泰戈尔热爱自然</a:t>
            </a:r>
            <a:r>
              <a:rPr lang="zh-CN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→成为伟大诗人</a:t>
            </a:r>
            <a:endParaRPr lang="zh-CN" altLang="en-US" sz="28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Text Box 14"/>
          <p:cNvSpPr txBox="1"/>
          <p:nvPr/>
        </p:nvSpPr>
        <p:spPr>
          <a:xfrm>
            <a:off x="755650" y="2349500"/>
            <a:ext cx="733425" cy="27971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3600" b="1">
                <a:latin typeface="Arial" panose="020B0604020202020204" pitchFamily="34" charset="0"/>
              </a:rPr>
              <a:t>大自然，你好</a:t>
            </a:r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33801" name="Text Box 15"/>
          <p:cNvSpPr txBox="1"/>
          <p:nvPr/>
        </p:nvSpPr>
        <p:spPr>
          <a:xfrm>
            <a:off x="3995738" y="4292600"/>
            <a:ext cx="1612900" cy="1373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热爱自然</a:t>
            </a:r>
            <a:endParaRPr lang="zh-CN" altLang="en-US" sz="2800" b="1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走进自然</a:t>
            </a:r>
            <a:endParaRPr lang="zh-CN" altLang="en-US" sz="2800" b="1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了解自然</a:t>
            </a:r>
            <a:endParaRPr lang="zh-CN" altLang="en-US" sz="28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3802" name="Text Box 16"/>
          <p:cNvSpPr txBox="1"/>
          <p:nvPr/>
        </p:nvSpPr>
        <p:spPr>
          <a:xfrm>
            <a:off x="6227763" y="4076700"/>
            <a:ext cx="1612900" cy="1800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增长知识</a:t>
            </a:r>
            <a:endParaRPr lang="zh-CN" altLang="en-US" sz="2800" b="1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开阔视野</a:t>
            </a:r>
            <a:endParaRPr lang="zh-CN" altLang="en-US" sz="2800" b="1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陶冶情操</a:t>
            </a:r>
            <a:endParaRPr lang="zh-CN" altLang="en-US" sz="2800" b="1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强健身体</a:t>
            </a:r>
            <a:endParaRPr lang="zh-CN" altLang="en-US" sz="28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3803" name="AutoShape 17"/>
          <p:cNvSpPr/>
          <p:nvPr/>
        </p:nvSpPr>
        <p:spPr>
          <a:xfrm>
            <a:off x="3851275" y="4652963"/>
            <a:ext cx="73025" cy="863600"/>
          </a:xfrm>
          <a:prstGeom prst="leftBrace">
            <a:avLst>
              <a:gd name="adj1" fmla="val 9855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804" name="AutoShape 18"/>
          <p:cNvSpPr/>
          <p:nvPr/>
        </p:nvSpPr>
        <p:spPr>
          <a:xfrm>
            <a:off x="5724525" y="4365625"/>
            <a:ext cx="287338" cy="1295400"/>
          </a:xfrm>
          <a:prstGeom prst="leftBrace">
            <a:avLst>
              <a:gd name="adj1" fmla="val 3756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占位符 3"/>
          <p:cNvSpPr>
            <a:spLocks noGrp="1"/>
          </p:cNvSpPr>
          <p:nvPr>
            <p:ph type="body"/>
          </p:nvPr>
        </p:nvSpPr>
        <p:spPr>
          <a:xfrm>
            <a:off x="539750" y="1557338"/>
            <a:ext cx="7627938" cy="18002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marL="0" indent="0" eaLnBrk="1" hangingPunct="1">
              <a:buNone/>
            </a:pP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endParaRPr lang="zh-CN" altLang="en-US" sz="3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468313" y="836613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rPr>
              <a:t>概括主题</a:t>
            </a:r>
            <a:endParaRPr lang="zh-CN" altLang="en-US" sz="3000" b="1" strike="noStrike" noProof="1" dirty="0"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49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412875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20" name="矩形 1"/>
          <p:cNvSpPr/>
          <p:nvPr/>
        </p:nvSpPr>
        <p:spPr>
          <a:xfrm>
            <a:off x="611188" y="1844675"/>
            <a:ext cx="7532687" cy="3387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张海迪通过记述自己、泰戈尔在大自然中的收获，鼓励小鸥到大自然中去发现秘密，去聆听故事，去寻找知识，去锻炼身体，表现出她对孩子们的关心和对大自然的无限渴望与向往。</a:t>
            </a:r>
            <a:endParaRPr lang="zh-CN" altLang="en-US" sz="3600" b="1">
              <a:latin typeface="华文楷体" panose="02010600040101010101" pitchFamily="2" charset="-122"/>
            </a:endParaRPr>
          </a:p>
        </p:txBody>
      </p:sp>
      <p:sp>
        <p:nvSpPr>
          <p:cNvPr id="34821" name="Rectangle 7"/>
          <p:cNvSpPr/>
          <p:nvPr/>
        </p:nvSpPr>
        <p:spPr>
          <a:xfrm>
            <a:off x="7451725" y="333375"/>
            <a:ext cx="10890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sym typeface="华文楷体" panose="02010600040101010101" pitchFamily="2" charset="-122"/>
              </a:rPr>
              <a:t>课件</a:t>
            </a:r>
            <a:r>
              <a:rPr lang="zh-CN" altLang="zh-CN">
                <a:solidFill>
                  <a:srgbClr val="00B0F0"/>
                </a:solidFill>
                <a:latin typeface="Arial" panose="020B0604020202020204" pitchFamily="34" charset="0"/>
                <a:sym typeface="Candara" panose="020E0502030303020204" pitchFamily="34" charset="0"/>
              </a:rPr>
              <a:t>PPT</a:t>
            </a:r>
            <a:endParaRPr lang="zh-CN" altLang="zh-CN">
              <a:solidFill>
                <a:srgbClr val="00B0F0"/>
              </a:solidFill>
              <a:latin typeface="Arial" panose="020B0604020202020204" pitchFamily="34" charset="0"/>
              <a:sym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idx="4294967295"/>
          </p:nvPr>
        </p:nvSpPr>
        <p:spPr>
          <a:xfrm>
            <a:off x="642938" y="2071688"/>
            <a:ext cx="7772400" cy="4017963"/>
          </a:xfrm>
          <a:prstGeom prst="rect">
            <a:avLst/>
          </a:prstGeom>
        </p:spPr>
        <p:txBody>
          <a:bodyPr anchor="b"/>
          <a:p>
            <a:pPr marL="0" indent="0" eaLnBrk="1" hangingPunct="1">
              <a:buNone/>
            </a:pPr>
            <a:r>
              <a:rPr lang="en-US" altLang="zh-CN">
                <a:solidFill>
                  <a:srgbClr val="6699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endParaRPr lang="en-US" altLang="zh-CN">
              <a:solidFill>
                <a:srgbClr val="6699FF"/>
              </a:solidFill>
              <a:effectLst>
                <a:outerShdw blurRad="38100" dist="38100" dir="2700000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dirty="0">
                <a:solidFill>
                  <a:srgbClr val="6699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比喻在形式上有本体、喻体和比喻词三个成分。运用比喻需注意：一是先要明确想表现本体的什么特点，然后根据这一特点积极展开联想和想象，寻找一个和本体相似而又完全不同类的事物来作比。二是要通俗易懂，贴切生动。喻体应该是大多数读者、听众熟悉的事物，而且与本体显得贴切才好，才能引起读者想象，产生趣味。</a:t>
            </a:r>
            <a:endParaRPr lang="zh-CN" altLang="en-US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500063" y="857250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rPr>
              <a:t>写法点拨</a:t>
            </a:r>
            <a:endParaRPr lang="zh-CN" altLang="en-US" sz="3000" b="1" strike="noStrike" noProof="1" dirty="0"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49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357188" y="1428750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4" name="Rectangle 5"/>
          <p:cNvSpPr/>
          <p:nvPr/>
        </p:nvSpPr>
        <p:spPr>
          <a:xfrm>
            <a:off x="7451725" y="333375"/>
            <a:ext cx="10890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sym typeface="华文楷体" panose="02010600040101010101" pitchFamily="2" charset="-122"/>
              </a:rPr>
              <a:t>课件</a:t>
            </a:r>
            <a:r>
              <a:rPr lang="zh-CN" altLang="zh-CN">
                <a:solidFill>
                  <a:srgbClr val="00B0F0"/>
                </a:solidFill>
                <a:latin typeface="Arial" panose="020B0604020202020204" pitchFamily="34" charset="0"/>
                <a:sym typeface="Candara" panose="020E0502030303020204" pitchFamily="34" charset="0"/>
              </a:rPr>
              <a:t>PPT</a:t>
            </a:r>
            <a:endParaRPr lang="zh-CN" altLang="zh-CN">
              <a:solidFill>
                <a:srgbClr val="00B0F0"/>
              </a:solidFill>
              <a:latin typeface="Arial" panose="020B0604020202020204" pitchFamily="34" charset="0"/>
              <a:sym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同侧圆角矩形 2"/>
          <p:cNvSpPr/>
          <p:nvPr/>
        </p:nvSpPr>
        <p:spPr>
          <a:xfrm>
            <a:off x="468313" y="836613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rPr>
              <a:t>拓展提升</a:t>
            </a:r>
            <a:endParaRPr lang="zh-CN" altLang="en-US" sz="3000" b="1" strike="noStrike" noProof="1" dirty="0"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49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412875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867" name="Picture 2" descr="F:\七彩课堂插图板式封面\排版用图标、页眉页脚\标题图（终-排版用）共29个\拓展延伸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488" y="765175"/>
            <a:ext cx="1719262" cy="1201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文本占位符 1"/>
          <p:cNvSpPr>
            <a:spLocks noGrp="1"/>
          </p:cNvSpPr>
          <p:nvPr>
            <p:ph type="body"/>
          </p:nvPr>
        </p:nvSpPr>
        <p:spPr>
          <a:xfrm>
            <a:off x="611188" y="2133600"/>
            <a:ext cx="7993062" cy="3429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有关大自然的名言警句</a:t>
            </a:r>
            <a:endParaRPr lang="zh-CN" altLang="en-US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zh-CN" b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大自然的每一个领域都是美妙绝伦的。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algn="r" eaLnBrk="1" hangingPunct="1">
              <a:lnSpc>
                <a:spcPct val="90000"/>
              </a:lnSpc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（亚里士多德）</a:t>
            </a:r>
            <a:endParaRPr lang="en-US" altLang="zh-CN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到广阔的天地中去，聆听大自然的教诲。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algn="r" eaLnBrk="1" hangingPunct="1">
              <a:lnSpc>
                <a:spcPct val="90000"/>
              </a:lnSpc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（布赖恩特）</a:t>
            </a:r>
            <a:endParaRPr lang="en-US" altLang="zh-CN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algn="r" eaLnBrk="1" hangingPunct="1">
              <a:lnSpc>
                <a:spcPct val="90000"/>
              </a:lnSpc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大自然从不背离它热爱的人。  （华兹华斯）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869" name="Rectangle 6"/>
          <p:cNvSpPr/>
          <p:nvPr/>
        </p:nvSpPr>
        <p:spPr>
          <a:xfrm>
            <a:off x="7380288" y="333375"/>
            <a:ext cx="10890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sym typeface="华文楷体" panose="02010600040101010101" pitchFamily="2" charset="-122"/>
              </a:rPr>
              <a:t>课件</a:t>
            </a:r>
            <a:r>
              <a:rPr lang="zh-CN" altLang="zh-CN">
                <a:solidFill>
                  <a:srgbClr val="00B0F0"/>
                </a:solidFill>
                <a:latin typeface="Arial" panose="020B0604020202020204" pitchFamily="34" charset="0"/>
                <a:sym typeface="Candara" panose="020E0502030303020204" pitchFamily="34" charset="0"/>
              </a:rPr>
              <a:t>PPT</a:t>
            </a:r>
            <a:endParaRPr lang="zh-CN" altLang="zh-CN">
              <a:solidFill>
                <a:srgbClr val="00B0F0"/>
              </a:solidFill>
              <a:latin typeface="Arial" panose="020B0604020202020204" pitchFamily="34" charset="0"/>
              <a:sym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571500" y="2000250"/>
            <a:ext cx="7810500" cy="3013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l" eaLnBrk="1" hangingPunct="1"/>
            <a:r>
              <a:rPr lang="en-US" altLang="zh-CN" sz="360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600" b="1">
                <a:solidFill>
                  <a:schemeClr val="folHlin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自然给了张海迪姐姐生活的信心和勇气，也给了她生活的乐趣，也是大自然给她带来了生活的希望。其实，我们哪个人没有从大自然中汲取力量呢？我们都应该真诚地向着大自然高喊一声：“我热爱生活，热爱美丽的大自然！”</a:t>
            </a:r>
            <a:endParaRPr lang="zh-CN" altLang="en-US" sz="3600" b="1">
              <a:solidFill>
                <a:schemeClr val="folHlin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468313" y="908050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rPr>
              <a:t>心灵感悟</a:t>
            </a:r>
            <a:endParaRPr lang="zh-CN" altLang="en-US" sz="3000" b="1" strike="noStrike" noProof="1" dirty="0"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49" charset="-122"/>
            </a:endParaRPr>
          </a:p>
        </p:txBody>
      </p:sp>
      <p:cxnSp>
        <p:nvCxnSpPr>
          <p:cNvPr id="6" name="直线连接符 21"/>
          <p:cNvCxnSpPr/>
          <p:nvPr/>
        </p:nvCxnSpPr>
        <p:spPr>
          <a:xfrm flipV="1">
            <a:off x="468313" y="1484313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2" name="Rectangle 8"/>
          <p:cNvSpPr/>
          <p:nvPr/>
        </p:nvSpPr>
        <p:spPr>
          <a:xfrm>
            <a:off x="7308850" y="333375"/>
            <a:ext cx="10890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sym typeface="华文楷体" panose="02010600040101010101" pitchFamily="2" charset="-122"/>
              </a:rPr>
              <a:t>课件</a:t>
            </a:r>
            <a:r>
              <a:rPr lang="zh-CN" altLang="zh-CN">
                <a:solidFill>
                  <a:srgbClr val="00B0F0"/>
                </a:solidFill>
                <a:latin typeface="Arial" panose="020B0604020202020204" pitchFamily="34" charset="0"/>
                <a:sym typeface="Candara" panose="020E0502030303020204" pitchFamily="34" charset="0"/>
              </a:rPr>
              <a:t>PPT</a:t>
            </a:r>
            <a:endParaRPr lang="zh-CN" altLang="zh-CN">
              <a:solidFill>
                <a:srgbClr val="00B0F0"/>
              </a:solidFill>
              <a:latin typeface="Arial" panose="020B0604020202020204" pitchFamily="34" charset="0"/>
              <a:sym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2"/>
          <p:cNvSpPr>
            <a:spLocks noGrp="1"/>
          </p:cNvSpPr>
          <p:nvPr>
            <p:ph type="body"/>
          </p:nvPr>
        </p:nvSpPr>
        <p:spPr>
          <a:xfrm>
            <a:off x="684213" y="2997200"/>
            <a:ext cx="7673975" cy="20875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marL="0" indent="0" eaLnBrk="1" hangingPunct="1">
              <a:buNone/>
            </a:pPr>
            <a:r>
              <a:rPr lang="zh-CN" altLang="en-US"/>
              <a:t>          张海迪，中国著名残疾人作家。</a:t>
            </a:r>
            <a:r>
              <a:rPr lang="en-US" altLang="zh-CN"/>
              <a:t>1955</a:t>
            </a:r>
            <a:r>
              <a:rPr lang="zh-CN" altLang="en-US"/>
              <a:t>年生于山东济南，</a:t>
            </a:r>
            <a:r>
              <a:rPr lang="en-US" altLang="zh-CN"/>
              <a:t>1983</a:t>
            </a:r>
            <a:r>
              <a:rPr lang="zh-CN" altLang="en-US"/>
              <a:t>年开始从事文学创作。</a:t>
            </a:r>
            <a:r>
              <a:rPr lang="en-US" altLang="zh-CN"/>
              <a:t>2001</a:t>
            </a:r>
            <a:r>
              <a:rPr lang="zh-CN" altLang="en-US"/>
              <a:t>年被新华社</a:t>
            </a:r>
            <a:r>
              <a:rPr lang="en-US" altLang="zh-CN"/>
              <a:t>《</a:t>
            </a:r>
            <a:r>
              <a:rPr lang="zh-CN" altLang="en-US"/>
              <a:t>环球</a:t>
            </a:r>
            <a:r>
              <a:rPr lang="en-US" altLang="zh-CN"/>
              <a:t>》</a:t>
            </a:r>
            <a:r>
              <a:rPr lang="zh-CN" altLang="en-US"/>
              <a:t>杂志评为“环球二十位最具影响力的世纪女性”。代表作品：</a:t>
            </a:r>
            <a:r>
              <a:rPr lang="en-US" altLang="zh-CN"/>
              <a:t>《</a:t>
            </a:r>
            <a:r>
              <a:rPr lang="zh-CN" altLang="en-US"/>
              <a:t>生命的追问</a:t>
            </a:r>
            <a:r>
              <a:rPr lang="en-US" altLang="zh-CN"/>
              <a:t>》《</a:t>
            </a:r>
            <a:r>
              <a:rPr lang="zh-CN" altLang="en-US"/>
              <a:t>轮椅上的梦</a:t>
            </a:r>
            <a:r>
              <a:rPr lang="en-US" altLang="zh-CN"/>
              <a:t>》《</a:t>
            </a:r>
            <a:r>
              <a:rPr lang="zh-CN" altLang="en-US"/>
              <a:t>是颗流星，就要把光留给人间</a:t>
            </a:r>
            <a:r>
              <a:rPr lang="en-US" altLang="zh-CN"/>
              <a:t>》</a:t>
            </a:r>
            <a:r>
              <a:rPr lang="zh-CN" altLang="en-US"/>
              <a:t>等。</a:t>
            </a:r>
            <a:endParaRPr lang="zh-CN" altLang="en-US"/>
          </a:p>
        </p:txBody>
      </p:sp>
      <p:grpSp>
        <p:nvGrpSpPr>
          <p:cNvPr id="19458" name="组合 10"/>
          <p:cNvGrpSpPr/>
          <p:nvPr/>
        </p:nvGrpSpPr>
        <p:grpSpPr>
          <a:xfrm>
            <a:off x="250825" y="908050"/>
            <a:ext cx="2257425" cy="571500"/>
            <a:chOff x="386506" y="1792176"/>
            <a:chExt cx="2256668" cy="571008"/>
          </a:xfrm>
        </p:grpSpPr>
        <p:cxnSp>
          <p:nvCxnSpPr>
            <p:cNvPr id="22" name="直线连接符 21"/>
            <p:cNvCxnSpPr/>
            <p:nvPr/>
          </p:nvCxnSpPr>
          <p:spPr>
            <a:xfrm flipV="1">
              <a:off x="386506" y="2356839"/>
              <a:ext cx="2256668" cy="6345"/>
            </a:xfrm>
            <a:prstGeom prst="line">
              <a:avLst/>
            </a:prstGeom>
            <a:ln w="38100" cmpd="sng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同侧圆角矩形 23"/>
            <p:cNvSpPr/>
            <p:nvPr/>
          </p:nvSpPr>
          <p:spPr>
            <a:xfrm>
              <a:off x="570594" y="1792176"/>
              <a:ext cx="2001167" cy="517079"/>
            </a:xfrm>
            <a:prstGeom prst="round2Same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strike="noStrike" noProof="1" dirty="0"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0030101010101" pitchFamily="49" charset="-122"/>
                </a:rPr>
                <a:t>资料宝袋</a:t>
              </a:r>
              <a:endPara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endParaRPr>
            </a:p>
          </p:txBody>
        </p:sp>
      </p:grpSp>
      <p:sp>
        <p:nvSpPr>
          <p:cNvPr id="19461" name="Rectangle 7"/>
          <p:cNvSpPr/>
          <p:nvPr/>
        </p:nvSpPr>
        <p:spPr>
          <a:xfrm>
            <a:off x="7451725" y="333375"/>
            <a:ext cx="10890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sym typeface="华文楷体" panose="02010600040101010101" pitchFamily="2" charset="-122"/>
              </a:rPr>
              <a:t>课件</a:t>
            </a:r>
            <a:r>
              <a:rPr lang="zh-CN" altLang="zh-CN">
                <a:solidFill>
                  <a:srgbClr val="00B0F0"/>
                </a:solidFill>
                <a:latin typeface="Arial" panose="020B0604020202020204" pitchFamily="34" charset="0"/>
                <a:sym typeface="Candara" panose="020E0502030303020204" pitchFamily="34" charset="0"/>
              </a:rPr>
              <a:t>PPT</a:t>
            </a:r>
            <a:endParaRPr lang="zh-CN" altLang="zh-CN">
              <a:solidFill>
                <a:srgbClr val="00B0F0"/>
              </a:solidFill>
              <a:latin typeface="Arial" panose="020B0604020202020204" pitchFamily="34" charset="0"/>
              <a:sym typeface="Candara" panose="020E0502030303020204" pitchFamily="34" charset="0"/>
            </a:endParaRPr>
          </a:p>
        </p:txBody>
      </p:sp>
      <p:sp>
        <p:nvSpPr>
          <p:cNvPr id="19462" name="矩形 6"/>
          <p:cNvSpPr/>
          <p:nvPr/>
        </p:nvSpPr>
        <p:spPr>
          <a:xfrm>
            <a:off x="2857500" y="928688"/>
            <a:ext cx="18319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作者简介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Picture 4" descr="gif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688" y="5946775"/>
            <a:ext cx="1368425" cy="57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4" name="Text Box 20"/>
          <p:cNvSpPr txBox="1"/>
          <p:nvPr/>
        </p:nvSpPr>
        <p:spPr>
          <a:xfrm>
            <a:off x="611188" y="1773238"/>
            <a:ext cx="7345362" cy="4235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Calibri" panose="020F0502020204030204" pitchFamily="34" charset="0"/>
                <a:ea typeface="楷体_GB2312" panose="02010609030101010101" pitchFamily="49" charset="-122"/>
              </a:rPr>
              <a:t>　　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Calibri" panose="020F0502020204030204" pitchFamily="34" charset="0"/>
                <a:ea typeface="楷体_GB2312" panose="02010609030101010101" pitchFamily="49" charset="-122"/>
              </a:rPr>
              <a:t>         本文是张海迪写给小朋友的一封回信。信中张海迪姐姐真诚地鼓励小鸥到</a:t>
            </a: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楷体_GB2312" panose="02010609030101010101" pitchFamily="49" charset="-122"/>
              </a:rPr>
              <a:t>（大自然）</a:t>
            </a:r>
            <a:r>
              <a:rPr lang="zh-CN" altLang="en-US" sz="3200" b="1">
                <a:latin typeface="Calibri" panose="020F0502020204030204" pitchFamily="34" charset="0"/>
                <a:ea typeface="楷体_GB2312" panose="02010609030101010101" pitchFamily="49" charset="-122"/>
              </a:rPr>
              <a:t>中去</a:t>
            </a: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楷体_GB2312" panose="02010609030101010101" pitchFamily="49" charset="-122"/>
              </a:rPr>
              <a:t>（发现秘密）</a:t>
            </a:r>
            <a:r>
              <a:rPr lang="zh-CN" altLang="en-US" sz="3200" b="1">
                <a:latin typeface="Calibri" panose="020F0502020204030204" pitchFamily="34" charset="0"/>
                <a:ea typeface="楷体_GB2312" panose="02010609030101010101" pitchFamily="49" charset="-122"/>
              </a:rPr>
              <a:t>，去</a:t>
            </a: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楷体_GB2312" panose="02010609030101010101" pitchFamily="49" charset="-122"/>
              </a:rPr>
              <a:t>（聆听故事）</a:t>
            </a:r>
            <a:r>
              <a:rPr lang="zh-CN" altLang="en-US" sz="3200" b="1">
                <a:latin typeface="Calibri" panose="020F0502020204030204" pitchFamily="34" charset="0"/>
                <a:ea typeface="楷体_GB2312" panose="02010609030101010101" pitchFamily="49" charset="-122"/>
              </a:rPr>
              <a:t>，去</a:t>
            </a: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楷体_GB2312" panose="02010609030101010101" pitchFamily="49" charset="-122"/>
              </a:rPr>
              <a:t>（寻找知识）</a:t>
            </a:r>
            <a:r>
              <a:rPr lang="zh-CN" altLang="en-US" sz="3200" b="1">
                <a:latin typeface="Calibri" panose="020F0502020204030204" pitchFamily="34" charset="0"/>
                <a:ea typeface="楷体_GB2312" panose="02010609030101010101" pitchFamily="49" charset="-122"/>
              </a:rPr>
              <a:t>，去</a:t>
            </a: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楷体_GB2312" panose="02010609030101010101" pitchFamily="49" charset="-122"/>
              </a:rPr>
              <a:t>（锻炼身体）</a:t>
            </a:r>
            <a:r>
              <a:rPr lang="zh-CN" altLang="en-US" sz="3200" b="1">
                <a:latin typeface="Calibri" panose="020F0502020204030204" pitchFamily="34" charset="0"/>
                <a:ea typeface="楷体_GB2312" panose="02010609030101010101" pitchFamily="49" charset="-122"/>
              </a:rPr>
              <a:t>。我们可以感受到张海迪姐姐对孩子们的关心与爱护，以及她对大自然的</a:t>
            </a: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楷体_GB2312" panose="02010609030101010101" pitchFamily="49" charset="-122"/>
              </a:rPr>
              <a:t>（渴望与向往）</a:t>
            </a:r>
            <a:r>
              <a:rPr lang="zh-CN" altLang="en-US" sz="3200" b="1">
                <a:latin typeface="Calibri" panose="020F0502020204030204" pitchFamily="34" charset="0"/>
                <a:ea typeface="楷体_GB2312" panose="02010609030101010101" pitchFamily="49" charset="-122"/>
              </a:rPr>
              <a:t>。</a:t>
            </a:r>
            <a:endParaRPr lang="zh-CN" altLang="en-US" sz="3200" b="1">
              <a:latin typeface="Calibri" panose="020F0502020204030204" pitchFamily="34" charset="0"/>
            </a:endParaRPr>
          </a:p>
        </p:txBody>
      </p:sp>
      <p:sp>
        <p:nvSpPr>
          <p:cNvPr id="13" name="同侧圆角矩形 12"/>
          <p:cNvSpPr/>
          <p:nvPr/>
        </p:nvSpPr>
        <p:spPr>
          <a:xfrm>
            <a:off x="555625" y="836613"/>
            <a:ext cx="2001838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rPr>
              <a:t>随堂练习</a:t>
            </a:r>
            <a:endParaRPr lang="zh-CN" altLang="en-US" sz="3000" b="1" strike="noStrike" noProof="1" dirty="0"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49" charset="-122"/>
            </a:endParaRPr>
          </a:p>
        </p:txBody>
      </p:sp>
      <p:cxnSp>
        <p:nvCxnSpPr>
          <p:cNvPr id="14" name="直线连接符 21"/>
          <p:cNvCxnSpPr/>
          <p:nvPr/>
        </p:nvCxnSpPr>
        <p:spPr>
          <a:xfrm flipV="1">
            <a:off x="555625" y="1412875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17" name="TextBox 1"/>
          <p:cNvSpPr txBox="1"/>
          <p:nvPr/>
        </p:nvSpPr>
        <p:spPr>
          <a:xfrm>
            <a:off x="684213" y="1773238"/>
            <a:ext cx="42830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latin typeface="Calibri" panose="020F0502020204030204" pitchFamily="34" charset="0"/>
              </a:rPr>
              <a:t>1.</a:t>
            </a:r>
            <a:r>
              <a:rPr lang="zh-CN" altLang="en-US" sz="3600" b="1">
                <a:latin typeface="Calibri" panose="020F0502020204030204" pitchFamily="34" charset="0"/>
              </a:rPr>
              <a:t>根据课文填空。</a:t>
            </a:r>
            <a:endParaRPr lang="zh-CN" altLang="en-US" sz="3600" b="1">
              <a:latin typeface="Calibri" panose="020F0502020204030204" pitchFamily="34" charset="0"/>
            </a:endParaRPr>
          </a:p>
        </p:txBody>
      </p:sp>
      <p:pic>
        <p:nvPicPr>
          <p:cNvPr id="38918" name="Picture 7" descr="F:\七彩课堂插图板式封面\排版用图标、页眉页脚\标题jpg\温故知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908050"/>
            <a:ext cx="2058988" cy="144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9" name="Rectangle 12"/>
          <p:cNvSpPr/>
          <p:nvPr/>
        </p:nvSpPr>
        <p:spPr>
          <a:xfrm>
            <a:off x="7451725" y="333375"/>
            <a:ext cx="10890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sym typeface="华文楷体" panose="02010600040101010101" pitchFamily="2" charset="-122"/>
              </a:rPr>
              <a:t>课件</a:t>
            </a:r>
            <a:r>
              <a:rPr lang="zh-CN" altLang="zh-CN">
                <a:solidFill>
                  <a:srgbClr val="00B0F0"/>
                </a:solidFill>
                <a:latin typeface="Arial" panose="020B0604020202020204" pitchFamily="34" charset="0"/>
                <a:sym typeface="Candara" panose="020E0502030303020204" pitchFamily="34" charset="0"/>
              </a:rPr>
              <a:t>PPT</a:t>
            </a:r>
            <a:endParaRPr lang="zh-CN" altLang="zh-CN">
              <a:solidFill>
                <a:srgbClr val="00B0F0"/>
              </a:solidFill>
              <a:latin typeface="Arial" panose="020B0604020202020204" pitchFamily="34" charset="0"/>
              <a:sym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同侧圆角矩形 12"/>
          <p:cNvSpPr/>
          <p:nvPr/>
        </p:nvSpPr>
        <p:spPr>
          <a:xfrm>
            <a:off x="555625" y="836613"/>
            <a:ext cx="2001838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rPr>
              <a:t>随堂练习</a:t>
            </a:r>
            <a:endParaRPr lang="zh-CN" altLang="en-US" sz="3000" b="1" strike="noStrike" noProof="1" dirty="0"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49" charset="-122"/>
            </a:endParaRPr>
          </a:p>
        </p:txBody>
      </p:sp>
      <p:cxnSp>
        <p:nvCxnSpPr>
          <p:cNvPr id="14" name="直线连接符 21"/>
          <p:cNvCxnSpPr/>
          <p:nvPr/>
        </p:nvCxnSpPr>
        <p:spPr>
          <a:xfrm flipV="1">
            <a:off x="555625" y="1412875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39" name="TextBox 1"/>
          <p:cNvSpPr txBox="1"/>
          <p:nvPr/>
        </p:nvSpPr>
        <p:spPr>
          <a:xfrm>
            <a:off x="468313" y="1628775"/>
            <a:ext cx="68405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latin typeface="Calibri" panose="020F0502020204030204" pitchFamily="34" charset="0"/>
              </a:rPr>
              <a:t>2.</a:t>
            </a:r>
            <a:r>
              <a:rPr lang="zh-CN" altLang="en-US" sz="3600" b="1">
                <a:latin typeface="Calibri" panose="020F0502020204030204" pitchFamily="34" charset="0"/>
              </a:rPr>
              <a:t>按要求改写句子。</a:t>
            </a:r>
            <a:endParaRPr lang="zh-CN" altLang="en-US" sz="3600" b="1">
              <a:latin typeface="Calibri" panose="020F0502020204030204" pitchFamily="34" charset="0"/>
            </a:endParaRPr>
          </a:p>
        </p:txBody>
      </p:sp>
      <p:pic>
        <p:nvPicPr>
          <p:cNvPr id="39940" name="Picture 7" descr="F:\七彩课堂插图板式封面\排版用图标、页眉页脚\标题jpg\温故知新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5013" y="765175"/>
            <a:ext cx="2058987" cy="144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Text Box 13"/>
          <p:cNvSpPr txBox="1"/>
          <p:nvPr/>
        </p:nvSpPr>
        <p:spPr>
          <a:xfrm>
            <a:off x="395288" y="2205038"/>
            <a:ext cx="8569325" cy="374967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  <a:ea typeface="楷体_GB2312" panose="02010609030101010101" pitchFamily="49" charset="-122"/>
              </a:rPr>
              <a:t>a.</a:t>
            </a:r>
            <a:r>
              <a:rPr lang="zh-CN" altLang="en-US" sz="3200" b="1">
                <a:solidFill>
                  <a:schemeClr val="accent2"/>
                </a:solidFill>
                <a:latin typeface="Calibri" panose="020F0502020204030204" pitchFamily="34" charset="0"/>
                <a:ea typeface="楷体_GB2312" panose="02010609030101010101" pitchFamily="49" charset="-122"/>
              </a:rPr>
              <a:t>我们迈着轻快的脚步。我们到大自然中寻找春天。</a:t>
            </a: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楷体_GB2312" panose="02010609030101010101" pitchFamily="49" charset="-122"/>
              </a:rPr>
              <a:t>（</a:t>
            </a: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把两句话合成一句话</a:t>
            </a: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楷体_GB2312" panose="02010609030101010101" pitchFamily="49" charset="-122"/>
              </a:rPr>
              <a:t>）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ea typeface="楷体_GB2312" panose="02010609030101010101" pitchFamily="49" charset="-122"/>
              </a:rPr>
              <a:t>我们迈着轻快的脚步到大自然中寻找春天。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Calibri" panose="020F0502020204030204" pitchFamily="34" charset="0"/>
              </a:rPr>
              <a:t>b. </a:t>
            </a:r>
            <a:r>
              <a:rPr lang="zh-CN" altLang="en-US" sz="3200" b="1">
                <a:solidFill>
                  <a:schemeClr val="accent2"/>
                </a:solidFill>
                <a:latin typeface="Calibri" panose="020F0502020204030204" pitchFamily="34" charset="0"/>
              </a:rPr>
              <a:t>望着湛蓝的天空，脑子里有很多疑问。（</a:t>
            </a: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修改病句）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小红望着湛蓝的天空，脑子里有很多疑问。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692275" y="5999163"/>
            <a:ext cx="6026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Rectangle 14"/>
          <p:cNvSpPr/>
          <p:nvPr/>
        </p:nvSpPr>
        <p:spPr>
          <a:xfrm>
            <a:off x="7380288" y="333375"/>
            <a:ext cx="10890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sym typeface="华文楷体" panose="02010600040101010101" pitchFamily="2" charset="-122"/>
              </a:rPr>
              <a:t>课件</a:t>
            </a:r>
            <a:r>
              <a:rPr lang="zh-CN" altLang="zh-CN">
                <a:solidFill>
                  <a:srgbClr val="00B0F0"/>
                </a:solidFill>
                <a:latin typeface="Arial" panose="020B0604020202020204" pitchFamily="34" charset="0"/>
                <a:sym typeface="Candara" panose="020E0502030303020204" pitchFamily="34" charset="0"/>
              </a:rPr>
              <a:t>PPT</a:t>
            </a:r>
            <a:endParaRPr lang="zh-CN" altLang="zh-CN">
              <a:solidFill>
                <a:srgbClr val="00B0F0"/>
              </a:solidFill>
              <a:latin typeface="Arial" panose="020B0604020202020204" pitchFamily="34" charset="0"/>
              <a:sym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3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772400" cy="3211513"/>
          </a:xfrm>
          <a:noFill/>
          <a:ln>
            <a:noFill/>
          </a:ln>
        </p:spPr>
        <p:txBody>
          <a:bodyPr/>
          <a:p>
            <a:pPr algn="l" eaLnBrk="1" hangingPunct="1"/>
            <a:r>
              <a:rPr lang="en-US" altLang="zh-CN" sz="4000">
                <a:latin typeface="宋体" panose="02010600030101010101" pitchFamily="2" charset="-122"/>
              </a:rPr>
              <a:t>1</a:t>
            </a:r>
            <a:r>
              <a:rPr lang="en-US" altLang="zh-CN" sz="2800">
                <a:latin typeface="宋体" panose="02010600030101010101" pitchFamily="2" charset="-122"/>
              </a:rPr>
              <a:t>.</a:t>
            </a:r>
            <a:r>
              <a:rPr lang="zh-CN" altLang="en-US" sz="4000">
                <a:latin typeface="宋体" panose="02010600030101010101" pitchFamily="2" charset="-122"/>
              </a:rPr>
              <a:t>这封信是谁与谁之间的一次心灵沟通？</a:t>
            </a:r>
            <a:br>
              <a:rPr lang="en-US" altLang="zh-CN" sz="4000">
                <a:latin typeface="宋体" panose="02010600030101010101" pitchFamily="2" charset="-122"/>
              </a:rPr>
            </a:br>
            <a:r>
              <a:rPr lang="en-US" altLang="zh-CN" sz="4000">
                <a:latin typeface="宋体" panose="02010600030101010101" pitchFamily="2" charset="-122"/>
              </a:rPr>
              <a:t>2.</a:t>
            </a:r>
            <a:r>
              <a:rPr lang="zh-CN" altLang="en-US" sz="4000">
                <a:latin typeface="宋体" panose="02010600030101010101" pitchFamily="2" charset="-122"/>
              </a:rPr>
              <a:t>海迪姐姐为什么会说：“大自然，你好”呢？</a:t>
            </a:r>
            <a:br>
              <a:rPr lang="en-US" altLang="zh-CN" sz="2800">
                <a:latin typeface="宋体" panose="02010600030101010101" pitchFamily="2" charset="-122"/>
              </a:rPr>
            </a:br>
            <a:endParaRPr lang="zh-CN" altLang="en-US" sz="2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同侧圆角矩形 1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rPr>
              <a:t>预习检查</a:t>
            </a:r>
            <a:endParaRPr lang="zh-CN" altLang="en-US" sz="3000" b="1" strike="noStrike" noProof="1" dirty="0"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49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 flipV="1">
            <a:off x="468313" y="1924050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08" name="Picture 3" descr="F:\七彩课堂插图板式封面\排版用图标、页眉页脚\标题图（终-排版用）共29个\预习指导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765175"/>
            <a:ext cx="2008188" cy="140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Rectangle 6"/>
          <p:cNvSpPr/>
          <p:nvPr/>
        </p:nvSpPr>
        <p:spPr>
          <a:xfrm>
            <a:off x="7451725" y="333375"/>
            <a:ext cx="10890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sym typeface="华文楷体" panose="02010600040101010101" pitchFamily="2" charset="-122"/>
              </a:rPr>
              <a:t>课件</a:t>
            </a:r>
            <a:r>
              <a:rPr lang="zh-CN" altLang="zh-CN">
                <a:solidFill>
                  <a:srgbClr val="00B0F0"/>
                </a:solidFill>
                <a:latin typeface="Arial" panose="020B0604020202020204" pitchFamily="34" charset="0"/>
                <a:sym typeface="Candara" panose="020E0502030303020204" pitchFamily="34" charset="0"/>
              </a:rPr>
              <a:t>PPT</a:t>
            </a:r>
            <a:endParaRPr lang="zh-CN" altLang="zh-CN">
              <a:solidFill>
                <a:srgbClr val="00B0F0"/>
              </a:solidFill>
              <a:latin typeface="Arial" panose="020B0604020202020204" pitchFamily="34" charset="0"/>
              <a:sym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TextBox 6"/>
          <p:cNvSpPr/>
          <p:nvPr/>
        </p:nvSpPr>
        <p:spPr>
          <a:xfrm>
            <a:off x="7429500" y="357188"/>
            <a:ext cx="121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课件</a:t>
            </a:r>
            <a:r>
              <a:rPr lang="zh-CN" altLang="zh-CN" sz="2000">
                <a:solidFill>
                  <a:srgbClr val="00B0F0"/>
                </a:solidFill>
                <a:latin typeface="Candara" panose="020E0502030303020204" pitchFamily="34" charset="0"/>
                <a:ea typeface="华文楷体" panose="02010600040101010101" pitchFamily="2" charset="-122"/>
                <a:sym typeface="Candara" panose="020E0502030303020204" pitchFamily="34" charset="0"/>
              </a:rPr>
              <a:t>PPT</a:t>
            </a:r>
            <a:endParaRPr lang="zh-CN" altLang="zh-CN" sz="2000">
              <a:solidFill>
                <a:srgbClr val="00B0F0"/>
              </a:solidFill>
              <a:latin typeface="Candara" panose="020E0502030303020204" pitchFamily="34" charset="0"/>
              <a:ea typeface="华文楷体" panose="02010600040101010101" pitchFamily="2" charset="-122"/>
              <a:sym typeface="Candara" panose="020E0502030303020204" pitchFamily="34" charset="0"/>
            </a:endParaRPr>
          </a:p>
        </p:txBody>
      </p:sp>
      <p:grpSp>
        <p:nvGrpSpPr>
          <p:cNvPr id="22530" name="组合 17"/>
          <p:cNvGrpSpPr/>
          <p:nvPr/>
        </p:nvGrpSpPr>
        <p:grpSpPr>
          <a:xfrm>
            <a:off x="427038" y="908050"/>
            <a:ext cx="2257425" cy="571500"/>
            <a:chOff x="386506" y="1792176"/>
            <a:chExt cx="2256668" cy="571008"/>
          </a:xfrm>
        </p:grpSpPr>
        <p:cxnSp>
          <p:nvCxnSpPr>
            <p:cNvPr id="19" name="直线连接符 21"/>
            <p:cNvCxnSpPr/>
            <p:nvPr/>
          </p:nvCxnSpPr>
          <p:spPr>
            <a:xfrm flipV="1">
              <a:off x="386506" y="2356839"/>
              <a:ext cx="2256668" cy="6345"/>
            </a:xfrm>
            <a:prstGeom prst="line">
              <a:avLst/>
            </a:prstGeom>
            <a:ln w="38100" cmpd="sng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同侧圆角矩形 19"/>
            <p:cNvSpPr/>
            <p:nvPr/>
          </p:nvSpPr>
          <p:spPr>
            <a:xfrm>
              <a:off x="570594" y="1792176"/>
              <a:ext cx="2001166" cy="517079"/>
            </a:xfrm>
            <a:prstGeom prst="round2Same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strike="noStrike" noProof="1" dirty="0"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0030101010101" pitchFamily="49" charset="-122"/>
                </a:rPr>
                <a:t>字词乐园</a:t>
              </a:r>
              <a:endPara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endParaRPr>
            </a:p>
          </p:txBody>
        </p:sp>
      </p:grpSp>
      <p:sp>
        <p:nvSpPr>
          <p:cNvPr id="22533" name="TextBox 1"/>
          <p:cNvSpPr txBox="1"/>
          <p:nvPr/>
        </p:nvSpPr>
        <p:spPr>
          <a:xfrm>
            <a:off x="3027363" y="957263"/>
            <a:ext cx="1584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多音字</a:t>
            </a:r>
            <a:endParaRPr lang="zh-CN" altLang="en-US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2534" name="Text Box 2"/>
          <p:cNvSpPr txBox="1"/>
          <p:nvPr/>
        </p:nvSpPr>
        <p:spPr>
          <a:xfrm>
            <a:off x="582613" y="2803525"/>
            <a:ext cx="103028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>
                <a:latin typeface="Arial" panose="020B0604020202020204" pitchFamily="34" charset="0"/>
              </a:rPr>
              <a:t>壳</a:t>
            </a:r>
            <a:endParaRPr lang="zh-CN" altLang="en-US" sz="4800" b="1">
              <a:latin typeface="Arial" panose="020B0604020202020204" pitchFamily="34" charset="0"/>
            </a:endParaRPr>
          </a:p>
        </p:txBody>
      </p:sp>
      <p:sp>
        <p:nvSpPr>
          <p:cNvPr id="22535" name="Line 7"/>
          <p:cNvSpPr/>
          <p:nvPr/>
        </p:nvSpPr>
        <p:spPr>
          <a:xfrm flipV="1">
            <a:off x="1347788" y="2662238"/>
            <a:ext cx="1063625" cy="4794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2555875" y="2155825"/>
            <a:ext cx="2667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>
                <a:latin typeface="Arial" panose="020B0604020202020204" pitchFamily="34" charset="0"/>
              </a:rPr>
              <a:t>ké</a:t>
            </a:r>
            <a:endParaRPr lang="en-US" altLang="zh-CN" sz="4800" b="1">
              <a:latin typeface="Arial" panose="020B0604020202020204" pitchFamily="34" charset="0"/>
            </a:endParaRPr>
          </a:p>
        </p:txBody>
      </p:sp>
      <p:sp>
        <p:nvSpPr>
          <p:cNvPr id="22537" name="Text Box 11"/>
          <p:cNvSpPr txBox="1"/>
          <p:nvPr/>
        </p:nvSpPr>
        <p:spPr>
          <a:xfrm>
            <a:off x="2500313" y="3429000"/>
            <a:ext cx="19748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>
                <a:latin typeface="Arial" panose="020B0604020202020204" pitchFamily="34" charset="0"/>
              </a:rPr>
              <a:t>qiào</a:t>
            </a:r>
            <a:endParaRPr lang="en-US" altLang="zh-CN" sz="4800" b="1">
              <a:latin typeface="Arial" panose="020B0604020202020204" pitchFamily="34" charset="0"/>
            </a:endParaRPr>
          </a:p>
        </p:txBody>
      </p:sp>
      <p:sp>
        <p:nvSpPr>
          <p:cNvPr id="22538" name="Text Box 12"/>
          <p:cNvSpPr txBox="1"/>
          <p:nvPr/>
        </p:nvSpPr>
        <p:spPr>
          <a:xfrm>
            <a:off x="2987675" y="2133600"/>
            <a:ext cx="3579813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>
                <a:latin typeface="Arial" panose="020B0604020202020204" pitchFamily="34" charset="0"/>
              </a:rPr>
              <a:t>（贝壳）</a:t>
            </a:r>
            <a:endParaRPr lang="zh-CN" altLang="en-US" sz="4800" b="1">
              <a:latin typeface="Arial" panose="020B0604020202020204" pitchFamily="34" charset="0"/>
            </a:endParaRPr>
          </a:p>
        </p:txBody>
      </p:sp>
      <p:sp>
        <p:nvSpPr>
          <p:cNvPr id="22539" name="Text Box 14"/>
          <p:cNvSpPr txBox="1"/>
          <p:nvPr/>
        </p:nvSpPr>
        <p:spPr>
          <a:xfrm>
            <a:off x="3500438" y="3500438"/>
            <a:ext cx="2071687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>
                <a:latin typeface="Arial" panose="020B0604020202020204" pitchFamily="34" charset="0"/>
              </a:rPr>
              <a:t>（地壳）</a:t>
            </a:r>
            <a:endParaRPr lang="zh-CN" altLang="en-US" sz="4800" b="1">
              <a:latin typeface="Arial" panose="020B0604020202020204" pitchFamily="34" charset="0"/>
            </a:endParaRPr>
          </a:p>
        </p:txBody>
      </p:sp>
      <p:sp>
        <p:nvSpPr>
          <p:cNvPr id="22540" name="Line 23"/>
          <p:cNvSpPr/>
          <p:nvPr/>
        </p:nvSpPr>
        <p:spPr>
          <a:xfrm>
            <a:off x="1382713" y="3141663"/>
            <a:ext cx="1028700" cy="74771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2541" name="Picture 14" descr="20106250_170418397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4163" y="4221163"/>
            <a:ext cx="3240087" cy="190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extBox 6"/>
          <p:cNvSpPr/>
          <p:nvPr/>
        </p:nvSpPr>
        <p:spPr>
          <a:xfrm>
            <a:off x="7429500" y="357188"/>
            <a:ext cx="121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课件</a:t>
            </a:r>
            <a:r>
              <a:rPr lang="zh-CN" altLang="zh-CN" sz="2000">
                <a:solidFill>
                  <a:srgbClr val="00B0F0"/>
                </a:solidFill>
                <a:latin typeface="Candara" panose="020E0502030303020204" pitchFamily="34" charset="0"/>
                <a:ea typeface="华文楷体" panose="02010600040101010101" pitchFamily="2" charset="-122"/>
                <a:sym typeface="Candara" panose="020E0502030303020204" pitchFamily="34" charset="0"/>
              </a:rPr>
              <a:t>PPT</a:t>
            </a:r>
            <a:endParaRPr lang="zh-CN" altLang="zh-CN" sz="2000">
              <a:solidFill>
                <a:srgbClr val="00B0F0"/>
              </a:solidFill>
              <a:latin typeface="Candara" panose="020E0502030303020204" pitchFamily="34" charset="0"/>
              <a:ea typeface="华文楷体" panose="02010600040101010101" pitchFamily="2" charset="-122"/>
              <a:sym typeface="Candara" panose="020E0502030303020204" pitchFamily="34" charset="0"/>
            </a:endParaRPr>
          </a:p>
        </p:txBody>
      </p:sp>
      <p:grpSp>
        <p:nvGrpSpPr>
          <p:cNvPr id="23554" name="组合 17"/>
          <p:cNvGrpSpPr/>
          <p:nvPr/>
        </p:nvGrpSpPr>
        <p:grpSpPr>
          <a:xfrm>
            <a:off x="427038" y="908050"/>
            <a:ext cx="2257425" cy="571500"/>
            <a:chOff x="386506" y="1792176"/>
            <a:chExt cx="2256668" cy="571008"/>
          </a:xfrm>
        </p:grpSpPr>
        <p:cxnSp>
          <p:nvCxnSpPr>
            <p:cNvPr id="19" name="直线连接符 21"/>
            <p:cNvCxnSpPr/>
            <p:nvPr/>
          </p:nvCxnSpPr>
          <p:spPr>
            <a:xfrm flipV="1">
              <a:off x="386506" y="2356839"/>
              <a:ext cx="2256668" cy="6345"/>
            </a:xfrm>
            <a:prstGeom prst="line">
              <a:avLst/>
            </a:prstGeom>
            <a:ln w="38100" cmpd="sng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同侧圆角矩形 19"/>
            <p:cNvSpPr/>
            <p:nvPr/>
          </p:nvSpPr>
          <p:spPr>
            <a:xfrm>
              <a:off x="570594" y="1792176"/>
              <a:ext cx="2001166" cy="517079"/>
            </a:xfrm>
            <a:prstGeom prst="round2Same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strike="noStrike" noProof="1" dirty="0">
                  <a:latin typeface="华文新魏" panose="02010800040101010101" pitchFamily="2" charset="-122"/>
                  <a:ea typeface="华文新魏" panose="02010800040101010101" pitchFamily="2" charset="-122"/>
                  <a:cs typeface="黑体" panose="02010600030101010101" pitchFamily="49" charset="-122"/>
                </a:rPr>
                <a:t>字词乐园</a:t>
              </a:r>
              <a:endParaRPr lang="zh-CN" altLang="en-US" sz="3000" b="1" strike="noStrike" noProof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49" charset="-122"/>
              </a:endParaRPr>
            </a:p>
          </p:txBody>
        </p:sp>
      </p:grpSp>
      <p:sp>
        <p:nvSpPr>
          <p:cNvPr id="23557" name="TextBox 1"/>
          <p:cNvSpPr txBox="1"/>
          <p:nvPr/>
        </p:nvSpPr>
        <p:spPr>
          <a:xfrm>
            <a:off x="3027363" y="957263"/>
            <a:ext cx="1584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多音字</a:t>
            </a:r>
            <a:endParaRPr lang="zh-CN" altLang="en-US" sz="3200" b="1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3558" name="Text Box 2"/>
          <p:cNvSpPr txBox="1"/>
          <p:nvPr/>
        </p:nvSpPr>
        <p:spPr>
          <a:xfrm>
            <a:off x="582613" y="2492375"/>
            <a:ext cx="103028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>
                <a:latin typeface="Arial" panose="020B0604020202020204" pitchFamily="34" charset="0"/>
              </a:rPr>
              <a:t>藏</a:t>
            </a:r>
            <a:endParaRPr lang="zh-CN" altLang="en-US" sz="4800" b="1">
              <a:latin typeface="Arial" panose="020B0604020202020204" pitchFamily="34" charset="0"/>
            </a:endParaRPr>
          </a:p>
        </p:txBody>
      </p:sp>
      <p:sp>
        <p:nvSpPr>
          <p:cNvPr id="23559" name="Line 7"/>
          <p:cNvSpPr/>
          <p:nvPr/>
        </p:nvSpPr>
        <p:spPr>
          <a:xfrm flipV="1">
            <a:off x="1347788" y="2351088"/>
            <a:ext cx="1063625" cy="4794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60" name="Text Box 8"/>
          <p:cNvSpPr txBox="1"/>
          <p:nvPr/>
        </p:nvSpPr>
        <p:spPr>
          <a:xfrm>
            <a:off x="2555875" y="1844675"/>
            <a:ext cx="26670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>
                <a:latin typeface="Arial" panose="020B0604020202020204" pitchFamily="34" charset="0"/>
              </a:rPr>
              <a:t>cáng</a:t>
            </a:r>
            <a:endParaRPr lang="en-US" altLang="zh-CN" sz="4800" b="1">
              <a:latin typeface="Arial" panose="020B0604020202020204" pitchFamily="34" charset="0"/>
            </a:endParaRPr>
          </a:p>
        </p:txBody>
      </p:sp>
      <p:sp>
        <p:nvSpPr>
          <p:cNvPr id="23561" name="Text Box 11"/>
          <p:cNvSpPr txBox="1"/>
          <p:nvPr/>
        </p:nvSpPr>
        <p:spPr>
          <a:xfrm>
            <a:off x="2500313" y="3143250"/>
            <a:ext cx="19748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>
                <a:latin typeface="Arial" panose="020B0604020202020204" pitchFamily="34" charset="0"/>
              </a:rPr>
              <a:t>zàng</a:t>
            </a:r>
            <a:endParaRPr lang="en-US" altLang="zh-CN" sz="4800" b="1">
              <a:latin typeface="Arial" panose="020B0604020202020204" pitchFamily="34" charset="0"/>
            </a:endParaRPr>
          </a:p>
        </p:txBody>
      </p:sp>
      <p:sp>
        <p:nvSpPr>
          <p:cNvPr id="23562" name="Text Box 12"/>
          <p:cNvSpPr txBox="1"/>
          <p:nvPr/>
        </p:nvSpPr>
        <p:spPr>
          <a:xfrm>
            <a:off x="3708400" y="1916113"/>
            <a:ext cx="3579813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>
                <a:latin typeface="Arial" panose="020B0604020202020204" pitchFamily="34" charset="0"/>
              </a:rPr>
              <a:t>（收藏）</a:t>
            </a:r>
            <a:endParaRPr lang="zh-CN" altLang="en-US" sz="4800" b="1">
              <a:latin typeface="Arial" panose="020B0604020202020204" pitchFamily="34" charset="0"/>
            </a:endParaRPr>
          </a:p>
        </p:txBody>
      </p:sp>
      <p:sp>
        <p:nvSpPr>
          <p:cNvPr id="23563" name="Text Box 14"/>
          <p:cNvSpPr txBox="1"/>
          <p:nvPr/>
        </p:nvSpPr>
        <p:spPr>
          <a:xfrm>
            <a:off x="3500438" y="3214688"/>
            <a:ext cx="24098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>
                <a:latin typeface="Arial" panose="020B0604020202020204" pitchFamily="34" charset="0"/>
              </a:rPr>
              <a:t> （西藏）</a:t>
            </a:r>
            <a:endParaRPr lang="zh-CN" altLang="en-US" sz="4800" b="1">
              <a:latin typeface="Arial" panose="020B0604020202020204" pitchFamily="34" charset="0"/>
            </a:endParaRPr>
          </a:p>
        </p:txBody>
      </p:sp>
      <p:sp>
        <p:nvSpPr>
          <p:cNvPr id="23564" name="Line 23"/>
          <p:cNvSpPr/>
          <p:nvPr/>
        </p:nvSpPr>
        <p:spPr>
          <a:xfrm>
            <a:off x="1382713" y="2830513"/>
            <a:ext cx="1028700" cy="7493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3565" name="Picture 14" descr="se1167251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4163" y="4076700"/>
            <a:ext cx="3167062" cy="198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TextBox 6"/>
          <p:cNvSpPr/>
          <p:nvPr/>
        </p:nvSpPr>
        <p:spPr>
          <a:xfrm>
            <a:off x="7429500" y="357188"/>
            <a:ext cx="121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课件</a:t>
            </a:r>
            <a:r>
              <a:rPr lang="zh-CN" altLang="en-US" sz="2000">
                <a:solidFill>
                  <a:srgbClr val="00B0F0"/>
                </a:solidFill>
                <a:latin typeface="Candara" panose="020E0502030303020204" pitchFamily="34" charset="0"/>
                <a:ea typeface="华文楷体" panose="02010600040101010101" pitchFamily="2" charset="-122"/>
                <a:sym typeface="Candara" panose="020E0502030303020204" pitchFamily="34" charset="0"/>
              </a:rPr>
              <a:t>PPT</a:t>
            </a:r>
            <a:endParaRPr lang="zh-CN" altLang="en-US" sz="2000">
              <a:solidFill>
                <a:srgbClr val="00B0F0"/>
              </a:solidFill>
              <a:latin typeface="Candara" panose="020E0502030303020204" pitchFamily="34" charset="0"/>
              <a:ea typeface="华文楷体" panose="02010600040101010101" pitchFamily="2" charset="-122"/>
              <a:sym typeface="Candara" panose="020E0502030303020204" pitchFamily="34" charset="0"/>
            </a:endParaRPr>
          </a:p>
        </p:txBody>
      </p:sp>
      <p:grpSp>
        <p:nvGrpSpPr>
          <p:cNvPr id="14339" name="组合 5"/>
          <p:cNvGrpSpPr/>
          <p:nvPr/>
        </p:nvGrpSpPr>
        <p:grpSpPr>
          <a:xfrm>
            <a:off x="466725" y="1268413"/>
            <a:ext cx="2073275" cy="661987"/>
            <a:chOff x="0" y="0"/>
            <a:chExt cx="2071702" cy="661806"/>
          </a:xfrm>
        </p:grpSpPr>
        <p:sp>
          <p:nvSpPr>
            <p:cNvPr id="24579" name="直线连接符 21"/>
            <p:cNvSpPr/>
            <p:nvPr/>
          </p:nvSpPr>
          <p:spPr>
            <a:xfrm flipV="1">
              <a:off x="0" y="656052"/>
              <a:ext cx="2071702" cy="5754"/>
            </a:xfrm>
            <a:prstGeom prst="line">
              <a:avLst/>
            </a:prstGeom>
            <a:ln w="38100" cap="flat" cmpd="sng">
              <a:solidFill>
                <a:srgbClr val="93B3D7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4580" name="Picture 3" descr="F:\七彩课堂插图板式封面\排版用图标、页眉页脚\标题图（终-排版用）共29个\析字乐园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1863" y="904875"/>
            <a:ext cx="2520950" cy="176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Box 5"/>
          <p:cNvSpPr/>
          <p:nvPr/>
        </p:nvSpPr>
        <p:spPr>
          <a:xfrm>
            <a:off x="2843213" y="1268413"/>
            <a:ext cx="28860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>
                <a:srgbClr val="FF0000"/>
              </a:buClr>
              <a:buSzPct val="105000"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4F81BD"/>
                </a:solidFill>
                <a:latin typeface="宋体" panose="02010600030101010101" pitchFamily="2" charset="-122"/>
                <a:sym typeface="黑体" panose="02010600030101010101" pitchFamily="49" charset="-122"/>
              </a:rPr>
              <a:t>近反义词</a:t>
            </a:r>
            <a:endParaRPr lang="zh-CN" altLang="en-US" sz="3200" b="1">
              <a:solidFill>
                <a:srgbClr val="4F81BD"/>
              </a:solidFill>
              <a:latin typeface="宋体" panose="02010600030101010101" pitchFamily="2" charset="-122"/>
              <a:sym typeface="黑体" panose="02010600030101010101" pitchFamily="49" charset="-122"/>
            </a:endParaRPr>
          </a:p>
        </p:txBody>
      </p:sp>
      <p:sp>
        <p:nvSpPr>
          <p:cNvPr id="14365" name="同侧圆角矩形 28"/>
          <p:cNvSpPr/>
          <p:nvPr/>
        </p:nvSpPr>
        <p:spPr>
          <a:xfrm>
            <a:off x="500063" y="1214438"/>
            <a:ext cx="2000250" cy="517525"/>
          </a:xfrm>
          <a:custGeom>
            <a:avLst/>
            <a:gdLst>
              <a:gd name="txL" fmla="*/ 0 w 2000250"/>
              <a:gd name="txT" fmla="*/ 0 h 517525"/>
              <a:gd name="txR" fmla="*/ 2000250 w 2000250"/>
              <a:gd name="txB" fmla="*/ 517525 h 517525"/>
            </a:gdLst>
            <a:ahLst/>
            <a:cxnLst>
              <a:cxn ang="0">
                <a:pos x="2000250" y="258763"/>
              </a:cxn>
              <a:cxn ang="5400000">
                <a:pos x="1000125" y="517525"/>
              </a:cxn>
              <a:cxn ang="10800000">
                <a:pos x="0" y="258763"/>
              </a:cxn>
              <a:cxn ang="16200000">
                <a:pos x="1000125" y="0"/>
              </a:cxn>
            </a:cxnLst>
            <a:rect l="txL" t="txT" r="txR" b="txB"/>
            <a:pathLst>
              <a:path w="2000250" h="517525">
                <a:moveTo>
                  <a:pt x="86256" y="0"/>
                </a:moveTo>
                <a:lnTo>
                  <a:pt x="1913994" y="0"/>
                </a:lnTo>
                <a:lnTo>
                  <a:pt x="1913993" y="0"/>
                </a:lnTo>
                <a:cubicBezTo>
                  <a:pt x="1961631" y="0"/>
                  <a:pt x="2000250" y="38618"/>
                  <a:pt x="2000250" y="86256"/>
                </a:cubicBezTo>
                <a:lnTo>
                  <a:pt x="2000250" y="517525"/>
                </a:lnTo>
                <a:lnTo>
                  <a:pt x="0" y="517525"/>
                </a:lnTo>
                <a:lnTo>
                  <a:pt x="0" y="86256"/>
                </a:lnTo>
                <a:cubicBezTo>
                  <a:pt x="0" y="38618"/>
                  <a:pt x="38618" y="0"/>
                  <a:pt x="86255" y="0"/>
                </a:cubicBezTo>
                <a:lnTo>
                  <a:pt x="86256" y="0"/>
                </a:lnTo>
                <a:close/>
              </a:path>
            </a:pathLst>
          </a:custGeom>
          <a:gradFill rotWithShape="1">
            <a:gsLst>
              <a:gs pos="0">
                <a:srgbClr val="CCDEFF">
                  <a:alpha val="100000"/>
                </a:srgbClr>
              </a:gs>
              <a:gs pos="35001">
                <a:srgbClr val="DAE7FF">
                  <a:alpha val="100000"/>
                </a:srgbClr>
              </a:gs>
              <a:gs pos="100000">
                <a:srgbClr val="F0F5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字词乐园</a:t>
            </a:r>
            <a:endParaRPr lang="zh-CN" altLang="en-US" sz="30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583" name="TextBox 11"/>
          <p:cNvSpPr txBox="1"/>
          <p:nvPr/>
        </p:nvSpPr>
        <p:spPr>
          <a:xfrm>
            <a:off x="1500188" y="2852738"/>
            <a:ext cx="54308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</a:rPr>
              <a:t>连绵</a:t>
            </a:r>
            <a:r>
              <a:rPr lang="en-US" altLang="zh-CN" sz="3600">
                <a:solidFill>
                  <a:srgbClr val="00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</a:rPr>
              <a:t>绵延  布置</a:t>
            </a:r>
            <a:r>
              <a:rPr lang="en-US" altLang="zh-CN" sz="3600">
                <a:solidFill>
                  <a:srgbClr val="00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</a:rPr>
              <a:t>设置</a:t>
            </a:r>
            <a:endParaRPr lang="zh-CN" altLang="en-US" sz="3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4584" name="TextBox 2"/>
          <p:cNvSpPr txBox="1"/>
          <p:nvPr/>
        </p:nvSpPr>
        <p:spPr>
          <a:xfrm>
            <a:off x="500063" y="2205038"/>
            <a:ext cx="16240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近义词：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TextBox 12"/>
          <p:cNvSpPr txBox="1"/>
          <p:nvPr/>
        </p:nvSpPr>
        <p:spPr>
          <a:xfrm>
            <a:off x="652463" y="3789363"/>
            <a:ext cx="16240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反义词：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TextBox 13"/>
          <p:cNvSpPr txBox="1"/>
          <p:nvPr/>
        </p:nvSpPr>
        <p:spPr>
          <a:xfrm>
            <a:off x="1643063" y="4500563"/>
            <a:ext cx="64071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偶尔</a:t>
            </a:r>
            <a:r>
              <a:rPr lang="en-US" altLang="zh-CN" sz="3600">
                <a:solidFill>
                  <a:srgbClr val="00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经常  开朗</a:t>
            </a:r>
            <a:r>
              <a:rPr lang="en-US" altLang="zh-CN" sz="3600">
                <a:solidFill>
                  <a:srgbClr val="00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沉闷</a:t>
            </a:r>
            <a:endParaRPr lang="zh-CN" altLang="en-US" sz="3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ldLvl="0"/>
      <p:bldP spid="143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extBox 6"/>
          <p:cNvSpPr/>
          <p:nvPr/>
        </p:nvSpPr>
        <p:spPr>
          <a:xfrm>
            <a:off x="7429500" y="357188"/>
            <a:ext cx="121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课件</a:t>
            </a:r>
            <a:r>
              <a:rPr lang="zh-CN" altLang="en-US" sz="2000">
                <a:solidFill>
                  <a:srgbClr val="00B0F0"/>
                </a:solidFill>
                <a:latin typeface="Candara" panose="020E0502030303020204" pitchFamily="34" charset="0"/>
                <a:ea typeface="华文楷体" panose="02010600040101010101" pitchFamily="2" charset="-122"/>
                <a:sym typeface="Candara" panose="020E0502030303020204" pitchFamily="34" charset="0"/>
              </a:rPr>
              <a:t>PPT</a:t>
            </a:r>
            <a:endParaRPr lang="zh-CN" altLang="en-US" sz="2000">
              <a:solidFill>
                <a:srgbClr val="00B0F0"/>
              </a:solidFill>
              <a:latin typeface="Candara" panose="020E0502030303020204" pitchFamily="34" charset="0"/>
              <a:ea typeface="华文楷体" panose="02010600040101010101" pitchFamily="2" charset="-122"/>
              <a:sym typeface="Candara" panose="020E0502030303020204" pitchFamily="34" charset="0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466725" y="1268413"/>
            <a:ext cx="2073275" cy="661987"/>
            <a:chOff x="0" y="0"/>
            <a:chExt cx="2071702" cy="661806"/>
          </a:xfrm>
        </p:grpSpPr>
        <p:sp>
          <p:nvSpPr>
            <p:cNvPr id="25603" name="直线连接符 21"/>
            <p:cNvSpPr/>
            <p:nvPr/>
          </p:nvSpPr>
          <p:spPr>
            <a:xfrm flipV="1">
              <a:off x="0" y="656052"/>
              <a:ext cx="2071702" cy="5754"/>
            </a:xfrm>
            <a:prstGeom prst="line">
              <a:avLst/>
            </a:prstGeom>
            <a:ln w="38100" cap="flat" cmpd="sng">
              <a:solidFill>
                <a:srgbClr val="93B3D7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5604" name="Picture 3" descr="F:\七彩课堂插图板式封面\排版用图标、页眉页脚\标题图（终-排版用）共29个\析字乐园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1863" y="904875"/>
            <a:ext cx="2520950" cy="176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Box 5"/>
          <p:cNvSpPr/>
          <p:nvPr/>
        </p:nvSpPr>
        <p:spPr>
          <a:xfrm>
            <a:off x="2843213" y="1268413"/>
            <a:ext cx="28860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>
                <a:srgbClr val="FF0000"/>
              </a:buClr>
              <a:buSzPct val="105000"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4F81BD"/>
                </a:solidFill>
                <a:latin typeface="宋体" panose="02010600030101010101" pitchFamily="2" charset="-122"/>
                <a:sym typeface="黑体" panose="02010600030101010101" pitchFamily="49" charset="-122"/>
              </a:rPr>
              <a:t>近反义词</a:t>
            </a:r>
            <a:endParaRPr lang="zh-CN" altLang="en-US" sz="3200" b="1">
              <a:solidFill>
                <a:srgbClr val="4F81BD"/>
              </a:solidFill>
              <a:latin typeface="宋体" panose="02010600030101010101" pitchFamily="2" charset="-122"/>
              <a:sym typeface="黑体" panose="02010600030101010101" pitchFamily="49" charset="-122"/>
            </a:endParaRPr>
          </a:p>
        </p:txBody>
      </p:sp>
      <p:sp>
        <p:nvSpPr>
          <p:cNvPr id="14365" name="同侧圆角矩形 28"/>
          <p:cNvSpPr/>
          <p:nvPr/>
        </p:nvSpPr>
        <p:spPr>
          <a:xfrm>
            <a:off x="500063" y="1214438"/>
            <a:ext cx="2000250" cy="517525"/>
          </a:xfrm>
          <a:custGeom>
            <a:avLst/>
            <a:gdLst>
              <a:gd name="txL" fmla="*/ 0 w 2000250"/>
              <a:gd name="txT" fmla="*/ 0 h 517525"/>
              <a:gd name="txR" fmla="*/ 2000250 w 2000250"/>
              <a:gd name="txB" fmla="*/ 517525 h 517525"/>
            </a:gdLst>
            <a:ahLst/>
            <a:cxnLst>
              <a:cxn ang="0">
                <a:pos x="2000250" y="258763"/>
              </a:cxn>
              <a:cxn ang="5400000">
                <a:pos x="1000125" y="517525"/>
              </a:cxn>
              <a:cxn ang="10800000">
                <a:pos x="0" y="258763"/>
              </a:cxn>
              <a:cxn ang="16200000">
                <a:pos x="1000125" y="0"/>
              </a:cxn>
            </a:cxnLst>
            <a:rect l="txL" t="txT" r="txR" b="txB"/>
            <a:pathLst>
              <a:path w="2000250" h="517525">
                <a:moveTo>
                  <a:pt x="86256" y="0"/>
                </a:moveTo>
                <a:lnTo>
                  <a:pt x="1913994" y="0"/>
                </a:lnTo>
                <a:lnTo>
                  <a:pt x="1913993" y="0"/>
                </a:lnTo>
                <a:cubicBezTo>
                  <a:pt x="1961631" y="0"/>
                  <a:pt x="2000250" y="38618"/>
                  <a:pt x="2000250" y="86256"/>
                </a:cubicBezTo>
                <a:lnTo>
                  <a:pt x="2000250" y="517525"/>
                </a:lnTo>
                <a:lnTo>
                  <a:pt x="0" y="517525"/>
                </a:lnTo>
                <a:lnTo>
                  <a:pt x="0" y="86256"/>
                </a:lnTo>
                <a:cubicBezTo>
                  <a:pt x="0" y="38618"/>
                  <a:pt x="38618" y="0"/>
                  <a:pt x="86255" y="0"/>
                </a:cubicBezTo>
                <a:lnTo>
                  <a:pt x="86256" y="0"/>
                </a:lnTo>
                <a:close/>
              </a:path>
            </a:pathLst>
          </a:custGeom>
          <a:gradFill rotWithShape="1">
            <a:gsLst>
              <a:gs pos="0">
                <a:srgbClr val="CCDEFF">
                  <a:alpha val="100000"/>
                </a:srgbClr>
              </a:gs>
              <a:gs pos="35001">
                <a:srgbClr val="DAE7FF">
                  <a:alpha val="100000"/>
                </a:srgbClr>
              </a:gs>
              <a:gs pos="100000">
                <a:srgbClr val="F0F5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字词乐园</a:t>
            </a:r>
            <a:endParaRPr lang="zh-CN" altLang="en-US" sz="30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5607" name="TextBox 11"/>
          <p:cNvSpPr txBox="1"/>
          <p:nvPr/>
        </p:nvSpPr>
        <p:spPr>
          <a:xfrm>
            <a:off x="1500188" y="2852738"/>
            <a:ext cx="54308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强健</a:t>
            </a:r>
            <a:r>
              <a:rPr lang="en-US" altLang="zh-CN" sz="3600">
                <a:solidFill>
                  <a:srgbClr val="00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健壮  偶尔</a:t>
            </a:r>
            <a:r>
              <a:rPr lang="en-US" altLang="zh-CN" sz="3600">
                <a:solidFill>
                  <a:srgbClr val="00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偶然</a:t>
            </a:r>
            <a:endParaRPr lang="zh-CN" altLang="en-US" sz="3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5608" name="TextBox 2"/>
          <p:cNvSpPr txBox="1"/>
          <p:nvPr/>
        </p:nvSpPr>
        <p:spPr>
          <a:xfrm>
            <a:off x="500063" y="2205038"/>
            <a:ext cx="16240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近义词：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09" name="TextBox 12"/>
          <p:cNvSpPr txBox="1"/>
          <p:nvPr/>
        </p:nvSpPr>
        <p:spPr>
          <a:xfrm>
            <a:off x="652463" y="3789363"/>
            <a:ext cx="16240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反义词：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10" name="TextBox 13"/>
          <p:cNvSpPr txBox="1"/>
          <p:nvPr/>
        </p:nvSpPr>
        <p:spPr>
          <a:xfrm>
            <a:off x="1630363" y="4581525"/>
            <a:ext cx="64071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强健</a:t>
            </a:r>
            <a:r>
              <a:rPr lang="en-US" altLang="zh-CN" sz="3600">
                <a:solidFill>
                  <a:srgbClr val="00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虚弱  连绵</a:t>
            </a:r>
            <a:r>
              <a:rPr lang="en-US" altLang="zh-CN" sz="3600">
                <a:solidFill>
                  <a:srgbClr val="00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间断</a:t>
            </a:r>
            <a:endParaRPr lang="zh-CN" altLang="en-US" sz="3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ldLvl="0"/>
      <p:bldP spid="143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TextBox 6"/>
          <p:cNvSpPr/>
          <p:nvPr/>
        </p:nvSpPr>
        <p:spPr>
          <a:xfrm>
            <a:off x="7429500" y="357188"/>
            <a:ext cx="121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课件</a:t>
            </a:r>
            <a:r>
              <a:rPr lang="zh-CN" altLang="en-US" sz="2000">
                <a:solidFill>
                  <a:srgbClr val="00B0F0"/>
                </a:solidFill>
                <a:latin typeface="Candara" panose="020E0502030303020204" pitchFamily="34" charset="0"/>
                <a:ea typeface="华文楷体" panose="02010600040101010101" pitchFamily="2" charset="-122"/>
                <a:sym typeface="Candara" panose="020E0502030303020204" pitchFamily="34" charset="0"/>
              </a:rPr>
              <a:t>PPT</a:t>
            </a:r>
            <a:endParaRPr lang="zh-CN" altLang="en-US" sz="2000">
              <a:solidFill>
                <a:srgbClr val="00B0F0"/>
              </a:solidFill>
              <a:latin typeface="Candara" panose="020E0502030303020204" pitchFamily="34" charset="0"/>
              <a:ea typeface="华文楷体" panose="02010600040101010101" pitchFamily="2" charset="-122"/>
              <a:sym typeface="Candara" panose="020E0502030303020204" pitchFamily="34" charset="0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466725" y="1268413"/>
            <a:ext cx="2073275" cy="661987"/>
            <a:chOff x="0" y="0"/>
            <a:chExt cx="2071702" cy="661806"/>
          </a:xfrm>
        </p:grpSpPr>
        <p:sp>
          <p:nvSpPr>
            <p:cNvPr id="26627" name="直线连接符 21"/>
            <p:cNvSpPr/>
            <p:nvPr/>
          </p:nvSpPr>
          <p:spPr>
            <a:xfrm flipV="1">
              <a:off x="0" y="656052"/>
              <a:ext cx="2071702" cy="5754"/>
            </a:xfrm>
            <a:prstGeom prst="line">
              <a:avLst/>
            </a:prstGeom>
            <a:ln w="38100" cap="flat" cmpd="sng">
              <a:solidFill>
                <a:srgbClr val="93B3D7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6628" name="Picture 3" descr="F:\七彩课堂插图板式封面\排版用图标、页眉页脚\标题图（终-排版用）共29个\析字乐园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1863" y="904875"/>
            <a:ext cx="2520950" cy="176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Box 5"/>
          <p:cNvSpPr/>
          <p:nvPr/>
        </p:nvSpPr>
        <p:spPr>
          <a:xfrm>
            <a:off x="2843213" y="1268413"/>
            <a:ext cx="28860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>
                <a:srgbClr val="FF0000"/>
              </a:buClr>
              <a:buSzPct val="105000"/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4F81BD"/>
                </a:solidFill>
                <a:latin typeface="宋体" panose="02010600030101010101" pitchFamily="2" charset="-122"/>
                <a:sym typeface="黑体" panose="02010600030101010101" pitchFamily="49" charset="-122"/>
              </a:rPr>
              <a:t>近反义词</a:t>
            </a:r>
            <a:endParaRPr lang="zh-CN" altLang="en-US" sz="3200" b="1">
              <a:solidFill>
                <a:srgbClr val="4F81BD"/>
              </a:solidFill>
              <a:latin typeface="宋体" panose="02010600030101010101" pitchFamily="2" charset="-122"/>
              <a:sym typeface="黑体" panose="02010600030101010101" pitchFamily="49" charset="-122"/>
            </a:endParaRPr>
          </a:p>
        </p:txBody>
      </p:sp>
      <p:sp>
        <p:nvSpPr>
          <p:cNvPr id="14365" name="同侧圆角矩形 28"/>
          <p:cNvSpPr/>
          <p:nvPr/>
        </p:nvSpPr>
        <p:spPr>
          <a:xfrm>
            <a:off x="500063" y="1214438"/>
            <a:ext cx="2000250" cy="517525"/>
          </a:xfrm>
          <a:custGeom>
            <a:avLst/>
            <a:gdLst>
              <a:gd name="txL" fmla="*/ 0 w 2000250"/>
              <a:gd name="txT" fmla="*/ 0 h 517525"/>
              <a:gd name="txR" fmla="*/ 2000250 w 2000250"/>
              <a:gd name="txB" fmla="*/ 517525 h 517525"/>
            </a:gdLst>
            <a:ahLst/>
            <a:cxnLst>
              <a:cxn ang="0">
                <a:pos x="2000250" y="258763"/>
              </a:cxn>
              <a:cxn ang="5400000">
                <a:pos x="1000125" y="517525"/>
              </a:cxn>
              <a:cxn ang="10800000">
                <a:pos x="0" y="258763"/>
              </a:cxn>
              <a:cxn ang="16200000">
                <a:pos x="1000125" y="0"/>
              </a:cxn>
            </a:cxnLst>
            <a:rect l="txL" t="txT" r="txR" b="txB"/>
            <a:pathLst>
              <a:path w="2000250" h="517525">
                <a:moveTo>
                  <a:pt x="86256" y="0"/>
                </a:moveTo>
                <a:lnTo>
                  <a:pt x="1913994" y="0"/>
                </a:lnTo>
                <a:lnTo>
                  <a:pt x="1913993" y="0"/>
                </a:lnTo>
                <a:cubicBezTo>
                  <a:pt x="1961631" y="0"/>
                  <a:pt x="2000250" y="38618"/>
                  <a:pt x="2000250" y="86256"/>
                </a:cubicBezTo>
                <a:lnTo>
                  <a:pt x="2000250" y="517525"/>
                </a:lnTo>
                <a:lnTo>
                  <a:pt x="0" y="517525"/>
                </a:lnTo>
                <a:lnTo>
                  <a:pt x="0" y="86256"/>
                </a:lnTo>
                <a:cubicBezTo>
                  <a:pt x="0" y="38618"/>
                  <a:pt x="38618" y="0"/>
                  <a:pt x="86255" y="0"/>
                </a:cubicBezTo>
                <a:lnTo>
                  <a:pt x="86256" y="0"/>
                </a:lnTo>
                <a:close/>
              </a:path>
            </a:pathLst>
          </a:custGeom>
          <a:gradFill rotWithShape="1">
            <a:gsLst>
              <a:gs pos="0">
                <a:srgbClr val="CCDEFF">
                  <a:alpha val="100000"/>
                </a:srgbClr>
              </a:gs>
              <a:gs pos="35001">
                <a:srgbClr val="DAE7FF">
                  <a:alpha val="100000"/>
                </a:srgbClr>
              </a:gs>
              <a:gs pos="100000">
                <a:srgbClr val="F0F5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字词乐园</a:t>
            </a:r>
            <a:endParaRPr lang="zh-CN" altLang="en-US" sz="30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631" name="TextBox 11"/>
          <p:cNvSpPr txBox="1"/>
          <p:nvPr/>
        </p:nvSpPr>
        <p:spPr>
          <a:xfrm>
            <a:off x="1500188" y="2852738"/>
            <a:ext cx="54308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奇妙</a:t>
            </a:r>
            <a:r>
              <a:rPr lang="en-US" altLang="zh-CN" sz="3600">
                <a:solidFill>
                  <a:srgbClr val="00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奇异  开朗</a:t>
            </a:r>
            <a:r>
              <a:rPr lang="en-US" altLang="zh-CN" sz="3600">
                <a:solidFill>
                  <a:srgbClr val="00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爽朗</a:t>
            </a:r>
            <a:endParaRPr lang="zh-CN" altLang="en-US" sz="3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6632" name="TextBox 2"/>
          <p:cNvSpPr txBox="1"/>
          <p:nvPr/>
        </p:nvSpPr>
        <p:spPr>
          <a:xfrm>
            <a:off x="500063" y="2205038"/>
            <a:ext cx="16240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近义词：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33" name="TextBox 12"/>
          <p:cNvSpPr txBox="1"/>
          <p:nvPr/>
        </p:nvSpPr>
        <p:spPr>
          <a:xfrm>
            <a:off x="652463" y="3789363"/>
            <a:ext cx="16240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</a:rPr>
              <a:t>反义词：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34" name="TextBox 13"/>
          <p:cNvSpPr txBox="1"/>
          <p:nvPr/>
        </p:nvSpPr>
        <p:spPr>
          <a:xfrm>
            <a:off x="1630363" y="4581525"/>
            <a:ext cx="64071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无奇不有</a:t>
            </a:r>
            <a:r>
              <a:rPr lang="en-US" altLang="zh-CN" sz="3600">
                <a:solidFill>
                  <a:srgbClr val="00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3600">
                <a:solidFill>
                  <a:srgbClr val="000000"/>
                </a:solidFill>
                <a:latin typeface="宋体" panose="02010600030101010101" pitchFamily="2" charset="-122"/>
              </a:rPr>
              <a:t>平淡无奇</a:t>
            </a:r>
            <a:endParaRPr lang="zh-CN" altLang="en-US" sz="3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ldLvl="0"/>
      <p:bldP spid="143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同侧圆角矩形 4"/>
          <p:cNvSpPr/>
          <p:nvPr/>
        </p:nvSpPr>
        <p:spPr>
          <a:xfrm>
            <a:off x="468313" y="2205038"/>
            <a:ext cx="7848600" cy="1079500"/>
          </a:xfrm>
          <a:custGeom>
            <a:avLst/>
            <a:gdLst>
              <a:gd name="txL" fmla="*/ 0 w 8358187"/>
              <a:gd name="txT" fmla="*/ 0 h 517525"/>
              <a:gd name="txR" fmla="*/ 8358187 w 8358187"/>
              <a:gd name="txB" fmla="*/ 517525 h 517525"/>
            </a:gdLst>
            <a:ahLst/>
            <a:cxnLst>
              <a:cxn ang="0">
                <a:pos x="6920162" y="4898548"/>
              </a:cxn>
              <a:cxn ang="5400000">
                <a:pos x="3460081" y="9797079"/>
              </a:cxn>
              <a:cxn ang="10800000">
                <a:pos x="0" y="4898548"/>
              </a:cxn>
              <a:cxn ang="16200000">
                <a:pos x="3460081" y="0"/>
              </a:cxn>
            </a:cxnLst>
            <a:rect l="txL" t="txT" r="txR" b="txB"/>
            <a:pathLst>
              <a:path w="8358187" h="517525">
                <a:moveTo>
                  <a:pt x="86256" y="0"/>
                </a:moveTo>
                <a:lnTo>
                  <a:pt x="8271931" y="0"/>
                </a:lnTo>
                <a:lnTo>
                  <a:pt x="8271930" y="0"/>
                </a:lnTo>
                <a:cubicBezTo>
                  <a:pt x="8319568" y="0"/>
                  <a:pt x="8358187" y="38618"/>
                  <a:pt x="8358187" y="86256"/>
                </a:cubicBezTo>
                <a:lnTo>
                  <a:pt x="8358187" y="517525"/>
                </a:lnTo>
                <a:lnTo>
                  <a:pt x="0" y="517525"/>
                </a:lnTo>
                <a:lnTo>
                  <a:pt x="0" y="86256"/>
                </a:lnTo>
                <a:cubicBezTo>
                  <a:pt x="0" y="38618"/>
                  <a:pt x="38618" y="0"/>
                  <a:pt x="86255" y="0"/>
                </a:cubicBezTo>
                <a:lnTo>
                  <a:pt x="86256" y="0"/>
                </a:lnTo>
                <a:close/>
              </a:path>
            </a:pathLst>
          </a:custGeom>
          <a:gradFill rotWithShape="1">
            <a:gsLst>
              <a:gs pos="0">
                <a:srgbClr val="CCDEFF">
                  <a:alpha val="100000"/>
                </a:srgbClr>
              </a:gs>
              <a:gs pos="35001">
                <a:srgbClr val="DAE7FF">
                  <a:alpha val="100000"/>
                </a:srgbClr>
              </a:gs>
              <a:gs pos="100000">
                <a:srgbClr val="F0F5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谜语识字：</a:t>
            </a:r>
            <a:endParaRPr lang="zh-CN" altLang="en-US" sz="36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自有一日出头天</a:t>
            </a: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。（打一字）</a:t>
            </a:r>
            <a:endParaRPr lang="en-US" altLang="en-US" sz="36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12" name="同侧圆角矩形 5"/>
          <p:cNvSpPr/>
          <p:nvPr/>
        </p:nvSpPr>
        <p:spPr>
          <a:xfrm>
            <a:off x="7308850" y="2708275"/>
            <a:ext cx="865188" cy="517525"/>
          </a:xfrm>
          <a:custGeom>
            <a:avLst/>
            <a:gdLst>
              <a:gd name="txL" fmla="*/ 0 w 500062"/>
              <a:gd name="txT" fmla="*/ 0 h 517525"/>
              <a:gd name="txR" fmla="*/ 500062 w 500062"/>
              <a:gd name="txB" fmla="*/ 517525 h 517525"/>
            </a:gdLst>
            <a:ahLst/>
            <a:cxnLst>
              <a:cxn ang="0">
                <a:pos x="4480953" y="258763"/>
              </a:cxn>
              <a:cxn ang="5400000">
                <a:pos x="2240474" y="517525"/>
              </a:cxn>
              <a:cxn ang="10800000">
                <a:pos x="0" y="258763"/>
              </a:cxn>
              <a:cxn ang="16200000">
                <a:pos x="2240474" y="0"/>
              </a:cxn>
            </a:cxnLst>
            <a:rect l="txL" t="txT" r="txR" b="txB"/>
            <a:pathLst>
              <a:path w="500062" h="517525">
                <a:moveTo>
                  <a:pt x="83345" y="0"/>
                </a:moveTo>
                <a:lnTo>
                  <a:pt x="416717" y="0"/>
                </a:lnTo>
                <a:lnTo>
                  <a:pt x="416716" y="0"/>
                </a:lnTo>
                <a:cubicBezTo>
                  <a:pt x="462747" y="0"/>
                  <a:pt x="500062" y="37314"/>
                  <a:pt x="500062" y="83345"/>
                </a:cubicBezTo>
                <a:lnTo>
                  <a:pt x="500062" y="517525"/>
                </a:lnTo>
                <a:lnTo>
                  <a:pt x="0" y="517525"/>
                </a:lnTo>
                <a:lnTo>
                  <a:pt x="0" y="83345"/>
                </a:lnTo>
                <a:cubicBezTo>
                  <a:pt x="0" y="37314"/>
                  <a:pt x="37314" y="0"/>
                  <a:pt x="83344" y="0"/>
                </a:cubicBezTo>
                <a:lnTo>
                  <a:pt x="83345" y="0"/>
                </a:lnTo>
                <a:close/>
              </a:path>
            </a:pathLst>
          </a:custGeom>
          <a:gradFill rotWithShape="1">
            <a:gsLst>
              <a:gs pos="0">
                <a:srgbClr val="CCDEFF">
                  <a:alpha val="100000"/>
                </a:srgbClr>
              </a:gs>
              <a:gs pos="35001">
                <a:srgbClr val="DAE7FF">
                  <a:alpha val="100000"/>
                </a:srgbClr>
              </a:gs>
              <a:gs pos="100000">
                <a:srgbClr val="F0F5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春</a:t>
            </a:r>
            <a:endParaRPr lang="zh-CN" altLang="en-US" sz="30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13" name="同侧圆角矩形 6"/>
          <p:cNvSpPr/>
          <p:nvPr/>
        </p:nvSpPr>
        <p:spPr>
          <a:xfrm>
            <a:off x="684213" y="3789363"/>
            <a:ext cx="7602537" cy="1371600"/>
          </a:xfrm>
          <a:custGeom>
            <a:avLst/>
            <a:gdLst>
              <a:gd name="txL" fmla="*/ 0 w 6429375"/>
              <a:gd name="txT" fmla="*/ 0 h 517525"/>
              <a:gd name="txR" fmla="*/ 6429375 w 6429375"/>
              <a:gd name="txB" fmla="*/ 517525 h 517525"/>
            </a:gdLst>
            <a:ahLst/>
            <a:cxnLst>
              <a:cxn ang="0">
                <a:pos x="7602537" y="685801"/>
              </a:cxn>
              <a:cxn ang="5400000">
                <a:pos x="3801269" y="1371600"/>
              </a:cxn>
              <a:cxn ang="10800000">
                <a:pos x="0" y="685801"/>
              </a:cxn>
              <a:cxn ang="16200000">
                <a:pos x="3801269" y="0"/>
              </a:cxn>
            </a:cxnLst>
            <a:rect l="txL" t="txT" r="txR" b="txB"/>
            <a:pathLst>
              <a:path w="6429375" h="517525">
                <a:moveTo>
                  <a:pt x="86256" y="0"/>
                </a:moveTo>
                <a:lnTo>
                  <a:pt x="6343119" y="0"/>
                </a:lnTo>
                <a:lnTo>
                  <a:pt x="6343118" y="0"/>
                </a:lnTo>
                <a:cubicBezTo>
                  <a:pt x="6390756" y="0"/>
                  <a:pt x="6429375" y="38618"/>
                  <a:pt x="6429375" y="86256"/>
                </a:cubicBezTo>
                <a:lnTo>
                  <a:pt x="6429375" y="517525"/>
                </a:lnTo>
                <a:lnTo>
                  <a:pt x="0" y="517525"/>
                </a:lnTo>
                <a:lnTo>
                  <a:pt x="0" y="86256"/>
                </a:lnTo>
                <a:cubicBezTo>
                  <a:pt x="0" y="38618"/>
                  <a:pt x="38618" y="0"/>
                  <a:pt x="86255" y="0"/>
                </a:cubicBezTo>
                <a:lnTo>
                  <a:pt x="86256" y="0"/>
                </a:lnTo>
                <a:close/>
              </a:path>
            </a:pathLst>
          </a:custGeom>
          <a:gradFill rotWithShape="1">
            <a:gsLst>
              <a:gs pos="0">
                <a:srgbClr val="CCDEFF">
                  <a:alpha val="100000"/>
                </a:srgbClr>
              </a:gs>
              <a:gs pos="35001">
                <a:srgbClr val="DAE7FF">
                  <a:alpha val="100000"/>
                </a:srgbClr>
              </a:gs>
              <a:gs pos="100000">
                <a:srgbClr val="F0F5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加减识字：</a:t>
            </a:r>
            <a:endParaRPr lang="en-US" altLang="zh-CN" sz="36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区</a:t>
            </a:r>
            <a:r>
              <a:rPr lang="en-US" altLang="zh-CN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鸟</a:t>
            </a:r>
            <a:r>
              <a:rPr lang="en-US" altLang="zh-CN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     ）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14" name="同侧圆角矩形 7"/>
          <p:cNvSpPr/>
          <p:nvPr/>
        </p:nvSpPr>
        <p:spPr>
          <a:xfrm>
            <a:off x="7524750" y="4581525"/>
            <a:ext cx="571500" cy="517525"/>
          </a:xfrm>
          <a:custGeom>
            <a:avLst/>
            <a:gdLst>
              <a:gd name="txL" fmla="*/ 0 w 571500"/>
              <a:gd name="txT" fmla="*/ 0 h 517525"/>
              <a:gd name="txR" fmla="*/ 571500 w 571500"/>
              <a:gd name="txB" fmla="*/ 517525 h 517525"/>
            </a:gdLst>
            <a:ahLst/>
            <a:cxnLst>
              <a:cxn ang="0">
                <a:pos x="571500" y="258763"/>
              </a:cxn>
              <a:cxn ang="5400000">
                <a:pos x="285750" y="517525"/>
              </a:cxn>
              <a:cxn ang="10800000">
                <a:pos x="0" y="258763"/>
              </a:cxn>
              <a:cxn ang="16200000">
                <a:pos x="285750" y="0"/>
              </a:cxn>
            </a:cxnLst>
            <a:rect l="txL" t="txT" r="txR" b="txB"/>
            <a:pathLst>
              <a:path w="571500" h="517525">
                <a:moveTo>
                  <a:pt x="86256" y="0"/>
                </a:moveTo>
                <a:lnTo>
                  <a:pt x="485244" y="0"/>
                </a:lnTo>
                <a:lnTo>
                  <a:pt x="485243" y="0"/>
                </a:lnTo>
                <a:cubicBezTo>
                  <a:pt x="532881" y="0"/>
                  <a:pt x="571500" y="38618"/>
                  <a:pt x="571500" y="86256"/>
                </a:cubicBezTo>
                <a:lnTo>
                  <a:pt x="571500" y="517525"/>
                </a:lnTo>
                <a:lnTo>
                  <a:pt x="0" y="517525"/>
                </a:lnTo>
                <a:lnTo>
                  <a:pt x="0" y="86256"/>
                </a:lnTo>
                <a:cubicBezTo>
                  <a:pt x="0" y="38618"/>
                  <a:pt x="38618" y="0"/>
                  <a:pt x="86255" y="0"/>
                </a:cubicBezTo>
                <a:lnTo>
                  <a:pt x="86256" y="0"/>
                </a:lnTo>
                <a:close/>
              </a:path>
            </a:pathLst>
          </a:custGeom>
          <a:gradFill rotWithShape="1">
            <a:gsLst>
              <a:gs pos="0">
                <a:srgbClr val="CCDEFF">
                  <a:alpha val="100000"/>
                </a:srgbClr>
              </a:gs>
              <a:gs pos="35001">
                <a:srgbClr val="DAE7FF">
                  <a:alpha val="100000"/>
                </a:srgbClr>
              </a:gs>
              <a:gs pos="100000">
                <a:srgbClr val="F0F5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鸥</a:t>
            </a:r>
            <a:endParaRPr lang="zh-CN" altLang="en-US" sz="3600" b="1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7" name="组合 5"/>
          <p:cNvGrpSpPr/>
          <p:nvPr/>
        </p:nvGrpSpPr>
        <p:grpSpPr>
          <a:xfrm>
            <a:off x="527050" y="1069975"/>
            <a:ext cx="2073275" cy="661988"/>
            <a:chOff x="0" y="0"/>
            <a:chExt cx="2071702" cy="661806"/>
          </a:xfrm>
        </p:grpSpPr>
        <p:sp>
          <p:nvSpPr>
            <p:cNvPr id="27654" name="直线连接符 21"/>
            <p:cNvSpPr/>
            <p:nvPr/>
          </p:nvSpPr>
          <p:spPr>
            <a:xfrm flipV="1">
              <a:off x="0" y="656052"/>
              <a:ext cx="2071702" cy="5754"/>
            </a:xfrm>
            <a:prstGeom prst="line">
              <a:avLst/>
            </a:prstGeom>
            <a:ln w="38100" cap="flat" cmpd="sng">
              <a:solidFill>
                <a:srgbClr val="93B3D7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" name="同侧圆角矩形 28"/>
          <p:cNvSpPr/>
          <p:nvPr/>
        </p:nvSpPr>
        <p:spPr>
          <a:xfrm>
            <a:off x="560388" y="1016000"/>
            <a:ext cx="2000250" cy="517525"/>
          </a:xfrm>
          <a:custGeom>
            <a:avLst/>
            <a:gdLst>
              <a:gd name="txL" fmla="*/ 0 w 2000250"/>
              <a:gd name="txT" fmla="*/ 0 h 517525"/>
              <a:gd name="txR" fmla="*/ 2000250 w 2000250"/>
              <a:gd name="txB" fmla="*/ 517525 h 517525"/>
            </a:gdLst>
            <a:ahLst/>
            <a:cxnLst>
              <a:cxn ang="0">
                <a:pos x="2000250" y="258763"/>
              </a:cxn>
              <a:cxn ang="5400000">
                <a:pos x="1000125" y="517525"/>
              </a:cxn>
              <a:cxn ang="10800000">
                <a:pos x="0" y="258763"/>
              </a:cxn>
              <a:cxn ang="16200000">
                <a:pos x="1000125" y="0"/>
              </a:cxn>
            </a:cxnLst>
            <a:rect l="txL" t="txT" r="txR" b="txB"/>
            <a:pathLst>
              <a:path w="2000250" h="517525">
                <a:moveTo>
                  <a:pt x="86256" y="0"/>
                </a:moveTo>
                <a:lnTo>
                  <a:pt x="1913994" y="0"/>
                </a:lnTo>
                <a:lnTo>
                  <a:pt x="1913993" y="0"/>
                </a:lnTo>
                <a:cubicBezTo>
                  <a:pt x="1961631" y="0"/>
                  <a:pt x="2000250" y="38618"/>
                  <a:pt x="2000250" y="86256"/>
                </a:cubicBezTo>
                <a:lnTo>
                  <a:pt x="2000250" y="517525"/>
                </a:lnTo>
                <a:lnTo>
                  <a:pt x="0" y="517525"/>
                </a:lnTo>
                <a:lnTo>
                  <a:pt x="0" y="86256"/>
                </a:lnTo>
                <a:cubicBezTo>
                  <a:pt x="0" y="38618"/>
                  <a:pt x="38618" y="0"/>
                  <a:pt x="86255" y="0"/>
                </a:cubicBezTo>
                <a:lnTo>
                  <a:pt x="86256" y="0"/>
                </a:lnTo>
                <a:close/>
              </a:path>
            </a:pathLst>
          </a:custGeom>
          <a:gradFill rotWithShape="1">
            <a:gsLst>
              <a:gs pos="0">
                <a:srgbClr val="CCDEFF">
                  <a:alpha val="100000"/>
                </a:srgbClr>
              </a:gs>
              <a:gs pos="35001">
                <a:srgbClr val="DAE7FF">
                  <a:alpha val="100000"/>
                </a:srgbClr>
              </a:gs>
              <a:gs pos="100000">
                <a:srgbClr val="F0F5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字词乐园</a:t>
            </a:r>
            <a:endParaRPr lang="zh-CN" altLang="en-US" sz="30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656" name="矩形 1"/>
          <p:cNvSpPr/>
          <p:nvPr/>
        </p:nvSpPr>
        <p:spPr>
          <a:xfrm>
            <a:off x="2713038" y="1054100"/>
            <a:ext cx="1724025" cy="55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4F81BD"/>
                </a:solidFill>
                <a:latin typeface="宋体" panose="02010600030101010101" pitchFamily="2" charset="-122"/>
              </a:rPr>
              <a:t>趣味识字</a:t>
            </a:r>
            <a:endParaRPr lang="zh-CN" altLang="en-US" sz="3000" b="1">
              <a:solidFill>
                <a:srgbClr val="4F81BD"/>
              </a:solidFill>
              <a:latin typeface="宋体" panose="02010600030101010101" pitchFamily="2" charset="-122"/>
            </a:endParaRPr>
          </a:p>
        </p:txBody>
      </p:sp>
      <p:sp>
        <p:nvSpPr>
          <p:cNvPr id="27657" name="Rectangle 10"/>
          <p:cNvSpPr/>
          <p:nvPr/>
        </p:nvSpPr>
        <p:spPr>
          <a:xfrm>
            <a:off x="7308850" y="333375"/>
            <a:ext cx="10890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Arial" panose="020B0604020202020204" pitchFamily="34" charset="0"/>
                <a:sym typeface="华文楷体" panose="02010600040101010101" pitchFamily="2" charset="-122"/>
              </a:rPr>
              <a:t>课件</a:t>
            </a:r>
            <a:r>
              <a:rPr lang="zh-CN" altLang="zh-CN">
                <a:solidFill>
                  <a:srgbClr val="00B0F0"/>
                </a:solidFill>
                <a:latin typeface="Arial" panose="020B0604020202020204" pitchFamily="34" charset="0"/>
                <a:sym typeface="Candara" panose="020E0502030303020204" pitchFamily="34" charset="0"/>
              </a:rPr>
              <a:t>PPT</a:t>
            </a:r>
            <a:endParaRPr lang="zh-CN" altLang="en-US">
              <a:solidFill>
                <a:srgbClr val="00B0F0"/>
              </a:solidFill>
              <a:latin typeface="Arial" panose="020B0604020202020204" pitchFamily="34" charset="0"/>
              <a:sym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4" grpId="0" animBg="1"/>
      <p:bldP spid="9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1846</Words>
  <Application>WPS 演示</Application>
  <PresentationFormat>在屏幕上显示</PresentationFormat>
  <Paragraphs>237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MingLiU-ExtB</vt:lpstr>
      <vt:lpstr>黑体</vt:lpstr>
      <vt:lpstr>华文楷体</vt:lpstr>
      <vt:lpstr>Candara</vt:lpstr>
      <vt:lpstr>华文新魏</vt:lpstr>
      <vt:lpstr>楷体_GB2312</vt:lpstr>
      <vt:lpstr>微软雅黑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184</cp:revision>
  <dcterms:created xsi:type="dcterms:W3CDTF">2015-11-21T00:21:00Z</dcterms:created>
  <dcterms:modified xsi:type="dcterms:W3CDTF">2017-10-20T04:56:38Z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