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3"/>
    <p:sldId id="296" r:id="rId4"/>
    <p:sldId id="288" r:id="rId5"/>
    <p:sldId id="265" r:id="rId6"/>
    <p:sldId id="289" r:id="rId7"/>
    <p:sldId id="320" r:id="rId8"/>
    <p:sldId id="291" r:id="rId9"/>
    <p:sldId id="303" r:id="rId10"/>
    <p:sldId id="297" r:id="rId11"/>
    <p:sldId id="279" r:id="rId12"/>
    <p:sldId id="302" r:id="rId13"/>
    <p:sldId id="314" r:id="rId14"/>
    <p:sldId id="313" r:id="rId15"/>
    <p:sldId id="298" r:id="rId16"/>
    <p:sldId id="293" r:id="rId17"/>
    <p:sldId id="300" r:id="rId18"/>
    <p:sldId id="304" r:id="rId19"/>
    <p:sldId id="305" r:id="rId20"/>
    <p:sldId id="307" r:id="rId21"/>
    <p:sldId id="317" r:id="rId22"/>
    <p:sldId id="283" r:id="rId23"/>
    <p:sldId id="301" r:id="rId24"/>
    <p:sldId id="308" r:id="rId25"/>
    <p:sldId id="309" r:id="rId26"/>
    <p:sldId id="294" r:id="rId27"/>
    <p:sldId id="321" r:id="rId28"/>
    <p:sldId id="286" r:id="rId29"/>
    <p:sldId id="315" r:id="rId30"/>
    <p:sldId id="311" r:id="rId31"/>
    <p:sldId id="272" r:id="rId3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29"/>
    <p:restoredTop sz="94660"/>
  </p:normalViewPr>
  <p:slideViewPr>
    <p:cSldViewPr showGuides="1">
      <p:cViewPr varScale="1">
        <p:scale>
          <a:sx n="75" d="100"/>
          <a:sy n="75" d="100"/>
        </p:scale>
        <p:origin x="-3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microsoft.com/office/2007/relationships/media" Target="file:///H:\&#26408;&#20848;&#20174;&#20891;\&#32456;&#32467;&#29256;\&#40644;&#27827;&#22774;&#21475;&#28689;&#24067;.mp4%2000_00_00-00_00_30.wmv" TargetMode="External"/><Relationship Id="rId1" Type="http://schemas.openxmlformats.org/officeDocument/2006/relationships/video" Target="file:///H:\&#26408;&#20848;&#20174;&#20891;\&#32456;&#32467;&#29256;\&#40644;&#27827;&#22774;&#21475;&#28689;&#24067;.mp4%2000_00_00-00_00_30.wmv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microsoft.com/office/2007/relationships/media" Target="file:///H:\&#35782;&#23383;6\&#39640;&#23665;&#27969;&#27700;.mp3" TargetMode="External"/><Relationship Id="rId1" Type="http://schemas.openxmlformats.org/officeDocument/2006/relationships/audio" Target="file:///H:\&#35782;&#23383;6\&#39640;&#23665;&#27969;&#27700;.mp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标题 22529"/>
          <p:cNvSpPr>
            <a:spLocks noGrp="1"/>
          </p:cNvSpPr>
          <p:nvPr>
            <p:ph type="ctrTitle"/>
          </p:nvPr>
        </p:nvSpPr>
        <p:spPr>
          <a:xfrm>
            <a:off x="0" y="1844675"/>
            <a:ext cx="7772400" cy="1143000"/>
          </a:xfrm>
          <a:ln/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木兰从军</a:t>
            </a:r>
            <a:endParaRPr lang="zh-CN" altLang="en-US"/>
          </a:p>
        </p:txBody>
      </p:sp>
      <p:pic>
        <p:nvPicPr>
          <p:cNvPr id="22531" name="图片 22530" descr="Untitled-花木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52475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2" name="文本框 22531"/>
          <p:cNvSpPr txBox="1"/>
          <p:nvPr/>
        </p:nvSpPr>
        <p:spPr>
          <a:xfrm>
            <a:off x="8259763" y="184467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7497763" y="0"/>
            <a:ext cx="1646237" cy="6858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vert="eaVert">
            <a:spAutoFit/>
          </a:bodyPr>
          <a:p>
            <a:r>
              <a:rPr lang="en-US" altLang="zh-CN" sz="9600" dirty="0">
                <a:latin typeface="Times New Roman" panose="02020603050405020304" pitchFamily="18" charset="0"/>
              </a:rPr>
              <a:t>   </a:t>
            </a:r>
            <a:r>
              <a:rPr lang="zh-CN" altLang="en-US" sz="9600" dirty="0">
                <a:solidFill>
                  <a:srgbClr val="3366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木兰从军</a:t>
            </a:r>
            <a:endParaRPr lang="zh-CN" altLang="en-US" sz="9600" dirty="0">
              <a:solidFill>
                <a:srgbClr val="3366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5" name="文本框 28674"/>
          <p:cNvSpPr txBox="1"/>
          <p:nvPr/>
        </p:nvSpPr>
        <p:spPr>
          <a:xfrm>
            <a:off x="755650" y="1412875"/>
            <a:ext cx="7561263" cy="3386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en-US" altLang="zh-CN" sz="4800" dirty="0">
                <a:solidFill>
                  <a:srgbClr val="3366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    </a:t>
            </a:r>
            <a:r>
              <a:rPr lang="zh-CN" altLang="en-US" sz="4800" b="1" dirty="0">
                <a:solidFill>
                  <a:srgbClr val="3366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展开想象，说说木兰是怎样说服家人，替父从军的？</a:t>
            </a:r>
            <a:endParaRPr lang="zh-CN" altLang="x-none" sz="4800" b="1" dirty="0">
              <a:solidFill>
                <a:srgbClr val="3366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800" b="1" dirty="0">
              <a:solidFill>
                <a:srgbClr val="3366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矩形 55297"/>
          <p:cNvSpPr/>
          <p:nvPr/>
        </p:nvSpPr>
        <p:spPr>
          <a:xfrm>
            <a:off x="395288" y="407988"/>
            <a:ext cx="8497887" cy="5453062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anchor="ctr"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       </a:t>
            </a:r>
            <a:r>
              <a:rPr lang="zh-CN" altLang="en-US" sz="3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父亲说：“木兰呀！你是女孩子，怎能去当兵呢，还是我去吧。”木兰拉着父亲的手说：“</a:t>
            </a:r>
            <a:r>
              <a:rPr lang="zh-CN" altLang="en-US" sz="3200" b="1" u="sng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                 </a:t>
            </a:r>
            <a:r>
              <a:rPr lang="zh-CN" altLang="en-US" sz="3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。” </a:t>
            </a:r>
            <a:endParaRPr lang="zh-CN" altLang="en-US" sz="32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</a:t>
            </a:r>
            <a:endParaRPr lang="zh-CN" altLang="en-US" sz="32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弟弟说：“姐姐，我是男孩子，应该我去！”木兰摸着弟弟的头说：“</a:t>
            </a:r>
            <a:r>
              <a:rPr lang="zh-CN" altLang="en-US" sz="3200" b="1" u="sng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                </a:t>
            </a:r>
            <a:r>
              <a:rPr lang="zh-CN" altLang="en-US" sz="3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。” </a:t>
            </a:r>
            <a:endParaRPr lang="zh-CN" altLang="en-US" sz="32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zh-CN" altLang="en-US" sz="32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母亲说：“木兰，我真怕你遇到危险，要不我们跟朝廷说说，我们都不去了！”木兰说：“</a:t>
            </a:r>
            <a:r>
              <a:rPr lang="zh-CN" altLang="en-US" sz="3200" b="1" u="sng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                    </a:t>
            </a:r>
            <a:r>
              <a:rPr lang="zh-CN" altLang="en-US" sz="3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。”</a:t>
            </a:r>
            <a:endParaRPr lang="zh-CN" altLang="en-US" sz="32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文本框 68609"/>
          <p:cNvSpPr txBox="1"/>
          <p:nvPr/>
        </p:nvSpPr>
        <p:spPr>
          <a:xfrm>
            <a:off x="0" y="1628775"/>
            <a:ext cx="9144000" cy="2287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填空：</a:t>
            </a:r>
            <a:endParaRPr lang="zh-CN" altLang="en-US" sz="4800" b="1" dirty="0">
              <a:solidFill>
                <a:srgbClr val="FF33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endParaRPr lang="zh-CN" altLang="en-US" sz="4800" b="1" dirty="0">
              <a:solidFill>
                <a:srgbClr val="FF33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花木兰是一位</a:t>
            </a:r>
            <a:r>
              <a:rPr lang="zh-CN" altLang="en-US" sz="4800" b="1" u="sng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</a:t>
            </a: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的女英雄。</a:t>
            </a:r>
            <a:endParaRPr lang="zh-CN" altLang="en-US" sz="48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文本框 67585"/>
          <p:cNvSpPr txBox="1"/>
          <p:nvPr/>
        </p:nvSpPr>
        <p:spPr>
          <a:xfrm>
            <a:off x="0" y="836613"/>
            <a:ext cx="8569325" cy="3387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        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那时候，北方</a:t>
            </a:r>
            <a:r>
              <a:rPr lang="zh-CN" altLang="en-US" sz="36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经常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发生战争。一天，朝廷下达了</a:t>
            </a:r>
            <a:r>
              <a:rPr lang="zh-CN" altLang="en-US" sz="36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紧急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征兵的文书。木兰见到上面有父亲的名字，</a:t>
            </a:r>
            <a:r>
              <a:rPr lang="zh-CN" altLang="en-US" sz="36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焦急万分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她想</a:t>
            </a:r>
            <a:r>
              <a:rPr lang="en-US" altLang="zh-CN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: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父亲</a:t>
            </a:r>
            <a:r>
              <a:rPr lang="zh-CN" altLang="en-US" sz="36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年老多病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，难以出征；弟弟又小，还不够当兵的年龄。自己理应为国为家分忧。她说服了家人，女扮男装，替父从军。</a:t>
            </a:r>
            <a:endParaRPr lang="zh-CN" altLang="en-US" sz="36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标题 4915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49155" name="文本占位符 4915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b="1" dirty="0"/>
              <a:t>　　</a:t>
            </a:r>
            <a:r>
              <a:rPr lang="zh-CN" altLang="en-US" sz="4400" b="1" dirty="0">
                <a:ea typeface="楷体_GB2312" panose="02010609030101010101" pitchFamily="49" charset="-122"/>
              </a:rPr>
              <a:t>木兰告别了亲人，披战袍，跨骏马，渡黄河，过燕山，来到了前线。</a:t>
            </a:r>
            <a:endParaRPr lang="zh-CN" altLang="en-US" sz="4400" b="1" dirty="0"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5" name="文本框 44034"/>
          <p:cNvSpPr txBox="1"/>
          <p:nvPr/>
        </p:nvSpPr>
        <p:spPr>
          <a:xfrm>
            <a:off x="0" y="2514600"/>
            <a:ext cx="9366250" cy="1920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披</a:t>
            </a:r>
            <a:r>
              <a:rPr lang="zh-CN" altLang="en-US" sz="60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战袍，</a:t>
            </a: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跨</a:t>
            </a:r>
            <a:r>
              <a:rPr lang="zh-CN" altLang="en-US" sz="60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骏马，</a:t>
            </a: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渡</a:t>
            </a:r>
            <a:r>
              <a:rPr lang="zh-CN" altLang="en-US" sz="60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黄河，</a:t>
            </a:r>
            <a:endParaRPr lang="zh-CN" altLang="en-US" sz="60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过</a:t>
            </a:r>
            <a:r>
              <a:rPr lang="zh-CN" altLang="en-US" sz="60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燕山，来到了前线。</a:t>
            </a:r>
            <a:endParaRPr lang="zh-CN" altLang="en-US" sz="6000" b="1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标题 51201"/>
          <p:cNvSpPr>
            <a:spLocks noGrp="1"/>
          </p:cNvSpPr>
          <p:nvPr>
            <p:ph type="ctrTitle"/>
          </p:nvPr>
        </p:nvSpPr>
        <p:spPr>
          <a:xfrm>
            <a:off x="0" y="1844675"/>
            <a:ext cx="7772400" cy="1143000"/>
          </a:xfrm>
          <a:ln/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木兰从军</a:t>
            </a:r>
            <a:endParaRPr lang="zh-CN" altLang="en-US"/>
          </a:p>
        </p:txBody>
      </p:sp>
      <p:pic>
        <p:nvPicPr>
          <p:cNvPr id="51203" name="图片 51202" descr="Untitled-花木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52412" y="0"/>
            <a:ext cx="93964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4" name="文本框 51203"/>
          <p:cNvSpPr txBox="1"/>
          <p:nvPr/>
        </p:nvSpPr>
        <p:spPr>
          <a:xfrm>
            <a:off x="8259763" y="184467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51205" name="文本框 51204"/>
          <p:cNvSpPr txBox="1"/>
          <p:nvPr/>
        </p:nvSpPr>
        <p:spPr>
          <a:xfrm>
            <a:off x="9764713" y="0"/>
            <a:ext cx="1647825" cy="6858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vert="eaVert">
            <a:spAutoFit/>
          </a:bodyPr>
          <a:p>
            <a:r>
              <a:rPr lang="en-US" altLang="zh-CN" sz="9600" dirty="0">
                <a:latin typeface="Times New Roman" panose="02020603050405020304" pitchFamily="18" charset="0"/>
              </a:rPr>
              <a:t>   </a:t>
            </a:r>
            <a:r>
              <a:rPr lang="zh-CN" altLang="en-US" sz="9600" dirty="0">
                <a:solidFill>
                  <a:srgbClr val="3366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木兰从军</a:t>
            </a:r>
            <a:endParaRPr lang="zh-CN" altLang="en-US" sz="9600" dirty="0">
              <a:solidFill>
                <a:srgbClr val="3366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51206" name="矩形 51205"/>
          <p:cNvSpPr/>
          <p:nvPr/>
        </p:nvSpPr>
        <p:spPr>
          <a:xfrm>
            <a:off x="6588125" y="476250"/>
            <a:ext cx="3816350" cy="17287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buNone/>
            </a:pPr>
            <a:r>
              <a:rPr lang="zh-CN" altLang="en-US" sz="48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披</a:t>
            </a: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战袍    </a:t>
            </a:r>
            <a:endParaRPr lang="zh-CN" altLang="en-US" sz="4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0">
              <a:buNone/>
            </a:pP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r>
              <a:rPr lang="zh-CN" altLang="en-US" sz="48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跨</a:t>
            </a: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骏马</a:t>
            </a:r>
            <a:endParaRPr lang="zh-CN" altLang="en-US" sz="4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 spd="med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7348" name="黄河壶口瀑布.mp4 00_00_00-00_00_30.wmv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187450" y="0"/>
            <a:ext cx="795655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7349" name="文本框 57348"/>
          <p:cNvSpPr txBox="1"/>
          <p:nvPr/>
        </p:nvSpPr>
        <p:spPr>
          <a:xfrm>
            <a:off x="122238" y="1700213"/>
            <a:ext cx="1098550" cy="3313112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zh-CN" altLang="en-US" sz="6000" b="1" dirty="0">
                <a:solidFill>
                  <a:srgbClr val="FF00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渡 黄 河</a:t>
            </a:r>
            <a:endParaRPr lang="zh-CN" altLang="en-US" sz="6000" b="1" dirty="0">
              <a:solidFill>
                <a:srgbClr val="FF00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45" fill="hold"/>
                                        <p:tgtEl>
                                          <p:spTgt spid="573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7348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7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573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48"/>
                  </p:tgtEl>
                </p:cond>
              </p:nextCondLst>
            </p:seq>
          </p:childTnLst>
        </p:cTn>
      </p:par>
    </p:tnLst>
    <p:bldLst>
      <p:bldP spid="573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8372" name="文本框 58371"/>
          <p:cNvSpPr txBox="1"/>
          <p:nvPr/>
        </p:nvSpPr>
        <p:spPr>
          <a:xfrm>
            <a:off x="4427538" y="333375"/>
            <a:ext cx="4176712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9600" dirty="0">
                <a:solidFill>
                  <a:srgbClr val="FF0066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过燕山</a:t>
            </a:r>
            <a:endParaRPr lang="zh-CN" altLang="en-US" sz="9600" dirty="0">
              <a:solidFill>
                <a:srgbClr val="FF0066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文本框 60417"/>
          <p:cNvSpPr txBox="1"/>
          <p:nvPr/>
        </p:nvSpPr>
        <p:spPr>
          <a:xfrm>
            <a:off x="0" y="2514600"/>
            <a:ext cx="9366250" cy="1920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披</a:t>
            </a:r>
            <a:r>
              <a:rPr lang="zh-CN" altLang="en-US" sz="60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战袍，</a:t>
            </a: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跨</a:t>
            </a:r>
            <a:r>
              <a:rPr lang="zh-CN" altLang="en-US" sz="60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骏马，</a:t>
            </a: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渡</a:t>
            </a:r>
            <a:r>
              <a:rPr lang="zh-CN" altLang="en-US" sz="60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黄河，</a:t>
            </a:r>
            <a:endParaRPr lang="zh-CN" altLang="en-US" sz="60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60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过</a:t>
            </a:r>
            <a:r>
              <a:rPr lang="zh-CN" altLang="en-US" sz="60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燕山，来到了前线。</a:t>
            </a:r>
            <a:endParaRPr lang="zh-CN" altLang="en-US" sz="6000" b="1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8" name="矩形 47107"/>
          <p:cNvSpPr/>
          <p:nvPr/>
        </p:nvSpPr>
        <p:spPr>
          <a:xfrm>
            <a:off x="3028950" y="22669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47109" name="组合 47108"/>
          <p:cNvGrpSpPr/>
          <p:nvPr/>
        </p:nvGrpSpPr>
        <p:grpSpPr>
          <a:xfrm flipH="1">
            <a:off x="7185025" y="4508500"/>
            <a:ext cx="1958975" cy="2057400"/>
            <a:chOff x="1554" y="6233"/>
            <a:chExt cx="4220" cy="4800"/>
          </a:xfrm>
        </p:grpSpPr>
        <p:grpSp>
          <p:nvGrpSpPr>
            <p:cNvPr id="47110" name="组合 47109"/>
            <p:cNvGrpSpPr/>
            <p:nvPr/>
          </p:nvGrpSpPr>
          <p:grpSpPr>
            <a:xfrm>
              <a:off x="1814" y="6233"/>
              <a:ext cx="3960" cy="4800"/>
              <a:chOff x="0" y="0"/>
              <a:chExt cx="1584" cy="1900"/>
            </a:xfrm>
          </p:grpSpPr>
          <p:sp>
            <p:nvSpPr>
              <p:cNvPr id="47111" name="直接连接符 47110"/>
              <p:cNvSpPr/>
              <p:nvPr/>
            </p:nvSpPr>
            <p:spPr>
              <a:xfrm>
                <a:off x="0" y="0"/>
                <a:ext cx="0" cy="1612"/>
              </a:xfrm>
              <a:prstGeom prst="line">
                <a:avLst/>
              </a:prstGeom>
              <a:ln w="28575" cap="flat" cmpd="sng">
                <a:solidFill>
                  <a:srgbClr val="6699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7112" name="直接连接符 47111"/>
              <p:cNvSpPr/>
              <p:nvPr/>
            </p:nvSpPr>
            <p:spPr>
              <a:xfrm>
                <a:off x="96" y="600"/>
                <a:ext cx="0" cy="1300"/>
              </a:xfrm>
              <a:prstGeom prst="line">
                <a:avLst/>
              </a:prstGeom>
              <a:ln w="28575" cap="flat" cmpd="sng">
                <a:solidFill>
                  <a:srgbClr val="6699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7113" name="直接连接符 47112"/>
              <p:cNvSpPr/>
              <p:nvPr/>
            </p:nvSpPr>
            <p:spPr>
              <a:xfrm>
                <a:off x="48" y="1804"/>
                <a:ext cx="1536" cy="0"/>
              </a:xfrm>
              <a:prstGeom prst="line">
                <a:avLst/>
              </a:prstGeom>
              <a:ln w="15875" cap="flat" cmpd="sng">
                <a:solidFill>
                  <a:srgbClr val="6699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pic>
          <p:nvPicPr>
            <p:cNvPr id="47114" name="图片 47113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94" y="8873"/>
              <a:ext cx="468" cy="48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7115" name="图片 47114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554" y="9714"/>
              <a:ext cx="468" cy="48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7116" name="图片 47115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74" y="10494"/>
              <a:ext cx="468" cy="485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47117" name="组合 47116"/>
          <p:cNvGrpSpPr/>
          <p:nvPr/>
        </p:nvGrpSpPr>
        <p:grpSpPr>
          <a:xfrm flipV="1">
            <a:off x="539750" y="620713"/>
            <a:ext cx="2362200" cy="2133600"/>
            <a:chOff x="1554" y="6233"/>
            <a:chExt cx="4220" cy="4800"/>
          </a:xfrm>
        </p:grpSpPr>
        <p:grpSp>
          <p:nvGrpSpPr>
            <p:cNvPr id="47118" name="组合 47117"/>
            <p:cNvGrpSpPr/>
            <p:nvPr/>
          </p:nvGrpSpPr>
          <p:grpSpPr>
            <a:xfrm>
              <a:off x="1814" y="6233"/>
              <a:ext cx="3960" cy="4800"/>
              <a:chOff x="0" y="0"/>
              <a:chExt cx="1584" cy="1900"/>
            </a:xfrm>
          </p:grpSpPr>
          <p:sp>
            <p:nvSpPr>
              <p:cNvPr id="47119" name="直接连接符 47118"/>
              <p:cNvSpPr/>
              <p:nvPr/>
            </p:nvSpPr>
            <p:spPr>
              <a:xfrm>
                <a:off x="0" y="0"/>
                <a:ext cx="0" cy="1612"/>
              </a:xfrm>
              <a:prstGeom prst="line">
                <a:avLst/>
              </a:prstGeom>
              <a:ln w="28575" cap="flat" cmpd="sng">
                <a:solidFill>
                  <a:srgbClr val="6699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7120" name="直接连接符 47119"/>
              <p:cNvSpPr/>
              <p:nvPr/>
            </p:nvSpPr>
            <p:spPr>
              <a:xfrm>
                <a:off x="96" y="600"/>
                <a:ext cx="0" cy="1300"/>
              </a:xfrm>
              <a:prstGeom prst="line">
                <a:avLst/>
              </a:prstGeom>
              <a:ln w="28575" cap="flat" cmpd="sng">
                <a:solidFill>
                  <a:srgbClr val="6699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7121" name="直接连接符 47120"/>
              <p:cNvSpPr/>
              <p:nvPr/>
            </p:nvSpPr>
            <p:spPr>
              <a:xfrm>
                <a:off x="48" y="1804"/>
                <a:ext cx="1536" cy="0"/>
              </a:xfrm>
              <a:prstGeom prst="line">
                <a:avLst/>
              </a:prstGeom>
              <a:ln w="15875" cap="flat" cmpd="sng">
                <a:solidFill>
                  <a:srgbClr val="6699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pic>
          <p:nvPicPr>
            <p:cNvPr id="47122" name="图片 47121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94" y="8873"/>
              <a:ext cx="468" cy="48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7123" name="图片 47122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554" y="9714"/>
              <a:ext cx="468" cy="48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7124" name="图片 47123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74" y="10494"/>
              <a:ext cx="468" cy="48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7125" name="矩形 47124"/>
          <p:cNvSpPr/>
          <p:nvPr/>
        </p:nvSpPr>
        <p:spPr>
          <a:xfrm>
            <a:off x="1547813" y="620713"/>
            <a:ext cx="7632700" cy="5578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父亲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征兵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朝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廷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年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龄</a:t>
            </a:r>
            <a:endParaRPr lang="zh-CN" altLang="en-US" sz="40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zh-CN" altLang="en-US" sz="40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将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士  战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袍  燕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山   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胜利</a:t>
            </a:r>
            <a:endParaRPr lang="zh-CN" altLang="en-US" sz="40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zh-CN" altLang="en-US" sz="40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焦急万分       年老多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病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4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endParaRPr lang="zh-CN" altLang="en-US" sz="4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女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扮男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装       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赫赫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战功</a:t>
            </a:r>
            <a:endParaRPr lang="zh-CN" altLang="en-US" sz="4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endParaRPr lang="zh-CN" altLang="en-US" sz="4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英勇善战       文静俊美</a:t>
            </a:r>
            <a:endParaRPr lang="zh-CN" altLang="en-US" sz="4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 spd="med">
    <p:plu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文本框 71681"/>
          <p:cNvSpPr txBox="1"/>
          <p:nvPr/>
        </p:nvSpPr>
        <p:spPr>
          <a:xfrm>
            <a:off x="0" y="1700213"/>
            <a:ext cx="9540875" cy="22875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填空</a:t>
            </a:r>
            <a:r>
              <a:rPr lang="zh-CN" altLang="en-US" sz="4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：</a:t>
            </a:r>
            <a:endParaRPr lang="zh-CN" altLang="en-US" sz="4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buClr>
                <a:schemeClr val="bg1"/>
              </a:buClr>
            </a:pPr>
            <a:endParaRPr lang="zh-CN" altLang="en-US" sz="4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buClr>
                <a:schemeClr val="bg1"/>
              </a:buClr>
            </a:pPr>
            <a:r>
              <a:rPr lang="zh-CN" altLang="en-US" sz="4800" b="1" dirty="0">
                <a:latin typeface="Times New Roman" panose="02020603050405020304" pitchFamily="18" charset="0"/>
              </a:rPr>
              <a:t> </a:t>
            </a: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花木兰是一位</a:t>
            </a:r>
            <a:r>
              <a:rPr lang="zh-CN" altLang="en-US" sz="4800" b="1" u="sng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</a:t>
            </a: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的女英雄。</a:t>
            </a:r>
            <a:endParaRPr lang="zh-CN" altLang="en-US" sz="48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794" name="图片 33793" descr="无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921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795" name="文本框 33794"/>
          <p:cNvSpPr txBox="1"/>
          <p:nvPr/>
        </p:nvSpPr>
        <p:spPr>
          <a:xfrm>
            <a:off x="755650" y="981075"/>
            <a:ext cx="7704138" cy="447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木兰随着队伍，到了北方边境。她担心自己女扮男装的秘密被人发现，所以处处加倍小心。白天行军，木兰紧紧地跟上队伍，从不敢掉队。夜晚宿营，她从来不敢脱衣服。作战的时候，她凭着一身好武艺，总是冲杀在前。在边疆</a:t>
            </a:r>
            <a:r>
              <a:rPr lang="en-US" altLang="zh-CN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12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年中，木兰机智勇敢，一次又一次的立功，一次又一次的提升，她做了将军，为国家立下了许多大的战功。</a:t>
            </a:r>
            <a:endParaRPr lang="zh-CN" altLang="en-US" sz="3200" b="1" dirty="0">
              <a:solidFill>
                <a:srgbClr val="3366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3796" name="文本框 33795"/>
          <p:cNvSpPr txBox="1"/>
          <p:nvPr/>
        </p:nvSpPr>
        <p:spPr>
          <a:xfrm>
            <a:off x="1835150" y="476250"/>
            <a:ext cx="13684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小资料</a:t>
            </a:r>
            <a:endParaRPr lang="zh-CN" altLang="en-US" sz="2800" b="1" dirty="0">
              <a:solidFill>
                <a:srgbClr val="FF33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7" name="文本占位符 52226"/>
          <p:cNvSpPr>
            <a:spLocks noGrp="1"/>
          </p:cNvSpPr>
          <p:nvPr>
            <p:ph type="body"/>
          </p:nvPr>
        </p:nvSpPr>
        <p:spPr>
          <a:xfrm>
            <a:off x="323850" y="1196975"/>
            <a:ext cx="8229600" cy="4525963"/>
          </a:xfrm>
          <a:ln/>
        </p:spPr>
        <p:txBody>
          <a:bodyPr/>
          <a:p>
            <a:pPr>
              <a:buNone/>
            </a:pPr>
            <a:r>
              <a:rPr lang="en-US" altLang="zh-CN" b="1" dirty="0"/>
              <a:t>          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木兰告别了亲人，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披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战袍</a:t>
            </a:r>
            <a:r>
              <a:rPr lang="en-US" altLang="zh-CN" sz="4000" b="1">
                <a:latin typeface="楷体_GB2312" panose="02010609030101010101" pitchFamily="49" charset="-122"/>
                <a:ea typeface="楷体_GB2312" panose="02010609030101010101" pitchFamily="49" charset="-122"/>
              </a:rPr>
              <a:t>,  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跨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骏马， 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渡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黄河</a:t>
            </a:r>
            <a:r>
              <a:rPr lang="en-US" altLang="zh-CN" sz="4000" b="1"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过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燕山，来到了前线。在多年征战中，她为国立下了赫赫战功。</a:t>
            </a:r>
            <a:endParaRPr lang="zh-CN" altLang="en-US" sz="4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zh-CN" altLang="en-US" sz="4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pSp>
        <p:nvGrpSpPr>
          <p:cNvPr id="52228" name="组合 52227"/>
          <p:cNvGrpSpPr/>
          <p:nvPr/>
        </p:nvGrpSpPr>
        <p:grpSpPr>
          <a:xfrm>
            <a:off x="755650" y="3716338"/>
            <a:ext cx="1981200" cy="152400"/>
            <a:chOff x="2352" y="2352"/>
            <a:chExt cx="1248" cy="96"/>
          </a:xfrm>
        </p:grpSpPr>
        <p:sp>
          <p:nvSpPr>
            <p:cNvPr id="52229" name="流程图: 联系 52228"/>
            <p:cNvSpPr/>
            <p:nvPr/>
          </p:nvSpPr>
          <p:spPr>
            <a:xfrm>
              <a:off x="2352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2230" name="流程图: 联系 52229"/>
            <p:cNvSpPr/>
            <p:nvPr/>
          </p:nvSpPr>
          <p:spPr>
            <a:xfrm>
              <a:off x="2736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2231" name="流程图: 联系 52230"/>
            <p:cNvSpPr/>
            <p:nvPr/>
          </p:nvSpPr>
          <p:spPr>
            <a:xfrm>
              <a:off x="3120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2232" name="流程图: 联系 52231"/>
            <p:cNvSpPr/>
            <p:nvPr/>
          </p:nvSpPr>
          <p:spPr>
            <a:xfrm>
              <a:off x="3504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文本框 61441"/>
          <p:cNvSpPr txBox="1"/>
          <p:nvPr/>
        </p:nvSpPr>
        <p:spPr>
          <a:xfrm>
            <a:off x="0" y="1628775"/>
            <a:ext cx="9144000" cy="2287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填空：</a:t>
            </a:r>
            <a:endParaRPr lang="zh-CN" altLang="en-US" sz="4800" b="1" dirty="0">
              <a:solidFill>
                <a:srgbClr val="FF33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endParaRPr lang="zh-CN" altLang="en-US" sz="48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buClr>
                <a:schemeClr val="bg1"/>
              </a:buClr>
            </a:pP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花木兰是一位</a:t>
            </a:r>
            <a:r>
              <a:rPr lang="zh-CN" altLang="en-US" sz="4800" b="1" u="sng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</a:t>
            </a: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的女英雄。</a:t>
            </a:r>
            <a:endParaRPr lang="zh-CN" altLang="en-US" sz="48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8" name="文本框 62467"/>
          <p:cNvSpPr txBox="1"/>
          <p:nvPr/>
        </p:nvSpPr>
        <p:spPr>
          <a:xfrm>
            <a:off x="323850" y="1268413"/>
            <a:ext cx="8820150" cy="253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dirty="0">
                <a:latin typeface="Arial" panose="020B0604020202020204" pitchFamily="34" charset="0"/>
              </a:rPr>
              <a:t>       </a:t>
            </a:r>
            <a:r>
              <a:rPr lang="zh-CN" altLang="en-US" sz="4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木兰告别了（   ）， （    ），（    ），（    ），（   ），来到了前线。在（       ）中，她为国（        ）。</a:t>
            </a:r>
            <a:endParaRPr lang="zh-CN" altLang="en-US" sz="40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9" name="文本框 45058"/>
          <p:cNvSpPr txBox="1"/>
          <p:nvPr/>
        </p:nvSpPr>
        <p:spPr>
          <a:xfrm>
            <a:off x="358775" y="1143000"/>
            <a:ext cx="8763000" cy="37512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4800" b="1">
                <a:latin typeface="Times New Roman" panose="02020603050405020304" pitchFamily="18" charset="0"/>
              </a:rPr>
              <a:t>        </a:t>
            </a:r>
            <a:r>
              <a:rPr lang="zh-CN" altLang="en-US" sz="48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木兰胜利回乡后，脱下了</a:t>
            </a:r>
            <a:endParaRPr lang="zh-CN" altLang="en-US" sz="4800" b="1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战袍，穿上了心爱的女装。将</a:t>
            </a:r>
            <a:endParaRPr lang="zh-CN" altLang="en-US" sz="4800" b="1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士们前来探望她，这才惊讶地</a:t>
            </a:r>
            <a:endParaRPr lang="zh-CN" altLang="en-US" sz="4800" b="1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发现，昔日英勇善战的花将军，</a:t>
            </a:r>
            <a:endParaRPr lang="zh-CN" altLang="en-US" sz="4800" b="1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竟是位文静俊美的姑娘。</a:t>
            </a:r>
            <a:endParaRPr lang="zh-CN" altLang="en-US" sz="4800" b="1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5066" name="文本框 45065"/>
          <p:cNvSpPr txBox="1"/>
          <p:nvPr/>
        </p:nvSpPr>
        <p:spPr>
          <a:xfrm>
            <a:off x="2195513" y="4044950"/>
            <a:ext cx="295275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文静俊美</a:t>
            </a:r>
            <a:endParaRPr lang="zh-CN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5067" name="文本框 45066"/>
          <p:cNvSpPr txBox="1"/>
          <p:nvPr/>
        </p:nvSpPr>
        <p:spPr>
          <a:xfrm>
            <a:off x="6475413" y="2605088"/>
            <a:ext cx="1552575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惊讶</a:t>
            </a:r>
            <a:endParaRPr lang="zh-CN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6" grpId="0"/>
      <p:bldP spid="4506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6802" name="图片 76801" descr="MB0019458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1488" y="0"/>
            <a:ext cx="4862512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6803" name="图片 76802" descr="2acbefc97008390b7f3e6f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16463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14999"/>
                </a:schemeClr>
              </a:gs>
              <a:gs pos="100000">
                <a:schemeClr val="accent1">
                  <a:gamma/>
                  <a:shade val="46275"/>
                  <a:invGamma/>
                  <a:alpha val="14000"/>
                </a:schemeClr>
              </a:gs>
            </a:gsLst>
            <a:lin ang="5400000" scaled="1"/>
            <a:tileRect/>
          </a:gradFill>
          <a:ln w="9525">
            <a:noFill/>
          </a:ln>
        </p:spPr>
      </p:pic>
      <p:sp>
        <p:nvSpPr>
          <p:cNvPr id="76804" name="文本框 76803"/>
          <p:cNvSpPr txBox="1"/>
          <p:nvPr/>
        </p:nvSpPr>
        <p:spPr>
          <a:xfrm>
            <a:off x="0" y="5373688"/>
            <a:ext cx="4716463" cy="1554162"/>
          </a:xfrm>
          <a:prstGeom prst="rect">
            <a:avLst/>
          </a:prstGeom>
          <a:gradFill rotWithShape="1">
            <a:gsLst>
              <a:gs pos="0">
                <a:srgbClr val="ECE9B2">
                  <a:alpha val="20000"/>
                </a:srgbClr>
              </a:gs>
              <a:gs pos="100000">
                <a:srgbClr val="ECE9B2">
                  <a:gamma/>
                  <a:shade val="46275"/>
                  <a:invGamma/>
                  <a:alpha val="2000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    ）    的花木兰</a:t>
            </a:r>
            <a:endParaRPr lang="zh-CN" altLang="en-US" sz="4800" b="1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6805" name="文本框 76804"/>
          <p:cNvSpPr txBox="1"/>
          <p:nvPr/>
        </p:nvSpPr>
        <p:spPr>
          <a:xfrm>
            <a:off x="4716463" y="5373688"/>
            <a:ext cx="4249737" cy="1554162"/>
          </a:xfrm>
          <a:prstGeom prst="rect">
            <a:avLst/>
          </a:prstGeom>
          <a:gradFill rotWithShape="1">
            <a:gsLst>
              <a:gs pos="0">
                <a:srgbClr val="EDEAB3">
                  <a:alpha val="20000"/>
                </a:srgbClr>
              </a:gs>
              <a:gs pos="100000">
                <a:srgbClr val="EDEAB3">
                  <a:gamma/>
                  <a:shade val="46275"/>
                  <a:invGamma/>
                  <a:alpha val="2000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</a:rPr>
              <a:t>（            ）   </a:t>
            </a:r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的花木兰</a:t>
            </a:r>
            <a:endParaRPr lang="zh-CN" altLang="en-US" sz="4800" dirty="0">
              <a:solidFill>
                <a:srgbClr val="0000FF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76807" name="矩形 76806"/>
          <p:cNvSpPr/>
          <p:nvPr/>
        </p:nvSpPr>
        <p:spPr>
          <a:xfrm>
            <a:off x="684213" y="5589588"/>
            <a:ext cx="1828800" cy="52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英勇善战</a:t>
            </a:r>
            <a:endParaRPr lang="zh-CN" altLang="en-US" sz="3600">
              <a:ln w="19050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6808" name="矩形 76807"/>
          <p:cNvSpPr/>
          <p:nvPr/>
        </p:nvSpPr>
        <p:spPr>
          <a:xfrm>
            <a:off x="5508625" y="5518150"/>
            <a:ext cx="1828800" cy="52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文静俊美</a:t>
            </a:r>
            <a:endParaRPr lang="zh-CN" altLang="en-US" sz="3600">
              <a:ln w="19050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bldLvl="0" animBg="1"/>
      <p:bldP spid="76805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6866" name="图片 36865" descr="067_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67" name="文本框 36866"/>
          <p:cNvSpPr txBox="1"/>
          <p:nvPr/>
        </p:nvSpPr>
        <p:spPr>
          <a:xfrm>
            <a:off x="179388" y="188913"/>
            <a:ext cx="8497887" cy="1036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将士们知道了会怎么说？</a:t>
            </a:r>
            <a:endParaRPr lang="zh-CN" altLang="en-US" sz="44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9634" name="图片 69633" descr="067_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9635" name="文本框 69634"/>
          <p:cNvSpPr txBox="1"/>
          <p:nvPr/>
        </p:nvSpPr>
        <p:spPr>
          <a:xfrm>
            <a:off x="179388" y="188913"/>
            <a:ext cx="9288462" cy="1036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此时此刻，你想对木兰说些什么呢？</a:t>
            </a:r>
            <a:endParaRPr lang="zh-CN" altLang="en-US" sz="44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4514" name="组合 64513"/>
          <p:cNvGrpSpPr/>
          <p:nvPr/>
        </p:nvGrpSpPr>
        <p:grpSpPr>
          <a:xfrm>
            <a:off x="381000" y="1371600"/>
            <a:ext cx="3886200" cy="3657600"/>
            <a:chOff x="0" y="0"/>
            <a:chExt cx="3216" cy="2832"/>
          </a:xfrm>
        </p:grpSpPr>
        <p:sp>
          <p:nvSpPr>
            <p:cNvPr id="64515" name="矩形 64514"/>
            <p:cNvSpPr/>
            <p:nvPr/>
          </p:nvSpPr>
          <p:spPr>
            <a:xfrm>
              <a:off x="0" y="0"/>
              <a:ext cx="3216" cy="283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4516" name="直接连接符 64515"/>
            <p:cNvSpPr/>
            <p:nvPr/>
          </p:nvSpPr>
          <p:spPr>
            <a:xfrm>
              <a:off x="0" y="1392"/>
              <a:ext cx="321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4517" name="直接连接符 64516"/>
            <p:cNvSpPr/>
            <p:nvPr/>
          </p:nvSpPr>
          <p:spPr>
            <a:xfrm>
              <a:off x="1632" y="0"/>
              <a:ext cx="0" cy="28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4518" name="组合 64517"/>
          <p:cNvGrpSpPr/>
          <p:nvPr/>
        </p:nvGrpSpPr>
        <p:grpSpPr>
          <a:xfrm>
            <a:off x="4724400" y="1371600"/>
            <a:ext cx="3886200" cy="3657600"/>
            <a:chOff x="0" y="0"/>
            <a:chExt cx="3216" cy="2832"/>
          </a:xfrm>
        </p:grpSpPr>
        <p:sp>
          <p:nvSpPr>
            <p:cNvPr id="64519" name="矩形 64518"/>
            <p:cNvSpPr/>
            <p:nvPr/>
          </p:nvSpPr>
          <p:spPr>
            <a:xfrm>
              <a:off x="0" y="0"/>
              <a:ext cx="3216" cy="283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4520" name="直接连接符 64519"/>
            <p:cNvSpPr/>
            <p:nvPr/>
          </p:nvSpPr>
          <p:spPr>
            <a:xfrm>
              <a:off x="0" y="1392"/>
              <a:ext cx="321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4521" name="直接连接符 64520"/>
            <p:cNvSpPr/>
            <p:nvPr/>
          </p:nvSpPr>
          <p:spPr>
            <a:xfrm>
              <a:off x="1632" y="0"/>
              <a:ext cx="0" cy="28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64522" name="文本框 64521"/>
          <p:cNvSpPr txBox="1"/>
          <p:nvPr/>
        </p:nvSpPr>
        <p:spPr>
          <a:xfrm>
            <a:off x="611188" y="1287463"/>
            <a:ext cx="3092450" cy="35814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2900" dirty="0">
                <a:latin typeface="Arial" panose="020B0604020202020204" pitchFamily="34" charset="0"/>
                <a:ea typeface="楷体_GB2312" panose="02010609030101010101" pitchFamily="49" charset="-122"/>
              </a:rPr>
              <a:t>病</a:t>
            </a:r>
            <a:endParaRPr lang="zh-CN" altLang="en-US" sz="2290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64523" name="文本框 64522"/>
          <p:cNvSpPr txBox="1"/>
          <p:nvPr/>
        </p:nvSpPr>
        <p:spPr>
          <a:xfrm>
            <a:off x="5105400" y="1071563"/>
            <a:ext cx="3092450" cy="35814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2900" dirty="0">
                <a:latin typeface="Arial" panose="020B0604020202020204" pitchFamily="34" charset="0"/>
                <a:ea typeface="楷体_GB2312" panose="02010609030101010101" pitchFamily="49" charset="-122"/>
              </a:rPr>
              <a:t>利</a:t>
            </a:r>
            <a:endParaRPr lang="zh-CN" altLang="en-US" sz="2290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pic>
        <p:nvPicPr>
          <p:cNvPr id="64524" name="高山流水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382000" y="5867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4525" name="矩形 64524"/>
          <p:cNvSpPr/>
          <p:nvPr/>
        </p:nvSpPr>
        <p:spPr>
          <a:xfrm>
            <a:off x="762000" y="457200"/>
            <a:ext cx="3124200" cy="838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6000" dirty="0" err="1">
                <a:latin typeface="Arial" panose="020B0604020202020204" pitchFamily="34" charset="0"/>
              </a:rPr>
              <a:t>b</a:t>
            </a:r>
            <a:r>
              <a:rPr lang="en-US" altLang="zh-CN" sz="4800" dirty="0" err="1">
                <a:latin typeface="Arial" panose="020B0604020202020204" pitchFamily="34" charset="0"/>
              </a:rPr>
              <a:t>ì</a:t>
            </a:r>
            <a:r>
              <a:rPr lang="en-US" altLang="zh-CN" sz="6000" dirty="0" err="1">
                <a:latin typeface="Arial" panose="020B0604020202020204" pitchFamily="34" charset="0"/>
              </a:rPr>
              <a:t>ng</a:t>
            </a:r>
            <a:endParaRPr lang="en-US" altLang="zh-CN" sz="6000">
              <a:latin typeface="Arial" panose="020B0604020202020204" pitchFamily="34" charset="0"/>
            </a:endParaRPr>
          </a:p>
        </p:txBody>
      </p:sp>
      <p:sp>
        <p:nvSpPr>
          <p:cNvPr id="64526" name="矩形 64525"/>
          <p:cNvSpPr/>
          <p:nvPr/>
        </p:nvSpPr>
        <p:spPr>
          <a:xfrm>
            <a:off x="5181600" y="457200"/>
            <a:ext cx="3124200" cy="838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800" dirty="0" err="1">
                <a:latin typeface="Arial" panose="020B0604020202020204" pitchFamily="34" charset="0"/>
              </a:rPr>
              <a:t>lì</a:t>
            </a:r>
            <a:endParaRPr lang="en-US" altLang="zh-CN" sz="4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 showWhenStopped="1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4524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64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210700" fill="hold"/>
                                        <p:tgtEl>
                                          <p:spTgt spid="645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2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4" name="图片 38913" descr="m06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1816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5" name="文本框 38914"/>
          <p:cNvSpPr txBox="1"/>
          <p:nvPr/>
        </p:nvSpPr>
        <p:spPr>
          <a:xfrm>
            <a:off x="5562600" y="1447800"/>
            <a:ext cx="3048000" cy="2771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4000" b="1" dirty="0">
                <a:latin typeface="Times New Roman" panose="02020603050405020304" pitchFamily="18" charset="0"/>
              </a:rPr>
              <a:t>        </a:t>
            </a: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我国古</a:t>
            </a:r>
            <a:endParaRPr lang="zh-CN" altLang="en-US" sz="44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代有一位</a:t>
            </a:r>
            <a:r>
              <a:rPr lang="zh-CN" altLang="en-US" sz="4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女</a:t>
            </a:r>
            <a:endParaRPr lang="zh-CN" altLang="en-US" sz="4400" b="1" dirty="0">
              <a:solidFill>
                <a:srgbClr val="FF33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英雄，名叫花木兰。</a:t>
            </a:r>
            <a:endParaRPr lang="zh-CN" altLang="en-US" sz="4400" b="1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38917" name="直接连接符 38916"/>
          <p:cNvSpPr/>
          <p:nvPr/>
        </p:nvSpPr>
        <p:spPr>
          <a:xfrm flipH="1">
            <a:off x="2286000" y="68580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3" name="文本框 20482"/>
          <p:cNvSpPr txBox="1"/>
          <p:nvPr/>
        </p:nvSpPr>
        <p:spPr>
          <a:xfrm>
            <a:off x="838200" y="2076450"/>
            <a:ext cx="7559675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40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 </a:t>
            </a:r>
            <a:r>
              <a:rPr lang="zh-CN" altLang="en-US" sz="40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搜集更多关于花木兰的故事，讲给同学或家长听。</a:t>
            </a:r>
            <a:endParaRPr lang="zh-CN" altLang="en-US" sz="2400" u="sng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0484" name="文本框 20483"/>
          <p:cNvSpPr txBox="1"/>
          <p:nvPr/>
        </p:nvSpPr>
        <p:spPr>
          <a:xfrm>
            <a:off x="2700338" y="404813"/>
            <a:ext cx="26225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800" dirty="0">
                <a:latin typeface="Arial" panose="020B0604020202020204" pitchFamily="34" charset="0"/>
                <a:ea typeface="楷体_GB2312" panose="02010609030101010101" pitchFamily="49" charset="-122"/>
              </a:rPr>
              <a:t>课后作业</a:t>
            </a:r>
            <a:endParaRPr lang="zh-CN" altLang="en-US" sz="4800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250825" y="404813"/>
            <a:ext cx="8207375" cy="1143000"/>
          </a:xfrm>
          <a:ln/>
        </p:spPr>
        <p:txBody>
          <a:bodyPr anchor="ctr"/>
          <a:p>
            <a:r>
              <a:rPr lang="zh-CN" altLang="en-US" dirty="0">
                <a:solidFill>
                  <a:srgbClr val="FF0000"/>
                </a:solidFill>
                <a:ea typeface="楷体_GB2312" panose="02010609030101010101" pitchFamily="49" charset="-122"/>
              </a:rPr>
              <a:t>自由读第二自然段</a:t>
            </a:r>
            <a:endParaRPr lang="zh-CN" altLang="en-US" dirty="0">
              <a:solidFill>
                <a:srgbClr val="FF0000"/>
              </a:solidFill>
              <a:ea typeface="楷体_GB2312" panose="02010609030101010101" pitchFamily="49" charset="-122"/>
            </a:endParaRPr>
          </a:p>
        </p:txBody>
      </p:sp>
      <p:sp>
        <p:nvSpPr>
          <p:cNvPr id="13315" name="文本占位符 13314"/>
          <p:cNvSpPr txBox="1"/>
          <p:nvPr>
            <p:ph type="body" idx="1"/>
          </p:nvPr>
        </p:nvSpPr>
        <p:spPr>
          <a:xfrm>
            <a:off x="900113" y="2060575"/>
            <a:ext cx="7772400" cy="3600450"/>
          </a:xfrm>
          <a:ln/>
        </p:spPr>
        <p:txBody>
          <a:bodyPr vert="horz" wrap="square" lIns="91440" tIns="45720" rIns="91440" bIns="45720" anchor="t"/>
          <a:p>
            <a:pPr>
              <a:lnSpc>
                <a:spcPct val="8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思考：花木兰为什么要去从军？</a:t>
            </a:r>
            <a:endParaRPr lang="zh-CN" altLang="en-US" sz="4000" b="1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</a:pPr>
            <a:endParaRPr lang="zh-CN" altLang="en-US" sz="4000" b="1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找一找相关的句子并标出来。</a:t>
            </a:r>
            <a:endParaRPr lang="zh-CN" altLang="en-US" sz="4000" b="1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13317" name="图片 13316" descr="diamond.gif (4987 字节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7088" y="908050"/>
            <a:ext cx="685800" cy="609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文本框 39937"/>
          <p:cNvSpPr txBox="1"/>
          <p:nvPr/>
        </p:nvSpPr>
        <p:spPr>
          <a:xfrm>
            <a:off x="250825" y="1484313"/>
            <a:ext cx="8589963" cy="2771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4400" b="1" dirty="0">
                <a:latin typeface="Times New Roman" panose="02020603050405020304" pitchFamily="18" charset="0"/>
              </a:rPr>
              <a:t>       </a:t>
            </a: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那时候，北方经常发生战争。</a:t>
            </a:r>
            <a:endParaRPr lang="zh-CN" altLang="en-US" sz="44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一天，朝廷下达了紧急征兵的文</a:t>
            </a:r>
            <a:endParaRPr lang="zh-CN" altLang="en-US" sz="44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书。木兰见到上面有父亲的名字，</a:t>
            </a:r>
            <a:endParaRPr lang="zh-CN" altLang="en-US" sz="44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焦急万分。</a:t>
            </a:r>
            <a:endParaRPr lang="zh-CN" altLang="en-US" sz="4400" b="1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39940" name="文本框 39939"/>
          <p:cNvSpPr txBox="1"/>
          <p:nvPr/>
        </p:nvSpPr>
        <p:spPr>
          <a:xfrm>
            <a:off x="4572000" y="1443038"/>
            <a:ext cx="15128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经常</a:t>
            </a:r>
            <a:endParaRPr lang="zh-CN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39941" name="文本框 39940"/>
          <p:cNvSpPr txBox="1"/>
          <p:nvPr/>
        </p:nvSpPr>
        <p:spPr>
          <a:xfrm>
            <a:off x="4716463" y="2162175"/>
            <a:ext cx="1655762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紧急</a:t>
            </a:r>
            <a:endParaRPr lang="zh-CN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39942" name="文本框 39941"/>
          <p:cNvSpPr txBox="1"/>
          <p:nvPr/>
        </p:nvSpPr>
        <p:spPr>
          <a:xfrm>
            <a:off x="250825" y="3500438"/>
            <a:ext cx="30257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焦急万分</a:t>
            </a:r>
            <a:endParaRPr lang="zh-CN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  <p:bldP spid="399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文本框 75777"/>
          <p:cNvSpPr txBox="1"/>
          <p:nvPr/>
        </p:nvSpPr>
        <p:spPr>
          <a:xfrm>
            <a:off x="0" y="1628775"/>
            <a:ext cx="9144000" cy="2287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填空：</a:t>
            </a:r>
            <a:endParaRPr lang="zh-CN" altLang="en-US" sz="4800" b="1" dirty="0">
              <a:solidFill>
                <a:srgbClr val="FF33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endParaRPr lang="zh-CN" altLang="en-US" sz="4800" b="1" dirty="0">
              <a:solidFill>
                <a:srgbClr val="FF33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buClr>
                <a:schemeClr val="bg1"/>
              </a:buClr>
            </a:pP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花木兰是一位</a:t>
            </a:r>
            <a:r>
              <a:rPr lang="zh-CN" altLang="en-US" sz="4800" b="1" u="sng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</a:t>
            </a:r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的女英雄。</a:t>
            </a:r>
            <a:endParaRPr lang="zh-CN" altLang="en-US" sz="48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文本框 41985"/>
          <p:cNvSpPr txBox="1"/>
          <p:nvPr/>
        </p:nvSpPr>
        <p:spPr>
          <a:xfrm>
            <a:off x="179388" y="908050"/>
            <a:ext cx="8604250" cy="210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</a:t>
            </a:r>
            <a:r>
              <a:rPr lang="zh-CN" altLang="en-US" sz="4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她想</a:t>
            </a:r>
            <a:r>
              <a:rPr lang="en-US" altLang="zh-CN" sz="4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:</a:t>
            </a:r>
            <a:r>
              <a:rPr lang="zh-CN" altLang="en-US" sz="4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父亲年老多病，难以出征；弟弟又小，还不够当兵的年龄。自己理应为国为家分忧。</a:t>
            </a:r>
            <a:endParaRPr lang="zh-CN" altLang="en-US" sz="44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1987" name="文本框 41986"/>
          <p:cNvSpPr txBox="1"/>
          <p:nvPr/>
        </p:nvSpPr>
        <p:spPr>
          <a:xfrm>
            <a:off x="3851275" y="908050"/>
            <a:ext cx="273685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年老多病</a:t>
            </a:r>
            <a:endParaRPr lang="zh-CN" altLang="en-US" sz="4400" b="1" dirty="0">
              <a:solidFill>
                <a:srgbClr val="FF33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4" name="文本框 56323"/>
          <p:cNvSpPr txBox="1"/>
          <p:nvPr/>
        </p:nvSpPr>
        <p:spPr>
          <a:xfrm>
            <a:off x="0" y="836613"/>
            <a:ext cx="8569325" cy="283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        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那时候，北方</a:t>
            </a:r>
            <a:r>
              <a:rPr lang="zh-CN" altLang="en-US" sz="36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经常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发生战争。一天，朝廷下达了</a:t>
            </a:r>
            <a:r>
              <a:rPr lang="zh-CN" altLang="en-US" sz="36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紧急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征兵的文书。木兰见到上面有父亲的名字，</a:t>
            </a:r>
            <a:r>
              <a:rPr lang="zh-CN" altLang="en-US" sz="36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焦急万分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她想</a:t>
            </a:r>
            <a:r>
              <a:rPr lang="en-US" altLang="zh-CN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: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父亲</a:t>
            </a:r>
            <a:r>
              <a:rPr lang="zh-CN" altLang="en-US" sz="36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年老多病</a:t>
            </a: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，难以出征；弟弟又小，还不够当兵的年龄。自己理应为国为家分忧。</a:t>
            </a:r>
            <a:endParaRPr lang="zh-CN" altLang="en-US" sz="36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1" name="文本占位符 48130"/>
          <p:cNvSpPr>
            <a:spLocks noGrp="1"/>
          </p:cNvSpPr>
          <p:nvPr>
            <p:ph type="body"/>
          </p:nvPr>
        </p:nvSpPr>
        <p:spPr>
          <a:xfrm>
            <a:off x="0" y="1600200"/>
            <a:ext cx="9144000" cy="4525963"/>
          </a:xfrm>
          <a:ln/>
        </p:spPr>
        <p:txBody>
          <a:bodyPr/>
          <a:p>
            <a:pPr>
              <a:buNone/>
            </a:pPr>
            <a:r>
              <a:rPr lang="en-US" altLang="zh-CN" sz="4800" b="1" dirty="0"/>
              <a:t>         </a:t>
            </a:r>
            <a:r>
              <a:rPr lang="zh-CN" altLang="en-US" sz="4800" b="1" dirty="0">
                <a:ea typeface="楷体_GB2312" panose="02010609030101010101" pitchFamily="49" charset="-122"/>
              </a:rPr>
              <a:t>她说服了家人，女扮男装，替父从军。</a:t>
            </a:r>
            <a:endParaRPr lang="zh-CN" altLang="en-US" sz="4800" b="1" dirty="0">
              <a:ea typeface="楷体_GB2312" panose="02010609030101010101" pitchFamily="49" charset="-122"/>
            </a:endParaRPr>
          </a:p>
          <a:p>
            <a:endParaRPr lang="zh-CN" altLang="en-US" sz="4800" dirty="0"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1443</Words>
  <Application>WPS 演示</Application>
  <PresentationFormat>在屏幕上显示</PresentationFormat>
  <Paragraphs>135</Paragraphs>
  <Slides>30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9" baseType="lpstr">
      <vt:lpstr>Arial</vt:lpstr>
      <vt:lpstr>宋体</vt:lpstr>
      <vt:lpstr>Wingdings</vt:lpstr>
      <vt:lpstr>Times New Roman</vt:lpstr>
      <vt:lpstr>楷体_GB2312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yang</dc:creator>
  <cp:lastModifiedBy>Administrator</cp:lastModifiedBy>
  <cp:revision>37</cp:revision>
  <dcterms:created xsi:type="dcterms:W3CDTF">2011-03-23T04:35:17Z</dcterms:created>
  <dcterms:modified xsi:type="dcterms:W3CDTF">2017-10-20T04:50:04Z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