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89" r:id="rId4"/>
    <p:sldId id="259" r:id="rId5"/>
    <p:sldId id="291" r:id="rId6"/>
    <p:sldId id="281" r:id="rId7"/>
    <p:sldId id="282" r:id="rId8"/>
    <p:sldId id="293" r:id="rId9"/>
    <p:sldId id="295" r:id="rId10"/>
    <p:sldId id="296" r:id="rId11"/>
    <p:sldId id="262" r:id="rId12"/>
    <p:sldId id="263" r:id="rId13"/>
    <p:sldId id="264" r:id="rId14"/>
    <p:sldId id="299" r:id="rId15"/>
    <p:sldId id="300" r:id="rId16"/>
    <p:sldId id="301" r:id="rId17"/>
    <p:sldId id="256" r:id="rId18"/>
    <p:sldId id="297" r:id="rId19"/>
    <p:sldId id="302" r:id="rId20"/>
    <p:sldId id="303" r:id="rId21"/>
    <p:sldId id="261" r:id="rId22"/>
    <p:sldId id="304" r:id="rId23"/>
    <p:sldId id="272" r:id="rId24"/>
    <p:sldId id="269" r:id="rId25"/>
    <p:sldId id="271" r:id="rId26"/>
    <p:sldId id="273" r:id="rId27"/>
    <p:sldId id="275" r:id="rId28"/>
    <p:sldId id="276" r:id="rId29"/>
    <p:sldId id="279" r:id="rId30"/>
    <p:sldId id="280" r:id="rId31"/>
    <p:sldId id="277" r:id="rId32"/>
    <p:sldId id="278" r:id="rId33"/>
    <p:sldId id="285" r:id="rId34"/>
    <p:sldId id="298" r:id="rId35"/>
    <p:sldId id="305" r:id="rId36"/>
    <p:sldId id="306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8" name="矩形 36867"/>
          <p:cNvSpPr/>
          <p:nvPr/>
        </p:nvSpPr>
        <p:spPr>
          <a:xfrm>
            <a:off x="539750" y="188913"/>
            <a:ext cx="7777163" cy="1079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869" name="文本框 36868"/>
          <p:cNvSpPr txBox="1"/>
          <p:nvPr/>
        </p:nvSpPr>
        <p:spPr>
          <a:xfrm>
            <a:off x="611188" y="260350"/>
            <a:ext cx="75612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0030101010101" pitchFamily="2" charset="-122"/>
              </a:rPr>
              <a:t>还记得我们学过的</a:t>
            </a:r>
            <a:r>
              <a:rPr lang="en-US" altLang="zh-CN" sz="3200" dirty="0">
                <a:latin typeface="Arial" panose="020B0604020202020204" pitchFamily="34" charset="0"/>
                <a:ea typeface="黑体" panose="02010600030101010101" pitchFamily="2" charset="-122"/>
              </a:rPr>
              <a:t>《</a:t>
            </a:r>
            <a:r>
              <a:rPr lang="zh-CN" altLang="en-US" sz="3200" dirty="0">
                <a:latin typeface="Arial" panose="020B0604020202020204" pitchFamily="34" charset="0"/>
                <a:ea typeface="黑体" panose="02010600030101010101" pitchFamily="2" charset="-122"/>
              </a:rPr>
              <a:t>咏华山</a:t>
            </a:r>
            <a:r>
              <a:rPr lang="en-US" altLang="zh-CN" sz="3200" dirty="0">
                <a:latin typeface="Arial" panose="020B0604020202020204" pitchFamily="34" charset="0"/>
                <a:ea typeface="黑体" panose="02010600030101010101" pitchFamily="2" charset="-122"/>
              </a:rPr>
              <a:t>》</a:t>
            </a:r>
            <a:r>
              <a:rPr lang="zh-CN" altLang="en-US" sz="3200" dirty="0">
                <a:latin typeface="Arial" panose="020B0604020202020204" pitchFamily="34" charset="0"/>
                <a:ea typeface="黑体" panose="02010600030101010101" pitchFamily="2" charset="-122"/>
              </a:rPr>
              <a:t>这首诗吗？</a:t>
            </a:r>
            <a:endParaRPr lang="zh-CN" altLang="en-US" sz="32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36872" name="组合 36871"/>
          <p:cNvGrpSpPr/>
          <p:nvPr/>
        </p:nvGrpSpPr>
        <p:grpSpPr>
          <a:xfrm>
            <a:off x="468313" y="1268413"/>
            <a:ext cx="4392612" cy="4781550"/>
            <a:chOff x="657" y="709"/>
            <a:chExt cx="2676" cy="3012"/>
          </a:xfrm>
        </p:grpSpPr>
        <p:sp>
          <p:nvSpPr>
            <p:cNvPr id="36870" name="文本框 36869"/>
            <p:cNvSpPr txBox="1"/>
            <p:nvPr/>
          </p:nvSpPr>
          <p:spPr>
            <a:xfrm>
              <a:off x="657" y="709"/>
              <a:ext cx="2676" cy="30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400" dirty="0">
                  <a:latin typeface="隶书" panose="02010509060101010101" pitchFamily="49" charset="-122"/>
                  <a:ea typeface="隶书" panose="02010509060101010101" pitchFamily="49" charset="-122"/>
                </a:rPr>
                <a:t>  </a:t>
              </a:r>
              <a:r>
                <a:rPr lang="zh-CN" altLang="en-US" sz="4400" dirty="0">
                  <a:latin typeface="隶书" panose="02010509060101010101" pitchFamily="49" charset="-122"/>
                  <a:ea typeface="隶书" panose="02010509060101010101" pitchFamily="49" charset="-122"/>
                </a:rPr>
                <a:t>咏华山</a:t>
              </a:r>
              <a:endPara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4400" dirty="0">
                  <a:latin typeface="隶书" panose="02010509060101010101" pitchFamily="49" charset="-122"/>
                  <a:ea typeface="隶书" panose="02010509060101010101" pitchFamily="49" charset="-122"/>
                </a:rPr>
                <a:t>只有天在上，</a:t>
              </a:r>
              <a:endParaRPr lang="zh-CN" altLang="en-US" sz="44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4400" dirty="0">
                  <a:latin typeface="隶书" panose="02010509060101010101" pitchFamily="49" charset="-122"/>
                  <a:ea typeface="隶书" panose="02010509060101010101" pitchFamily="49" charset="-122"/>
                </a:rPr>
                <a:t>更无山与齐。</a:t>
              </a:r>
              <a:endParaRPr lang="zh-CN" altLang="en-US" sz="44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4400" dirty="0">
                  <a:latin typeface="隶书" panose="02010509060101010101" pitchFamily="49" charset="-122"/>
                  <a:ea typeface="隶书" panose="02010509060101010101" pitchFamily="49" charset="-122"/>
                </a:rPr>
                <a:t>举头红日近，</a:t>
              </a:r>
              <a:endParaRPr lang="zh-CN" altLang="en-US" sz="44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4400" dirty="0">
                  <a:latin typeface="隶书" panose="02010509060101010101" pitchFamily="49" charset="-122"/>
                  <a:ea typeface="隶书" panose="02010509060101010101" pitchFamily="49" charset="-122"/>
                </a:rPr>
                <a:t>回首白云低。</a:t>
              </a:r>
              <a:endParaRPr lang="zh-CN" altLang="en-US" sz="44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6871" name="矩形 36870"/>
            <p:cNvSpPr/>
            <p:nvPr/>
          </p:nvSpPr>
          <p:spPr>
            <a:xfrm>
              <a:off x="1156" y="1071"/>
              <a:ext cx="101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dirty="0">
                  <a:latin typeface="隶书" panose="02010509060101010101" pitchFamily="49" charset="-122"/>
                  <a:ea typeface="隶书" panose="02010509060101010101" pitchFamily="49" charset="-122"/>
                </a:rPr>
                <a:t>宋 寇准</a:t>
              </a:r>
              <a:endPara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36874" name="图片 36873" descr="8cb1cb13495409237ff0a9329258d109b2de49e5"/>
          <p:cNvPicPr>
            <a:picLocks noChangeAspect="1"/>
          </p:cNvPicPr>
          <p:nvPr/>
        </p:nvPicPr>
        <p:blipFill>
          <a:blip r:embed="rId1"/>
          <a:srcRect l="11604" b="8659"/>
          <a:stretch>
            <a:fillRect/>
          </a:stretch>
        </p:blipFill>
        <p:spPr>
          <a:xfrm>
            <a:off x="3995738" y="2636838"/>
            <a:ext cx="4826000" cy="374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8194"/>
          <p:cNvSpPr txBox="1"/>
          <p:nvPr/>
        </p:nvSpPr>
        <p:spPr>
          <a:xfrm>
            <a:off x="323850" y="1341438"/>
            <a:ext cx="8496300" cy="4484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Arial" panose="020B0604020202020204" pitchFamily="34" charset="0"/>
                <a:ea typeface="楷体_GB2312" panose="02010609030101010101" pitchFamily="49" charset="-122"/>
              </a:rPr>
              <a:t>        </a:t>
            </a:r>
            <a:r>
              <a:rPr lang="zh-CN" altLang="en-US" sz="4800" b="1" dirty="0">
                <a:latin typeface="Arial" panose="020B0604020202020204" pitchFamily="34" charset="0"/>
                <a:ea typeface="楷体_GB2312" panose="02010609030101010101" pitchFamily="49" charset="-122"/>
              </a:rPr>
              <a:t>读一读课文第一、二自然段，想一想动画片，思考：</a:t>
            </a:r>
            <a:endParaRPr lang="zh-CN" altLang="en-US" sz="4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  <a:ea typeface="楷体_GB2312" panose="02010609030101010101" pitchFamily="49" charset="-122"/>
              </a:rPr>
              <a:t>       你从哪句话知道沉香一心要救妈妈？</a:t>
            </a:r>
            <a:endParaRPr lang="zh-CN" altLang="en-US" sz="4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4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-107950" y="5032375"/>
            <a:ext cx="92170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　</a:t>
            </a:r>
            <a:endParaRPr lang="zh-CN" altLang="en-US" sz="4000" b="1" dirty="0">
              <a:solidFill>
                <a:srgbClr val="3333FF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IMAG12302743393738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0"/>
            <a:ext cx="4284663" cy="323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9218"/>
          <p:cNvSpPr txBox="1"/>
          <p:nvPr/>
        </p:nvSpPr>
        <p:spPr>
          <a:xfrm>
            <a:off x="1116013" y="3716338"/>
            <a:ext cx="7272337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5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沉香听了，心里又气愤又难过，恨不得马上就去解救妈妈。</a:t>
            </a:r>
            <a:endParaRPr lang="zh-CN" altLang="en-US" sz="5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矩形 10242"/>
          <p:cNvSpPr/>
          <p:nvPr/>
        </p:nvSpPr>
        <p:spPr>
          <a:xfrm>
            <a:off x="539750" y="260350"/>
            <a:ext cx="6911975" cy="97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800" b="1" dirty="0">
                <a:latin typeface="Arial" panose="020B0604020202020204" pitchFamily="34" charset="0"/>
                <a:ea typeface="楷体_GB2312" panose="02010609030101010101" pitchFamily="49" charset="-122"/>
              </a:rPr>
              <a:t>沉香为什么要救母？</a:t>
            </a:r>
            <a:endParaRPr lang="zh-CN" altLang="en-US" sz="5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0244" name="矩形 10243"/>
          <p:cNvSpPr/>
          <p:nvPr/>
        </p:nvSpPr>
        <p:spPr>
          <a:xfrm>
            <a:off x="250825" y="1196975"/>
            <a:ext cx="62944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用“因为</a:t>
            </a:r>
            <a:r>
              <a:rPr lang="en-US" altLang="zh-CN" sz="4000" b="1">
                <a:solidFill>
                  <a:srgbClr val="000099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…</a:t>
            </a:r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所以</a:t>
            </a:r>
            <a:r>
              <a:rPr lang="en-US" altLang="zh-CN" sz="4000" b="1">
                <a:solidFill>
                  <a:srgbClr val="000099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…</a:t>
            </a:r>
            <a:r>
              <a:rPr lang="en-US" altLang="zh-CN" sz="4000" b="1" dirty="0">
                <a:solidFill>
                  <a:srgbClr val="000099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”</a:t>
            </a:r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来说说。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10255" name="组合 10254"/>
          <p:cNvGrpSpPr/>
          <p:nvPr/>
        </p:nvGrpSpPr>
        <p:grpSpPr>
          <a:xfrm>
            <a:off x="0" y="4581525"/>
            <a:ext cx="2771775" cy="2276475"/>
            <a:chOff x="0" y="2886"/>
            <a:chExt cx="1746" cy="1434"/>
          </a:xfrm>
        </p:grpSpPr>
        <p:pic>
          <p:nvPicPr>
            <p:cNvPr id="10248" name="图片 10247" descr="614e4557-bc08-4078-91a0-121efe855557"/>
            <p:cNvPicPr>
              <a:picLocks noChangeAspect="1"/>
            </p:cNvPicPr>
            <p:nvPr/>
          </p:nvPicPr>
          <p:blipFill>
            <a:blip r:embed="rId1"/>
            <a:srcRect l="68033" t="74910" r="14569"/>
            <a:stretch>
              <a:fillRect/>
            </a:stretch>
          </p:blipFill>
          <p:spPr>
            <a:xfrm>
              <a:off x="1383" y="3579"/>
              <a:ext cx="363" cy="7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9" name="图片 10248" descr="614e4557-bc08-4078-91a0-121efe855557"/>
            <p:cNvPicPr>
              <a:picLocks noChangeAspect="1"/>
            </p:cNvPicPr>
            <p:nvPr/>
          </p:nvPicPr>
          <p:blipFill>
            <a:blip r:embed="rId1"/>
            <a:srcRect t="51483" r="50101"/>
            <a:stretch>
              <a:fillRect/>
            </a:stretch>
          </p:blipFill>
          <p:spPr>
            <a:xfrm>
              <a:off x="0" y="2886"/>
              <a:ext cx="1042" cy="14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0" name="图片 10249" descr="614e4557-bc08-4078-91a0-121efe855557"/>
            <p:cNvPicPr>
              <a:picLocks noChangeAspect="1"/>
            </p:cNvPicPr>
            <p:nvPr/>
          </p:nvPicPr>
          <p:blipFill>
            <a:blip r:embed="rId1"/>
            <a:srcRect t="56671" r="30434"/>
            <a:stretch>
              <a:fillRect/>
            </a:stretch>
          </p:blipFill>
          <p:spPr>
            <a:xfrm>
              <a:off x="0" y="3037"/>
              <a:ext cx="1452" cy="12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54" name="组合 10253"/>
          <p:cNvGrpSpPr/>
          <p:nvPr/>
        </p:nvGrpSpPr>
        <p:grpSpPr>
          <a:xfrm>
            <a:off x="6804025" y="0"/>
            <a:ext cx="2339975" cy="2852738"/>
            <a:chOff x="3606" y="0"/>
            <a:chExt cx="2154" cy="2065"/>
          </a:xfrm>
        </p:grpSpPr>
        <p:pic>
          <p:nvPicPr>
            <p:cNvPr id="10247" name="图片 10246" descr="614e4557-bc08-4078-91a0-121efe855557"/>
            <p:cNvPicPr>
              <a:picLocks noChangeAspect="1"/>
            </p:cNvPicPr>
            <p:nvPr/>
          </p:nvPicPr>
          <p:blipFill>
            <a:blip r:embed="rId1"/>
            <a:srcRect l="28200" t="33243" b="53616"/>
            <a:stretch>
              <a:fillRect/>
            </a:stretch>
          </p:blipFill>
          <p:spPr>
            <a:xfrm>
              <a:off x="3606" y="1480"/>
              <a:ext cx="2154" cy="5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图片 10251" descr="614e4557-bc08-4078-91a0-121efe855557"/>
            <p:cNvPicPr>
              <a:picLocks noChangeAspect="1"/>
            </p:cNvPicPr>
            <p:nvPr/>
          </p:nvPicPr>
          <p:blipFill>
            <a:blip r:embed="rId1"/>
            <a:srcRect l="56934" b="53616"/>
            <a:stretch>
              <a:fillRect/>
            </a:stretch>
          </p:blipFill>
          <p:spPr>
            <a:xfrm>
              <a:off x="4468" y="0"/>
              <a:ext cx="1292" cy="20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3" name="图片 10252" descr="614e4557-bc08-4078-91a0-121efe855557"/>
            <p:cNvPicPr>
              <a:picLocks noChangeAspect="1"/>
            </p:cNvPicPr>
            <p:nvPr/>
          </p:nvPicPr>
          <p:blipFill>
            <a:blip r:embed="rId1"/>
            <a:srcRect l="38766" t="24055" b="53616"/>
            <a:stretch>
              <a:fillRect/>
            </a:stretch>
          </p:blipFill>
          <p:spPr>
            <a:xfrm>
              <a:off x="3923" y="1071"/>
              <a:ext cx="1837" cy="99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56" name="矩形 10255"/>
          <p:cNvSpPr/>
          <p:nvPr/>
        </p:nvSpPr>
        <p:spPr>
          <a:xfrm>
            <a:off x="0" y="2133600"/>
            <a:ext cx="7056438" cy="14319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原来，沉香的妈妈是个美丽善良的女神，因为向往</a:t>
            </a:r>
            <a:endParaRPr lang="zh-CN" altLang="en-US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257" name="矩形 10256"/>
          <p:cNvSpPr/>
          <p:nvPr/>
        </p:nvSpPr>
        <p:spPr>
          <a:xfrm>
            <a:off x="1979613" y="3500438"/>
            <a:ext cx="6948487" cy="14319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人间美好的生活，被二郎神压在了华山脚下。 </a:t>
            </a:r>
            <a:endParaRPr lang="zh-CN" altLang="en-US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框 46081"/>
          <p:cNvSpPr txBox="1"/>
          <p:nvPr/>
        </p:nvSpPr>
        <p:spPr>
          <a:xfrm>
            <a:off x="900113" y="476250"/>
            <a:ext cx="7993062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楷体_GB2312" panose="02010609030101010101" pitchFamily="49" charset="-122"/>
              </a:rPr>
              <a:t>二郎神把华山重重地压在三圣母身上，让她永世不得翻身，让她永远不能和自己的孩子丈夫见面。可见他</a:t>
            </a:r>
            <a:r>
              <a:rPr lang="en-US" altLang="zh-CN" sz="3200">
                <a:latin typeface="Arial" panose="020B0604020202020204" pitchFamily="34" charset="0"/>
                <a:ea typeface="楷体_GB2312" panose="02010609030101010101" pitchFamily="49" charset="-122"/>
              </a:rPr>
              <a:t>——</a:t>
            </a:r>
            <a:endParaRPr lang="en-US" altLang="zh-CN" sz="320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6083" name="文本框 46082"/>
          <p:cNvSpPr txBox="1"/>
          <p:nvPr/>
        </p:nvSpPr>
        <p:spPr>
          <a:xfrm>
            <a:off x="900113" y="2636838"/>
            <a:ext cx="5111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dirty="0">
                <a:latin typeface="Arial" panose="020B0604020202020204" pitchFamily="34" charset="0"/>
                <a:ea typeface="黑体" panose="02010600030101010101" pitchFamily="2" charset="-122"/>
              </a:rPr>
              <a:t>心狠手辣</a:t>
            </a:r>
            <a:endParaRPr lang="zh-CN" altLang="en-US" sz="60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pic>
        <p:nvPicPr>
          <p:cNvPr id="46084" name="图片 46083" descr="6831199"/>
          <p:cNvPicPr>
            <a:picLocks noChangeAspect="1"/>
          </p:cNvPicPr>
          <p:nvPr/>
        </p:nvPicPr>
        <p:blipFill>
          <a:blip r:embed="rId1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2133600"/>
            <a:ext cx="3402013" cy="4437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文本框 47106"/>
          <p:cNvSpPr txBox="1"/>
          <p:nvPr/>
        </p:nvSpPr>
        <p:spPr>
          <a:xfrm>
            <a:off x="0" y="188913"/>
            <a:ext cx="9144000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　　二郎神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心狠手辣</a:t>
            </a: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，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神通广大</a:t>
            </a: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，你才是个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８岁</a:t>
            </a: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的孩子，怎么能对付得了呢？</a:t>
            </a:r>
            <a:endParaRPr lang="zh-CN" altLang="en-US" sz="5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47112" name="组合 47111"/>
          <p:cNvGrpSpPr/>
          <p:nvPr/>
        </p:nvGrpSpPr>
        <p:grpSpPr>
          <a:xfrm>
            <a:off x="971550" y="3357563"/>
            <a:ext cx="7524750" cy="3106737"/>
            <a:chOff x="612" y="2115"/>
            <a:chExt cx="4740" cy="1957"/>
          </a:xfrm>
        </p:grpSpPr>
        <p:sp>
          <p:nvSpPr>
            <p:cNvPr id="47108" name="文本框 47107"/>
            <p:cNvSpPr txBox="1"/>
            <p:nvPr/>
          </p:nvSpPr>
          <p:spPr>
            <a:xfrm>
              <a:off x="1746" y="2115"/>
              <a:ext cx="3606" cy="1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你才是个</a:t>
              </a:r>
              <a:r>
                <a:rPr lang="en-US" altLang="zh-CN" sz="4400">
                  <a:latin typeface="Arial" panose="020B0604020202020204" pitchFamily="34" charset="0"/>
                  <a:ea typeface="楷体_GB2312" panose="02010609030101010101" pitchFamily="49" charset="-122"/>
                </a:rPr>
                <a:t>8</a:t>
              </a:r>
              <a:r>
                <a:rPr lang="zh-CN" altLang="en-US" sz="4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岁的孩子，怎么能对付得了呢？</a:t>
              </a:r>
              <a:endPara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你才是个</a:t>
              </a:r>
              <a:r>
                <a:rPr lang="en-US" altLang="zh-CN" sz="4400">
                  <a:latin typeface="Arial" panose="020B0604020202020204" pitchFamily="34" charset="0"/>
                  <a:ea typeface="楷体_GB2312" panose="02010609030101010101" pitchFamily="49" charset="-122"/>
                </a:rPr>
                <a:t>8</a:t>
              </a:r>
              <a:r>
                <a:rPr lang="zh-CN" altLang="en-US" sz="4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岁的孩子，对付不了呀。</a:t>
              </a:r>
              <a:endPara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  <p:sp>
          <p:nvSpPr>
            <p:cNvPr id="47109" name="文本框 47108"/>
            <p:cNvSpPr txBox="1"/>
            <p:nvPr/>
          </p:nvSpPr>
          <p:spPr>
            <a:xfrm>
              <a:off x="612" y="2432"/>
              <a:ext cx="1088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400" dirty="0">
                  <a:latin typeface="Arial" panose="020B0604020202020204" pitchFamily="34" charset="0"/>
                  <a:ea typeface="黑体" panose="02010600030101010101" pitchFamily="2" charset="-122"/>
                </a:rPr>
                <a:t>比较</a:t>
              </a:r>
              <a:endParaRPr lang="zh-CN" altLang="en-US" sz="4400" dirty="0"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47110" name="左大括号 47109"/>
            <p:cNvSpPr/>
            <p:nvPr/>
          </p:nvSpPr>
          <p:spPr>
            <a:xfrm>
              <a:off x="1565" y="2205"/>
              <a:ext cx="181" cy="1633"/>
            </a:xfrm>
            <a:prstGeom prst="leftBrace">
              <a:avLst>
                <a:gd name="adj1" fmla="val 75184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1" name="矩形 48130"/>
          <p:cNvSpPr/>
          <p:nvPr/>
        </p:nvSpPr>
        <p:spPr>
          <a:xfrm>
            <a:off x="0" y="908050"/>
            <a:ext cx="9144000" cy="1920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6000" b="1" dirty="0">
                <a:latin typeface="Arial" panose="020B0604020202020204" pitchFamily="34" charset="0"/>
                <a:ea typeface="楷体_GB2312" panose="02010609030101010101" pitchFamily="49" charset="-122"/>
              </a:rPr>
              <a:t>      </a:t>
            </a:r>
            <a:r>
              <a:rPr lang="zh-CN" altLang="en-US" sz="6000" b="1" dirty="0">
                <a:latin typeface="Arial" panose="020B0604020202020204" pitchFamily="34" charset="0"/>
                <a:ea typeface="楷体_GB2312" panose="02010609030101010101" pitchFamily="49" charset="-122"/>
              </a:rPr>
              <a:t>沉香望着苍老的爸爸，默默地攥紧了拳头。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直接连接符 48131"/>
          <p:cNvSpPr/>
          <p:nvPr/>
        </p:nvSpPr>
        <p:spPr>
          <a:xfrm>
            <a:off x="4500563" y="1916113"/>
            <a:ext cx="15113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133" name="文本框 48132"/>
          <p:cNvSpPr txBox="1"/>
          <p:nvPr/>
        </p:nvSpPr>
        <p:spPr>
          <a:xfrm>
            <a:off x="5940425" y="1484313"/>
            <a:ext cx="9366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？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8134" name="直接连接符 48133"/>
          <p:cNvSpPr/>
          <p:nvPr/>
        </p:nvSpPr>
        <p:spPr>
          <a:xfrm>
            <a:off x="179388" y="2924175"/>
            <a:ext cx="604837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135" name="文本框 48134"/>
          <p:cNvSpPr txBox="1"/>
          <p:nvPr/>
        </p:nvSpPr>
        <p:spPr>
          <a:xfrm>
            <a:off x="6300788" y="2565400"/>
            <a:ext cx="9366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？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8136" name="文本框 48135"/>
          <p:cNvSpPr txBox="1"/>
          <p:nvPr/>
        </p:nvSpPr>
        <p:spPr>
          <a:xfrm>
            <a:off x="2987675" y="4868863"/>
            <a:ext cx="38163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决心救母</a:t>
            </a:r>
            <a:endParaRPr lang="zh-CN" altLang="en-US" sz="4800" dirty="0">
              <a:solidFill>
                <a:srgbClr val="000099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48137" name="图片 48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0" y="3284538"/>
            <a:ext cx="1585913" cy="2665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文本框 2051"/>
          <p:cNvSpPr txBox="1"/>
          <p:nvPr/>
        </p:nvSpPr>
        <p:spPr>
          <a:xfrm>
            <a:off x="611188" y="2276475"/>
            <a:ext cx="79216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dirty="0">
                <a:latin typeface="Arial" panose="020B0604020202020204" pitchFamily="34" charset="0"/>
                <a:ea typeface="黑体" panose="02010600030101010101" pitchFamily="2" charset="-122"/>
              </a:rPr>
              <a:t>了解真相</a:t>
            </a:r>
            <a:r>
              <a:rPr lang="en-US" altLang="zh-CN" sz="6000">
                <a:latin typeface="Arial" panose="020B0604020202020204" pitchFamily="34" charset="0"/>
                <a:ea typeface="黑体" panose="02010600030101010101" pitchFamily="2" charset="-122"/>
              </a:rPr>
              <a:t>——</a:t>
            </a:r>
            <a:r>
              <a:rPr lang="zh-CN" altLang="en-US" sz="6000" dirty="0">
                <a:latin typeface="Arial" panose="020B0604020202020204" pitchFamily="34" charset="0"/>
                <a:ea typeface="黑体" panose="02010600030101010101" pitchFamily="2" charset="-122"/>
              </a:rPr>
              <a:t>决心救母</a:t>
            </a:r>
            <a:endParaRPr lang="zh-CN" altLang="en-US" sz="60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053" name="文本框 2052"/>
          <p:cNvSpPr txBox="1"/>
          <p:nvPr/>
        </p:nvSpPr>
        <p:spPr>
          <a:xfrm>
            <a:off x="1547813" y="476250"/>
            <a:ext cx="64087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latin typeface="黑体" panose="02010600030101010101" pitchFamily="2" charset="-122"/>
                <a:ea typeface="黑体" panose="02010600030101010101" pitchFamily="2" charset="-122"/>
              </a:rPr>
              <a:t>朗读课文</a:t>
            </a:r>
            <a:r>
              <a:rPr lang="en-US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4400" dirty="0">
                <a:latin typeface="黑体" panose="02010600030101010101" pitchFamily="2" charset="-122"/>
                <a:ea typeface="黑体" panose="02010600030101010101" pitchFamily="2" charset="-122"/>
              </a:rPr>
              <a:t>到</a:t>
            </a:r>
            <a:r>
              <a:rPr lang="en-US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lang="zh-CN" altLang="en-US" sz="4400" dirty="0">
                <a:latin typeface="黑体" panose="02010600030101010101" pitchFamily="2" charset="-122"/>
                <a:ea typeface="黑体" panose="02010600030101010101" pitchFamily="2" charset="-122"/>
              </a:rPr>
              <a:t>自然段。</a:t>
            </a:r>
            <a:endParaRPr lang="zh-CN" altLang="en-US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2057" name="组合 2056"/>
          <p:cNvGrpSpPr/>
          <p:nvPr/>
        </p:nvGrpSpPr>
        <p:grpSpPr>
          <a:xfrm>
            <a:off x="0" y="4652963"/>
            <a:ext cx="9144000" cy="2205037"/>
            <a:chOff x="0" y="3022"/>
            <a:chExt cx="5760" cy="1298"/>
          </a:xfrm>
        </p:grpSpPr>
        <p:pic>
          <p:nvPicPr>
            <p:cNvPr id="2055" name="图片 2054" descr="058_jpg"/>
            <p:cNvPicPr>
              <a:picLocks noChangeAspect="1"/>
            </p:cNvPicPr>
            <p:nvPr/>
          </p:nvPicPr>
          <p:blipFill>
            <a:blip r:embed="rId1"/>
            <a:srcRect t="72060"/>
            <a:stretch>
              <a:fillRect/>
            </a:stretch>
          </p:blipFill>
          <p:spPr>
            <a:xfrm>
              <a:off x="0" y="3113"/>
              <a:ext cx="2891" cy="12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图片 2055" descr="059_JPG"/>
            <p:cNvPicPr>
              <a:picLocks noChangeAspect="1"/>
            </p:cNvPicPr>
            <p:nvPr/>
          </p:nvPicPr>
          <p:blipFill>
            <a:blip r:embed="rId2"/>
            <a:srcRect t="69954"/>
            <a:stretch>
              <a:fillRect/>
            </a:stretch>
          </p:blipFill>
          <p:spPr>
            <a:xfrm>
              <a:off x="2869" y="3022"/>
              <a:ext cx="2891" cy="12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8" name="图片 44037" descr="056_JPG"/>
          <p:cNvPicPr>
            <a:picLocks noChangeAspect="1"/>
          </p:cNvPicPr>
          <p:nvPr/>
        </p:nvPicPr>
        <p:blipFill>
          <a:blip r:embed="rId1"/>
          <a:srcRect l="13318" t="43704" r="9789" b="9052"/>
          <a:stretch>
            <a:fillRect/>
          </a:stretch>
        </p:blipFill>
        <p:spPr>
          <a:xfrm>
            <a:off x="179388" y="0"/>
            <a:ext cx="8785225" cy="542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057_JPG"/>
          <p:cNvPicPr>
            <a:picLocks noChangeAspect="1"/>
          </p:cNvPicPr>
          <p:nvPr/>
        </p:nvPicPr>
        <p:blipFill>
          <a:blip r:embed="rId2"/>
          <a:srcRect l="12936" t="10092" r="27429" b="83588"/>
          <a:stretch>
            <a:fillRect/>
          </a:stretch>
        </p:blipFill>
        <p:spPr>
          <a:xfrm>
            <a:off x="250825" y="5445125"/>
            <a:ext cx="8675688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0" name="椭圆 44039"/>
          <p:cNvSpPr/>
          <p:nvPr/>
        </p:nvSpPr>
        <p:spPr>
          <a:xfrm>
            <a:off x="5508625" y="692150"/>
            <a:ext cx="719138" cy="649288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1" name="椭圆 44040"/>
          <p:cNvSpPr/>
          <p:nvPr/>
        </p:nvSpPr>
        <p:spPr>
          <a:xfrm>
            <a:off x="900113" y="1989138"/>
            <a:ext cx="647700" cy="719137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2" name="椭圆 44041"/>
          <p:cNvSpPr/>
          <p:nvPr/>
        </p:nvSpPr>
        <p:spPr>
          <a:xfrm>
            <a:off x="2916238" y="1989138"/>
            <a:ext cx="647700" cy="6477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3" name="椭圆 44042"/>
          <p:cNvSpPr/>
          <p:nvPr/>
        </p:nvSpPr>
        <p:spPr>
          <a:xfrm>
            <a:off x="1187450" y="3357563"/>
            <a:ext cx="720725" cy="6477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4" name="椭圆 44043"/>
          <p:cNvSpPr/>
          <p:nvPr/>
        </p:nvSpPr>
        <p:spPr>
          <a:xfrm>
            <a:off x="1908175" y="3357563"/>
            <a:ext cx="649288" cy="6477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5" name="椭圆 44044"/>
          <p:cNvSpPr/>
          <p:nvPr/>
        </p:nvSpPr>
        <p:spPr>
          <a:xfrm>
            <a:off x="8172450" y="4724400"/>
            <a:ext cx="720725" cy="6477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6" name="椭圆 44045"/>
          <p:cNvSpPr/>
          <p:nvPr/>
        </p:nvSpPr>
        <p:spPr>
          <a:xfrm>
            <a:off x="6804025" y="2708275"/>
            <a:ext cx="719138" cy="649288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6" name="直接连接符 49155"/>
          <p:cNvSpPr/>
          <p:nvPr/>
        </p:nvSpPr>
        <p:spPr>
          <a:xfrm>
            <a:off x="0" y="1844675"/>
            <a:ext cx="9144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57" name="矩形 49156"/>
          <p:cNvSpPr/>
          <p:nvPr/>
        </p:nvSpPr>
        <p:spPr>
          <a:xfrm>
            <a:off x="395288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叹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58" name="矩形 49157"/>
          <p:cNvSpPr/>
          <p:nvPr/>
        </p:nvSpPr>
        <p:spPr>
          <a:xfrm>
            <a:off x="1547813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含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59" name="矩形 49158"/>
          <p:cNvSpPr/>
          <p:nvPr/>
        </p:nvSpPr>
        <p:spPr>
          <a:xfrm>
            <a:off x="2700338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泪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60" name="矩形 49159"/>
          <p:cNvSpPr/>
          <p:nvPr/>
        </p:nvSpPr>
        <p:spPr>
          <a:xfrm>
            <a:off x="7308850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恨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61" name="矩形 49160"/>
          <p:cNvSpPr/>
          <p:nvPr/>
        </p:nvSpPr>
        <p:spPr>
          <a:xfrm>
            <a:off x="6156325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为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62" name="矩形 49161"/>
          <p:cNvSpPr/>
          <p:nvPr/>
        </p:nvSpPr>
        <p:spPr>
          <a:xfrm>
            <a:off x="5003800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因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63" name="矩形 49162"/>
          <p:cNvSpPr/>
          <p:nvPr/>
        </p:nvSpPr>
        <p:spPr>
          <a:xfrm>
            <a:off x="3851275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良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64" name="文本框 49163"/>
          <p:cNvSpPr txBox="1"/>
          <p:nvPr/>
        </p:nvSpPr>
        <p:spPr>
          <a:xfrm>
            <a:off x="250825" y="3284538"/>
            <a:ext cx="1225550" cy="213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叹气   叹息   惊叹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感叹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65" name="文本框 49164"/>
          <p:cNvSpPr txBox="1"/>
          <p:nvPr/>
        </p:nvSpPr>
        <p:spPr>
          <a:xfrm>
            <a:off x="1476375" y="3357563"/>
            <a:ext cx="12255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含笑含泪包含饱含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66" name="文本框 49165"/>
          <p:cNvSpPr txBox="1"/>
          <p:nvPr/>
        </p:nvSpPr>
        <p:spPr>
          <a:xfrm>
            <a:off x="2700338" y="3284538"/>
            <a:ext cx="12255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眼泪热泪流泪泪水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67" name="文本框 49166"/>
          <p:cNvSpPr txBox="1"/>
          <p:nvPr/>
        </p:nvSpPr>
        <p:spPr>
          <a:xfrm>
            <a:off x="3779838" y="3213100"/>
            <a:ext cx="12255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优良良好良心良机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68" name="文本框 49167"/>
          <p:cNvSpPr txBox="1"/>
          <p:nvPr/>
        </p:nvSpPr>
        <p:spPr>
          <a:xfrm>
            <a:off x="5003800" y="3284538"/>
            <a:ext cx="12255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因为原因因果因此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69" name="文本框 49168"/>
          <p:cNvSpPr txBox="1"/>
          <p:nvPr/>
        </p:nvSpPr>
        <p:spPr>
          <a:xfrm>
            <a:off x="6227763" y="3357563"/>
            <a:ext cx="165735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因为  为此  为民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70" name="矩形 49169"/>
          <p:cNvSpPr/>
          <p:nvPr/>
        </p:nvSpPr>
        <p:spPr>
          <a:xfrm>
            <a:off x="5867400" y="4868863"/>
            <a:ext cx="17272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（行为）（人为）（为难）</a:t>
            </a:r>
            <a:endParaRPr lang="zh-CN" altLang="en-US" sz="3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9171" name="文本框 49170"/>
          <p:cNvSpPr txBox="1"/>
          <p:nvPr/>
        </p:nvSpPr>
        <p:spPr>
          <a:xfrm>
            <a:off x="7451725" y="3357563"/>
            <a:ext cx="1150938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仇恨痛恨愤恨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72" name="文本框 49171"/>
          <p:cNvSpPr txBox="1"/>
          <p:nvPr/>
        </p:nvSpPr>
        <p:spPr>
          <a:xfrm>
            <a:off x="0" y="119697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宋体" panose="02010600030101010101" pitchFamily="2" charset="-122"/>
              </a:rPr>
              <a:t>  </a:t>
            </a:r>
            <a:r>
              <a:rPr lang="en-US" altLang="zh-CN" sz="3600" err="1">
                <a:latin typeface="宋体" panose="02010600030101010101" pitchFamily="2" charset="-122"/>
              </a:rPr>
              <a:t>tàn   hán  lèi liánɡ yīn  wèi  hèn</a:t>
            </a:r>
            <a:endParaRPr lang="en-US" altLang="zh-CN" sz="360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图片 5017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矩形 50178"/>
          <p:cNvSpPr/>
          <p:nvPr/>
        </p:nvSpPr>
        <p:spPr>
          <a:xfrm>
            <a:off x="395288" y="620713"/>
            <a:ext cx="540067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folHlink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沉香救母</a:t>
            </a:r>
            <a:endParaRPr lang="zh-CN" altLang="en-US" sz="3600" b="1"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0180" name="文本框 50179"/>
          <p:cNvSpPr txBox="1"/>
          <p:nvPr/>
        </p:nvSpPr>
        <p:spPr>
          <a:xfrm>
            <a:off x="1042988" y="2420938"/>
            <a:ext cx="20891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第二课时</a:t>
            </a:r>
            <a:endParaRPr lang="zh-CN" altLang="en-US" sz="3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4" name="文本框 35843"/>
          <p:cNvSpPr txBox="1"/>
          <p:nvPr/>
        </p:nvSpPr>
        <p:spPr>
          <a:xfrm>
            <a:off x="5003800" y="981075"/>
            <a:ext cx="3673475" cy="399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华山的西峰顶上，有一块巨石被截成三节。 巨石旁边插着一把七尺高三百多斤重的月牙铁斧。这里，传说是沉香劈开华山救出母亲的地方。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46" name="图片 35845" descr="6636e5113f837f76cb80c43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213100"/>
            <a:ext cx="4356100" cy="326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图片 35847" descr="201112200329234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77863"/>
            <a:ext cx="2592387" cy="2509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3752850"/>
            <a:ext cx="41402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914775"/>
            <a:ext cx="3924300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0" y="908050"/>
            <a:ext cx="9144000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美丽善良 心狠手辣 腰酸背疼 盛夏酷暑 叹了口气 含着眼泪</a:t>
            </a:r>
            <a:endParaRPr lang="zh-CN" altLang="en-US" sz="5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5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增添力量 习武练功 对付得了 </a:t>
            </a:r>
            <a:endParaRPr lang="zh-CN" altLang="en-US" sz="5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5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恨不得 寒冬腊月 起早贪黑</a:t>
            </a:r>
            <a:endParaRPr lang="zh-CN" altLang="en-US" sz="5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179388" y="0"/>
            <a:ext cx="2520950" cy="6207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anose="02010609030101010101" pitchFamily="49" charset="-122"/>
              </a:rPr>
              <a:t>认读词语</a:t>
            </a:r>
            <a:endParaRPr lang="zh-CN" altLang="en-US" sz="2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5" name="图片 5120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4" name="文本框 51203"/>
          <p:cNvSpPr txBox="1"/>
          <p:nvPr/>
        </p:nvSpPr>
        <p:spPr>
          <a:xfrm>
            <a:off x="1116013" y="765175"/>
            <a:ext cx="6985000" cy="1431925"/>
          </a:xfrm>
          <a:prstGeom prst="rect">
            <a:avLst/>
          </a:prstGeom>
          <a:solidFill>
            <a:schemeClr val="bg1">
              <a:alpha val="71001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dirty="0">
                <a:latin typeface="Arial" panose="020B0604020202020204" pitchFamily="34" charset="0"/>
                <a:ea typeface="黑体" panose="02010600030101010101" pitchFamily="2" charset="-122"/>
              </a:rPr>
              <a:t>       </a:t>
            </a:r>
            <a:r>
              <a:rPr lang="zh-CN" altLang="en-US" sz="4400" dirty="0">
                <a:latin typeface="Arial" panose="020B0604020202020204" pitchFamily="34" charset="0"/>
                <a:ea typeface="黑体" panose="02010600030101010101" pitchFamily="2" charset="-122"/>
              </a:rPr>
              <a:t>不久沉香就告别了父亲，上山</a:t>
            </a: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拜师学艺</a:t>
            </a:r>
            <a:r>
              <a:rPr lang="zh-CN" altLang="en-US" sz="4400" dirty="0">
                <a:latin typeface="Arial" panose="020B0604020202020204" pitchFamily="34" charset="0"/>
                <a:ea typeface="黑体" panose="02010600030101010101" pitchFamily="2" charset="-122"/>
              </a:rPr>
              <a:t>。</a:t>
            </a:r>
            <a:endParaRPr lang="zh-CN" altLang="en-US" sz="4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18434"/>
          <p:cNvSpPr txBox="1"/>
          <p:nvPr/>
        </p:nvSpPr>
        <p:spPr>
          <a:xfrm>
            <a:off x="250825" y="260350"/>
            <a:ext cx="8496300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　　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不管</a:t>
            </a: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是寒冬腊月，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还是</a:t>
            </a: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盛夏酷暑，他都起早贪黑地跟着师傅习武练功。</a:t>
            </a:r>
            <a:endParaRPr lang="zh-CN" altLang="en-US" sz="5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3059113" y="4797425"/>
            <a:ext cx="34575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刻苦练功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5362"/>
          <p:cNvSpPr txBox="1"/>
          <p:nvPr/>
        </p:nvSpPr>
        <p:spPr>
          <a:xfrm>
            <a:off x="0" y="549275"/>
            <a:ext cx="9144000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latin typeface="Arial" panose="020B0604020202020204" pitchFamily="34" charset="0"/>
                <a:ea typeface="楷体_GB2312" panose="02010609030101010101" pitchFamily="49" charset="-122"/>
              </a:rPr>
              <a:t>　　有时累得腰酸背疼，很想松口气，但</a:t>
            </a:r>
            <a:r>
              <a:rPr lang="zh-CN" altLang="en-US" sz="6000" b="1" dirty="0">
                <a:solidFill>
                  <a:srgbClr val="CC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一</a:t>
            </a:r>
            <a:r>
              <a:rPr lang="zh-CN" altLang="en-US" sz="6000" b="1" dirty="0">
                <a:latin typeface="Arial" panose="020B0604020202020204" pitchFamily="34" charset="0"/>
                <a:ea typeface="楷体_GB2312" panose="02010609030101010101" pitchFamily="49" charset="-122"/>
              </a:rPr>
              <a:t>想到要去解救妈妈，浑身</a:t>
            </a:r>
            <a:r>
              <a:rPr lang="zh-CN" altLang="en-US" sz="6000" b="1" dirty="0">
                <a:solidFill>
                  <a:srgbClr val="CC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就</a:t>
            </a:r>
            <a:r>
              <a:rPr lang="zh-CN" altLang="en-US" sz="6000" b="1" dirty="0">
                <a:latin typeface="Arial" panose="020B0604020202020204" pitchFamily="34" charset="0"/>
                <a:ea typeface="楷体_GB2312" panose="02010609030101010101" pitchFamily="49" charset="-122"/>
              </a:rPr>
              <a:t>增添了力量。</a:t>
            </a:r>
            <a:endParaRPr lang="zh-CN" altLang="en-US" sz="6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3059113" y="4797425"/>
            <a:ext cx="34575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刻苦练功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4"/>
          <p:cNvPicPr>
            <a:picLocks noChangeAspect="1"/>
          </p:cNvPicPr>
          <p:nvPr/>
        </p:nvPicPr>
        <p:blipFill>
          <a:blip r:embed="rId1"/>
          <a:srcRect r="36551"/>
          <a:stretch>
            <a:fillRect/>
          </a:stretch>
        </p:blipFill>
        <p:spPr>
          <a:xfrm>
            <a:off x="3455988" y="0"/>
            <a:ext cx="56880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9458"/>
          <p:cNvSpPr txBox="1"/>
          <p:nvPr/>
        </p:nvSpPr>
        <p:spPr>
          <a:xfrm>
            <a:off x="0" y="0"/>
            <a:ext cx="4500563" cy="668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当沉香练得腰都酸了，想歇一会时，他</a:t>
            </a:r>
            <a:r>
              <a:rPr lang="zh-CN" altLang="en-US" sz="36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当沉香练得背都疼了，想躺一会时，他</a:t>
            </a:r>
            <a:r>
              <a:rPr lang="zh-CN" altLang="en-US" sz="36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当沉香练得眼睛都发花了，想睡一会时，他</a:t>
            </a:r>
            <a:r>
              <a:rPr lang="zh-CN" altLang="en-US" sz="36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6"/>
          <p:cNvSpPr txBox="1"/>
          <p:nvPr/>
        </p:nvSpPr>
        <p:spPr>
          <a:xfrm>
            <a:off x="468313" y="908050"/>
            <a:ext cx="8207375" cy="2147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我来试一试：</a:t>
            </a:r>
            <a:endParaRPr lang="zh-CN" altLang="en-US" sz="5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用“一</a:t>
            </a:r>
            <a:r>
              <a:rPr lang="en-US" altLang="zh-CN" sz="5400" b="1">
                <a:latin typeface="Arial" panose="020B0604020202020204" pitchFamily="34" charset="0"/>
                <a:ea typeface="楷体_GB2312" panose="02010609030101010101" pitchFamily="49" charset="-122"/>
              </a:rPr>
              <a:t>…</a:t>
            </a: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就</a:t>
            </a:r>
            <a:r>
              <a:rPr lang="en-US" altLang="zh-CN" sz="5400" b="1">
                <a:latin typeface="Arial" panose="020B0604020202020204" pitchFamily="34" charset="0"/>
                <a:ea typeface="楷体_GB2312" panose="02010609030101010101" pitchFamily="49" charset="-122"/>
              </a:rPr>
              <a:t>…</a:t>
            </a:r>
            <a:r>
              <a:rPr lang="en-US" altLang="zh-CN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”</a:t>
            </a: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练习说话．</a:t>
            </a:r>
            <a:endParaRPr lang="zh-CN" altLang="en-US" sz="5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323850" y="3644900"/>
            <a:ext cx="882015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rPr>
              <a:t>　　爸爸一看到电视上有足球赛，就来了劲．</a:t>
            </a:r>
            <a:endParaRPr lang="zh-CN" altLang="en-US" sz="4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22530"/>
          <p:cNvSpPr txBox="1"/>
          <p:nvPr/>
        </p:nvSpPr>
        <p:spPr>
          <a:xfrm>
            <a:off x="0" y="1484313"/>
            <a:ext cx="8893175" cy="301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、我一看到动画片，就</a:t>
            </a:r>
            <a:r>
              <a:rPr lang="zh-CN" altLang="en-US" sz="48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4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48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48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en-US" altLang="zh-CN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zh-CN" altLang="en-US" sz="48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</a:t>
            </a:r>
            <a:r>
              <a:rPr lang="zh-CN" altLang="en-US" sz="48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，就</a:t>
            </a:r>
            <a:r>
              <a:rPr lang="zh-CN" altLang="en-US" sz="4800" b="1" u="sng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</a:t>
            </a: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4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b="1" dirty="0">
                <a:ea typeface="黑体" panose="02010600030101010101" pitchFamily="2" charset="-122"/>
              </a:rPr>
              <a:t>选字填空</a:t>
            </a:r>
            <a:endParaRPr lang="zh-CN" altLang="en-US" b="1">
              <a:ea typeface="黑体" panose="02010600030101010101" pitchFamily="2" charset="-122"/>
            </a:endParaRPr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773488"/>
          </a:xfrm>
          <a:ln/>
        </p:spPr>
        <p:txBody>
          <a:bodyPr/>
          <a:p>
            <a:pPr>
              <a:buNone/>
            </a:pPr>
            <a:r>
              <a:rPr lang="en-US" altLang="zh-CN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恨   狠   很   根   跟 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buNone/>
            </a:pP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凶（ ）（ ）从 （ ）本 （ ）好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buNone/>
            </a:pP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仇（ ）（ ）心  树（ ）（ ）多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buNone/>
            </a:pP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心（ ）手辣     （ ）之入骨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buNone/>
            </a:pP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（ ）不得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5" name="矩形 25604"/>
          <p:cNvSpPr/>
          <p:nvPr/>
        </p:nvSpPr>
        <p:spPr>
          <a:xfrm>
            <a:off x="1331913" y="2349500"/>
            <a:ext cx="935037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狠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6" name="矩形 25605"/>
          <p:cNvSpPr/>
          <p:nvPr/>
        </p:nvSpPr>
        <p:spPr>
          <a:xfrm>
            <a:off x="2627313" y="2349500"/>
            <a:ext cx="1150937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跟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7" name="矩形 25606"/>
          <p:cNvSpPr/>
          <p:nvPr/>
        </p:nvSpPr>
        <p:spPr>
          <a:xfrm>
            <a:off x="4643438" y="2276475"/>
            <a:ext cx="10795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根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8" name="矩形 25607"/>
          <p:cNvSpPr/>
          <p:nvPr/>
        </p:nvSpPr>
        <p:spPr>
          <a:xfrm>
            <a:off x="6732588" y="2349500"/>
            <a:ext cx="8636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很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9" name="矩形 25608"/>
          <p:cNvSpPr/>
          <p:nvPr/>
        </p:nvSpPr>
        <p:spPr>
          <a:xfrm>
            <a:off x="1331913" y="3068638"/>
            <a:ext cx="8636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恨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10" name="矩形 25609"/>
          <p:cNvSpPr/>
          <p:nvPr/>
        </p:nvSpPr>
        <p:spPr>
          <a:xfrm>
            <a:off x="2627313" y="3068638"/>
            <a:ext cx="935037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狠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11" name="矩形 25610"/>
          <p:cNvSpPr/>
          <p:nvPr/>
        </p:nvSpPr>
        <p:spPr>
          <a:xfrm>
            <a:off x="5435600" y="3068638"/>
            <a:ext cx="10795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根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12" name="矩形 25611"/>
          <p:cNvSpPr/>
          <p:nvPr/>
        </p:nvSpPr>
        <p:spPr>
          <a:xfrm>
            <a:off x="6732588" y="3068638"/>
            <a:ext cx="8636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很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13" name="矩形 25612"/>
          <p:cNvSpPr/>
          <p:nvPr/>
        </p:nvSpPr>
        <p:spPr>
          <a:xfrm>
            <a:off x="1331913" y="3789363"/>
            <a:ext cx="935037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狠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14" name="矩形 25613"/>
          <p:cNvSpPr/>
          <p:nvPr/>
        </p:nvSpPr>
        <p:spPr>
          <a:xfrm>
            <a:off x="4932363" y="3789363"/>
            <a:ext cx="8636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恨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15" name="矩形 25614"/>
          <p:cNvSpPr/>
          <p:nvPr/>
        </p:nvSpPr>
        <p:spPr>
          <a:xfrm>
            <a:off x="827088" y="4581525"/>
            <a:ext cx="8636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恨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25607" grpId="0"/>
      <p:bldP spid="25608" grpId="0"/>
      <p:bldP spid="25609" grpId="0"/>
      <p:bldP spid="25610" grpId="1"/>
      <p:bldP spid="25611" grpId="0"/>
      <p:bldP spid="25612" grpId="0"/>
      <p:bldP spid="25613" grpId="0"/>
      <p:bldP spid="25614" grpId="0"/>
      <p:bldP spid="256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>
                <a:ea typeface="黑体" panose="02010600030101010101" pitchFamily="2" charset="-122"/>
              </a:rPr>
              <a:t>填上合适的词</a:t>
            </a:r>
            <a:endParaRPr lang="zh-CN" altLang="en-US">
              <a:ea typeface="黑体" panose="02010600030101010101" pitchFamily="2" charset="-122"/>
            </a:endParaRPr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一  大树    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小溪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大山    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星星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风      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绳子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古井    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大雪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窗户    一</a:t>
            </a:r>
            <a:r>
              <a:rPr lang="zh-CN" altLang="en-US" sz="40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武艺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6629" name="矩形 26628"/>
          <p:cNvSpPr/>
          <p:nvPr/>
        </p:nvSpPr>
        <p:spPr>
          <a:xfrm>
            <a:off x="1331913" y="1628775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棵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0" name="矩形 26629"/>
          <p:cNvSpPr/>
          <p:nvPr/>
        </p:nvSpPr>
        <p:spPr>
          <a:xfrm>
            <a:off x="4572000" y="1557338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条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1" name="矩形 26630"/>
          <p:cNvSpPr/>
          <p:nvPr/>
        </p:nvSpPr>
        <p:spPr>
          <a:xfrm>
            <a:off x="1331913" y="2276475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座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2" name="矩形 26631"/>
          <p:cNvSpPr/>
          <p:nvPr/>
        </p:nvSpPr>
        <p:spPr>
          <a:xfrm>
            <a:off x="4572000" y="2276475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颗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3" name="矩形 26632"/>
          <p:cNvSpPr/>
          <p:nvPr/>
        </p:nvSpPr>
        <p:spPr>
          <a:xfrm>
            <a:off x="1476375" y="3068638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阵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4" name="矩形 26633"/>
          <p:cNvSpPr/>
          <p:nvPr/>
        </p:nvSpPr>
        <p:spPr>
          <a:xfrm>
            <a:off x="4716463" y="2997200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条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5" name="矩形 26634"/>
          <p:cNvSpPr/>
          <p:nvPr/>
        </p:nvSpPr>
        <p:spPr>
          <a:xfrm>
            <a:off x="1331913" y="3789363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口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6" name="矩形 26635"/>
          <p:cNvSpPr/>
          <p:nvPr/>
        </p:nvSpPr>
        <p:spPr>
          <a:xfrm>
            <a:off x="4572000" y="3789363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场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7" name="矩形 26636"/>
          <p:cNvSpPr/>
          <p:nvPr/>
        </p:nvSpPr>
        <p:spPr>
          <a:xfrm>
            <a:off x="1331913" y="4508500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扇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38" name="矩形 26637"/>
          <p:cNvSpPr/>
          <p:nvPr/>
        </p:nvSpPr>
        <p:spPr>
          <a:xfrm>
            <a:off x="4427538" y="4508500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身</a:t>
            </a:r>
            <a:endParaRPr lang="zh-CN" altLang="en-US" sz="4000" b="1" dirty="0">
              <a:solidFill>
                <a:srgbClr val="000099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7" grpId="0"/>
      <p:bldP spid="266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5122"/>
          <p:cNvSpPr/>
          <p:nvPr/>
        </p:nvSpPr>
        <p:spPr>
          <a:xfrm>
            <a:off x="395288" y="620713"/>
            <a:ext cx="6551612" cy="188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folHlink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沉香救母</a:t>
            </a:r>
            <a:endParaRPr lang="zh-CN" altLang="en-US" sz="3600" b="1"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b="1" dirty="0">
                <a:ea typeface="楷体_GB2312" panose="02010609030101010101" pitchFamily="49" charset="-122"/>
              </a:rPr>
              <a:t>用直线把词连起来</a:t>
            </a:r>
            <a:endParaRPr lang="zh-CN" altLang="en-US" b="1" dirty="0">
              <a:ea typeface="楷体_GB2312" panose="02010609030101010101" pitchFamily="49" charset="-122"/>
            </a:endParaRPr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xfrm>
            <a:off x="2797175" y="1557338"/>
            <a:ext cx="6022975" cy="4525962"/>
          </a:xfrm>
          <a:ln/>
        </p:spPr>
        <p:txBody>
          <a:bodyPr/>
          <a:p>
            <a:r>
              <a:rPr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武艺         丰满</a:t>
            </a:r>
            <a:endParaRPr lang="zh-CN" altLang="en-US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生活         灿烂</a:t>
            </a:r>
            <a:endParaRPr lang="zh-CN" altLang="en-US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光线         高强</a:t>
            </a:r>
            <a:endParaRPr lang="zh-CN" altLang="en-US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羽毛         强烈</a:t>
            </a:r>
            <a:endParaRPr lang="zh-CN" altLang="en-US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朝霞         美好</a:t>
            </a:r>
            <a:endParaRPr lang="zh-CN" altLang="en-US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3556" name="图片 23555" descr="1503f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25146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直接连接符 23556"/>
          <p:cNvSpPr/>
          <p:nvPr/>
        </p:nvSpPr>
        <p:spPr>
          <a:xfrm>
            <a:off x="4284663" y="1916113"/>
            <a:ext cx="2592387" cy="16573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8" name="直接连接符 23557"/>
          <p:cNvSpPr/>
          <p:nvPr/>
        </p:nvSpPr>
        <p:spPr>
          <a:xfrm>
            <a:off x="4356100" y="2852738"/>
            <a:ext cx="2592388" cy="22320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9" name="直接连接符 23558"/>
          <p:cNvSpPr/>
          <p:nvPr/>
        </p:nvSpPr>
        <p:spPr>
          <a:xfrm>
            <a:off x="4356100" y="3573463"/>
            <a:ext cx="2592388" cy="7921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0" name="直接连接符 23559"/>
          <p:cNvSpPr/>
          <p:nvPr/>
        </p:nvSpPr>
        <p:spPr>
          <a:xfrm flipV="1">
            <a:off x="4356100" y="2060575"/>
            <a:ext cx="2520950" cy="23764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1" name="直接连接符 23560"/>
          <p:cNvSpPr/>
          <p:nvPr/>
        </p:nvSpPr>
        <p:spPr>
          <a:xfrm flipV="1">
            <a:off x="4356100" y="2781300"/>
            <a:ext cx="2520950" cy="24479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4578"/>
          <p:cNvSpPr txBox="1"/>
          <p:nvPr/>
        </p:nvSpPr>
        <p:spPr>
          <a:xfrm>
            <a:off x="827088" y="0"/>
            <a:ext cx="7416800" cy="1431925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dirty="0">
                <a:latin typeface="Arial" panose="020B0604020202020204" pitchFamily="34" charset="0"/>
                <a:ea typeface="黑体" panose="02010600030101010101" pitchFamily="2" charset="-122"/>
              </a:rPr>
              <a:t>       </a:t>
            </a:r>
            <a:r>
              <a:rPr lang="zh-CN" altLang="en-US" sz="4400" dirty="0">
                <a:latin typeface="Arial" panose="020B0604020202020204" pitchFamily="34" charset="0"/>
                <a:ea typeface="黑体" panose="02010600030101010101" pitchFamily="2" charset="-122"/>
              </a:rPr>
              <a:t>几年过去了，沉香</a:t>
            </a: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终于</a:t>
            </a:r>
            <a:r>
              <a:rPr lang="zh-CN" altLang="en-US" sz="4400" dirty="0">
                <a:latin typeface="Arial" panose="020B0604020202020204" pitchFamily="34" charset="0"/>
                <a:ea typeface="黑体" panose="02010600030101010101" pitchFamily="2" charset="-122"/>
              </a:rPr>
              <a:t>练就了一身高强的武艺。</a:t>
            </a:r>
            <a:endParaRPr lang="zh-CN" altLang="en-US" sz="4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>
                <a:ea typeface="黑体" panose="02010600030101010101" pitchFamily="2" charset="-122"/>
              </a:rPr>
              <a:t>词语积累</a:t>
            </a:r>
            <a:endParaRPr lang="zh-CN" altLang="en-US">
              <a:ea typeface="黑体" panose="02010600030101010101" pitchFamily="2" charset="-122"/>
            </a:endParaRPr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  <a:ln/>
        </p:spPr>
        <p:txBody>
          <a:bodyPr/>
          <a:p>
            <a:pPr>
              <a:buNone/>
            </a:pP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心狠手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辣 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 攥紧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拳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头   寒冬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腊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月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buNone/>
            </a:pP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盛夏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酷暑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  腰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酸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背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疼   增添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力量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0099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浑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身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框 45057"/>
          <p:cNvSpPr txBox="1"/>
          <p:nvPr/>
        </p:nvSpPr>
        <p:spPr>
          <a:xfrm>
            <a:off x="2987675" y="836613"/>
            <a:ext cx="36004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latin typeface="Arial" panose="020B0604020202020204" pitchFamily="34" charset="0"/>
                <a:ea typeface="黑体" panose="02010600030101010101" pitchFamily="2" charset="-122"/>
              </a:rPr>
              <a:t>了解真相</a:t>
            </a:r>
            <a:endParaRPr lang="zh-CN" altLang="en-US" sz="5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5059" name="文本框 45058"/>
          <p:cNvSpPr txBox="1"/>
          <p:nvPr/>
        </p:nvSpPr>
        <p:spPr>
          <a:xfrm>
            <a:off x="611188" y="0"/>
            <a:ext cx="8137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  <a:ea typeface="楷体_GB2312" panose="02010609030101010101" pitchFamily="49" charset="-122"/>
              </a:rPr>
              <a:t>根据提示简要说一说这个故事。</a:t>
            </a:r>
            <a:endParaRPr lang="zh-CN" altLang="en-US" sz="44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5060" name="文本框 45059"/>
          <p:cNvSpPr txBox="1"/>
          <p:nvPr/>
        </p:nvSpPr>
        <p:spPr>
          <a:xfrm>
            <a:off x="2987675" y="3860800"/>
            <a:ext cx="35290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latin typeface="Arial" panose="020B0604020202020204" pitchFamily="34" charset="0"/>
                <a:ea typeface="黑体" panose="02010600030101010101" pitchFamily="2" charset="-122"/>
              </a:rPr>
              <a:t>拜师学艺</a:t>
            </a:r>
            <a:endParaRPr lang="zh-CN" altLang="en-US" sz="5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5062" name="直接连接符 45061"/>
          <p:cNvSpPr/>
          <p:nvPr/>
        </p:nvSpPr>
        <p:spPr>
          <a:xfrm>
            <a:off x="4500563" y="1773238"/>
            <a:ext cx="0" cy="64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3" name="文本框 45062"/>
          <p:cNvSpPr txBox="1"/>
          <p:nvPr/>
        </p:nvSpPr>
        <p:spPr>
          <a:xfrm>
            <a:off x="2916238" y="5373688"/>
            <a:ext cx="352901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latin typeface="Arial" panose="020B0604020202020204" pitchFamily="34" charset="0"/>
                <a:ea typeface="黑体" panose="02010600030101010101" pitchFamily="2" charset="-122"/>
              </a:rPr>
              <a:t>刻苦练功</a:t>
            </a:r>
            <a:endParaRPr lang="zh-CN" altLang="en-US" sz="5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5065" name="文本框 45064"/>
          <p:cNvSpPr txBox="1"/>
          <p:nvPr/>
        </p:nvSpPr>
        <p:spPr>
          <a:xfrm>
            <a:off x="3059113" y="2349500"/>
            <a:ext cx="35274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latin typeface="Arial" panose="020B0604020202020204" pitchFamily="34" charset="0"/>
                <a:ea typeface="黑体" panose="02010600030101010101" pitchFamily="2" charset="-122"/>
              </a:rPr>
              <a:t>决心救母</a:t>
            </a:r>
            <a:endParaRPr lang="zh-CN" altLang="en-US" sz="5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5066" name="直接连接符 45065"/>
          <p:cNvSpPr/>
          <p:nvPr/>
        </p:nvSpPr>
        <p:spPr>
          <a:xfrm>
            <a:off x="4500563" y="3213100"/>
            <a:ext cx="0" cy="64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7" name="直接连接符 45066"/>
          <p:cNvSpPr/>
          <p:nvPr/>
        </p:nvSpPr>
        <p:spPr>
          <a:xfrm>
            <a:off x="4500563" y="4652963"/>
            <a:ext cx="0" cy="64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45069" name="图片 45068" descr="20080509006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763" y="1125538"/>
            <a:ext cx="2627312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7" name="图片 45076" descr="201112200329234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1600000">
            <a:off x="0" y="4275138"/>
            <a:ext cx="2668588" cy="2582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直接连接符 52225"/>
          <p:cNvSpPr/>
          <p:nvPr/>
        </p:nvSpPr>
        <p:spPr>
          <a:xfrm>
            <a:off x="0" y="1844675"/>
            <a:ext cx="42846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27" name="矩形 52226"/>
          <p:cNvSpPr/>
          <p:nvPr/>
        </p:nvSpPr>
        <p:spPr>
          <a:xfrm>
            <a:off x="395288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付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2228" name="矩形 52227"/>
          <p:cNvSpPr/>
          <p:nvPr/>
        </p:nvSpPr>
        <p:spPr>
          <a:xfrm>
            <a:off x="1547813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告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2229" name="矩形 52228"/>
          <p:cNvSpPr/>
          <p:nvPr/>
        </p:nvSpPr>
        <p:spPr>
          <a:xfrm>
            <a:off x="2700338" y="2060575"/>
            <a:ext cx="1152525" cy="10810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dirty="0">
                <a:latin typeface="Arial" panose="020B0604020202020204" pitchFamily="34" charset="0"/>
                <a:ea typeface="楷体_GB2312" panose="02010609030101010101" pitchFamily="49" charset="-122"/>
              </a:rPr>
              <a:t>武</a:t>
            </a:r>
            <a:endParaRPr lang="zh-CN" altLang="en-US" sz="60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2234" name="文本框 52233"/>
          <p:cNvSpPr txBox="1"/>
          <p:nvPr/>
        </p:nvSpPr>
        <p:spPr>
          <a:xfrm>
            <a:off x="250825" y="3284538"/>
            <a:ext cx="12255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付出对付支付托付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2235" name="文本框 52234"/>
          <p:cNvSpPr txBox="1"/>
          <p:nvPr/>
        </p:nvSpPr>
        <p:spPr>
          <a:xfrm>
            <a:off x="1476375" y="3357563"/>
            <a:ext cx="12255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告别告诉告白广告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2236" name="文本框 52235"/>
          <p:cNvSpPr txBox="1"/>
          <p:nvPr/>
        </p:nvSpPr>
        <p:spPr>
          <a:xfrm>
            <a:off x="2700338" y="3284538"/>
            <a:ext cx="12255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武术武艺武功文武</a:t>
            </a:r>
            <a:endParaRPr lang="zh-CN" altLang="en-US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2242" name="文本框 52241"/>
          <p:cNvSpPr txBox="1"/>
          <p:nvPr/>
        </p:nvSpPr>
        <p:spPr>
          <a:xfrm>
            <a:off x="0" y="1196975"/>
            <a:ext cx="4284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宋体" panose="02010600030101010101" pitchFamily="2" charset="-122"/>
              </a:rPr>
              <a:t>  </a:t>
            </a:r>
            <a:r>
              <a:rPr lang="en-US" altLang="zh-CN" sz="3600" err="1">
                <a:latin typeface="宋体" panose="02010600030101010101" pitchFamily="2" charset="-122"/>
              </a:rPr>
              <a:t>fù    ɡào  wǔ</a:t>
            </a:r>
            <a:endParaRPr lang="en-US" altLang="zh-CN" sz="3600">
              <a:latin typeface="宋体" panose="02010600030101010101" pitchFamily="2" charset="-122"/>
            </a:endParaRPr>
          </a:p>
        </p:txBody>
      </p:sp>
      <p:sp>
        <p:nvSpPr>
          <p:cNvPr id="52244" name="文本框 52243"/>
          <p:cNvSpPr txBox="1"/>
          <p:nvPr/>
        </p:nvSpPr>
        <p:spPr>
          <a:xfrm>
            <a:off x="4932363" y="549275"/>
            <a:ext cx="3168650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2000" b="1" dirty="0">
                <a:latin typeface="Arial" panose="020B0604020202020204" pitchFamily="34" charset="0"/>
                <a:ea typeface="楷体_GB2312" panose="02010609030101010101" pitchFamily="49" charset="-122"/>
              </a:rPr>
              <a:t>武</a:t>
            </a:r>
            <a:endParaRPr lang="zh-CN" altLang="en-US" sz="22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文本框 53249"/>
          <p:cNvSpPr txBox="1"/>
          <p:nvPr/>
        </p:nvSpPr>
        <p:spPr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叹，繁体为嘆，形声字。义为感叹。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含，形声字。本义是衔在嘴里。引申为包含、怀藏等义。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泪，会意字。眼睛（目）流出了“水”，自然就是“泪”。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良，象形字。构形解说不一。可联系“食”字识记：食字下部“良”像有脚的器皿里装着食物（上一点表示食物），上部“人”像盖子。现在盖子打开了（没有了），发现盛器中盛满了食物。本义是好、善、佳。引申为善良、和悦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恨，形声字。从心，艮声，本义是遗憾，不满意。引申为怨恨、仇恨。“艮”是“良”字少一点。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付，会意字。寸是手，手持物交给别人，本义是给予。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告，会意字。 “口”表示祈祷用的神座之类，本义是将宰杀好的“牛”头等置于“口”上向神灵祈祷。引申为报告、告诉等义。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武，会意字。 “止”是脚，表示行动：“戈”是矛类兵器，表示使用戈的行动，即动武。隶变之后，“戈”的一撇移到左上角，写成“武”，由动武义引申为勇猛、雄壮，与“文”相对。又泛指与军事有关的行动或事物，如：武器、武术。又可灵活识记为：动武的目的是为了和平</a:t>
            </a:r>
            <a:r>
              <a:rPr lang="en-US" altLang="zh-CN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</a:t>
            </a: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止弋</a:t>
            </a:r>
            <a:r>
              <a:rPr lang="en-US" altLang="zh-CN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3251" name="文本框 53250"/>
          <p:cNvSpPr txBox="1"/>
          <p:nvPr/>
        </p:nvSpPr>
        <p:spPr>
          <a:xfrm>
            <a:off x="6948488" y="0"/>
            <a:ext cx="19446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参考资料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文本框 37891"/>
          <p:cNvSpPr txBox="1"/>
          <p:nvPr/>
        </p:nvSpPr>
        <p:spPr>
          <a:xfrm>
            <a:off x="250825" y="260350"/>
            <a:ext cx="864235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楷体_GB2312" panose="02010609030101010101" pitchFamily="49" charset="-122"/>
              </a:rPr>
              <a:t>我们欣赏过动画片</a:t>
            </a:r>
            <a:r>
              <a:rPr lang="en-US" altLang="zh-CN" sz="2800" dirty="0">
                <a:latin typeface="Arial" panose="020B0604020202020204" pitchFamily="34" charset="0"/>
                <a:ea typeface="楷体_GB2312" panose="02010609030101010101" pitchFamily="49" charset="-122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  <a:ea typeface="楷体_GB2312" panose="02010609030101010101" pitchFamily="49" charset="-122"/>
              </a:rPr>
              <a:t>宝莲灯</a:t>
            </a:r>
            <a:r>
              <a:rPr lang="en-US" altLang="zh-CN" sz="2800" dirty="0">
                <a:latin typeface="Arial" panose="020B0604020202020204" pitchFamily="34" charset="0"/>
                <a:ea typeface="楷体_GB2312" panose="02010609030101010101" pitchFamily="49" charset="-122"/>
              </a:rPr>
              <a:t>》</a:t>
            </a:r>
            <a:r>
              <a:rPr lang="zh-CN" altLang="en-US" sz="2800" dirty="0">
                <a:latin typeface="Arial" panose="020B0604020202020204" pitchFamily="34" charset="0"/>
                <a:ea typeface="楷体_GB2312" panose="02010609030101010101" pitchFamily="49" charset="-122"/>
              </a:rPr>
              <a:t>，今天让我们通过语言文字，一起感受中国神话故事</a:t>
            </a:r>
            <a:r>
              <a:rPr lang="en-US" altLang="zh-CN" sz="2800" dirty="0">
                <a:latin typeface="Arial" panose="020B0604020202020204" pitchFamily="34" charset="0"/>
                <a:ea typeface="楷体_GB2312" panose="02010609030101010101" pitchFamily="49" charset="-122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  <a:ea typeface="楷体_GB2312" panose="02010609030101010101" pitchFamily="49" charset="-122"/>
              </a:rPr>
              <a:t>沉香救母</a:t>
            </a:r>
            <a:r>
              <a:rPr lang="en-US" altLang="zh-CN" sz="2800" dirty="0">
                <a:latin typeface="Arial" panose="020B0604020202020204" pitchFamily="34" charset="0"/>
                <a:ea typeface="楷体_GB2312" panose="02010609030101010101" pitchFamily="49" charset="-122"/>
              </a:rPr>
              <a:t>》</a:t>
            </a:r>
            <a:r>
              <a:rPr lang="zh-CN" altLang="en-US" sz="2800" dirty="0">
                <a:latin typeface="Arial" panose="020B0604020202020204" pitchFamily="34" charset="0"/>
                <a:ea typeface="楷体_GB2312" panose="02010609030101010101" pitchFamily="49" charset="-122"/>
              </a:rPr>
              <a:t>的魅力吧！</a:t>
            </a:r>
            <a:endParaRPr lang="zh-CN" altLang="en-US" sz="28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468313" y="2492375"/>
            <a:ext cx="540067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黑体" panose="02010600030101010101" pitchFamily="2" charset="-122"/>
              </a:rPr>
              <a:t>       </a:t>
            </a:r>
            <a:r>
              <a:rPr lang="zh-CN" altLang="en-US" sz="3600" dirty="0">
                <a:latin typeface="Arial" panose="020B0604020202020204" pitchFamily="34" charset="0"/>
                <a:ea typeface="黑体" panose="02010600030101010101" pitchFamily="2" charset="-122"/>
              </a:rPr>
              <a:t>根据拼音读准字音，读通句子，把难读的句子多读几遍。</a:t>
            </a:r>
            <a:endParaRPr lang="zh-CN" altLang="en-US" sz="36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pic>
        <p:nvPicPr>
          <p:cNvPr id="37897" name="图片 37896" descr="20572873_251314"/>
          <p:cNvPicPr>
            <a:picLocks noChangeAspect="1"/>
          </p:cNvPicPr>
          <p:nvPr/>
        </p:nvPicPr>
        <p:blipFill>
          <a:blip r:embed="rId1"/>
          <a:srcRect l="48125" t="48291" r="2750" b="6947"/>
          <a:stretch>
            <a:fillRect/>
          </a:stretch>
        </p:blipFill>
        <p:spPr>
          <a:xfrm>
            <a:off x="6156325" y="3789363"/>
            <a:ext cx="2447925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3" name="图片 27652" descr="1279872374130"/>
          <p:cNvPicPr>
            <a:picLocks noChangeAspect="1"/>
          </p:cNvPicPr>
          <p:nvPr/>
        </p:nvPicPr>
        <p:blipFill>
          <a:blip r:embed="rId1"/>
          <a:srcRect l="2737" b="120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文本框 27653"/>
          <p:cNvSpPr txBox="1"/>
          <p:nvPr/>
        </p:nvSpPr>
        <p:spPr>
          <a:xfrm>
            <a:off x="0" y="0"/>
            <a:ext cx="9144000" cy="6735763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250825" y="188913"/>
            <a:ext cx="2376488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anose="02010609030101010101" pitchFamily="49" charset="-122"/>
              </a:rPr>
              <a:t>认读词语</a:t>
            </a:r>
            <a:endParaRPr lang="zh-CN" altLang="en-US" sz="2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7650" name="文本占位符 27649"/>
          <p:cNvSpPr>
            <a:spLocks noGrp="1"/>
          </p:cNvSpPr>
          <p:nvPr>
            <p:ph type="body" idx="1"/>
          </p:nvPr>
        </p:nvSpPr>
        <p:spPr>
          <a:xfrm>
            <a:off x="2268538" y="4005263"/>
            <a:ext cx="4751387" cy="792162"/>
          </a:xfrm>
          <a:ln/>
        </p:spPr>
        <p:txBody>
          <a:bodyPr/>
          <a:p>
            <a:pPr>
              <a:buNone/>
            </a:pP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美丽善良   因为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655" name="椭圆 27654"/>
          <p:cNvSpPr/>
          <p:nvPr/>
        </p:nvSpPr>
        <p:spPr>
          <a:xfrm>
            <a:off x="3779838" y="0"/>
            <a:ext cx="1655762" cy="93662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dirty="0">
                <a:latin typeface="Arial" panose="020B0604020202020204" pitchFamily="34" charset="0"/>
                <a:ea typeface="黑体" panose="02010600030101010101" pitchFamily="2" charset="-122"/>
              </a:rPr>
              <a:t>沉香</a:t>
            </a:r>
            <a:endParaRPr lang="zh-CN" altLang="en-US" sz="32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468313" y="981075"/>
            <a:ext cx="8351837" cy="185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气愤   恨不得   解救   对付  攥紧 拳头   告别    拜师学艺   寒冬腊月  盛夏酷暑       起早贪黑   习武练功   腰酸背疼       浑身       增添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7" name="椭圆 27656"/>
          <p:cNvSpPr/>
          <p:nvPr/>
        </p:nvSpPr>
        <p:spPr>
          <a:xfrm>
            <a:off x="250825" y="2997200"/>
            <a:ext cx="1655763" cy="93662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dirty="0">
                <a:latin typeface="Arial" panose="020B0604020202020204" pitchFamily="34" charset="0"/>
                <a:ea typeface="黑体" panose="02010600030101010101" pitchFamily="2" charset="-122"/>
              </a:rPr>
              <a:t>爸爸</a:t>
            </a:r>
            <a:endParaRPr lang="zh-CN" altLang="en-US" sz="32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7658" name="文本框 27657"/>
          <p:cNvSpPr txBox="1"/>
          <p:nvPr/>
        </p:nvSpPr>
        <p:spPr>
          <a:xfrm>
            <a:off x="2124075" y="3068638"/>
            <a:ext cx="6769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叹了一口气  含着眼泪  苍老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659" name="椭圆 27658"/>
          <p:cNvSpPr/>
          <p:nvPr/>
        </p:nvSpPr>
        <p:spPr>
          <a:xfrm>
            <a:off x="250825" y="4005263"/>
            <a:ext cx="1655763" cy="93662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dirty="0">
                <a:latin typeface="Arial" panose="020B0604020202020204" pitchFamily="34" charset="0"/>
                <a:ea typeface="黑体" panose="02010600030101010101" pitchFamily="2" charset="-122"/>
              </a:rPr>
              <a:t>妈妈</a:t>
            </a:r>
            <a:endParaRPr lang="zh-CN" altLang="en-US" sz="32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7661" name="椭圆 27660"/>
          <p:cNvSpPr/>
          <p:nvPr/>
        </p:nvSpPr>
        <p:spPr>
          <a:xfrm>
            <a:off x="323850" y="5157788"/>
            <a:ext cx="1727200" cy="93662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dirty="0">
                <a:latin typeface="Arial" panose="020B0604020202020204" pitchFamily="34" charset="0"/>
                <a:ea typeface="黑体" panose="02010600030101010101" pitchFamily="2" charset="-122"/>
              </a:rPr>
              <a:t>二郎神</a:t>
            </a:r>
            <a:endParaRPr lang="zh-CN" altLang="en-US" sz="32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7662" name="文本框 27661"/>
          <p:cNvSpPr txBox="1"/>
          <p:nvPr/>
        </p:nvSpPr>
        <p:spPr>
          <a:xfrm>
            <a:off x="2339975" y="5300663"/>
            <a:ext cx="59039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心狠手辣     神通广大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6" name="图片 28675" descr="77094b36acaf2edd6b65d34c8d1001e9380193fb"/>
          <p:cNvPicPr>
            <a:picLocks noChangeAspect="1"/>
          </p:cNvPicPr>
          <p:nvPr/>
        </p:nvPicPr>
        <p:blipFill>
          <a:blip r:embed="rId1"/>
          <a:srcRect r="145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文本框 28676"/>
          <p:cNvSpPr txBox="1"/>
          <p:nvPr/>
        </p:nvSpPr>
        <p:spPr>
          <a:xfrm>
            <a:off x="0" y="0"/>
            <a:ext cx="9144000" cy="6797675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zh-CN" sz="8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8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8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8000" dirty="0">
              <a:latin typeface="Arial" panose="020B0604020202020204" pitchFamily="34" charset="0"/>
            </a:endParaRPr>
          </a:p>
        </p:txBody>
      </p:sp>
      <p:sp>
        <p:nvSpPr>
          <p:cNvPr id="28674" name="文本占位符 28673"/>
          <p:cNvSpPr>
            <a:spLocks noGrp="1"/>
          </p:cNvSpPr>
          <p:nvPr>
            <p:ph type="body"/>
          </p:nvPr>
        </p:nvSpPr>
        <p:spPr>
          <a:xfrm>
            <a:off x="0" y="692150"/>
            <a:ext cx="9144000" cy="1808163"/>
          </a:xfrm>
          <a:ln/>
        </p:spPr>
        <p:txBody>
          <a:bodyPr/>
          <a:p>
            <a:pPr>
              <a:buNone/>
            </a:pPr>
            <a:r>
              <a:rPr lang="en-US" altLang="zh-CN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     </a:t>
            </a: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原来，沉香的妈妈是个美丽善良的女神，因为向往人间美好的生活，被二郎神压在了华山脚下。</a:t>
            </a:r>
            <a:endParaRPr lang="zh-CN" altLang="en-US" sz="36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0" y="25654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二郎神心狠手辣，神通广大，你才是个</a:t>
            </a:r>
            <a:r>
              <a:rPr lang="en-US" altLang="zh-CN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8</a:t>
            </a: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岁的孩子，怎么能对付得了他呢？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8679" name="文本框 28678"/>
          <p:cNvSpPr txBox="1"/>
          <p:nvPr/>
        </p:nvSpPr>
        <p:spPr>
          <a:xfrm>
            <a:off x="0" y="4076700"/>
            <a:ext cx="91440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黑体" panose="02010600030101010101" pitchFamily="2" charset="-122"/>
              </a:rPr>
              <a:t>     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0030101010101" pitchFamily="2" charset="-122"/>
              </a:rPr>
              <a:t>不管是寒冬腊月，还是盛夏酷暑，他都起早贪黑地跟着师傅习武练功。有时累得腰酸背疼，很想松口气，但一想到要去解救妈妈，浑身就增添了力量。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0" name="矩形 28679"/>
          <p:cNvSpPr/>
          <p:nvPr/>
        </p:nvSpPr>
        <p:spPr>
          <a:xfrm>
            <a:off x="0" y="0"/>
            <a:ext cx="2411413" cy="6207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anose="02010609030101010101" pitchFamily="49" charset="-122"/>
              </a:rPr>
              <a:t>读好句子</a:t>
            </a:r>
            <a:endParaRPr lang="zh-CN" altLang="en-US" sz="28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28678" grpId="0"/>
      <p:bldP spid="286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40" name="文本框 39939"/>
          <p:cNvSpPr txBox="1"/>
          <p:nvPr/>
        </p:nvSpPr>
        <p:spPr>
          <a:xfrm>
            <a:off x="1187450" y="404813"/>
            <a:ext cx="741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楷体_GB2312" panose="02010609030101010101" pitchFamily="49" charset="-122"/>
              </a:rPr>
              <a:t>沉香的母亲是谁？你是怎么知道的？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1" name="文本框 39940"/>
          <p:cNvSpPr txBox="1"/>
          <p:nvPr/>
        </p:nvSpPr>
        <p:spPr>
          <a:xfrm>
            <a:off x="539750" y="981075"/>
            <a:ext cx="820896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楷体_GB2312" panose="02010609030101010101" pitchFamily="49" charset="-122"/>
              </a:rPr>
              <a:t>沉香一直跟着爸爸过日子，却从来也没有见过妈妈。他的妈妈到哪儿去了呢？</a:t>
            </a:r>
            <a:endParaRPr lang="zh-CN" altLang="en-US" sz="32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9942" name="矩形 39941"/>
          <p:cNvSpPr/>
          <p:nvPr/>
        </p:nvSpPr>
        <p:spPr>
          <a:xfrm>
            <a:off x="0" y="2997200"/>
            <a:ext cx="9144000" cy="18081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en-US" altLang="zh-CN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     </a:t>
            </a: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原来，沉香的妈妈是个美丽善良的女神，因为向往人间美好的生活，被二郎神压在了华山脚下。</a:t>
            </a:r>
            <a:endParaRPr lang="zh-CN" altLang="en-US" sz="36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9944" name="文本框 39943"/>
          <p:cNvSpPr txBox="1"/>
          <p:nvPr/>
        </p:nvSpPr>
        <p:spPr>
          <a:xfrm>
            <a:off x="2916238" y="5300663"/>
            <a:ext cx="39608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了解真相</a:t>
            </a:r>
            <a:endParaRPr lang="zh-CN" altLang="en-US" sz="4400" dirty="0">
              <a:solidFill>
                <a:srgbClr val="000099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8" name="文本框 41987"/>
          <p:cNvSpPr txBox="1"/>
          <p:nvPr/>
        </p:nvSpPr>
        <p:spPr>
          <a:xfrm>
            <a:off x="755650" y="260350"/>
            <a:ext cx="7920038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楷体_GB2312" panose="02010609030101010101" pitchFamily="49" charset="-122"/>
              </a:rPr>
              <a:t>就这样，沉香只能一直跟着爸爸生活。当看到别的孩子和妈妈一起快乐的生活时，甚至连小动物也有自己的妈妈时，沉香越发想念自己的妈妈了。</a:t>
            </a:r>
            <a:endParaRPr lang="zh-CN" altLang="en-US" sz="32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1989" name="文本框 41988"/>
          <p:cNvSpPr txBox="1"/>
          <p:nvPr/>
        </p:nvSpPr>
        <p:spPr>
          <a:xfrm>
            <a:off x="827088" y="2852738"/>
            <a:ext cx="756126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黑体" panose="02010600030101010101" pitchFamily="2" charset="-122"/>
              </a:rPr>
              <a:t>       </a:t>
            </a:r>
            <a:r>
              <a:rPr lang="zh-CN" altLang="en-US" sz="3600" dirty="0">
                <a:latin typeface="Arial" panose="020B0604020202020204" pitchFamily="34" charset="0"/>
                <a:ea typeface="黑体" panose="02010600030101010101" pitchFamily="2" charset="-122"/>
              </a:rPr>
              <a:t>你从哪儿看出沉香特别想自己的妈妈了？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1990" name="图片 41989" descr="lamp10"/>
          <p:cNvPicPr>
            <a:picLocks noChangeAspect="1"/>
          </p:cNvPicPr>
          <p:nvPr/>
        </p:nvPicPr>
        <p:blipFill>
          <a:blip r:embed="rId1"/>
          <a:srcRect l="6036" t="2414" r="2682" b="2362"/>
          <a:stretch>
            <a:fillRect/>
          </a:stretch>
        </p:blipFill>
        <p:spPr>
          <a:xfrm>
            <a:off x="6372225" y="3429000"/>
            <a:ext cx="2411413" cy="321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43009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文本框 43010"/>
          <p:cNvSpPr txBox="1"/>
          <p:nvPr/>
        </p:nvSpPr>
        <p:spPr>
          <a:xfrm>
            <a:off x="0" y="404813"/>
            <a:ext cx="9148763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rPr>
              <a:t>沉香问爸爸：“我怎么没有妈妈呢？”</a:t>
            </a:r>
            <a:endParaRPr lang="zh-CN" altLang="en-US" sz="4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3012" name="文本框 43011"/>
          <p:cNvSpPr txBox="1"/>
          <p:nvPr/>
        </p:nvSpPr>
        <p:spPr>
          <a:xfrm>
            <a:off x="250825" y="1557338"/>
            <a:ext cx="7469188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爸爸叹了一口气，没有回答。</a:t>
            </a:r>
            <a:endParaRPr lang="zh-CN" altLang="en-US" sz="4400" b="1" dirty="0">
              <a:solidFill>
                <a:srgbClr val="CC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3013" name="文本框 43012"/>
          <p:cNvSpPr txBox="1"/>
          <p:nvPr/>
        </p:nvSpPr>
        <p:spPr>
          <a:xfrm>
            <a:off x="323850" y="2636838"/>
            <a:ext cx="44640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rPr>
              <a:t>沉香再三追问</a:t>
            </a:r>
            <a:endParaRPr lang="zh-CN" altLang="en-US" sz="4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3014" name="文本框 43013"/>
          <p:cNvSpPr txBox="1"/>
          <p:nvPr/>
        </p:nvSpPr>
        <p:spPr>
          <a:xfrm>
            <a:off x="250825" y="3933825"/>
            <a:ext cx="6348413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爸爸才含泪说出了真情。</a:t>
            </a:r>
            <a:endParaRPr lang="zh-CN" altLang="en-US" sz="4400" b="1" dirty="0">
              <a:solidFill>
                <a:srgbClr val="CC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43015" name="直接连接符 43014"/>
          <p:cNvSpPr/>
          <p:nvPr/>
        </p:nvSpPr>
        <p:spPr>
          <a:xfrm>
            <a:off x="1619250" y="3500438"/>
            <a:ext cx="22320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2403</Words>
  <Application>WPS 演示</Application>
  <PresentationFormat>在屏幕上显示</PresentationFormat>
  <Paragraphs>303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黑体</vt:lpstr>
      <vt:lpstr>隶书</vt:lpstr>
      <vt:lpstr>楷体_GB2312</vt:lpstr>
      <vt:lpstr>华文中宋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</dc:creator>
  <cp:lastModifiedBy>Administrator</cp:lastModifiedBy>
  <cp:revision>7</cp:revision>
  <dcterms:created xsi:type="dcterms:W3CDTF">2014-03-13T13:15:29Z</dcterms:created>
  <dcterms:modified xsi:type="dcterms:W3CDTF">2017-10-20T04:26:24Z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