
<file path=[Content_Types].xml><?xml version="1.0" encoding="utf-8"?>
<Types xmlns="http://schemas.openxmlformats.org/package/2006/content-types">
  <Default Extension="jpeg" ContentType="image/jpeg"/>
  <Default Extension="wav" ContentType="audio/x-wav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9"/>
  </p:notesMasterIdLst>
  <p:sldIdLst>
    <p:sldId id="257" r:id="rId3"/>
    <p:sldId id="272" r:id="rId4"/>
    <p:sldId id="261" r:id="rId5"/>
    <p:sldId id="271" r:id="rId6"/>
    <p:sldId id="259" r:id="rId7"/>
    <p:sldId id="278" r:id="rId8"/>
    <p:sldId id="274" r:id="rId9"/>
    <p:sldId id="268" r:id="rId10"/>
    <p:sldId id="273" r:id="rId11"/>
    <p:sldId id="275" r:id="rId12"/>
    <p:sldId id="283" r:id="rId13"/>
    <p:sldId id="282" r:id="rId14"/>
    <p:sldId id="296" r:id="rId15"/>
    <p:sldId id="297" r:id="rId16"/>
    <p:sldId id="270" r:id="rId17"/>
    <p:sldId id="277" r:id="rId18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Comic Sans MS" panose="030F0702030302020204" pitchFamily="66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Comic Sans MS" panose="030F0702030302020204" pitchFamily="66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Comic Sans MS" panose="030F0702030302020204" pitchFamily="66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Comic Sans MS" panose="030F0702030302020204" pitchFamily="66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Comic Sans MS" panose="030F0702030302020204" pitchFamily="66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Comic Sans MS" panose="030F0702030302020204" pitchFamily="66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Comic Sans MS" panose="030F0702030302020204" pitchFamily="66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Comic Sans MS" panose="030F0702030302020204" pitchFamily="66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Comic Sans MS" panose="030F0702030302020204" pitchFamily="66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howGuides="1">
      <p:cViewPr varScale="1">
        <p:scale>
          <a:sx n="65" d="100"/>
          <a:sy n="65" d="100"/>
        </p:scale>
        <p:origin x="-1524" y="-102"/>
      </p:cViewPr>
      <p:guideLst>
        <p:guide orient="horz" pos="2160"/>
        <p:guide pos="28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199" cy="76199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2" Type="http://schemas.openxmlformats.org/officeDocument/2006/relationships/tableStyles" Target="tableStyles.xml"/><Relationship Id="rId21" Type="http://schemas.openxmlformats.org/officeDocument/2006/relationships/viewProps" Target="viewProps.xml"/><Relationship Id="rId20" Type="http://schemas.openxmlformats.org/officeDocument/2006/relationships/presProps" Target="presProps.xml"/><Relationship Id="rId2" Type="http://schemas.openxmlformats.org/officeDocument/2006/relationships/theme" Target="theme/theme1.xml"/><Relationship Id="rId19" Type="http://schemas.openxmlformats.org/officeDocument/2006/relationships/notesMaster" Target="notesMasters/notesMaster1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074" name="页眉占位符 3073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endParaRPr lang="zh-CN" altLang="en-US" sz="1200" dirty="0"/>
          </a:p>
        </p:txBody>
      </p:sp>
      <p:sp>
        <p:nvSpPr>
          <p:cNvPr id="3075" name="日期占位符 3074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algn="r"/>
            <a:endParaRPr lang="zh-CN" altLang="en-US" sz="1200" dirty="0"/>
          </a:p>
        </p:txBody>
      </p:sp>
      <p:sp>
        <p:nvSpPr>
          <p:cNvPr id="3076" name="幻灯片图像占位符 3075"/>
          <p:cNvSpPr>
            <a:spLocks noGrp="1" noRo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3077" name="文本占位符 3076"/>
          <p:cNvSpPr>
            <a:spLocks noGrp="1" noRot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3078" name="页脚占位符 3077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/>
            <a:endParaRPr lang="zh-CN" altLang="en-US" sz="1200" dirty="0"/>
          </a:p>
        </p:txBody>
      </p:sp>
      <p:sp>
        <p:nvSpPr>
          <p:cNvPr id="3079" name="灯片编号占位符 3078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lvl="0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未知"/>
          <p:cNvSpPr/>
          <p:nvPr/>
        </p:nvSpPr>
        <p:spPr>
          <a:xfrm>
            <a:off x="20638" y="12700"/>
            <a:ext cx="8896350" cy="6780213"/>
          </a:xfrm>
          <a:custGeom>
            <a:avLst/>
            <a:gdLst/>
            <a:ahLst/>
            <a:cxnLst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2051" name="标题 2050"/>
          <p:cNvSpPr>
            <a:spLocks noGrp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prstGeom prst="rect">
            <a:avLst/>
          </a:prstGeom>
          <a:noFill/>
          <a:ln w="9525">
            <a:noFill/>
          </a:ln>
          <a:effectLst>
            <a:outerShdw dist="45791" dir="2021404" algn="ctr" rotWithShape="0">
              <a:schemeClr val="bg2"/>
            </a:outerShdw>
          </a:effectLst>
        </p:spPr>
        <p:txBody>
          <a:bodyPr anchor="b"/>
          <a:lstStyle>
            <a:lvl1pPr lvl="0">
              <a:defRPr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</a:defRPr>
            </a:lvl1pPr>
          </a:lstStyle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2052" name="副标题 2051"/>
          <p:cNvSpPr>
            <a:spLocks noGrp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marL="0" lvl="0" indent="0" algn="ctr">
              <a:buNone/>
              <a:defRPr sz="2800">
                <a:effectLst>
                  <a:outerShdw blurRad="38100" dist="38100" dir="2700000">
                    <a:srgbClr val="C0C0C0"/>
                  </a:outerShdw>
                </a:effectLst>
              </a:defRPr>
            </a:lvl1pPr>
            <a:lvl2pPr marL="457200" lvl="1" indent="0" algn="ctr">
              <a:buNone/>
              <a:defRPr sz="2800">
                <a:effectLst>
                  <a:outerShdw blurRad="38100" dist="38100" dir="2700000">
                    <a:srgbClr val="C0C0C0"/>
                  </a:outerShdw>
                </a:effectLst>
              </a:defRPr>
            </a:lvl2pPr>
            <a:lvl3pPr marL="914400" lvl="2" indent="0" algn="ctr">
              <a:buNone/>
              <a:defRPr sz="2800">
                <a:effectLst>
                  <a:outerShdw blurRad="38100" dist="38100" dir="2700000">
                    <a:srgbClr val="C0C0C0"/>
                  </a:outerShdw>
                </a:effectLst>
              </a:defRPr>
            </a:lvl3pPr>
            <a:lvl4pPr marL="1371600" lvl="3" indent="0" algn="ctr">
              <a:buNone/>
              <a:defRPr sz="2800">
                <a:effectLst>
                  <a:outerShdw blurRad="38100" dist="38100" dir="2700000">
                    <a:srgbClr val="C0C0C0"/>
                  </a:outerShdw>
                </a:effectLst>
              </a:defRPr>
            </a:lvl4pPr>
            <a:lvl5pPr marL="1828800" lvl="4" indent="0" algn="ctr">
              <a:buNone/>
              <a:defRPr sz="2800">
                <a:effectLst>
                  <a:outerShdw blurRad="38100" dist="38100" dir="2700000">
                    <a:srgbClr val="C0C0C0"/>
                  </a:outerShdw>
                </a:effectLst>
              </a:defRPr>
            </a:lvl5pPr>
          </a:lstStyle>
          <a:p>
            <a:pPr lvl="0"/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2053" name="日期占位符 2052"/>
          <p:cNvSpPr>
            <a:spLocks noGrp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>
              <a:defRPr sz="1400">
                <a:latin typeface="Comic Sans MS" panose="030F0702030302020204" pitchFamily="66" charset="0"/>
              </a:defRPr>
            </a:lvl1pPr>
          </a:lstStyle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054" name="页脚占位符 2053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ctr">
              <a:defRPr sz="1400">
                <a:latin typeface="Comic Sans MS" panose="030F0702030302020204" pitchFamily="66" charset="0"/>
              </a:defRPr>
            </a:lvl1pPr>
          </a:lstStyle>
          <a:p>
            <a:endParaRPr lang="zh-CN" altLang="en-US" dirty="0"/>
          </a:p>
        </p:txBody>
      </p:sp>
      <p:sp>
        <p:nvSpPr>
          <p:cNvPr id="2055" name="灯片编号占位符 2054"/>
          <p:cNvSpPr>
            <a:spLocks noGrp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r">
              <a:defRPr sz="1400">
                <a:latin typeface="Comic Sans MS" panose="030F0702030302020204" pitchFamily="66" charset="0"/>
              </a:defRPr>
            </a:lvl1pPr>
          </a:lstStyle>
          <a:p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  <p:grpSp>
        <p:nvGrpSpPr>
          <p:cNvPr id="2056" name="组合 2055"/>
          <p:cNvGrpSpPr/>
          <p:nvPr/>
        </p:nvGrpSpPr>
        <p:grpSpPr>
          <a:xfrm>
            <a:off x="195263" y="234950"/>
            <a:ext cx="3787775" cy="1778000"/>
            <a:chOff x="0" y="0"/>
            <a:chExt cx="2386" cy="1120"/>
          </a:xfrm>
        </p:grpSpPr>
        <p:sp>
          <p:nvSpPr>
            <p:cNvPr id="2057" name="未知"/>
            <p:cNvSpPr/>
            <p:nvPr userDrawn="1"/>
          </p:nvSpPr>
          <p:spPr>
            <a:xfrm>
              <a:off x="54" y="29"/>
              <a:ext cx="2250" cy="1017"/>
            </a:xfrm>
            <a:custGeom>
              <a:avLst/>
              <a:gdLst/>
              <a:ahLst/>
              <a:cxnLst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58" name="未知"/>
            <p:cNvSpPr/>
            <p:nvPr userDrawn="1"/>
          </p:nvSpPr>
          <p:spPr>
            <a:xfrm>
              <a:off x="43" y="113"/>
              <a:ext cx="2244" cy="1007"/>
            </a:xfrm>
            <a:custGeom>
              <a:avLst/>
              <a:gdLst/>
              <a:ahLst/>
              <a:cxnLst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59" name="未知"/>
            <p:cNvSpPr/>
            <p:nvPr userDrawn="1"/>
          </p:nvSpPr>
          <p:spPr>
            <a:xfrm>
              <a:off x="351" y="196"/>
              <a:ext cx="1488" cy="919"/>
            </a:xfrm>
            <a:custGeom>
              <a:avLst/>
              <a:gdLst/>
              <a:ahLst/>
              <a:cxnLst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grpSp>
          <p:nvGrpSpPr>
            <p:cNvPr id="2060" name="组合 2059"/>
            <p:cNvGrpSpPr/>
            <p:nvPr userDrawn="1"/>
          </p:nvGrpSpPr>
          <p:grpSpPr>
            <a:xfrm>
              <a:off x="0" y="0"/>
              <a:ext cx="2386" cy="1081"/>
              <a:chOff x="0" y="0"/>
              <a:chExt cx="2386" cy="1081"/>
            </a:xfrm>
          </p:grpSpPr>
          <p:sp>
            <p:nvSpPr>
              <p:cNvPr id="2061" name="未知"/>
              <p:cNvSpPr/>
              <p:nvPr userDrawn="1"/>
            </p:nvSpPr>
            <p:spPr>
              <a:xfrm>
                <a:off x="1882" y="786"/>
                <a:ext cx="212" cy="214"/>
              </a:xfrm>
              <a:custGeom>
                <a:avLst/>
                <a:gdLst/>
                <a:ahLst/>
                <a:cxnLst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062" name="未知"/>
              <p:cNvSpPr/>
              <p:nvPr userDrawn="1"/>
            </p:nvSpPr>
            <p:spPr>
              <a:xfrm>
                <a:off x="0" y="0"/>
                <a:ext cx="2386" cy="1081"/>
              </a:xfrm>
              <a:custGeom>
                <a:avLst/>
                <a:gdLst/>
                <a:ahLst/>
                <a:cxnLst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063" name="未知"/>
              <p:cNvSpPr/>
              <p:nvPr userDrawn="1"/>
            </p:nvSpPr>
            <p:spPr>
              <a:xfrm>
                <a:off x="201" y="10"/>
                <a:ext cx="1686" cy="614"/>
              </a:xfrm>
              <a:custGeom>
                <a:avLst/>
                <a:gdLst/>
                <a:ahLst/>
                <a:cxnLst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064" name="未知"/>
              <p:cNvSpPr/>
              <p:nvPr userDrawn="1"/>
            </p:nvSpPr>
            <p:spPr>
              <a:xfrm>
                <a:off x="286" y="103"/>
                <a:ext cx="227" cy="410"/>
              </a:xfrm>
              <a:custGeom>
                <a:avLst/>
                <a:gdLst/>
                <a:ahLst/>
                <a:cxnLst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065" name="未知"/>
              <p:cNvSpPr/>
              <p:nvPr userDrawn="1"/>
            </p:nvSpPr>
            <p:spPr>
              <a:xfrm>
                <a:off x="723" y="388"/>
                <a:ext cx="691" cy="364"/>
              </a:xfrm>
              <a:custGeom>
                <a:avLst/>
                <a:gdLst/>
                <a:ahLst/>
                <a:cxnLst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</p:grpSp>
      </p:grpSp>
      <p:grpSp>
        <p:nvGrpSpPr>
          <p:cNvPr id="2066" name="组合 2065"/>
          <p:cNvGrpSpPr/>
          <p:nvPr/>
        </p:nvGrpSpPr>
        <p:grpSpPr>
          <a:xfrm>
            <a:off x="7915275" y="4368800"/>
            <a:ext cx="742950" cy="1058863"/>
            <a:chOff x="0" y="0"/>
            <a:chExt cx="468" cy="667"/>
          </a:xfrm>
        </p:grpSpPr>
        <p:sp>
          <p:nvSpPr>
            <p:cNvPr id="2067" name="未知"/>
            <p:cNvSpPr/>
            <p:nvPr userDrawn="1"/>
          </p:nvSpPr>
          <p:spPr>
            <a:xfrm rot="7320404">
              <a:off x="-80" y="181"/>
              <a:ext cx="629" cy="293"/>
            </a:xfrm>
            <a:custGeom>
              <a:avLst/>
              <a:gdLst/>
              <a:ahLst/>
              <a:cxnLst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68" name="未知"/>
            <p:cNvSpPr/>
            <p:nvPr userDrawn="1"/>
          </p:nvSpPr>
          <p:spPr>
            <a:xfrm rot="7320404">
              <a:off x="-92" y="168"/>
              <a:ext cx="627" cy="290"/>
            </a:xfrm>
            <a:custGeom>
              <a:avLst/>
              <a:gdLst/>
              <a:ahLst/>
              <a:cxnLst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69" name="未知"/>
            <p:cNvSpPr/>
            <p:nvPr userDrawn="1"/>
          </p:nvSpPr>
          <p:spPr>
            <a:xfrm rot="7320404">
              <a:off x="10" y="157"/>
              <a:ext cx="416" cy="265"/>
            </a:xfrm>
            <a:custGeom>
              <a:avLst/>
              <a:gdLst/>
              <a:ahLst/>
              <a:cxnLst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grpSp>
          <p:nvGrpSpPr>
            <p:cNvPr id="2070" name="组合 2069"/>
            <p:cNvGrpSpPr/>
            <p:nvPr userDrawn="1"/>
          </p:nvGrpSpPr>
          <p:grpSpPr>
            <a:xfrm>
              <a:off x="0" y="0"/>
              <a:ext cx="468" cy="667"/>
              <a:chOff x="0" y="0"/>
              <a:chExt cx="468" cy="667"/>
            </a:xfrm>
          </p:grpSpPr>
          <p:sp>
            <p:nvSpPr>
              <p:cNvPr id="2071" name="未知"/>
              <p:cNvSpPr/>
              <p:nvPr userDrawn="1"/>
            </p:nvSpPr>
            <p:spPr>
              <a:xfrm rot="7320404">
                <a:off x="1" y="435"/>
                <a:ext cx="59" cy="61"/>
              </a:xfrm>
              <a:custGeom>
                <a:avLst/>
                <a:gdLst/>
                <a:ahLst/>
                <a:cxnLst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072" name="未知"/>
              <p:cNvSpPr/>
              <p:nvPr userDrawn="1"/>
            </p:nvSpPr>
            <p:spPr>
              <a:xfrm rot="7320404">
                <a:off x="-102" y="178"/>
                <a:ext cx="667" cy="311"/>
              </a:xfrm>
              <a:custGeom>
                <a:avLst/>
                <a:gdLst/>
                <a:ahLst/>
                <a:cxnLst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073" name="未知"/>
              <p:cNvSpPr/>
              <p:nvPr userDrawn="1"/>
            </p:nvSpPr>
            <p:spPr>
              <a:xfrm rot="7320404">
                <a:off x="76" y="245"/>
                <a:ext cx="472" cy="176"/>
              </a:xfrm>
              <a:custGeom>
                <a:avLst/>
                <a:gdLst/>
                <a:ahLst/>
                <a:cxnLst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074" name="未知"/>
              <p:cNvSpPr/>
              <p:nvPr userDrawn="1"/>
            </p:nvSpPr>
            <p:spPr>
              <a:xfrm rot="7320404">
                <a:off x="374" y="118"/>
                <a:ext cx="63" cy="118"/>
              </a:xfrm>
              <a:custGeom>
                <a:avLst/>
                <a:gdLst/>
                <a:ahLst/>
                <a:cxnLst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075" name="未知"/>
              <p:cNvSpPr/>
              <p:nvPr userDrawn="1"/>
            </p:nvSpPr>
            <p:spPr>
              <a:xfrm rot="7320404">
                <a:off x="147" y="244"/>
                <a:ext cx="193" cy="104"/>
              </a:xfrm>
              <a:custGeom>
                <a:avLst/>
                <a:gdLst/>
                <a:ahLst/>
                <a:cxnLst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</p:grpSp>
      </p:grpSp>
      <p:sp>
        <p:nvSpPr>
          <p:cNvPr id="2076" name="未知"/>
          <p:cNvSpPr/>
          <p:nvPr/>
        </p:nvSpPr>
        <p:spPr>
          <a:xfrm>
            <a:off x="901700" y="5054600"/>
            <a:ext cx="6807200" cy="728663"/>
          </a:xfrm>
          <a:custGeom>
            <a:avLst/>
            <a:gdLst/>
            <a:ahLst/>
            <a:cxnLst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077" name="未知"/>
          <p:cNvSpPr/>
          <p:nvPr/>
        </p:nvSpPr>
        <p:spPr>
          <a:xfrm>
            <a:off x="4076700" y="1930400"/>
            <a:ext cx="889000" cy="381000"/>
          </a:xfrm>
          <a:custGeom>
            <a:avLst/>
            <a:gdLst/>
            <a:ahLst/>
            <a:cxnLst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ap="flat" cmpd="sng">
            <a:solidFill>
              <a:schemeClr val="tx2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60611" cy="53340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138" cy="36576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10862" y="1828800"/>
            <a:ext cx="3771138" cy="36576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未知"/>
          <p:cNvSpPr/>
          <p:nvPr/>
        </p:nvSpPr>
        <p:spPr>
          <a:xfrm rot="18427436">
            <a:off x="7777163" y="-14287"/>
            <a:ext cx="1162050" cy="2084387"/>
          </a:xfrm>
          <a:custGeom>
            <a:avLst/>
            <a:gdLst/>
            <a:ahLst/>
            <a:cxnLst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1027" name="标题 1026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8" name="文本占位符 1027"/>
          <p:cNvSpPr>
            <a:spLocks noGrp="1"/>
          </p:cNvSpPr>
          <p:nvPr>
            <p:ph type="body" idx="1"/>
          </p:nvPr>
        </p:nvSpPr>
        <p:spPr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9" name="日期占位符 1028"/>
          <p:cNvSpPr>
            <a:spLocks noGrp="1"/>
          </p:cNvSpPr>
          <p:nvPr>
            <p:ph type="dt" sz="half" idx="2"/>
          </p:nvPr>
        </p:nvSpPr>
        <p:spPr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>
                <a:latin typeface="Comic Sans MS" panose="030F0702030302020204" pitchFamily="66" charset="0"/>
              </a:defRPr>
            </a:lvl1pPr>
          </a:lstStyle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030" name="页脚占位符 1029"/>
          <p:cNvSpPr>
            <a:spLocks noGrp="1"/>
          </p:cNvSpPr>
          <p:nvPr>
            <p:ph type="ftr" sz="quarter" idx="3"/>
          </p:nvPr>
        </p:nvSpPr>
        <p:spPr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>
                <a:latin typeface="Comic Sans MS" panose="030F0702030302020204" pitchFamily="66" charset="0"/>
              </a:defRPr>
            </a:lvl1pPr>
          </a:lstStyle>
          <a:p>
            <a:pPr lvl="0"/>
            <a:endParaRPr lang="zh-CN" altLang="en-US" dirty="0"/>
          </a:p>
        </p:txBody>
      </p:sp>
      <p:sp>
        <p:nvSpPr>
          <p:cNvPr id="1031" name="灯片编号占位符 1030"/>
          <p:cNvSpPr>
            <a:spLocks noGrp="1"/>
          </p:cNvSpPr>
          <p:nvPr>
            <p:ph type="sldNum" sz="quarter" idx="4"/>
          </p:nvPr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>
                <a:latin typeface="Comic Sans MS" panose="030F0702030302020204" pitchFamily="66" charset="0"/>
              </a:defRPr>
            </a:lvl1pPr>
          </a:lstStyle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032" name="未知"/>
          <p:cNvSpPr/>
          <p:nvPr/>
        </p:nvSpPr>
        <p:spPr>
          <a:xfrm rot="18427436">
            <a:off x="7864475" y="23813"/>
            <a:ext cx="1165225" cy="2097087"/>
          </a:xfrm>
          <a:custGeom>
            <a:avLst/>
            <a:gdLst/>
            <a:ahLst/>
            <a:cxnLst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1033" name="未知"/>
          <p:cNvSpPr/>
          <p:nvPr/>
        </p:nvSpPr>
        <p:spPr>
          <a:xfrm rot="18427436">
            <a:off x="7831138" y="192088"/>
            <a:ext cx="1025525" cy="1571625"/>
          </a:xfrm>
          <a:custGeom>
            <a:avLst/>
            <a:gdLst/>
            <a:ahLst/>
            <a:cxnLst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grpSp>
        <p:nvGrpSpPr>
          <p:cNvPr id="1034" name="组合 1033"/>
          <p:cNvGrpSpPr/>
          <p:nvPr/>
        </p:nvGrpSpPr>
        <p:grpSpPr>
          <a:xfrm>
            <a:off x="7938" y="5540375"/>
            <a:ext cx="1784350" cy="1246188"/>
            <a:chOff x="0" y="0"/>
            <a:chExt cx="1124" cy="785"/>
          </a:xfrm>
        </p:grpSpPr>
        <p:sp>
          <p:nvSpPr>
            <p:cNvPr id="1035" name="未知"/>
            <p:cNvSpPr/>
            <p:nvPr userDrawn="1"/>
          </p:nvSpPr>
          <p:spPr>
            <a:xfrm>
              <a:off x="19" y="15"/>
              <a:ext cx="1089" cy="649"/>
            </a:xfrm>
            <a:custGeom>
              <a:avLst/>
              <a:gdLst/>
              <a:ahLst/>
              <a:cxnLst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36" name="未知"/>
            <p:cNvSpPr/>
            <p:nvPr userDrawn="1"/>
          </p:nvSpPr>
          <p:spPr>
            <a:xfrm>
              <a:off x="1017" y="92"/>
              <a:ext cx="71" cy="129"/>
            </a:xfrm>
            <a:custGeom>
              <a:avLst/>
              <a:gdLst/>
              <a:ahLst/>
              <a:cxnLst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37" name="未知"/>
            <p:cNvSpPr/>
            <p:nvPr userDrawn="1"/>
          </p:nvSpPr>
          <p:spPr>
            <a:xfrm>
              <a:off x="15" y="284"/>
              <a:ext cx="792" cy="410"/>
            </a:xfrm>
            <a:custGeom>
              <a:avLst/>
              <a:gdLst/>
              <a:ahLst/>
              <a:cxnLst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38" name="未知"/>
            <p:cNvSpPr/>
            <p:nvPr userDrawn="1"/>
          </p:nvSpPr>
          <p:spPr>
            <a:xfrm>
              <a:off x="124" y="318"/>
              <a:ext cx="525" cy="374"/>
            </a:xfrm>
            <a:custGeom>
              <a:avLst/>
              <a:gdLst/>
              <a:ahLst/>
              <a:cxnLst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39" name="未知"/>
            <p:cNvSpPr/>
            <p:nvPr userDrawn="1"/>
          </p:nvSpPr>
          <p:spPr>
            <a:xfrm>
              <a:off x="480" y="42"/>
              <a:ext cx="135" cy="121"/>
            </a:xfrm>
            <a:custGeom>
              <a:avLst/>
              <a:gdLst/>
              <a:ahLst/>
              <a:cxnLst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40" name="未知"/>
            <p:cNvSpPr/>
            <p:nvPr userDrawn="1"/>
          </p:nvSpPr>
          <p:spPr>
            <a:xfrm>
              <a:off x="636" y="673"/>
              <a:ext cx="76" cy="112"/>
            </a:xfrm>
            <a:custGeom>
              <a:avLst/>
              <a:gdLst/>
              <a:ahLst/>
              <a:cxnLst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41" name="未知"/>
            <p:cNvSpPr/>
            <p:nvPr userDrawn="1"/>
          </p:nvSpPr>
          <p:spPr>
            <a:xfrm>
              <a:off x="499" y="117"/>
              <a:ext cx="193" cy="383"/>
            </a:xfrm>
            <a:custGeom>
              <a:avLst/>
              <a:gdLst/>
              <a:ahLst/>
              <a:cxnLst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42" name="未知"/>
            <p:cNvSpPr/>
            <p:nvPr userDrawn="1"/>
          </p:nvSpPr>
          <p:spPr>
            <a:xfrm>
              <a:off x="663" y="100"/>
              <a:ext cx="364" cy="174"/>
            </a:xfrm>
            <a:custGeom>
              <a:avLst/>
              <a:gdLst/>
              <a:ahLst/>
              <a:cxnLst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43" name="未知"/>
            <p:cNvSpPr/>
            <p:nvPr userDrawn="1"/>
          </p:nvSpPr>
          <p:spPr>
            <a:xfrm>
              <a:off x="342" y="203"/>
              <a:ext cx="156" cy="67"/>
            </a:xfrm>
            <a:custGeom>
              <a:avLst/>
              <a:gdLst/>
              <a:ahLst/>
              <a:cxnLst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grpSp>
          <p:nvGrpSpPr>
            <p:cNvPr id="1044" name="组合 1043"/>
            <p:cNvGrpSpPr/>
            <p:nvPr userDrawn="1"/>
          </p:nvGrpSpPr>
          <p:grpSpPr>
            <a:xfrm>
              <a:off x="0" y="0"/>
              <a:ext cx="1124" cy="780"/>
              <a:chOff x="0" y="0"/>
              <a:chExt cx="1124" cy="780"/>
            </a:xfrm>
          </p:grpSpPr>
          <p:grpSp>
            <p:nvGrpSpPr>
              <p:cNvPr id="1045" name="组合 1044"/>
              <p:cNvGrpSpPr/>
              <p:nvPr userDrawn="1"/>
            </p:nvGrpSpPr>
            <p:grpSpPr>
              <a:xfrm>
                <a:off x="494" y="72"/>
                <a:ext cx="548" cy="708"/>
                <a:chOff x="0" y="0"/>
                <a:chExt cx="548" cy="708"/>
              </a:xfrm>
            </p:grpSpPr>
            <p:sp>
              <p:nvSpPr>
                <p:cNvPr id="1046" name="未知"/>
                <p:cNvSpPr/>
                <p:nvPr userDrawn="1"/>
              </p:nvSpPr>
              <p:spPr>
                <a:xfrm>
                  <a:off x="0" y="25"/>
                  <a:ext cx="157" cy="87"/>
                </a:xfrm>
                <a:custGeom>
                  <a:avLst/>
                  <a:gdLst/>
                  <a:ahLst/>
                  <a:cxnLst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047" name="未知"/>
                <p:cNvSpPr/>
                <p:nvPr userDrawn="1"/>
              </p:nvSpPr>
              <p:spPr>
                <a:xfrm>
                  <a:off x="137" y="575"/>
                  <a:ext cx="115" cy="133"/>
                </a:xfrm>
                <a:custGeom>
                  <a:avLst/>
                  <a:gdLst/>
                  <a:ahLst/>
                  <a:cxnLst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048" name="未知"/>
                <p:cNvSpPr/>
                <p:nvPr userDrawn="1"/>
              </p:nvSpPr>
              <p:spPr>
                <a:xfrm>
                  <a:off x="505" y="0"/>
                  <a:ext cx="43" cy="117"/>
                </a:xfrm>
                <a:custGeom>
                  <a:avLst/>
                  <a:gdLst/>
                  <a:ahLst/>
                  <a:cxnLst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sp>
            <p:nvSpPr>
              <p:cNvPr id="1049" name="未知"/>
              <p:cNvSpPr/>
              <p:nvPr userDrawn="1"/>
            </p:nvSpPr>
            <p:spPr>
              <a:xfrm>
                <a:off x="71" y="242"/>
                <a:ext cx="595" cy="250"/>
              </a:xfrm>
              <a:custGeom>
                <a:avLst/>
                <a:gdLst/>
                <a:ahLst/>
                <a:cxnLst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050" name="未知"/>
              <p:cNvSpPr/>
              <p:nvPr userDrawn="1"/>
            </p:nvSpPr>
            <p:spPr>
              <a:xfrm>
                <a:off x="255" y="396"/>
                <a:ext cx="244" cy="148"/>
              </a:xfrm>
              <a:custGeom>
                <a:avLst/>
                <a:gdLst/>
                <a:ahLst/>
                <a:cxnLst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051" name="未知"/>
              <p:cNvSpPr/>
              <p:nvPr userDrawn="1"/>
            </p:nvSpPr>
            <p:spPr>
              <a:xfrm>
                <a:off x="560" y="190"/>
                <a:ext cx="107" cy="238"/>
              </a:xfrm>
              <a:custGeom>
                <a:avLst/>
                <a:gdLst/>
                <a:ahLst/>
                <a:cxnLst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grpSp>
            <p:nvGrpSpPr>
              <p:cNvPr id="1052" name="组合 1051"/>
              <p:cNvGrpSpPr/>
              <p:nvPr userDrawn="1"/>
            </p:nvGrpSpPr>
            <p:grpSpPr>
              <a:xfrm>
                <a:off x="0" y="0"/>
                <a:ext cx="1124" cy="678"/>
                <a:chOff x="0" y="0"/>
                <a:chExt cx="1124" cy="678"/>
              </a:xfrm>
            </p:grpSpPr>
            <p:sp>
              <p:nvSpPr>
                <p:cNvPr id="1053" name="未知"/>
                <p:cNvSpPr/>
                <p:nvPr userDrawn="1"/>
              </p:nvSpPr>
              <p:spPr>
                <a:xfrm>
                  <a:off x="664" y="558"/>
                  <a:ext cx="75" cy="87"/>
                </a:xfrm>
                <a:custGeom>
                  <a:avLst/>
                  <a:gdLst/>
                  <a:ahLst/>
                  <a:cxnLst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054" name="未知"/>
                <p:cNvSpPr/>
                <p:nvPr userDrawn="1"/>
              </p:nvSpPr>
              <p:spPr>
                <a:xfrm>
                  <a:off x="0" y="238"/>
                  <a:ext cx="842" cy="440"/>
                </a:xfrm>
                <a:custGeom>
                  <a:avLst/>
                  <a:gdLst/>
                  <a:ahLst/>
                  <a:cxnLst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055" name="未知"/>
                <p:cNvSpPr/>
                <p:nvPr userDrawn="1"/>
              </p:nvSpPr>
              <p:spPr>
                <a:xfrm>
                  <a:off x="101" y="280"/>
                  <a:ext cx="80" cy="167"/>
                </a:xfrm>
                <a:custGeom>
                  <a:avLst/>
                  <a:gdLst/>
                  <a:ahLst/>
                  <a:cxnLst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056" name="未知"/>
                <p:cNvSpPr/>
                <p:nvPr userDrawn="1"/>
              </p:nvSpPr>
              <p:spPr>
                <a:xfrm>
                  <a:off x="444" y="0"/>
                  <a:ext cx="322" cy="594"/>
                </a:xfrm>
                <a:custGeom>
                  <a:avLst/>
                  <a:gdLst/>
                  <a:ahLst/>
                  <a:cxnLst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057" name="未知"/>
                <p:cNvSpPr/>
                <p:nvPr userDrawn="1"/>
              </p:nvSpPr>
              <p:spPr>
                <a:xfrm>
                  <a:off x="573" y="160"/>
                  <a:ext cx="96" cy="252"/>
                </a:xfrm>
                <a:custGeom>
                  <a:avLst/>
                  <a:gdLst/>
                  <a:ahLst/>
                  <a:cxnLst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058" name="未知"/>
                <p:cNvSpPr/>
                <p:nvPr userDrawn="1"/>
              </p:nvSpPr>
              <p:spPr>
                <a:xfrm>
                  <a:off x="323" y="140"/>
                  <a:ext cx="195" cy="135"/>
                </a:xfrm>
                <a:custGeom>
                  <a:avLst/>
                  <a:gdLst/>
                  <a:ahLst/>
                  <a:cxnLst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059" name="未知"/>
                <p:cNvSpPr/>
                <p:nvPr userDrawn="1"/>
              </p:nvSpPr>
              <p:spPr>
                <a:xfrm>
                  <a:off x="653" y="48"/>
                  <a:ext cx="471" cy="212"/>
                </a:xfrm>
                <a:custGeom>
                  <a:avLst/>
                  <a:gdLst/>
                  <a:ahLst/>
                  <a:cxnLst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060" name="未知"/>
                <p:cNvSpPr/>
                <p:nvPr userDrawn="1"/>
              </p:nvSpPr>
              <p:spPr>
                <a:xfrm>
                  <a:off x="712" y="116"/>
                  <a:ext cx="245" cy="86"/>
                </a:xfrm>
                <a:custGeom>
                  <a:avLst/>
                  <a:gdLst/>
                  <a:ahLst/>
                  <a:cxnLst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</p:grpSp>
      </p:grpSp>
      <p:grpSp>
        <p:nvGrpSpPr>
          <p:cNvPr id="1061" name="组合 1060"/>
          <p:cNvGrpSpPr/>
          <p:nvPr/>
        </p:nvGrpSpPr>
        <p:grpSpPr>
          <a:xfrm>
            <a:off x="8680450" y="2116138"/>
            <a:ext cx="385763" cy="4308475"/>
            <a:chOff x="0" y="0"/>
            <a:chExt cx="243" cy="2714"/>
          </a:xfrm>
        </p:grpSpPr>
        <p:sp>
          <p:nvSpPr>
            <p:cNvPr id="1062" name="未知"/>
            <p:cNvSpPr/>
            <p:nvPr userDrawn="1"/>
          </p:nvSpPr>
          <p:spPr>
            <a:xfrm flipH="1">
              <a:off x="0" y="1287"/>
              <a:ext cx="205" cy="1427"/>
            </a:xfrm>
            <a:custGeom>
              <a:avLst/>
              <a:gdLst/>
              <a:ahLst/>
              <a:cxnLst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63" name="未知"/>
            <p:cNvSpPr/>
            <p:nvPr userDrawn="1"/>
          </p:nvSpPr>
          <p:spPr>
            <a:xfrm flipH="1">
              <a:off x="38" y="0"/>
              <a:ext cx="205" cy="1633"/>
            </a:xfrm>
            <a:custGeom>
              <a:avLst/>
              <a:gdLst/>
              <a:ahLst/>
              <a:cxnLst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1064" name="组合 1063"/>
          <p:cNvGrpSpPr/>
          <p:nvPr/>
        </p:nvGrpSpPr>
        <p:grpSpPr>
          <a:xfrm>
            <a:off x="7318375" y="90488"/>
            <a:ext cx="2133600" cy="1911350"/>
            <a:chOff x="0" y="0"/>
            <a:chExt cx="1344" cy="1204"/>
          </a:xfrm>
        </p:grpSpPr>
        <p:grpSp>
          <p:nvGrpSpPr>
            <p:cNvPr id="1065" name="组合 1064"/>
            <p:cNvGrpSpPr/>
            <p:nvPr userDrawn="1"/>
          </p:nvGrpSpPr>
          <p:grpSpPr>
            <a:xfrm>
              <a:off x="0" y="0"/>
              <a:ext cx="1344" cy="1204"/>
              <a:chOff x="0" y="0"/>
              <a:chExt cx="1344" cy="1204"/>
            </a:xfrm>
          </p:grpSpPr>
          <p:sp>
            <p:nvSpPr>
              <p:cNvPr id="1066" name="未知"/>
              <p:cNvSpPr/>
              <p:nvPr userDrawn="1"/>
            </p:nvSpPr>
            <p:spPr>
              <a:xfrm rot="18427436">
                <a:off x="820" y="1029"/>
                <a:ext cx="62" cy="288"/>
              </a:xfrm>
              <a:custGeom>
                <a:avLst/>
                <a:gdLst/>
                <a:ahLst/>
                <a:cxnLst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grpSp>
            <p:nvGrpSpPr>
              <p:cNvPr id="1067" name="组合 1066"/>
              <p:cNvGrpSpPr/>
              <p:nvPr userDrawn="1"/>
            </p:nvGrpSpPr>
            <p:grpSpPr>
              <a:xfrm>
                <a:off x="0" y="0"/>
                <a:ext cx="1344" cy="985"/>
                <a:chOff x="0" y="0"/>
                <a:chExt cx="1344" cy="985"/>
              </a:xfrm>
            </p:grpSpPr>
            <p:sp>
              <p:nvSpPr>
                <p:cNvPr id="1068" name="未知"/>
                <p:cNvSpPr/>
                <p:nvPr userDrawn="1"/>
              </p:nvSpPr>
              <p:spPr>
                <a:xfrm rot="18427436">
                  <a:off x="353" y="14"/>
                  <a:ext cx="153" cy="125"/>
                </a:xfrm>
                <a:custGeom>
                  <a:avLst/>
                  <a:gdLst/>
                  <a:ahLst/>
                  <a:cxnLst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069" name="未知"/>
                <p:cNvSpPr/>
                <p:nvPr userDrawn="1"/>
              </p:nvSpPr>
              <p:spPr>
                <a:xfrm rot="18427436">
                  <a:off x="435" y="271"/>
                  <a:ext cx="269" cy="438"/>
                </a:xfrm>
                <a:custGeom>
                  <a:avLst/>
                  <a:gdLst/>
                  <a:ahLst/>
                  <a:cxnLst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070" name="未知"/>
                <p:cNvSpPr/>
                <p:nvPr userDrawn="1"/>
              </p:nvSpPr>
              <p:spPr>
                <a:xfrm rot="18427436">
                  <a:off x="245" y="121"/>
                  <a:ext cx="505" cy="898"/>
                </a:xfrm>
                <a:custGeom>
                  <a:avLst/>
                  <a:gdLst/>
                  <a:ahLst/>
                  <a:cxnLst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071" name="未知"/>
                <p:cNvSpPr/>
                <p:nvPr userDrawn="1"/>
              </p:nvSpPr>
              <p:spPr>
                <a:xfrm rot="18427436">
                  <a:off x="293" y="-76"/>
                  <a:ext cx="758" cy="1344"/>
                </a:xfrm>
                <a:custGeom>
                  <a:avLst/>
                  <a:gdLst/>
                  <a:ahLst/>
                  <a:cxnLst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072" name="未知"/>
                <p:cNvSpPr/>
                <p:nvPr userDrawn="1"/>
              </p:nvSpPr>
              <p:spPr>
                <a:xfrm rot="18427436">
                  <a:off x="684" y="836"/>
                  <a:ext cx="169" cy="122"/>
                </a:xfrm>
                <a:custGeom>
                  <a:avLst/>
                  <a:gdLst/>
                  <a:ahLst/>
                  <a:cxnLst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073" name="未知"/>
                <p:cNvSpPr/>
                <p:nvPr userDrawn="1"/>
              </p:nvSpPr>
              <p:spPr>
                <a:xfrm rot="18427436">
                  <a:off x="640" y="745"/>
                  <a:ext cx="181" cy="144"/>
                </a:xfrm>
                <a:custGeom>
                  <a:avLst/>
                  <a:gdLst/>
                  <a:ahLst/>
                  <a:cxnLst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074" name="未知"/>
                <p:cNvSpPr/>
                <p:nvPr userDrawn="1"/>
              </p:nvSpPr>
              <p:spPr>
                <a:xfrm rot="18427436">
                  <a:off x="372" y="150"/>
                  <a:ext cx="181" cy="147"/>
                </a:xfrm>
                <a:custGeom>
                  <a:avLst/>
                  <a:gdLst/>
                  <a:ahLst/>
                  <a:cxnLst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075" name="未知"/>
                <p:cNvSpPr/>
                <p:nvPr userDrawn="1"/>
              </p:nvSpPr>
              <p:spPr>
                <a:xfrm rot="18427436">
                  <a:off x="335" y="81"/>
                  <a:ext cx="179" cy="138"/>
                </a:xfrm>
                <a:custGeom>
                  <a:avLst/>
                  <a:gdLst/>
                  <a:ahLst/>
                  <a:cxnLst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</p:grpSp>
        <p:sp>
          <p:nvSpPr>
            <p:cNvPr id="1076" name="直接连接符 1075"/>
            <p:cNvSpPr/>
            <p:nvPr userDrawn="1"/>
          </p:nvSpPr>
          <p:spPr>
            <a:xfrm>
              <a:off x="260" y="27"/>
              <a:ext cx="42" cy="96"/>
            </a:xfrm>
            <a:prstGeom prst="line">
              <a:avLst/>
            </a:prstGeom>
            <a:ln w="38100" cap="flat" cmpd="sng">
              <a:solidFill>
                <a:schemeClr val="accent2"/>
              </a:solidFill>
              <a:prstDash val="solid"/>
              <a:headEnd type="none" w="med" len="med"/>
              <a:tailEnd type="none" w="med" len="med"/>
            </a:ln>
          </p:spPr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Comic Sans MS" panose="030F0702030302020204" pitchFamily="66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Comic Sans MS" panose="030F0702030302020204" pitchFamily="66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Comic Sans MS" panose="030F0702030302020204" pitchFamily="66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Comic Sans MS" panose="030F0702030302020204" pitchFamily="66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Comic Sans MS" panose="030F0702030302020204" pitchFamily="66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Comic Sans MS" panose="030F0702030302020204" pitchFamily="66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Comic Sans MS" panose="030F0702030302020204" pitchFamily="66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Comic Sans MS" panose="030F0702030302020204" pitchFamily="66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GIF"/><Relationship Id="rId1" Type="http://schemas.openxmlformats.org/officeDocument/2006/relationships/slide" Target="slide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GIF"/><Relationship Id="rId1" Type="http://schemas.openxmlformats.org/officeDocument/2006/relationships/slide" Target="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GIF"/><Relationship Id="rId1" Type="http://schemas.openxmlformats.org/officeDocument/2006/relationships/slide" Target="slid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audio2.wav"/><Relationship Id="rId1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098" name="图片 4097" descr="baiqiuen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581400" y="0"/>
            <a:ext cx="55626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099" name="文本框 4098"/>
          <p:cNvSpPr txBox="1"/>
          <p:nvPr/>
        </p:nvSpPr>
        <p:spPr>
          <a:xfrm>
            <a:off x="1568450" y="0"/>
            <a:ext cx="1403350" cy="6858000"/>
          </a:xfrm>
          <a:prstGeom prst="rect">
            <a:avLst/>
          </a:prstGeom>
          <a:noFill/>
          <a:ln w="9525">
            <a:noFill/>
          </a:ln>
        </p:spPr>
        <p:txBody>
          <a:bodyPr vert="eaVert">
            <a:spAutoFit/>
          </a:bodyPr>
          <a:p>
            <a:pPr algn="ctr">
              <a:spcBef>
                <a:spcPct val="50000"/>
              </a:spcBef>
            </a:pPr>
            <a:r>
              <a:rPr lang="zh-CN" altLang="en-US" sz="8000" b="1">
                <a:solidFill>
                  <a:srgbClr val="CC6600"/>
                </a:solidFill>
                <a:latin typeface="Times New Roman" panose="02020603050405020304" pitchFamily="18" charset="0"/>
                <a:ea typeface="华文行楷" panose="02010800040101010101" pitchFamily="2" charset="-122"/>
              </a:rPr>
              <a:t>纪念白求恩</a:t>
            </a:r>
            <a:endParaRPr lang="zh-CN" altLang="en-US" sz="8000" b="1">
              <a:solidFill>
                <a:srgbClr val="CC6600"/>
              </a:solidFill>
              <a:latin typeface="Times New Roman" panose="02020603050405020304" pitchFamily="18" charset="0"/>
              <a:ea typeface="华文行楷" panose="02010800040101010101" pitchFamily="2" charset="-122"/>
            </a:endParaRPr>
          </a:p>
        </p:txBody>
      </p:sp>
      <p:sp>
        <p:nvSpPr>
          <p:cNvPr id="4100" name="文本框 4099"/>
          <p:cNvSpPr txBox="1"/>
          <p:nvPr/>
        </p:nvSpPr>
        <p:spPr>
          <a:xfrm>
            <a:off x="2743200" y="4648200"/>
            <a:ext cx="793750" cy="1981200"/>
          </a:xfrm>
          <a:prstGeom prst="rect">
            <a:avLst/>
          </a:prstGeom>
          <a:noFill/>
          <a:ln w="9525">
            <a:noFill/>
          </a:ln>
        </p:spPr>
        <p:txBody>
          <a:bodyPr vert="eaVert">
            <a:spAutoFit/>
          </a:bodyPr>
          <a:p>
            <a:pPr>
              <a:spcBef>
                <a:spcPct val="50000"/>
              </a:spcBef>
            </a:pPr>
            <a:r>
              <a:rPr lang="zh-CN" altLang="en-US" sz="4000" b="1">
                <a:latin typeface="Times New Roman" panose="02020603050405020304" pitchFamily="18" charset="0"/>
                <a:ea typeface="华文行楷" panose="02010800040101010101" pitchFamily="2" charset="-122"/>
              </a:rPr>
              <a:t>毛泽东</a:t>
            </a:r>
            <a:endParaRPr lang="zh-CN" altLang="en-US" sz="4000" b="1">
              <a:latin typeface="Times New Roman" panose="02020603050405020304" pitchFamily="18" charset="0"/>
              <a:ea typeface="华文行楷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/>
      <p:bldP spid="410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2" name="标题 15361"/>
          <p:cNvSpPr>
            <a:spLocks noGrp="1"/>
          </p:cNvSpPr>
          <p:nvPr>
            <p:ph type="title"/>
          </p:nvPr>
        </p:nvSpPr>
        <p:spPr>
          <a:xfrm>
            <a:off x="0" y="-228600"/>
            <a:ext cx="6870700" cy="1595438"/>
          </a:xfrm>
          <a:ln/>
        </p:spPr>
        <p:txBody>
          <a:bodyPr anchor="b"/>
          <a:p>
            <a:r>
              <a:rPr lang="zh-CN" altLang="en-US" sz="5400" b="1" dirty="0">
                <a:solidFill>
                  <a:schemeClr val="tx2"/>
                </a:solidFill>
              </a:rPr>
              <a:t>合作探究</a:t>
            </a:r>
            <a:r>
              <a:rPr lang="en-US" altLang="zh-CN" sz="5400" b="1">
                <a:solidFill>
                  <a:schemeClr val="tx2"/>
                </a:solidFill>
              </a:rPr>
              <a:t>1</a:t>
            </a:r>
            <a:r>
              <a:rPr lang="zh-CN" altLang="en-US" sz="5400" b="1" dirty="0">
                <a:solidFill>
                  <a:schemeClr val="tx2"/>
                </a:solidFill>
              </a:rPr>
              <a:t>：</a:t>
            </a:r>
            <a:endParaRPr lang="zh-CN" altLang="en-US" sz="5400" b="1" dirty="0">
              <a:solidFill>
                <a:schemeClr val="tx2"/>
              </a:solidFill>
            </a:endParaRPr>
          </a:p>
        </p:txBody>
      </p:sp>
      <p:sp>
        <p:nvSpPr>
          <p:cNvPr id="15363" name="文本占位符 15362"/>
          <p:cNvSpPr>
            <a:spLocks noGrp="1"/>
          </p:cNvSpPr>
          <p:nvPr>
            <p:ph type="body" idx="1"/>
          </p:nvPr>
        </p:nvSpPr>
        <p:spPr>
          <a:xfrm>
            <a:off x="457200" y="1524000"/>
            <a:ext cx="7848600" cy="4038600"/>
          </a:xfrm>
          <a:ln/>
        </p:spPr>
        <p:txBody>
          <a:bodyPr/>
          <a:p>
            <a:pPr>
              <a:lnSpc>
                <a:spcPct val="90000"/>
              </a:lnSpc>
            </a:pPr>
            <a:r>
              <a:rPr lang="zh-CN" altLang="en-US" b="1" dirty="0"/>
              <a:t>给每句话标上序号，划分层次，并概括层意</a:t>
            </a:r>
            <a:endParaRPr lang="zh-CN" altLang="en-US" b="1"/>
          </a:p>
          <a:p>
            <a:pPr>
              <a:lnSpc>
                <a:spcPct val="90000"/>
              </a:lnSpc>
              <a:buNone/>
            </a:pPr>
            <a:r>
              <a:rPr lang="zh-CN" altLang="en-US" b="1"/>
              <a:t>       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endParaRPr lang="zh-CN" altLang="en-US" b="1"/>
          </a:p>
          <a:p>
            <a:pPr>
              <a:lnSpc>
                <a:spcPct val="90000"/>
              </a:lnSpc>
              <a:buNone/>
            </a:pPr>
            <a:endParaRPr lang="zh-CN" altLang="en-US" b="1" dirty="0"/>
          </a:p>
          <a:p>
            <a:pPr>
              <a:lnSpc>
                <a:spcPct val="90000"/>
              </a:lnSpc>
            </a:pPr>
            <a:r>
              <a:rPr lang="zh-CN" altLang="en-US" b="1" dirty="0"/>
              <a:t>说说</a:t>
            </a:r>
            <a:r>
              <a:rPr lang="zh-CN" altLang="en-US" b="1"/>
              <a:t>哪些句子是议论，哪些句子属叙述</a:t>
            </a:r>
            <a:r>
              <a:rPr lang="zh-CN" altLang="en-US" b="1" dirty="0"/>
              <a:t>，并说说这种“夹叙夹议”写法的好处。</a:t>
            </a:r>
            <a:endParaRPr lang="zh-CN" altLang="en-US" b="1" dirty="0"/>
          </a:p>
          <a:p>
            <a:pPr>
              <a:lnSpc>
                <a:spcPct val="90000"/>
              </a:lnSpc>
              <a:buNone/>
            </a:pPr>
            <a:endParaRPr lang="zh-CN" altLang="en-US" b="1"/>
          </a:p>
        </p:txBody>
      </p:sp>
      <p:sp>
        <p:nvSpPr>
          <p:cNvPr id="15364" name="矩形 15363"/>
          <p:cNvSpPr/>
          <p:nvPr/>
        </p:nvSpPr>
        <p:spPr>
          <a:xfrm>
            <a:off x="1524000" y="3124200"/>
            <a:ext cx="47561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600" dirty="0">
                <a:latin typeface="楷体_GB2312" panose="02010609030101010101" pitchFamily="1" charset="-122"/>
                <a:ea typeface="楷体_GB2312" panose="02010609030101010101" pitchFamily="1" charset="-122"/>
              </a:rPr>
              <a:t>①②③④⑤⑥⑦⑧</a:t>
            </a:r>
            <a:r>
              <a:rPr lang="zh-CN" altLang="en-US" sz="3600">
                <a:latin typeface="楷体_GB2312" panose="02010609030101010101" pitchFamily="1" charset="-122"/>
                <a:ea typeface="楷体_GB2312" panose="02010609030101010101" pitchFamily="1" charset="-122"/>
              </a:rPr>
              <a:t>⑨⑩</a:t>
            </a:r>
            <a:endParaRPr lang="zh-CN" altLang="en-US" sz="3600">
              <a:latin typeface="楷体_GB2312" panose="02010609030101010101" pitchFamily="1" charset="-122"/>
              <a:ea typeface="楷体_GB2312" panose="02010609030101010101" pitchFamily="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8" name="矩形 19457"/>
          <p:cNvSpPr/>
          <p:nvPr/>
        </p:nvSpPr>
        <p:spPr>
          <a:xfrm>
            <a:off x="0" y="1905000"/>
            <a:ext cx="2895600" cy="3937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600">
                <a:latin typeface="楷体_GB2312" panose="02010609030101010101" pitchFamily="1" charset="-122"/>
                <a:ea typeface="楷体_GB2312" panose="02010609030101010101" pitchFamily="1" charset="-122"/>
              </a:rPr>
              <a:t>第一层：</a:t>
            </a:r>
            <a:endParaRPr lang="zh-CN" altLang="en-US" sz="3600">
              <a:latin typeface="楷体_GB2312" panose="02010609030101010101" pitchFamily="1" charset="-122"/>
              <a:ea typeface="楷体_GB2312" panose="02010609030101010101" pitchFamily="1" charset="-122"/>
            </a:endParaRPr>
          </a:p>
          <a:p>
            <a:pPr>
              <a:spcBef>
                <a:spcPct val="50000"/>
              </a:spcBef>
            </a:pPr>
            <a:endParaRPr lang="zh-CN" altLang="en-US" sz="3600">
              <a:latin typeface="楷体_GB2312" panose="02010609030101010101" pitchFamily="1" charset="-122"/>
              <a:ea typeface="楷体_GB2312" panose="02010609030101010101" pitchFamily="1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600">
                <a:latin typeface="楷体_GB2312" panose="02010609030101010101" pitchFamily="1" charset="-122"/>
                <a:ea typeface="楷体_GB2312" panose="02010609030101010101" pitchFamily="1" charset="-122"/>
              </a:rPr>
              <a:t>第二层：</a:t>
            </a:r>
            <a:endParaRPr lang="zh-CN" altLang="en-US" sz="3600">
              <a:latin typeface="楷体_GB2312" panose="02010609030101010101" pitchFamily="1" charset="-122"/>
              <a:ea typeface="楷体_GB2312" panose="02010609030101010101" pitchFamily="1" charset="-122"/>
            </a:endParaRPr>
          </a:p>
          <a:p>
            <a:pPr>
              <a:spcBef>
                <a:spcPct val="50000"/>
              </a:spcBef>
            </a:pPr>
            <a:endParaRPr lang="zh-CN" altLang="en-US" sz="3600">
              <a:latin typeface="楷体_GB2312" panose="02010609030101010101" pitchFamily="1" charset="-122"/>
              <a:ea typeface="楷体_GB2312" panose="02010609030101010101" pitchFamily="1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600">
                <a:latin typeface="楷体_GB2312" panose="02010609030101010101" pitchFamily="1" charset="-122"/>
                <a:ea typeface="楷体_GB2312" panose="02010609030101010101" pitchFamily="1" charset="-122"/>
              </a:rPr>
              <a:t>第三层：</a:t>
            </a:r>
            <a:endParaRPr lang="zh-CN" altLang="en-US" sz="3600">
              <a:latin typeface="楷体_GB2312" panose="02010609030101010101" pitchFamily="1" charset="-122"/>
              <a:ea typeface="楷体_GB2312" panose="02010609030101010101" pitchFamily="1" charset="-122"/>
            </a:endParaRPr>
          </a:p>
        </p:txBody>
      </p:sp>
      <p:sp>
        <p:nvSpPr>
          <p:cNvPr id="19459" name="矩形 19458"/>
          <p:cNvSpPr/>
          <p:nvPr/>
        </p:nvSpPr>
        <p:spPr>
          <a:xfrm>
            <a:off x="228600" y="0"/>
            <a:ext cx="15557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3600">
                <a:latin typeface="楷体_GB2312" panose="02010609030101010101" pitchFamily="1" charset="-122"/>
                <a:ea typeface="楷体_GB2312" panose="02010609030101010101" pitchFamily="1" charset="-122"/>
              </a:rPr>
              <a:t>第二段</a:t>
            </a:r>
            <a:endParaRPr lang="zh-CN" altLang="en-US" sz="3600">
              <a:latin typeface="楷体_GB2312" panose="02010609030101010101" pitchFamily="1" charset="-122"/>
              <a:ea typeface="楷体_GB2312" panose="02010609030101010101" pitchFamily="1" charset="-122"/>
            </a:endParaRPr>
          </a:p>
        </p:txBody>
      </p:sp>
      <p:sp>
        <p:nvSpPr>
          <p:cNvPr id="19460" name="矩形 19459"/>
          <p:cNvSpPr/>
          <p:nvPr/>
        </p:nvSpPr>
        <p:spPr>
          <a:xfrm>
            <a:off x="2101850" y="0"/>
            <a:ext cx="70421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3600">
                <a:solidFill>
                  <a:srgbClr val="FF0000"/>
                </a:solidFill>
                <a:latin typeface="楷体_GB2312" panose="02010609030101010101" pitchFamily="1" charset="-122"/>
                <a:ea typeface="楷体_GB2312" panose="02010609030101010101" pitchFamily="1" charset="-122"/>
              </a:rPr>
              <a:t>可分三层，每一层都是</a:t>
            </a:r>
            <a:r>
              <a:rPr lang="zh-CN" altLang="en-US" sz="3600">
                <a:solidFill>
                  <a:srgbClr val="FF0000"/>
                </a:solidFill>
                <a:latin typeface="楷体_GB2312" panose="02010609030101010101" pitchFamily="1" charset="-122"/>
                <a:ea typeface="楷体_GB2312" panose="02010609030101010101" pitchFamily="1" charset="-122"/>
                <a:hlinkClick r:id="rId1" action="ppaction://hlinksldjump"/>
              </a:rPr>
              <a:t>先叙后议</a:t>
            </a:r>
            <a:r>
              <a:rPr lang="zh-CN" altLang="en-US" sz="3600">
                <a:solidFill>
                  <a:srgbClr val="FF0000"/>
                </a:solidFill>
                <a:latin typeface="楷体_GB2312" panose="02010609030101010101" pitchFamily="1" charset="-122"/>
                <a:ea typeface="楷体_GB2312" panose="02010609030101010101" pitchFamily="1" charset="-122"/>
              </a:rPr>
              <a:t>。</a:t>
            </a:r>
            <a:endParaRPr lang="zh-CN" altLang="en-US" sz="3600">
              <a:solidFill>
                <a:srgbClr val="FF0000"/>
              </a:solidFill>
              <a:latin typeface="楷体_GB2312" panose="02010609030101010101" pitchFamily="1" charset="-122"/>
              <a:ea typeface="楷体_GB2312" panose="02010609030101010101" pitchFamily="1" charset="-122"/>
            </a:endParaRPr>
          </a:p>
        </p:txBody>
      </p:sp>
      <p:sp>
        <p:nvSpPr>
          <p:cNvPr id="19461" name="矩形 19460"/>
          <p:cNvSpPr/>
          <p:nvPr/>
        </p:nvSpPr>
        <p:spPr>
          <a:xfrm>
            <a:off x="762000" y="609600"/>
            <a:ext cx="56705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600">
                <a:latin typeface="楷体_GB2312" panose="02010609030101010101" pitchFamily="1" charset="-122"/>
                <a:ea typeface="楷体_GB2312" panose="02010609030101010101" pitchFamily="1" charset="-122"/>
              </a:rPr>
              <a:t>①②｜③④⑤⑥⑦｜⑧⑨⑩</a:t>
            </a:r>
            <a:endParaRPr lang="zh-CN" altLang="en-US" sz="3600">
              <a:latin typeface="楷体_GB2312" panose="02010609030101010101" pitchFamily="1" charset="-122"/>
              <a:ea typeface="楷体_GB2312" panose="02010609030101010101" pitchFamily="1" charset="-122"/>
            </a:endParaRPr>
          </a:p>
        </p:txBody>
      </p:sp>
      <p:sp>
        <p:nvSpPr>
          <p:cNvPr id="19462" name="矩形 19461"/>
          <p:cNvSpPr/>
          <p:nvPr/>
        </p:nvSpPr>
        <p:spPr>
          <a:xfrm>
            <a:off x="914400" y="1371600"/>
            <a:ext cx="56705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600">
                <a:solidFill>
                  <a:srgbClr val="FF0000"/>
                </a:solidFill>
                <a:latin typeface="楷体_GB2312" panose="02010609030101010101" pitchFamily="1" charset="-122"/>
                <a:ea typeface="楷体_GB2312" panose="02010609030101010101" pitchFamily="1" charset="-122"/>
              </a:rPr>
              <a:t>叙议    叙   议   叙  议</a:t>
            </a:r>
            <a:endParaRPr lang="zh-CN" altLang="en-US" sz="3600">
              <a:solidFill>
                <a:srgbClr val="FF0000"/>
              </a:solidFill>
              <a:latin typeface="楷体_GB2312" panose="02010609030101010101" pitchFamily="1" charset="-122"/>
              <a:ea typeface="楷体_GB2312" panose="02010609030101010101" pitchFamily="1" charset="-122"/>
            </a:endParaRPr>
          </a:p>
        </p:txBody>
      </p:sp>
      <p:sp>
        <p:nvSpPr>
          <p:cNvPr id="19463" name="矩形 19462"/>
          <p:cNvSpPr/>
          <p:nvPr/>
        </p:nvSpPr>
        <p:spPr>
          <a:xfrm>
            <a:off x="1676400" y="1981200"/>
            <a:ext cx="6781800" cy="17399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600">
                <a:solidFill>
                  <a:srgbClr val="FF0000"/>
                </a:solidFill>
                <a:latin typeface="楷体_GB2312" panose="02010609030101010101" pitchFamily="1" charset="-122"/>
                <a:ea typeface="楷体_GB2312" panose="02010609030101010101" pitchFamily="1" charset="-122"/>
              </a:rPr>
              <a:t>先高度概括白求恩精神的具体表现，后号召每个共产党员都要学习他。（正面描写）</a:t>
            </a:r>
            <a:endParaRPr lang="zh-CN" altLang="en-US" sz="3600">
              <a:solidFill>
                <a:srgbClr val="FF0000"/>
              </a:solidFill>
              <a:latin typeface="楷体_GB2312" panose="02010609030101010101" pitchFamily="1" charset="-122"/>
              <a:ea typeface="楷体_GB2312" panose="02010609030101010101" pitchFamily="1" charset="-122"/>
            </a:endParaRPr>
          </a:p>
        </p:txBody>
      </p:sp>
      <p:sp>
        <p:nvSpPr>
          <p:cNvPr id="19464" name="矩形 19463"/>
          <p:cNvSpPr/>
          <p:nvPr/>
        </p:nvSpPr>
        <p:spPr>
          <a:xfrm>
            <a:off x="1676400" y="3657600"/>
            <a:ext cx="6934200" cy="11906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>
                <a:solidFill>
                  <a:srgbClr val="FF0000"/>
                </a:solidFill>
                <a:latin typeface="楷体_GB2312" panose="02010609030101010101" pitchFamily="1" charset="-122"/>
                <a:ea typeface="楷体_GB2312" panose="02010609030101010101" pitchFamily="1" charset="-122"/>
              </a:rPr>
              <a:t>先联系“不少的人”的表现，后分析“不少的人”的实质。</a:t>
            </a:r>
            <a:endParaRPr lang="zh-CN" altLang="en-US" sz="3600">
              <a:solidFill>
                <a:srgbClr val="FF0000"/>
              </a:solidFill>
              <a:latin typeface="楷体_GB2312" panose="02010609030101010101" pitchFamily="1" charset="-122"/>
              <a:ea typeface="楷体_GB2312" panose="02010609030101010101" pitchFamily="1" charset="-122"/>
            </a:endParaRPr>
          </a:p>
        </p:txBody>
      </p:sp>
      <p:sp>
        <p:nvSpPr>
          <p:cNvPr id="19465" name="矩形 19464"/>
          <p:cNvSpPr/>
          <p:nvPr/>
        </p:nvSpPr>
        <p:spPr>
          <a:xfrm>
            <a:off x="1600200" y="5118100"/>
            <a:ext cx="7315200" cy="17399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600">
                <a:solidFill>
                  <a:srgbClr val="FF0000"/>
                </a:solidFill>
                <a:latin typeface="楷体_GB2312" panose="02010609030101010101" pitchFamily="1" charset="-122"/>
                <a:ea typeface="楷体_GB2312" panose="02010609030101010101" pitchFamily="1" charset="-122"/>
              </a:rPr>
              <a:t>先转述从前线回来的人对白求恩的评价，后号召学习他的精神。（侧面描写</a:t>
            </a:r>
            <a:r>
              <a:rPr lang="en-US" altLang="zh-CN" sz="3600">
                <a:solidFill>
                  <a:srgbClr val="FF0000"/>
                </a:solidFill>
                <a:latin typeface="楷体_GB2312" panose="02010609030101010101" pitchFamily="1" charset="-122"/>
                <a:ea typeface="楷体_GB2312" panose="02010609030101010101" pitchFamily="1" charset="-122"/>
              </a:rPr>
              <a:t>)</a:t>
            </a:r>
            <a:endParaRPr lang="en-US" altLang="zh-CN" sz="3600">
              <a:solidFill>
                <a:srgbClr val="FF0000"/>
              </a:solidFill>
              <a:latin typeface="楷体_GB2312" panose="02010609030101010101" pitchFamily="1" charset="-122"/>
              <a:ea typeface="楷体_GB2312" panose="02010609030101010101" pitchFamily="1" charset="-122"/>
            </a:endParaRPr>
          </a:p>
        </p:txBody>
      </p:sp>
      <p:sp>
        <p:nvSpPr>
          <p:cNvPr id="19466" name="左大括号 19465"/>
          <p:cNvSpPr/>
          <p:nvPr/>
        </p:nvSpPr>
        <p:spPr>
          <a:xfrm rot="16245604">
            <a:off x="2967038" y="531813"/>
            <a:ext cx="230187" cy="1600200"/>
          </a:xfrm>
          <a:prstGeom prst="leftBrace">
            <a:avLst>
              <a:gd name="adj1" fmla="val 57931"/>
              <a:gd name="adj2" fmla="val 47324"/>
            </a:avLst>
          </a:prstGeom>
          <a:noFill/>
          <a:ln w="2857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9467" name="左大括号 19466"/>
          <p:cNvSpPr/>
          <p:nvPr/>
        </p:nvSpPr>
        <p:spPr>
          <a:xfrm rot="16218389">
            <a:off x="5330825" y="989013"/>
            <a:ext cx="152400" cy="762000"/>
          </a:xfrm>
          <a:prstGeom prst="leftBrace">
            <a:avLst>
              <a:gd name="adj1" fmla="val 41666"/>
              <a:gd name="adj2" fmla="val 50000"/>
            </a:avLst>
          </a:prstGeom>
          <a:noFill/>
          <a:ln w="2857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pic>
        <p:nvPicPr>
          <p:cNvPr id="19468" name="图片 19467" descr="BQ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6200" y="6418263"/>
            <a:ext cx="1447800" cy="43021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9460" grpId="0"/>
      <p:bldP spid="19461" grpId="0"/>
      <p:bldP spid="19462" grpId="0"/>
      <p:bldP spid="19463" grpId="0"/>
      <p:bldP spid="19464" grpId="0"/>
      <p:bldP spid="1946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4" name="标题 18433"/>
          <p:cNvSpPr>
            <a:spLocks noGrp="1"/>
          </p:cNvSpPr>
          <p:nvPr>
            <p:ph type="title"/>
          </p:nvPr>
        </p:nvSpPr>
        <p:spPr>
          <a:xfrm>
            <a:off x="228600" y="0"/>
            <a:ext cx="5422900" cy="1143000"/>
          </a:xfrm>
          <a:ln/>
        </p:spPr>
        <p:txBody>
          <a:bodyPr anchor="b"/>
          <a:p>
            <a:endParaRPr lang="zh-CN" altLang="en-US" sz="5400" b="1">
              <a:solidFill>
                <a:schemeClr val="tx2"/>
              </a:solidFill>
            </a:endParaRPr>
          </a:p>
        </p:txBody>
      </p:sp>
      <p:sp>
        <p:nvSpPr>
          <p:cNvPr id="18436" name="文本框 18435"/>
          <p:cNvSpPr txBox="1"/>
          <p:nvPr/>
        </p:nvSpPr>
        <p:spPr>
          <a:xfrm>
            <a:off x="685800" y="2438400"/>
            <a:ext cx="6705600" cy="15541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200" b="1" dirty="0">
                <a:latin typeface="Comic Sans MS" panose="030F0702030302020204" pitchFamily="66" charset="0"/>
              </a:rPr>
              <a:t>     夹</a:t>
            </a:r>
            <a:r>
              <a:rPr lang="zh-CN" altLang="en-US" sz="3200" b="1">
                <a:latin typeface="Comic Sans MS" panose="030F0702030302020204" pitchFamily="66" charset="0"/>
              </a:rPr>
              <a:t>叙夹议的写法，不仅可以使人物、事件更加鲜明、生动，而且能够点明主旨，深化主题。</a:t>
            </a:r>
            <a:endParaRPr lang="zh-CN" altLang="en-US" sz="3200" b="1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20482" name="矩形 20481"/>
          <p:cNvSpPr/>
          <p:nvPr/>
        </p:nvSpPr>
        <p:spPr>
          <a:xfrm>
            <a:off x="395288" y="692150"/>
            <a:ext cx="8748712" cy="11906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b="1">
                <a:solidFill>
                  <a:srgbClr val="FF0000"/>
                </a:solidFill>
                <a:latin typeface="楷体_GB2312" panose="02010609030101010101" pitchFamily="1" charset="-122"/>
                <a:ea typeface="楷体_GB2312" panose="02010609030101010101" pitchFamily="1" charset="-122"/>
              </a:rPr>
              <a:t>文章运用了对比，请结合课文完成下表，并说说运用对比的好处。</a:t>
            </a:r>
            <a:endParaRPr lang="zh-CN" altLang="en-US" sz="3600" b="1">
              <a:solidFill>
                <a:srgbClr val="FF0000"/>
              </a:solidFill>
              <a:latin typeface="楷体_GB2312" panose="02010609030101010101" pitchFamily="1" charset="-122"/>
              <a:ea typeface="楷体_GB2312" panose="02010609030101010101" pitchFamily="1" charset="-122"/>
            </a:endParaRPr>
          </a:p>
        </p:txBody>
      </p:sp>
      <p:graphicFrame>
        <p:nvGraphicFramePr>
          <p:cNvPr id="20483" name="表格 20482"/>
          <p:cNvGraphicFramePr/>
          <p:nvPr/>
        </p:nvGraphicFramePr>
        <p:xfrm>
          <a:off x="304800" y="1989138"/>
          <a:ext cx="8534400" cy="4679950"/>
        </p:xfrm>
        <a:graphic>
          <a:graphicData uri="http://schemas.openxmlformats.org/drawingml/2006/table">
            <a:tbl>
              <a:tblPr/>
              <a:tblGrid>
                <a:gridCol w="1676400"/>
                <a:gridCol w="2743200"/>
                <a:gridCol w="4114800"/>
              </a:tblGrid>
              <a:tr h="639763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3600" dirty="0">
                        <a:solidFill>
                          <a:srgbClr val="FF0000"/>
                        </a:solidFill>
                        <a:ea typeface="楷体_GB2312" panose="02010609030101010101" pitchFamily="1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lang="zh-CN" altLang="en-US" sz="3600" dirty="0">
                        <a:solidFill>
                          <a:srgbClr val="FF0000"/>
                        </a:solidFill>
                        <a:ea typeface="楷体_GB2312" panose="02010609030101010101" pitchFamily="1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lang="zh-CN" altLang="en-US" sz="3600" dirty="0">
                        <a:solidFill>
                          <a:srgbClr val="FF0000"/>
                        </a:solidFill>
                        <a:ea typeface="楷体_GB2312" panose="02010609030101010101" pitchFamily="1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602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3600" dirty="0">
                        <a:solidFill>
                          <a:srgbClr val="FF0000"/>
                        </a:solidFill>
                        <a:ea typeface="楷体_GB2312" panose="02010609030101010101" pitchFamily="1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lang="zh-CN" altLang="en-US" sz="3600" dirty="0">
                        <a:solidFill>
                          <a:srgbClr val="FF0000"/>
                        </a:solidFill>
                        <a:ea typeface="楷体_GB2312" panose="02010609030101010101" pitchFamily="1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3600" dirty="0">
                        <a:solidFill>
                          <a:srgbClr val="FF0000"/>
                        </a:solidFill>
                        <a:ea typeface="楷体_GB2312" panose="02010609030101010101" pitchFamily="1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06512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3600" dirty="0">
                        <a:solidFill>
                          <a:srgbClr val="FF0000"/>
                        </a:solidFill>
                        <a:ea typeface="楷体_GB2312" panose="02010609030101010101" pitchFamily="1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lang="zh-CN" altLang="en-US" sz="3600" b="1" dirty="0">
                        <a:ea typeface="楷体_GB2312" panose="02010609030101010101" pitchFamily="1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3600" dirty="0">
                        <a:solidFill>
                          <a:srgbClr val="FF0000"/>
                        </a:solidFill>
                        <a:ea typeface="楷体_GB2312" panose="02010609030101010101" pitchFamily="1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1765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3600" b="1" dirty="0">
                        <a:ea typeface="楷体_GB2312" panose="02010609030101010101" pitchFamily="1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lang="zh-CN" altLang="en-US" sz="3600" dirty="0">
                        <a:solidFill>
                          <a:srgbClr val="FF0000"/>
                        </a:solidFill>
                        <a:ea typeface="楷体_GB2312" panose="02010609030101010101" pitchFamily="1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3600" dirty="0">
                        <a:solidFill>
                          <a:srgbClr val="FF0000"/>
                        </a:solidFill>
                        <a:ea typeface="楷体_GB2312" panose="02010609030101010101" pitchFamily="1" charset="-122"/>
                      </a:endParaRPr>
                    </a:p>
                  </a:txBody>
                  <a:tcPr anchor="ctr">
                    <a:lnL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505" name="矩形 20504"/>
          <p:cNvSpPr/>
          <p:nvPr/>
        </p:nvSpPr>
        <p:spPr>
          <a:xfrm>
            <a:off x="2411413" y="1989138"/>
            <a:ext cx="2016125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</a:pPr>
            <a:r>
              <a:rPr lang="zh-CN" altLang="en-US" sz="3600" b="1">
                <a:latin typeface="Verdana" panose="020B0604030504040204" pitchFamily="34" charset="0"/>
                <a:ea typeface="楷体_GB2312" panose="02010609030101010101" pitchFamily="1" charset="-122"/>
              </a:rPr>
              <a:t>白求恩</a:t>
            </a:r>
            <a:endParaRPr lang="zh-CN" altLang="en-US" sz="3600" b="1">
              <a:latin typeface="Verdana" panose="020B0604030504040204" pitchFamily="34" charset="0"/>
              <a:ea typeface="楷体_GB2312" panose="02010609030101010101" pitchFamily="1" charset="-122"/>
            </a:endParaRPr>
          </a:p>
        </p:txBody>
      </p:sp>
      <p:sp>
        <p:nvSpPr>
          <p:cNvPr id="20506" name="矩形 20505"/>
          <p:cNvSpPr/>
          <p:nvPr/>
        </p:nvSpPr>
        <p:spPr>
          <a:xfrm>
            <a:off x="5580063" y="1989138"/>
            <a:ext cx="2592387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b="1">
                <a:latin typeface="Verdana" panose="020B0604030504040204" pitchFamily="34" charset="0"/>
                <a:ea typeface="楷体_GB2312" panose="02010609030101010101" pitchFamily="1" charset="-122"/>
              </a:rPr>
              <a:t>不少的人</a:t>
            </a:r>
            <a:endParaRPr lang="zh-CN" altLang="en-US" sz="3600" b="1">
              <a:latin typeface="Verdana" panose="020B0604030504040204" pitchFamily="34" charset="0"/>
              <a:ea typeface="楷体_GB2312" panose="02010609030101010101" pitchFamily="1" charset="-122"/>
            </a:endParaRPr>
          </a:p>
        </p:txBody>
      </p:sp>
      <p:sp>
        <p:nvSpPr>
          <p:cNvPr id="20507" name="矩形 20506"/>
          <p:cNvSpPr/>
          <p:nvPr/>
        </p:nvSpPr>
        <p:spPr>
          <a:xfrm>
            <a:off x="4859338" y="2708275"/>
            <a:ext cx="3514725" cy="1066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</a:pPr>
            <a:r>
              <a:rPr lang="zh-CN" altLang="en-US" sz="3200" b="1">
                <a:solidFill>
                  <a:srgbClr val="FF0000"/>
                </a:solidFill>
                <a:latin typeface="Verdana" panose="020B0604030504040204" pitchFamily="34" charset="0"/>
                <a:ea typeface="楷体_GB2312" panose="02010609030101010101" pitchFamily="1" charset="-122"/>
              </a:rPr>
              <a:t>不负责任，拈轻怕重，喜欢自吹</a:t>
            </a:r>
            <a:endParaRPr lang="zh-CN" altLang="en-US" sz="3200" b="1">
              <a:solidFill>
                <a:srgbClr val="FF0000"/>
              </a:solidFill>
              <a:latin typeface="Verdana" panose="020B0604030504040204" pitchFamily="34" charset="0"/>
              <a:ea typeface="楷体_GB2312" panose="02010609030101010101" pitchFamily="1" charset="-122"/>
            </a:endParaRPr>
          </a:p>
        </p:txBody>
      </p:sp>
      <p:sp>
        <p:nvSpPr>
          <p:cNvPr id="20508" name="矩形 20507"/>
          <p:cNvSpPr/>
          <p:nvPr/>
        </p:nvSpPr>
        <p:spPr>
          <a:xfrm>
            <a:off x="2195513" y="2997200"/>
            <a:ext cx="2663825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200" b="1">
                <a:solidFill>
                  <a:srgbClr val="FF0000"/>
                </a:solidFill>
                <a:latin typeface="Verdana" panose="020B0604030504040204" pitchFamily="34" charset="0"/>
                <a:ea typeface="楷体_GB2312" panose="02010609030101010101" pitchFamily="1" charset="-122"/>
              </a:rPr>
              <a:t>极端负责任</a:t>
            </a:r>
            <a:endParaRPr lang="zh-CN" altLang="en-US" sz="3200" b="1">
              <a:solidFill>
                <a:srgbClr val="FF0000"/>
              </a:solidFill>
              <a:latin typeface="Verdana" panose="020B0604030504040204" pitchFamily="34" charset="0"/>
              <a:ea typeface="楷体_GB2312" panose="02010609030101010101" pitchFamily="1" charset="-122"/>
            </a:endParaRPr>
          </a:p>
        </p:txBody>
      </p:sp>
      <p:sp>
        <p:nvSpPr>
          <p:cNvPr id="20509" name="矩形 20508"/>
          <p:cNvSpPr/>
          <p:nvPr/>
        </p:nvSpPr>
        <p:spPr>
          <a:xfrm>
            <a:off x="323850" y="2852738"/>
            <a:ext cx="1871663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</a:pPr>
            <a:r>
              <a:rPr lang="zh-CN" altLang="en-US" sz="3600" b="1">
                <a:latin typeface="Verdana" panose="020B0604030504040204" pitchFamily="34" charset="0"/>
                <a:ea typeface="楷体_GB2312" panose="02010609030101010101" pitchFamily="1" charset="-122"/>
              </a:rPr>
              <a:t>对工作</a:t>
            </a:r>
            <a:endParaRPr lang="zh-CN" altLang="en-US" sz="3600" b="1">
              <a:latin typeface="Verdana" panose="020B0604030504040204" pitchFamily="34" charset="0"/>
              <a:ea typeface="楷体_GB2312" panose="02010609030101010101" pitchFamily="1" charset="-122"/>
            </a:endParaRPr>
          </a:p>
        </p:txBody>
      </p:sp>
      <p:sp>
        <p:nvSpPr>
          <p:cNvPr id="20510" name="矩形 20509"/>
          <p:cNvSpPr/>
          <p:nvPr/>
        </p:nvSpPr>
        <p:spPr>
          <a:xfrm>
            <a:off x="323850" y="3933825"/>
            <a:ext cx="2087563" cy="11906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b="1">
                <a:latin typeface="Verdana" panose="020B0604030504040204" pitchFamily="34" charset="0"/>
                <a:ea typeface="楷体_GB2312" panose="02010609030101010101" pitchFamily="1" charset="-122"/>
              </a:rPr>
              <a:t>对同志</a:t>
            </a:r>
            <a:endParaRPr lang="zh-CN" altLang="en-US" sz="3600" b="1">
              <a:latin typeface="Verdana" panose="020B0604030504040204" pitchFamily="34" charset="0"/>
              <a:ea typeface="楷体_GB2312" panose="02010609030101010101" pitchFamily="1" charset="-122"/>
            </a:endParaRPr>
          </a:p>
          <a:p>
            <a:r>
              <a:rPr lang="zh-CN" altLang="en-US" sz="3600" b="1">
                <a:latin typeface="Verdana" panose="020B0604030504040204" pitchFamily="34" charset="0"/>
                <a:ea typeface="楷体_GB2312" panose="02010609030101010101" pitchFamily="1" charset="-122"/>
              </a:rPr>
              <a:t>对人民</a:t>
            </a:r>
            <a:endParaRPr lang="zh-CN" altLang="en-US" sz="3600" b="1">
              <a:latin typeface="Verdana" panose="020B0604030504040204" pitchFamily="34" charset="0"/>
              <a:ea typeface="楷体_GB2312" panose="02010609030101010101" pitchFamily="1" charset="-122"/>
            </a:endParaRPr>
          </a:p>
        </p:txBody>
      </p:sp>
      <p:sp>
        <p:nvSpPr>
          <p:cNvPr id="20511" name="矩形 20510"/>
          <p:cNvSpPr/>
          <p:nvPr/>
        </p:nvSpPr>
        <p:spPr>
          <a:xfrm>
            <a:off x="395288" y="5516563"/>
            <a:ext cx="2160587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b="1">
                <a:latin typeface="Verdana" panose="020B0604030504040204" pitchFamily="34" charset="0"/>
                <a:ea typeface="楷体_GB2312" panose="02010609030101010101" pitchFamily="1" charset="-122"/>
              </a:rPr>
              <a:t>对技术</a:t>
            </a:r>
            <a:endParaRPr lang="zh-CN" altLang="en-US" sz="3600" b="1">
              <a:latin typeface="Verdana" panose="020B0604030504040204" pitchFamily="34" charset="0"/>
              <a:ea typeface="楷体_GB2312" panose="02010609030101010101" pitchFamily="1" charset="-122"/>
            </a:endParaRPr>
          </a:p>
        </p:txBody>
      </p:sp>
      <p:sp>
        <p:nvSpPr>
          <p:cNvPr id="20512" name="矩形 20511"/>
          <p:cNvSpPr/>
          <p:nvPr/>
        </p:nvSpPr>
        <p:spPr>
          <a:xfrm>
            <a:off x="2195513" y="4149725"/>
            <a:ext cx="2808287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</a:pPr>
            <a:r>
              <a:rPr lang="zh-CN" altLang="en-US" sz="3200" b="1">
                <a:solidFill>
                  <a:srgbClr val="FF0000"/>
                </a:solidFill>
                <a:latin typeface="Verdana" panose="020B0604030504040204" pitchFamily="34" charset="0"/>
                <a:ea typeface="楷体_GB2312" panose="02010609030101010101" pitchFamily="1" charset="-122"/>
              </a:rPr>
              <a:t>极端的热忱</a:t>
            </a:r>
            <a:endParaRPr lang="zh-CN" altLang="en-US" sz="3200" b="1">
              <a:solidFill>
                <a:srgbClr val="FF0000"/>
              </a:solidFill>
              <a:latin typeface="Verdana" panose="020B0604030504040204" pitchFamily="34" charset="0"/>
              <a:ea typeface="楷体_GB2312" panose="02010609030101010101" pitchFamily="1" charset="-122"/>
            </a:endParaRPr>
          </a:p>
        </p:txBody>
      </p:sp>
      <p:sp>
        <p:nvSpPr>
          <p:cNvPr id="20513" name="矩形 20512"/>
          <p:cNvSpPr/>
          <p:nvPr/>
        </p:nvSpPr>
        <p:spPr>
          <a:xfrm>
            <a:off x="2195513" y="5516563"/>
            <a:ext cx="259080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</a:pPr>
            <a:r>
              <a:rPr lang="zh-CN" altLang="en-US" sz="3200" b="1">
                <a:solidFill>
                  <a:srgbClr val="FF0000"/>
                </a:solidFill>
                <a:latin typeface="Verdana" panose="020B0604030504040204" pitchFamily="34" charset="0"/>
                <a:ea typeface="楷体_GB2312" panose="02010609030101010101" pitchFamily="1" charset="-122"/>
              </a:rPr>
              <a:t>精益求精</a:t>
            </a:r>
            <a:endParaRPr lang="zh-CN" altLang="en-US" sz="3200" b="1">
              <a:solidFill>
                <a:srgbClr val="FF0000"/>
              </a:solidFill>
              <a:latin typeface="Verdana" panose="020B0604030504040204" pitchFamily="34" charset="0"/>
              <a:ea typeface="楷体_GB2312" panose="02010609030101010101" pitchFamily="1" charset="-122"/>
            </a:endParaRPr>
          </a:p>
        </p:txBody>
      </p:sp>
      <p:sp>
        <p:nvSpPr>
          <p:cNvPr id="20514" name="矩形 20513"/>
          <p:cNvSpPr/>
          <p:nvPr/>
        </p:nvSpPr>
        <p:spPr>
          <a:xfrm>
            <a:off x="4859338" y="5084763"/>
            <a:ext cx="3892550" cy="15541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200" b="1">
                <a:solidFill>
                  <a:srgbClr val="FF0000"/>
                </a:solidFill>
                <a:latin typeface="Verdana" panose="020B0604030504040204" pitchFamily="34" charset="0"/>
                <a:ea typeface="楷体_GB2312" panose="02010609030101010101" pitchFamily="1" charset="-122"/>
              </a:rPr>
              <a:t>见异思迁，鄙薄技术工作以为不足道、以为无出路</a:t>
            </a:r>
            <a:endParaRPr lang="zh-CN" altLang="en-US" sz="3200" b="1">
              <a:solidFill>
                <a:srgbClr val="FF0000"/>
              </a:solidFill>
              <a:latin typeface="Verdana" panose="020B0604030504040204" pitchFamily="34" charset="0"/>
              <a:ea typeface="楷体_GB2312" panose="02010609030101010101" pitchFamily="1" charset="-122"/>
            </a:endParaRPr>
          </a:p>
        </p:txBody>
      </p:sp>
      <p:sp>
        <p:nvSpPr>
          <p:cNvPr id="20515" name="矩形 20514"/>
          <p:cNvSpPr/>
          <p:nvPr/>
        </p:nvSpPr>
        <p:spPr>
          <a:xfrm>
            <a:off x="4859338" y="3933825"/>
            <a:ext cx="3798887" cy="1066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</a:pPr>
            <a:r>
              <a:rPr lang="zh-CN" altLang="en-US" sz="3200" b="1">
                <a:solidFill>
                  <a:srgbClr val="FF0000"/>
                </a:solidFill>
                <a:latin typeface="Verdana" panose="020B0604030504040204" pitchFamily="34" charset="0"/>
                <a:ea typeface="楷体_GB2312" panose="02010609030101010101" pitchFamily="1" charset="-122"/>
              </a:rPr>
              <a:t>冷冷清清，漠不关心，麻木不仁</a:t>
            </a:r>
            <a:endParaRPr lang="zh-CN" altLang="en-US" sz="3200" b="1">
              <a:solidFill>
                <a:srgbClr val="FF0000"/>
              </a:solidFill>
              <a:latin typeface="Verdana" panose="020B0604030504040204" pitchFamily="34" charset="0"/>
              <a:ea typeface="楷体_GB2312" panose="02010609030101010101" pitchFamily="1" charset="-122"/>
            </a:endParaRPr>
          </a:p>
        </p:txBody>
      </p:sp>
      <p:sp>
        <p:nvSpPr>
          <p:cNvPr id="20516" name="文本框 20515"/>
          <p:cNvSpPr txBox="1"/>
          <p:nvPr/>
        </p:nvSpPr>
        <p:spPr>
          <a:xfrm>
            <a:off x="0" y="0"/>
            <a:ext cx="4716463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4400" b="1" dirty="0">
                <a:solidFill>
                  <a:srgbClr val="0066FF"/>
                </a:solidFill>
                <a:latin typeface="Verdana" panose="020B0604030504040204" pitchFamily="34" charset="0"/>
              </a:rPr>
              <a:t>  合作探究２</a:t>
            </a:r>
            <a:r>
              <a:rPr lang="zh-CN" altLang="en-US" sz="4400" b="1">
                <a:solidFill>
                  <a:srgbClr val="0066FF"/>
                </a:solidFill>
                <a:latin typeface="Verdana" panose="020B0604030504040204" pitchFamily="34" charset="0"/>
              </a:rPr>
              <a:t>：</a:t>
            </a:r>
            <a:endParaRPr lang="zh-CN" altLang="en-US" sz="4400" b="1">
              <a:solidFill>
                <a:srgbClr val="0066FF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0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0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0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0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0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0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0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0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0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0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0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5" grpId="0"/>
      <p:bldP spid="20506" grpId="0"/>
      <p:bldP spid="20507" grpId="0"/>
      <p:bldP spid="20508" grpId="0"/>
      <p:bldP spid="20509" grpId="0"/>
      <p:bldP spid="20510" grpId="0"/>
      <p:bldP spid="20511" grpId="0"/>
      <p:bldP spid="20512" grpId="0"/>
      <p:bldP spid="20513" grpId="0"/>
      <p:bldP spid="20514" grpId="0"/>
      <p:bldP spid="205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21506" name="矩形 21505"/>
          <p:cNvSpPr/>
          <p:nvPr/>
        </p:nvSpPr>
        <p:spPr>
          <a:xfrm>
            <a:off x="539750" y="2060575"/>
            <a:ext cx="7993063" cy="31400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4000">
                <a:solidFill>
                  <a:srgbClr val="FF0000"/>
                </a:solidFill>
                <a:latin typeface="Verdana" panose="020B0604030504040204" pitchFamily="34" charset="0"/>
                <a:ea typeface="楷体_GB2312" panose="02010609030101010101" pitchFamily="1" charset="-122"/>
              </a:rPr>
              <a:t>      突出了白求恩崇高的共产主义精神，强调了向白求恩学习的必要性和重要性，明确了应该克服的缺点和今后努力的方向，从而有力地证明和阐述了论点。</a:t>
            </a:r>
            <a:endParaRPr lang="zh-CN" altLang="en-US" sz="4000">
              <a:solidFill>
                <a:srgbClr val="FF0000"/>
              </a:solidFill>
              <a:latin typeface="Verdana" panose="020B0604030504040204" pitchFamily="34" charset="0"/>
              <a:ea typeface="楷体_GB2312" panose="02010609030101010101" pitchFamily="1" charset="-122"/>
            </a:endParaRPr>
          </a:p>
        </p:txBody>
      </p:sp>
      <p:sp>
        <p:nvSpPr>
          <p:cNvPr id="21507" name="矩形 21506"/>
          <p:cNvSpPr/>
          <p:nvPr/>
        </p:nvSpPr>
        <p:spPr>
          <a:xfrm>
            <a:off x="684213" y="692150"/>
            <a:ext cx="5264150" cy="7016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4000">
                <a:latin typeface="楷体_GB2312" panose="02010609030101010101" pitchFamily="1" charset="-122"/>
                <a:ea typeface="楷体_GB2312" panose="02010609030101010101" pitchFamily="1" charset="-122"/>
              </a:rPr>
              <a:t>运用对比手法的好处：</a:t>
            </a:r>
            <a:endParaRPr lang="zh-CN" altLang="en-US" sz="4000">
              <a:latin typeface="楷体_GB2312" panose="02010609030101010101" pitchFamily="1" charset="-122"/>
              <a:ea typeface="楷体_GB2312" panose="02010609030101010101" pitchFamily="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578" name="矩形 24577"/>
          <p:cNvSpPr/>
          <p:nvPr/>
        </p:nvSpPr>
        <p:spPr>
          <a:xfrm>
            <a:off x="533400" y="3429000"/>
            <a:ext cx="9144000" cy="2282825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p>
            <a:pPr indent="365125" algn="ctr"/>
            <a:endParaRPr lang="zh-CN" altLang="en-US" sz="2400">
              <a:latin typeface="Verdana" panose="020B0604030504040204" pitchFamily="34" charset="0"/>
            </a:endParaRPr>
          </a:p>
          <a:p>
            <a:pPr indent="365125" algn="ctr"/>
            <a:endParaRPr lang="zh-CN" altLang="en-US" sz="2400">
              <a:latin typeface="Verdana" panose="020B0604030504040204" pitchFamily="34" charset="0"/>
            </a:endParaRPr>
          </a:p>
          <a:p>
            <a:pPr indent="365125" algn="ctr"/>
            <a:endParaRPr lang="zh-CN" altLang="en-US" sz="2400">
              <a:latin typeface="Verdana" panose="020B0604030504040204" pitchFamily="34" charset="0"/>
            </a:endParaRPr>
          </a:p>
          <a:p>
            <a:pPr indent="365125" algn="ctr"/>
            <a:endParaRPr lang="zh-CN" altLang="en-US" sz="2400">
              <a:latin typeface="Verdana" panose="020B0604030504040204" pitchFamily="34" charset="0"/>
            </a:endParaRPr>
          </a:p>
          <a:p>
            <a:pPr indent="365125" algn="ctr"/>
            <a:br>
              <a:rPr lang="zh-CN" altLang="en-US" sz="2400">
                <a:latin typeface="Verdana" panose="020B0604030504040204" pitchFamily="34" charset="0"/>
              </a:rPr>
            </a:br>
            <a:endParaRPr lang="zh-CN" altLang="en-US" sz="2400">
              <a:latin typeface="Verdana" panose="020B0604030504040204" pitchFamily="34" charset="0"/>
            </a:endParaRPr>
          </a:p>
        </p:txBody>
      </p:sp>
      <p:sp>
        <p:nvSpPr>
          <p:cNvPr id="24579" name="矩形 24578"/>
          <p:cNvSpPr/>
          <p:nvPr/>
        </p:nvSpPr>
        <p:spPr>
          <a:xfrm>
            <a:off x="412750" y="-128587"/>
            <a:ext cx="2216150" cy="6969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4000">
                <a:latin typeface="黑体" panose="02010600030101010101" pitchFamily="49" charset="-122"/>
                <a:ea typeface="黑体" panose="02010600030101010101" pitchFamily="49" charset="-122"/>
              </a:rPr>
              <a:t>反馈练习</a:t>
            </a:r>
            <a:endParaRPr lang="zh-CN" altLang="en-US" sz="4000">
              <a:latin typeface="黑体" panose="02010600030101010101" pitchFamily="49" charset="-122"/>
              <a:ea typeface="黑体" panose="02010600030101010101" pitchFamily="49" charset="-122"/>
            </a:endParaRPr>
          </a:p>
        </p:txBody>
      </p:sp>
      <p:sp>
        <p:nvSpPr>
          <p:cNvPr id="24580" name="矩形 24579"/>
          <p:cNvSpPr/>
          <p:nvPr/>
        </p:nvSpPr>
        <p:spPr>
          <a:xfrm>
            <a:off x="0" y="3657600"/>
            <a:ext cx="730885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200" b="1">
                <a:latin typeface="Verdana" panose="020B0604030504040204" pitchFamily="34" charset="0"/>
              </a:rPr>
              <a:t>2</a:t>
            </a:r>
            <a:r>
              <a:rPr lang="zh-CN" altLang="en-US" sz="3200" b="1">
                <a:latin typeface="Verdana" panose="020B0604030504040204" pitchFamily="34" charset="0"/>
              </a:rPr>
              <a:t>、本文的中心论点是（      ）</a:t>
            </a:r>
            <a:endParaRPr lang="zh-CN" altLang="en-US" sz="3200" b="1">
              <a:latin typeface="Verdana" panose="020B0604030504040204" pitchFamily="34" charset="0"/>
            </a:endParaRPr>
          </a:p>
        </p:txBody>
      </p:sp>
      <p:sp>
        <p:nvSpPr>
          <p:cNvPr id="24581" name="矩形 24580"/>
          <p:cNvSpPr/>
          <p:nvPr/>
        </p:nvSpPr>
        <p:spPr>
          <a:xfrm>
            <a:off x="0" y="4419600"/>
            <a:ext cx="9331325" cy="18002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>
                <a:latin typeface="Verdana" panose="020B0604030504040204" pitchFamily="34" charset="0"/>
              </a:rPr>
              <a:t>A</a:t>
            </a:r>
            <a:r>
              <a:rPr lang="zh-CN" altLang="en-US" sz="2800" b="1">
                <a:latin typeface="Verdana" panose="020B0604030504040204" pitchFamily="34" charset="0"/>
              </a:rPr>
              <a:t>．学习白求恩同志毫不利己专门利人的精神。</a:t>
            </a:r>
            <a:br>
              <a:rPr lang="zh-CN" altLang="en-US" sz="2800" b="1">
                <a:latin typeface="Verdana" panose="020B0604030504040204" pitchFamily="34" charset="0"/>
              </a:rPr>
            </a:br>
            <a:r>
              <a:rPr lang="en-US" altLang="zh-CN" sz="2800" b="1">
                <a:latin typeface="Verdana" panose="020B0604030504040204" pitchFamily="34" charset="0"/>
              </a:rPr>
              <a:t>B</a:t>
            </a:r>
            <a:r>
              <a:rPr lang="zh-CN" altLang="en-US" sz="2800" b="1">
                <a:latin typeface="Verdana" panose="020B0604030504040204" pitchFamily="34" charset="0"/>
              </a:rPr>
              <a:t>．学习白求恩同志伟大的国际主义精神。</a:t>
            </a:r>
            <a:br>
              <a:rPr lang="zh-CN" altLang="en-US" sz="2800" b="1">
                <a:latin typeface="Verdana" panose="020B0604030504040204" pitchFamily="34" charset="0"/>
              </a:rPr>
            </a:br>
            <a:r>
              <a:rPr lang="en-US" altLang="zh-CN" sz="2800" b="1">
                <a:latin typeface="Verdana" panose="020B0604030504040204" pitchFamily="34" charset="0"/>
              </a:rPr>
              <a:t>C</a:t>
            </a:r>
            <a:r>
              <a:rPr lang="zh-CN" altLang="en-US" sz="2800" b="1">
                <a:latin typeface="Verdana" panose="020B0604030504040204" pitchFamily="34" charset="0"/>
              </a:rPr>
              <a:t>．学习白求恩同志毫无自私自利之心的共产主义精神。</a:t>
            </a:r>
            <a:endParaRPr lang="zh-CN" altLang="en-US" sz="2800" b="1">
              <a:latin typeface="Verdana" panose="020B0604030504040204" pitchFamily="34" charset="0"/>
            </a:endParaRPr>
          </a:p>
          <a:p>
            <a:r>
              <a:rPr lang="en-US" altLang="zh-CN" sz="2800" b="1">
                <a:latin typeface="Verdana" panose="020B0604030504040204" pitchFamily="34" charset="0"/>
              </a:rPr>
              <a:t>D</a:t>
            </a:r>
            <a:r>
              <a:rPr lang="zh-CN" altLang="en-US" sz="2800" b="1">
                <a:latin typeface="Verdana" panose="020B0604030504040204" pitchFamily="34" charset="0"/>
              </a:rPr>
              <a:t>．学习白求恩同志对技术精益求精的精神。</a:t>
            </a:r>
            <a:endParaRPr lang="zh-CN" altLang="en-US" sz="2800" b="1">
              <a:latin typeface="Verdana" panose="020B0604030504040204" pitchFamily="34" charset="0"/>
            </a:endParaRPr>
          </a:p>
        </p:txBody>
      </p:sp>
      <p:sp>
        <p:nvSpPr>
          <p:cNvPr id="24582" name="文本框 24581"/>
          <p:cNvSpPr txBox="1"/>
          <p:nvPr/>
        </p:nvSpPr>
        <p:spPr>
          <a:xfrm>
            <a:off x="-125412" y="685800"/>
            <a:ext cx="9879012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>
                <a:latin typeface="Arial" panose="020B0604020202020204" pitchFamily="34" charset="0"/>
              </a:rPr>
              <a:t>1</a:t>
            </a:r>
            <a:r>
              <a:rPr lang="zh-CN" altLang="en-US" sz="2800" b="1">
                <a:latin typeface="Arial" panose="020B0604020202020204" pitchFamily="34" charset="0"/>
              </a:rPr>
              <a:t>、“纪念白球恩”题目中“纪念”二字揭示文章的（    ）</a:t>
            </a:r>
            <a:endParaRPr lang="zh-CN" altLang="en-US" sz="2800" b="1">
              <a:latin typeface="Arial" panose="020B0604020202020204" pitchFamily="34" charset="0"/>
            </a:endParaRPr>
          </a:p>
        </p:txBody>
      </p:sp>
      <p:sp>
        <p:nvSpPr>
          <p:cNvPr id="24583" name="文本框 24582"/>
          <p:cNvSpPr txBox="1"/>
          <p:nvPr/>
        </p:nvSpPr>
        <p:spPr>
          <a:xfrm>
            <a:off x="0" y="1676400"/>
            <a:ext cx="9144000" cy="13731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>
                <a:latin typeface="Arial" panose="020B0604020202020204" pitchFamily="34" charset="0"/>
              </a:rPr>
              <a:t>A</a:t>
            </a:r>
            <a:r>
              <a:rPr lang="zh-CN" altLang="en-US" sz="2800" b="1">
                <a:latin typeface="Arial" panose="020B0604020202020204" pitchFamily="34" charset="0"/>
              </a:rPr>
              <a:t>、写作目的和主旨             </a:t>
            </a:r>
            <a:r>
              <a:rPr lang="en-US" altLang="zh-CN" sz="2800" b="1">
                <a:latin typeface="Arial" panose="020B0604020202020204" pitchFamily="34" charset="0"/>
              </a:rPr>
              <a:t>B</a:t>
            </a:r>
            <a:r>
              <a:rPr lang="zh-CN" altLang="en-US" sz="2800" b="1">
                <a:latin typeface="Arial" panose="020B0604020202020204" pitchFamily="34" charset="0"/>
              </a:rPr>
              <a:t>、文章内容和论述重点</a:t>
            </a:r>
            <a:endParaRPr lang="zh-CN" altLang="en-US" sz="2800" b="1">
              <a:latin typeface="Arial" panose="020B0604020202020204" pitchFamily="34" charset="0"/>
            </a:endParaRPr>
          </a:p>
          <a:p>
            <a:endParaRPr lang="zh-CN" altLang="en-US" sz="2800" b="1">
              <a:latin typeface="Arial" panose="020B0604020202020204" pitchFamily="34" charset="0"/>
            </a:endParaRPr>
          </a:p>
          <a:p>
            <a:r>
              <a:rPr lang="en-US" altLang="zh-CN" sz="2800" b="1">
                <a:latin typeface="Arial" panose="020B0604020202020204" pitchFamily="34" charset="0"/>
              </a:rPr>
              <a:t>C</a:t>
            </a:r>
            <a:r>
              <a:rPr lang="zh-CN" altLang="en-US" sz="2800" b="1">
                <a:latin typeface="Arial" panose="020B0604020202020204" pitchFamily="34" charset="0"/>
              </a:rPr>
              <a:t>、写作动机和论述缘由      </a:t>
            </a:r>
            <a:r>
              <a:rPr lang="en-US" altLang="zh-CN" sz="2800" b="1">
                <a:latin typeface="Arial" panose="020B0604020202020204" pitchFamily="34" charset="0"/>
              </a:rPr>
              <a:t>D</a:t>
            </a:r>
            <a:r>
              <a:rPr lang="zh-CN" altLang="en-US" sz="2800" b="1">
                <a:latin typeface="Arial" panose="020B0604020202020204" pitchFamily="34" charset="0"/>
              </a:rPr>
              <a:t>、表达方式和论证方式。</a:t>
            </a:r>
            <a:endParaRPr lang="zh-CN" altLang="en-US" sz="2800" b="1">
              <a:latin typeface="Arial" panose="020B0604020202020204" pitchFamily="34" charset="0"/>
            </a:endParaRPr>
          </a:p>
        </p:txBody>
      </p:sp>
      <p:sp>
        <p:nvSpPr>
          <p:cNvPr id="24584" name="文本框 24583"/>
          <p:cNvSpPr txBox="1"/>
          <p:nvPr/>
        </p:nvSpPr>
        <p:spPr>
          <a:xfrm>
            <a:off x="7620000" y="762000"/>
            <a:ext cx="441325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</a:rPr>
              <a:t>A</a:t>
            </a:r>
            <a:endParaRPr lang="en-US" altLang="zh-CN" sz="28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4585" name="文本框 24584"/>
          <p:cNvSpPr txBox="1"/>
          <p:nvPr/>
        </p:nvSpPr>
        <p:spPr>
          <a:xfrm>
            <a:off x="4572000" y="3657600"/>
            <a:ext cx="5334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</a:rPr>
              <a:t>C</a:t>
            </a:r>
            <a:endParaRPr lang="en-US" altLang="zh-CN" sz="28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4585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602" name="标题 25601"/>
          <p:cNvSpPr>
            <a:spLocks noGrp="1"/>
          </p:cNvSpPr>
          <p:nvPr>
            <p:ph type="title"/>
          </p:nvPr>
        </p:nvSpPr>
        <p:spPr>
          <a:ln/>
        </p:spPr>
        <p:txBody>
          <a:bodyPr anchor="b"/>
          <a:p>
            <a:r>
              <a:rPr lang="zh-CN" altLang="en-US" b="1"/>
              <a:t>课外拓展</a:t>
            </a:r>
            <a:endParaRPr lang="zh-CN" altLang="en-US" b="1"/>
          </a:p>
        </p:txBody>
      </p:sp>
      <p:sp>
        <p:nvSpPr>
          <p:cNvPr id="25603" name="文本占位符 2560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>
            <a:r>
              <a:rPr lang="zh-CN" altLang="en-US" sz="4000" b="1"/>
              <a:t>请写出关于“勤奋”、“诚信”的理论论据和事实论据。</a:t>
            </a:r>
            <a:endParaRPr lang="zh-CN" altLang="en-US" sz="4000" b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标题 5121"/>
          <p:cNvSpPr>
            <a:spLocks noGrp="1"/>
          </p:cNvSpPr>
          <p:nvPr>
            <p:ph type="title"/>
          </p:nvPr>
        </p:nvSpPr>
        <p:spPr>
          <a:xfrm>
            <a:off x="0" y="-604837"/>
            <a:ext cx="6870700" cy="1595437"/>
          </a:xfrm>
          <a:ln/>
        </p:spPr>
        <p:txBody>
          <a:bodyPr anchor="b"/>
          <a:p>
            <a:r>
              <a:rPr lang="zh-CN" altLang="en-US" sz="5400" b="1"/>
              <a:t>复习议论文知识</a:t>
            </a:r>
            <a:endParaRPr lang="zh-CN" altLang="en-US" sz="5400" b="1"/>
          </a:p>
        </p:txBody>
      </p:sp>
      <p:sp>
        <p:nvSpPr>
          <p:cNvPr id="5123" name="文本占位符 5122"/>
          <p:cNvSpPr>
            <a:spLocks noGrp="1"/>
          </p:cNvSpPr>
          <p:nvPr>
            <p:ph type="body" idx="1"/>
          </p:nvPr>
        </p:nvSpPr>
        <p:spPr>
          <a:xfrm>
            <a:off x="0" y="1295400"/>
            <a:ext cx="9677400" cy="5562600"/>
          </a:xfrm>
          <a:ln/>
        </p:spPr>
        <p:txBody>
          <a:bodyPr/>
          <a:p>
            <a:r>
              <a:rPr lang="en-US" altLang="zh-CN" b="1"/>
              <a:t>1.</a:t>
            </a:r>
            <a:r>
              <a:rPr lang="zh-CN" altLang="en-US" b="1"/>
              <a:t>议论文是以（          ）为主要表达方式，</a:t>
            </a:r>
            <a:endParaRPr lang="zh-CN" altLang="en-US" b="1"/>
          </a:p>
          <a:p>
            <a:pPr>
              <a:buNone/>
            </a:pPr>
            <a:r>
              <a:rPr lang="zh-CN" altLang="en-US" b="1" dirty="0"/>
              <a:t>  运用</a:t>
            </a:r>
            <a:r>
              <a:rPr lang="zh-CN" altLang="en-US" b="1"/>
              <a:t>准确严密的语言分析事理，阐明（        </a:t>
            </a:r>
            <a:r>
              <a:rPr lang="zh-CN" altLang="en-US" b="1" dirty="0"/>
              <a:t>）</a:t>
            </a:r>
            <a:endParaRPr lang="zh-CN" altLang="en-US" b="1" dirty="0"/>
          </a:p>
          <a:p>
            <a:pPr>
              <a:buNone/>
            </a:pPr>
            <a:r>
              <a:rPr lang="zh-CN" altLang="en-US" b="1" dirty="0"/>
              <a:t>   的</a:t>
            </a:r>
            <a:r>
              <a:rPr lang="zh-CN" altLang="en-US" b="1"/>
              <a:t>文体。</a:t>
            </a:r>
            <a:endParaRPr lang="zh-CN" altLang="en-US" b="1"/>
          </a:p>
          <a:p>
            <a:r>
              <a:rPr lang="en-US" altLang="zh-CN" b="1"/>
              <a:t>2.</a:t>
            </a:r>
            <a:r>
              <a:rPr lang="zh-CN" altLang="en-US" b="1"/>
              <a:t>议论文的三要素是：（                            ）</a:t>
            </a:r>
            <a:r>
              <a:rPr lang="zh-CN" altLang="en-US" b="1" u="sng"/>
              <a:t>   </a:t>
            </a:r>
            <a:endParaRPr lang="zh-CN" altLang="en-US" b="1" u="sng"/>
          </a:p>
          <a:p>
            <a:r>
              <a:rPr lang="en-US" altLang="zh-CN" b="1"/>
              <a:t>3. </a:t>
            </a:r>
            <a:r>
              <a:rPr lang="zh-CN" altLang="en-US" b="1"/>
              <a:t>论据的类型有：（                                   ）</a:t>
            </a:r>
            <a:endParaRPr lang="zh-CN" altLang="en-US" b="1"/>
          </a:p>
          <a:p>
            <a:r>
              <a:rPr lang="en-US" altLang="zh-CN" b="1"/>
              <a:t>4.</a:t>
            </a:r>
            <a:r>
              <a:rPr lang="zh-CN" altLang="en-US" b="1"/>
              <a:t>常用的论证方法：（                                    ）</a:t>
            </a:r>
            <a:endParaRPr lang="zh-CN" altLang="en-US" b="1"/>
          </a:p>
        </p:txBody>
      </p:sp>
      <p:sp>
        <p:nvSpPr>
          <p:cNvPr id="5124" name="文本框 5123"/>
          <p:cNvSpPr txBox="1"/>
          <p:nvPr/>
        </p:nvSpPr>
        <p:spPr>
          <a:xfrm>
            <a:off x="3505200" y="1295400"/>
            <a:ext cx="996950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3200" b="1">
                <a:solidFill>
                  <a:srgbClr val="FF0000"/>
                </a:solidFill>
                <a:latin typeface="Arial" panose="020B0604020202020204" pitchFamily="34" charset="0"/>
              </a:rPr>
              <a:t>议论</a:t>
            </a:r>
            <a:endParaRPr lang="zh-CN" altLang="en-US" sz="32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5125" name="文本框 5124"/>
          <p:cNvSpPr txBox="1"/>
          <p:nvPr/>
        </p:nvSpPr>
        <p:spPr>
          <a:xfrm>
            <a:off x="7010400" y="1905000"/>
            <a:ext cx="1809750" cy="58102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3200" b="1">
                <a:solidFill>
                  <a:srgbClr val="FF0000"/>
                </a:solidFill>
                <a:latin typeface="Arial" panose="020B0604020202020204" pitchFamily="34" charset="0"/>
              </a:rPr>
              <a:t>作者观点</a:t>
            </a:r>
            <a:endParaRPr lang="zh-CN" altLang="en-US" sz="32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5126" name="文本框 5125"/>
          <p:cNvSpPr txBox="1"/>
          <p:nvPr/>
        </p:nvSpPr>
        <p:spPr>
          <a:xfrm>
            <a:off x="1600200" y="3429000"/>
            <a:ext cx="4248150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3200" b="1">
                <a:solidFill>
                  <a:srgbClr val="FF0000"/>
                </a:solidFill>
                <a:latin typeface="Arial" panose="020B0604020202020204" pitchFamily="34" charset="0"/>
              </a:rPr>
              <a:t>论点、论据、论证方法</a:t>
            </a:r>
            <a:endParaRPr lang="zh-CN" altLang="en-US" sz="32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5127" name="文本框 5126"/>
          <p:cNvSpPr txBox="1"/>
          <p:nvPr/>
        </p:nvSpPr>
        <p:spPr>
          <a:xfrm>
            <a:off x="2590800" y="4495800"/>
            <a:ext cx="3841750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3200" b="1">
                <a:solidFill>
                  <a:srgbClr val="FF0000"/>
                </a:solidFill>
                <a:latin typeface="Arial" panose="020B0604020202020204" pitchFamily="34" charset="0"/>
              </a:rPr>
              <a:t>事实论据、道理论据</a:t>
            </a:r>
            <a:endParaRPr lang="zh-CN" altLang="en-US" sz="32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5128" name="文本框 5127"/>
          <p:cNvSpPr txBox="1"/>
          <p:nvPr/>
        </p:nvSpPr>
        <p:spPr>
          <a:xfrm>
            <a:off x="3962400" y="5257800"/>
            <a:ext cx="4248150" cy="10668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3200" b="1">
                <a:solidFill>
                  <a:srgbClr val="FF0000"/>
                </a:solidFill>
                <a:latin typeface="Arial" panose="020B0604020202020204" pitchFamily="34" charset="0"/>
              </a:rPr>
              <a:t>举例论证、道理论证、</a:t>
            </a:r>
            <a:endParaRPr lang="zh-CN" altLang="en-US" sz="3200" b="1">
              <a:solidFill>
                <a:srgbClr val="FF0000"/>
              </a:solidFill>
              <a:latin typeface="Arial" panose="020B0604020202020204" pitchFamily="34" charset="0"/>
            </a:endParaRPr>
          </a:p>
          <a:p>
            <a:r>
              <a:rPr lang="zh-CN" altLang="en-US" sz="3200" b="1">
                <a:solidFill>
                  <a:srgbClr val="FF0000"/>
                </a:solidFill>
                <a:latin typeface="Arial" panose="020B0604020202020204" pitchFamily="34" charset="0"/>
              </a:rPr>
              <a:t>对比论证、比喻论证</a:t>
            </a:r>
            <a:endParaRPr lang="zh-CN" altLang="en-US" sz="32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charRg st="0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charRg st="0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charRg st="0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charRg st="28" end="5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3">
                                            <p:txEl>
                                              <p:charRg st="28" end="5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charRg st="28" end="5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charRg st="57" end="6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123">
                                            <p:txEl>
                                              <p:charRg st="57" end="6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23">
                                            <p:txEl>
                                              <p:charRg st="57" end="6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charRg st="65" end="1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123">
                                            <p:txEl>
                                              <p:charRg st="65" end="1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123">
                                            <p:txEl>
                                              <p:charRg st="65" end="1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charRg st="110" end="15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123">
                                            <p:txEl>
                                              <p:charRg st="110" end="15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123">
                                            <p:txEl>
                                              <p:charRg st="110" end="15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charRg st="158" end="20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3">
                                            <p:txEl>
                                              <p:charRg st="158" end="20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123">
                                            <p:txEl>
                                              <p:charRg st="158" end="20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charRg st="0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500"/>
                                        <p:tgtEl>
                                          <p:spTgt spid="5124">
                                            <p:txEl>
                                              <p:charRg st="0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8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charRg st="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3" dur="500"/>
                                        <p:tgtEl>
                                          <p:spTgt spid="5127">
                                            <p:txEl>
                                              <p:charRg st="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>
                                            <p:txEl>
                                              <p:charRg st="0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8" dur="500"/>
                                        <p:tgtEl>
                                          <p:spTgt spid="5128">
                                            <p:txEl>
                                              <p:charRg st="0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>
                                            <p:txEl>
                                              <p:charRg st="1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3" dur="500"/>
                                        <p:tgtEl>
                                          <p:spTgt spid="5128">
                                            <p:txEl>
                                              <p:charRg st="1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  <p:bldP spid="5125" grpId="0"/>
      <p:bldP spid="51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矩形 7169"/>
          <p:cNvSpPr/>
          <p:nvPr/>
        </p:nvSpPr>
        <p:spPr>
          <a:xfrm>
            <a:off x="395288" y="981075"/>
            <a:ext cx="54419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600" b="1">
                <a:latin typeface="楷体_GB2312" panose="02010609030101010101" pitchFamily="1" charset="-122"/>
                <a:ea typeface="楷体_GB2312" panose="02010609030101010101" pitchFamily="1" charset="-122"/>
              </a:rPr>
              <a:t>1</a:t>
            </a:r>
            <a:r>
              <a:rPr lang="zh-CN" altLang="en-US" sz="3600" b="1">
                <a:latin typeface="楷体_GB2312" panose="02010609030101010101" pitchFamily="1" charset="-122"/>
                <a:ea typeface="楷体_GB2312" panose="02010609030101010101" pitchFamily="1" charset="-122"/>
              </a:rPr>
              <a:t>、读准下列加点字的音。</a:t>
            </a:r>
            <a:endParaRPr lang="zh-CN" altLang="en-US" sz="3600" b="1">
              <a:latin typeface="楷体_GB2312" panose="02010609030101010101" pitchFamily="1" charset="-122"/>
              <a:ea typeface="楷体_GB2312" panose="02010609030101010101" pitchFamily="1" charset="-122"/>
            </a:endParaRPr>
          </a:p>
        </p:txBody>
      </p:sp>
      <p:sp>
        <p:nvSpPr>
          <p:cNvPr id="7171" name="矩形 7170"/>
          <p:cNvSpPr/>
          <p:nvPr/>
        </p:nvSpPr>
        <p:spPr>
          <a:xfrm>
            <a:off x="2057400" y="2057400"/>
            <a:ext cx="1179513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600">
                <a:solidFill>
                  <a:srgbClr val="FF000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qiǎn</a:t>
            </a:r>
            <a:endParaRPr lang="en-US" altLang="zh-CN" sz="3600">
              <a:solidFill>
                <a:srgbClr val="FF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7172" name="矩形 7171"/>
          <p:cNvSpPr/>
          <p:nvPr/>
        </p:nvSpPr>
        <p:spPr>
          <a:xfrm>
            <a:off x="6705600" y="2133600"/>
            <a:ext cx="479425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600">
                <a:solidFill>
                  <a:srgbClr val="FF0000"/>
                </a:solidFill>
                <a:latin typeface="Times New Roman" panose="02020603050405020304" pitchFamily="18" charset="0"/>
                <a:ea typeface="华文细黑" panose="02010600040101010101" pitchFamily="2" charset="-122"/>
              </a:rPr>
              <a:t>à</a:t>
            </a:r>
            <a:r>
              <a:rPr lang="en-US" altLang="zh-CN" sz="3600">
                <a:solidFill>
                  <a:srgbClr val="FF000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i</a:t>
            </a:r>
            <a:endParaRPr lang="en-US" altLang="zh-CN" sz="3600">
              <a:solidFill>
                <a:srgbClr val="FF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7173" name="矩形 7172"/>
          <p:cNvSpPr/>
          <p:nvPr/>
        </p:nvSpPr>
        <p:spPr>
          <a:xfrm>
            <a:off x="2971800" y="2971800"/>
            <a:ext cx="1241425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600">
                <a:solidFill>
                  <a:srgbClr val="FF000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chén</a:t>
            </a:r>
            <a:endParaRPr lang="en-US" altLang="zh-CN" sz="3600">
              <a:solidFill>
                <a:srgbClr val="FF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7174" name="矩形 7173"/>
          <p:cNvSpPr/>
          <p:nvPr/>
        </p:nvSpPr>
        <p:spPr>
          <a:xfrm>
            <a:off x="7391400" y="2971800"/>
            <a:ext cx="1147763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600">
                <a:solidFill>
                  <a:srgbClr val="FF000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niān</a:t>
            </a:r>
            <a:endParaRPr lang="en-US" altLang="zh-CN" sz="3600">
              <a:solidFill>
                <a:srgbClr val="FF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7175" name="矩形 7174"/>
          <p:cNvSpPr/>
          <p:nvPr/>
        </p:nvSpPr>
        <p:spPr>
          <a:xfrm>
            <a:off x="3124200" y="3810000"/>
            <a:ext cx="911225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600">
                <a:solidFill>
                  <a:srgbClr val="FF000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xùn</a:t>
            </a:r>
            <a:endParaRPr lang="en-US" altLang="zh-CN" sz="3600">
              <a:solidFill>
                <a:srgbClr val="FF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7176" name="矩形 7175"/>
          <p:cNvSpPr/>
          <p:nvPr/>
        </p:nvSpPr>
        <p:spPr>
          <a:xfrm>
            <a:off x="6629400" y="3810000"/>
            <a:ext cx="587375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600">
                <a:solidFill>
                  <a:srgbClr val="FF000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bǐ</a:t>
            </a:r>
            <a:endParaRPr lang="en-US" altLang="zh-CN" sz="3600">
              <a:solidFill>
                <a:srgbClr val="FF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7177" name="矩形 7176"/>
          <p:cNvSpPr/>
          <p:nvPr/>
        </p:nvSpPr>
        <p:spPr>
          <a:xfrm>
            <a:off x="2819400" y="4648200"/>
            <a:ext cx="403225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600">
                <a:solidFill>
                  <a:srgbClr val="FF000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jì</a:t>
            </a:r>
            <a:endParaRPr lang="en-US" altLang="zh-CN" sz="3600">
              <a:solidFill>
                <a:srgbClr val="FF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pic>
        <p:nvPicPr>
          <p:cNvPr id="7178" name="图片 7177" descr="BQEN">
            <a:hlinkClick r:id="rId1" action="ppaction://hlinksldjump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5200" y="6305550"/>
            <a:ext cx="1828800" cy="542925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7179" name="组合 7178"/>
          <p:cNvGrpSpPr/>
          <p:nvPr/>
        </p:nvGrpSpPr>
        <p:grpSpPr>
          <a:xfrm>
            <a:off x="609600" y="1828800"/>
            <a:ext cx="8305800" cy="3429000"/>
            <a:chOff x="0" y="0"/>
            <a:chExt cx="5088" cy="2160"/>
          </a:xfrm>
        </p:grpSpPr>
        <p:sp>
          <p:nvSpPr>
            <p:cNvPr id="7180" name="矩形 7179"/>
            <p:cNvSpPr/>
            <p:nvPr/>
          </p:nvSpPr>
          <p:spPr>
            <a:xfrm>
              <a:off x="0" y="0"/>
              <a:ext cx="5088" cy="213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lnSpc>
                  <a:spcPct val="150000"/>
                </a:lnSpc>
              </a:pPr>
              <a:r>
                <a:rPr lang="zh-CN" altLang="en-US" sz="3600" b="1">
                  <a:latin typeface="楷体_GB2312" panose="02010609030101010101" pitchFamily="1" charset="-122"/>
                  <a:ea typeface="楷体_GB2312" panose="02010609030101010101" pitchFamily="1" charset="-122"/>
                </a:rPr>
                <a:t>派遣</a:t>
              </a:r>
              <a:r>
                <a:rPr lang="en-US" altLang="zh-CN" sz="3600" b="1">
                  <a:latin typeface="楷体_GB2312" panose="02010609030101010101" pitchFamily="1" charset="-122"/>
                  <a:ea typeface="楷体_GB2312" panose="02010609030101010101" pitchFamily="1" charset="-122"/>
                </a:rPr>
                <a:t>(     )        </a:t>
              </a:r>
              <a:r>
                <a:rPr lang="zh-CN" altLang="en-US" sz="3600" b="1">
                  <a:latin typeface="楷体_GB2312" panose="02010609030101010101" pitchFamily="1" charset="-122"/>
                  <a:ea typeface="楷体_GB2312" panose="02010609030101010101" pitchFamily="1" charset="-122"/>
                </a:rPr>
                <a:t>狭隘</a:t>
              </a:r>
              <a:r>
                <a:rPr lang="en-US" altLang="zh-CN" sz="3600" b="1">
                  <a:latin typeface="楷体_GB2312" panose="02010609030101010101" pitchFamily="1" charset="-122"/>
                  <a:ea typeface="楷体_GB2312" panose="02010609030101010101" pitchFamily="1" charset="-122"/>
                </a:rPr>
                <a:t>(     )</a:t>
              </a:r>
              <a:endParaRPr lang="en-US" altLang="zh-CN" sz="3600" b="1">
                <a:latin typeface="楷体_GB2312" panose="02010609030101010101" pitchFamily="1" charset="-122"/>
                <a:ea typeface="楷体_GB2312" panose="02010609030101010101" pitchFamily="1" charset="-122"/>
              </a:endParaRPr>
            </a:p>
            <a:p>
              <a:pPr>
                <a:lnSpc>
                  <a:spcPct val="150000"/>
                </a:lnSpc>
              </a:pPr>
              <a:r>
                <a:rPr lang="zh-CN" altLang="en-US" sz="3600" b="1">
                  <a:latin typeface="楷体_GB2312" panose="02010609030101010101" pitchFamily="1" charset="-122"/>
                  <a:ea typeface="楷体_GB2312" panose="02010609030101010101" pitchFamily="1" charset="-122"/>
                </a:rPr>
                <a:t>满腔热忱</a:t>
              </a:r>
              <a:r>
                <a:rPr lang="en-US" altLang="zh-CN" sz="3600" b="1">
                  <a:latin typeface="楷体_GB2312" panose="02010609030101010101" pitchFamily="1" charset="-122"/>
                  <a:ea typeface="楷体_GB2312" panose="02010609030101010101" pitchFamily="1" charset="-122"/>
                </a:rPr>
                <a:t>(     )    </a:t>
              </a:r>
              <a:r>
                <a:rPr lang="zh-CN" altLang="en-US" sz="3600" b="1">
                  <a:latin typeface="楷体_GB2312" panose="02010609030101010101" pitchFamily="1" charset="-122"/>
                  <a:ea typeface="楷体_GB2312" panose="02010609030101010101" pitchFamily="1" charset="-122"/>
                </a:rPr>
                <a:t>拈轻怕重</a:t>
              </a:r>
              <a:r>
                <a:rPr lang="en-US" altLang="zh-CN" sz="3600" b="1">
                  <a:latin typeface="楷体_GB2312" panose="02010609030101010101" pitchFamily="1" charset="-122"/>
                  <a:ea typeface="楷体_GB2312" panose="02010609030101010101" pitchFamily="1" charset="-122"/>
                </a:rPr>
                <a:t>(     )</a:t>
              </a:r>
              <a:endParaRPr lang="en-US" altLang="zh-CN" sz="3600" b="1">
                <a:latin typeface="楷体_GB2312" panose="02010609030101010101" pitchFamily="1" charset="-122"/>
                <a:ea typeface="楷体_GB2312" panose="02010609030101010101" pitchFamily="1" charset="-122"/>
              </a:endParaRPr>
            </a:p>
            <a:p>
              <a:pPr>
                <a:lnSpc>
                  <a:spcPct val="150000"/>
                </a:lnSpc>
              </a:pPr>
              <a:r>
                <a:rPr lang="zh-CN" altLang="en-US" sz="3600" b="1">
                  <a:latin typeface="楷体_GB2312" panose="02010609030101010101" pitchFamily="1" charset="-122"/>
                  <a:ea typeface="楷体_GB2312" panose="02010609030101010101" pitchFamily="1" charset="-122"/>
                </a:rPr>
                <a:t>以身殉职</a:t>
              </a:r>
              <a:r>
                <a:rPr lang="en-US" altLang="zh-CN" sz="3600" b="1">
                  <a:latin typeface="楷体_GB2312" panose="02010609030101010101" pitchFamily="1" charset="-122"/>
                  <a:ea typeface="楷体_GB2312" panose="02010609030101010101" pitchFamily="1" charset="-122"/>
                </a:rPr>
                <a:t>(     )    </a:t>
              </a:r>
              <a:r>
                <a:rPr lang="zh-CN" altLang="en-US" sz="3600" b="1">
                  <a:latin typeface="楷体_GB2312" panose="02010609030101010101" pitchFamily="1" charset="-122"/>
                  <a:ea typeface="楷体_GB2312" panose="02010609030101010101" pitchFamily="1" charset="-122"/>
                </a:rPr>
                <a:t>鄙薄</a:t>
              </a:r>
              <a:r>
                <a:rPr lang="en-US" altLang="zh-CN" sz="3600" b="1">
                  <a:latin typeface="楷体_GB2312" panose="02010609030101010101" pitchFamily="1" charset="-122"/>
                  <a:ea typeface="楷体_GB2312" panose="02010609030101010101" pitchFamily="1" charset="-122"/>
                </a:rPr>
                <a:t>(     )</a:t>
              </a:r>
              <a:endParaRPr lang="en-US" altLang="zh-CN" sz="3600" b="1">
                <a:latin typeface="楷体_GB2312" panose="02010609030101010101" pitchFamily="1" charset="-122"/>
                <a:ea typeface="楷体_GB2312" panose="02010609030101010101" pitchFamily="1" charset="-122"/>
              </a:endParaRPr>
            </a:p>
            <a:p>
              <a:pPr>
                <a:lnSpc>
                  <a:spcPct val="150000"/>
                </a:lnSpc>
              </a:pPr>
              <a:r>
                <a:rPr lang="zh-CN" altLang="en-US" sz="3600" b="1">
                  <a:latin typeface="楷体_GB2312" panose="02010609030101010101" pitchFamily="1" charset="-122"/>
                  <a:ea typeface="楷体_GB2312" panose="02010609030101010101" pitchFamily="1" charset="-122"/>
                </a:rPr>
                <a:t>晋察冀</a:t>
              </a:r>
              <a:r>
                <a:rPr lang="en-US" altLang="zh-CN" sz="3600" b="1">
                  <a:latin typeface="楷体_GB2312" panose="02010609030101010101" pitchFamily="1" charset="-122"/>
                  <a:ea typeface="楷体_GB2312" panose="02010609030101010101" pitchFamily="1" charset="-122"/>
                </a:rPr>
                <a:t>(     )      </a:t>
              </a:r>
              <a:r>
                <a:rPr lang="zh-CN" altLang="en-US" sz="3600" b="1">
                  <a:latin typeface="楷体_GB2312" panose="02010609030101010101" pitchFamily="1" charset="-122"/>
                  <a:ea typeface="楷体_GB2312" panose="02010609030101010101" pitchFamily="1" charset="-122"/>
                </a:rPr>
                <a:t>纯粹（    ）</a:t>
              </a:r>
              <a:r>
                <a:rPr lang="zh-CN" altLang="en-US" sz="3600" b="1">
                  <a:solidFill>
                    <a:srgbClr val="FF0000"/>
                  </a:solidFill>
                  <a:latin typeface="楷体_GB2312" panose="02010609030101010101" pitchFamily="1" charset="-122"/>
                  <a:ea typeface="楷体_GB2312" panose="02010609030101010101" pitchFamily="1" charset="-122"/>
                </a:rPr>
                <a:t> </a:t>
              </a:r>
              <a:endParaRPr lang="zh-CN" altLang="en-US" sz="3600" b="1">
                <a:solidFill>
                  <a:srgbClr val="FF0000"/>
                </a:solidFill>
                <a:latin typeface="楷体_GB2312" panose="02010609030101010101" pitchFamily="1" charset="-122"/>
                <a:ea typeface="楷体_GB2312" panose="02010609030101010101" pitchFamily="1" charset="-122"/>
              </a:endParaRPr>
            </a:p>
          </p:txBody>
        </p:sp>
        <p:sp>
          <p:nvSpPr>
            <p:cNvPr id="7181" name="椭圆 7180"/>
            <p:cNvSpPr/>
            <p:nvPr/>
          </p:nvSpPr>
          <p:spPr>
            <a:xfrm>
              <a:off x="480" y="528"/>
              <a:ext cx="48" cy="48"/>
            </a:xfrm>
            <a:prstGeom prst="ellipse">
              <a:avLst/>
            </a:prstGeom>
            <a:solidFill>
              <a:srgbClr val="FF0000"/>
            </a:solidFill>
            <a:ln w="952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182" name="椭圆 7181"/>
            <p:cNvSpPr/>
            <p:nvPr/>
          </p:nvSpPr>
          <p:spPr>
            <a:xfrm>
              <a:off x="1008" y="1056"/>
              <a:ext cx="48" cy="48"/>
            </a:xfrm>
            <a:prstGeom prst="ellipse">
              <a:avLst/>
            </a:prstGeom>
            <a:solidFill>
              <a:srgbClr val="FF0000"/>
            </a:solidFill>
            <a:ln w="952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183" name="椭圆 7182"/>
            <p:cNvSpPr/>
            <p:nvPr/>
          </p:nvSpPr>
          <p:spPr>
            <a:xfrm>
              <a:off x="768" y="1584"/>
              <a:ext cx="48" cy="48"/>
            </a:xfrm>
            <a:prstGeom prst="ellipse">
              <a:avLst/>
            </a:prstGeom>
            <a:solidFill>
              <a:srgbClr val="FF0000"/>
            </a:solidFill>
            <a:ln w="952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184" name="椭圆 7183"/>
            <p:cNvSpPr/>
            <p:nvPr/>
          </p:nvSpPr>
          <p:spPr>
            <a:xfrm>
              <a:off x="768" y="2112"/>
              <a:ext cx="48" cy="48"/>
            </a:xfrm>
            <a:prstGeom prst="ellipse">
              <a:avLst/>
            </a:prstGeom>
            <a:solidFill>
              <a:srgbClr val="FF0000"/>
            </a:solidFill>
            <a:ln w="952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185" name="椭圆 7184"/>
            <p:cNvSpPr/>
            <p:nvPr/>
          </p:nvSpPr>
          <p:spPr>
            <a:xfrm>
              <a:off x="2880" y="1584"/>
              <a:ext cx="48" cy="48"/>
            </a:xfrm>
            <a:prstGeom prst="ellipse">
              <a:avLst/>
            </a:prstGeom>
            <a:solidFill>
              <a:srgbClr val="FF0000"/>
            </a:solidFill>
            <a:ln w="952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186" name="椭圆 7185"/>
            <p:cNvSpPr/>
            <p:nvPr/>
          </p:nvSpPr>
          <p:spPr>
            <a:xfrm>
              <a:off x="2928" y="1056"/>
              <a:ext cx="48" cy="48"/>
            </a:xfrm>
            <a:prstGeom prst="ellipse">
              <a:avLst/>
            </a:prstGeom>
            <a:solidFill>
              <a:srgbClr val="FF0000"/>
            </a:solidFill>
            <a:ln w="952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187" name="椭圆 7186"/>
            <p:cNvSpPr/>
            <p:nvPr/>
          </p:nvSpPr>
          <p:spPr>
            <a:xfrm>
              <a:off x="3168" y="576"/>
              <a:ext cx="48" cy="48"/>
            </a:xfrm>
            <a:prstGeom prst="ellipse">
              <a:avLst/>
            </a:prstGeom>
            <a:solidFill>
              <a:srgbClr val="FF0000"/>
            </a:solidFill>
            <a:ln w="952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</p:grpSp>
      <p:sp>
        <p:nvSpPr>
          <p:cNvPr id="7188" name="矩形 7187"/>
          <p:cNvSpPr/>
          <p:nvPr/>
        </p:nvSpPr>
        <p:spPr>
          <a:xfrm>
            <a:off x="0" y="0"/>
            <a:ext cx="4419600" cy="8239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4800" b="1">
                <a:solidFill>
                  <a:schemeClr val="tx2"/>
                </a:solidFill>
                <a:latin typeface="Verdana" panose="020B0604030504040204" pitchFamily="34" charset="0"/>
              </a:rPr>
              <a:t>自学效果检查</a:t>
            </a:r>
            <a:endParaRPr lang="zh-CN" altLang="en-US" sz="4800" b="1">
              <a:solidFill>
                <a:schemeClr val="tx2"/>
              </a:solidFill>
              <a:latin typeface="Verdana" panose="020B0604030504040204" pitchFamily="34" charset="0"/>
            </a:endParaRPr>
          </a:p>
        </p:txBody>
      </p:sp>
      <p:sp>
        <p:nvSpPr>
          <p:cNvPr id="7189" name="文本框 7188"/>
          <p:cNvSpPr txBox="1"/>
          <p:nvPr/>
        </p:nvSpPr>
        <p:spPr>
          <a:xfrm>
            <a:off x="6553200" y="4648200"/>
            <a:ext cx="725488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200">
                <a:solidFill>
                  <a:srgbClr val="FF0000"/>
                </a:solidFill>
                <a:latin typeface="Arial" panose="020B0604020202020204" pitchFamily="34" charset="0"/>
              </a:rPr>
              <a:t>cuì</a:t>
            </a:r>
            <a:endParaRPr lang="en-US" altLang="zh-CN" sz="320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grpSp>
        <p:nvGrpSpPr>
          <p:cNvPr id="7190" name="组合 7189"/>
          <p:cNvGrpSpPr/>
          <p:nvPr/>
        </p:nvGrpSpPr>
        <p:grpSpPr>
          <a:xfrm>
            <a:off x="609600" y="1828800"/>
            <a:ext cx="8305800" cy="3429000"/>
            <a:chOff x="0" y="0"/>
            <a:chExt cx="5088" cy="2160"/>
          </a:xfrm>
        </p:grpSpPr>
        <p:sp>
          <p:nvSpPr>
            <p:cNvPr id="7191" name="矩形 7190"/>
            <p:cNvSpPr/>
            <p:nvPr/>
          </p:nvSpPr>
          <p:spPr>
            <a:xfrm>
              <a:off x="0" y="0"/>
              <a:ext cx="5088" cy="213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lnSpc>
                  <a:spcPct val="150000"/>
                </a:lnSpc>
              </a:pPr>
              <a:r>
                <a:rPr lang="zh-CN" altLang="en-US" sz="3600" b="1">
                  <a:latin typeface="楷体_GB2312" panose="02010609030101010101" pitchFamily="1" charset="-122"/>
                  <a:ea typeface="楷体_GB2312" panose="02010609030101010101" pitchFamily="1" charset="-122"/>
                </a:rPr>
                <a:t>派遣</a:t>
              </a:r>
              <a:r>
                <a:rPr lang="en-US" altLang="zh-CN" sz="3600" b="1">
                  <a:latin typeface="楷体_GB2312" panose="02010609030101010101" pitchFamily="1" charset="-122"/>
                  <a:ea typeface="楷体_GB2312" panose="02010609030101010101" pitchFamily="1" charset="-122"/>
                </a:rPr>
                <a:t>(     )        </a:t>
              </a:r>
              <a:r>
                <a:rPr lang="zh-CN" altLang="en-US" sz="3600" b="1">
                  <a:latin typeface="楷体_GB2312" panose="02010609030101010101" pitchFamily="1" charset="-122"/>
                  <a:ea typeface="楷体_GB2312" panose="02010609030101010101" pitchFamily="1" charset="-122"/>
                </a:rPr>
                <a:t>狭隘</a:t>
              </a:r>
              <a:r>
                <a:rPr lang="en-US" altLang="zh-CN" sz="3600" b="1">
                  <a:latin typeface="楷体_GB2312" panose="02010609030101010101" pitchFamily="1" charset="-122"/>
                  <a:ea typeface="楷体_GB2312" panose="02010609030101010101" pitchFamily="1" charset="-122"/>
                </a:rPr>
                <a:t>(     )</a:t>
              </a:r>
              <a:endParaRPr lang="en-US" altLang="zh-CN" sz="3600" b="1">
                <a:latin typeface="楷体_GB2312" panose="02010609030101010101" pitchFamily="1" charset="-122"/>
                <a:ea typeface="楷体_GB2312" panose="02010609030101010101" pitchFamily="1" charset="-122"/>
              </a:endParaRPr>
            </a:p>
            <a:p>
              <a:pPr>
                <a:lnSpc>
                  <a:spcPct val="150000"/>
                </a:lnSpc>
              </a:pPr>
              <a:r>
                <a:rPr lang="zh-CN" altLang="en-US" sz="3600" b="1">
                  <a:latin typeface="楷体_GB2312" panose="02010609030101010101" pitchFamily="1" charset="-122"/>
                  <a:ea typeface="楷体_GB2312" panose="02010609030101010101" pitchFamily="1" charset="-122"/>
                </a:rPr>
                <a:t>满腔热忱</a:t>
              </a:r>
              <a:r>
                <a:rPr lang="en-US" altLang="zh-CN" sz="3600" b="1">
                  <a:latin typeface="楷体_GB2312" panose="02010609030101010101" pitchFamily="1" charset="-122"/>
                  <a:ea typeface="楷体_GB2312" panose="02010609030101010101" pitchFamily="1" charset="-122"/>
                </a:rPr>
                <a:t>(     )    </a:t>
              </a:r>
              <a:r>
                <a:rPr lang="zh-CN" altLang="en-US" sz="3600" b="1">
                  <a:latin typeface="楷体_GB2312" panose="02010609030101010101" pitchFamily="1" charset="-122"/>
                  <a:ea typeface="楷体_GB2312" panose="02010609030101010101" pitchFamily="1" charset="-122"/>
                </a:rPr>
                <a:t>拈轻怕重</a:t>
              </a:r>
              <a:r>
                <a:rPr lang="en-US" altLang="zh-CN" sz="3600" b="1">
                  <a:latin typeface="楷体_GB2312" panose="02010609030101010101" pitchFamily="1" charset="-122"/>
                  <a:ea typeface="楷体_GB2312" panose="02010609030101010101" pitchFamily="1" charset="-122"/>
                </a:rPr>
                <a:t>(     )</a:t>
              </a:r>
              <a:endParaRPr lang="en-US" altLang="zh-CN" sz="3600" b="1">
                <a:latin typeface="楷体_GB2312" panose="02010609030101010101" pitchFamily="1" charset="-122"/>
                <a:ea typeface="楷体_GB2312" panose="02010609030101010101" pitchFamily="1" charset="-122"/>
              </a:endParaRPr>
            </a:p>
            <a:p>
              <a:pPr>
                <a:lnSpc>
                  <a:spcPct val="150000"/>
                </a:lnSpc>
              </a:pPr>
              <a:r>
                <a:rPr lang="zh-CN" altLang="en-US" sz="3600" b="1">
                  <a:latin typeface="楷体_GB2312" panose="02010609030101010101" pitchFamily="1" charset="-122"/>
                  <a:ea typeface="楷体_GB2312" panose="02010609030101010101" pitchFamily="1" charset="-122"/>
                </a:rPr>
                <a:t>以身殉职</a:t>
              </a:r>
              <a:r>
                <a:rPr lang="en-US" altLang="zh-CN" sz="3600" b="1">
                  <a:latin typeface="楷体_GB2312" panose="02010609030101010101" pitchFamily="1" charset="-122"/>
                  <a:ea typeface="楷体_GB2312" panose="02010609030101010101" pitchFamily="1" charset="-122"/>
                </a:rPr>
                <a:t>(     )    </a:t>
              </a:r>
              <a:r>
                <a:rPr lang="zh-CN" altLang="en-US" sz="3600" b="1">
                  <a:latin typeface="楷体_GB2312" panose="02010609030101010101" pitchFamily="1" charset="-122"/>
                  <a:ea typeface="楷体_GB2312" panose="02010609030101010101" pitchFamily="1" charset="-122"/>
                </a:rPr>
                <a:t>鄙薄</a:t>
              </a:r>
              <a:r>
                <a:rPr lang="en-US" altLang="zh-CN" sz="3600" b="1">
                  <a:latin typeface="楷体_GB2312" panose="02010609030101010101" pitchFamily="1" charset="-122"/>
                  <a:ea typeface="楷体_GB2312" panose="02010609030101010101" pitchFamily="1" charset="-122"/>
                </a:rPr>
                <a:t>(     )</a:t>
              </a:r>
              <a:endParaRPr lang="en-US" altLang="zh-CN" sz="3600" b="1">
                <a:latin typeface="楷体_GB2312" panose="02010609030101010101" pitchFamily="1" charset="-122"/>
                <a:ea typeface="楷体_GB2312" panose="02010609030101010101" pitchFamily="1" charset="-122"/>
              </a:endParaRPr>
            </a:p>
            <a:p>
              <a:pPr>
                <a:lnSpc>
                  <a:spcPct val="150000"/>
                </a:lnSpc>
              </a:pPr>
              <a:r>
                <a:rPr lang="zh-CN" altLang="en-US" sz="3600" b="1">
                  <a:latin typeface="楷体_GB2312" panose="02010609030101010101" pitchFamily="1" charset="-122"/>
                  <a:ea typeface="楷体_GB2312" panose="02010609030101010101" pitchFamily="1" charset="-122"/>
                </a:rPr>
                <a:t>晋察冀</a:t>
              </a:r>
              <a:r>
                <a:rPr lang="en-US" altLang="zh-CN" sz="3600" b="1">
                  <a:latin typeface="楷体_GB2312" panose="02010609030101010101" pitchFamily="1" charset="-122"/>
                  <a:ea typeface="楷体_GB2312" panose="02010609030101010101" pitchFamily="1" charset="-122"/>
                </a:rPr>
                <a:t>(     )      </a:t>
              </a:r>
              <a:r>
                <a:rPr lang="zh-CN" altLang="en-US" sz="3600" b="1">
                  <a:latin typeface="楷体_GB2312" panose="02010609030101010101" pitchFamily="1" charset="-122"/>
                  <a:ea typeface="楷体_GB2312" panose="02010609030101010101" pitchFamily="1" charset="-122"/>
                </a:rPr>
                <a:t>纯</a:t>
              </a:r>
              <a:r>
                <a:rPr lang="zh-CN" altLang="en-US" sz="3600" b="1">
                  <a:solidFill>
                    <a:srgbClr val="FF0000"/>
                  </a:solidFill>
                  <a:latin typeface="楷体_GB2312" panose="02010609030101010101" pitchFamily="1" charset="-122"/>
                  <a:ea typeface="楷体_GB2312" panose="02010609030101010101" pitchFamily="1" charset="-122"/>
                </a:rPr>
                <a:t>粹</a:t>
              </a:r>
              <a:r>
                <a:rPr lang="zh-CN" altLang="en-US" sz="3600" b="1">
                  <a:latin typeface="楷体_GB2312" panose="02010609030101010101" pitchFamily="1" charset="-122"/>
                  <a:ea typeface="楷体_GB2312" panose="02010609030101010101" pitchFamily="1" charset="-122"/>
                </a:rPr>
                <a:t>（    ）</a:t>
              </a:r>
              <a:r>
                <a:rPr lang="zh-CN" altLang="en-US" sz="3600" b="1">
                  <a:solidFill>
                    <a:srgbClr val="FF0000"/>
                  </a:solidFill>
                  <a:latin typeface="楷体_GB2312" panose="02010609030101010101" pitchFamily="1" charset="-122"/>
                  <a:ea typeface="楷体_GB2312" panose="02010609030101010101" pitchFamily="1" charset="-122"/>
                </a:rPr>
                <a:t> </a:t>
              </a:r>
              <a:endParaRPr lang="zh-CN" altLang="en-US" sz="3600" b="1">
                <a:solidFill>
                  <a:srgbClr val="FF0000"/>
                </a:solidFill>
                <a:latin typeface="楷体_GB2312" panose="02010609030101010101" pitchFamily="1" charset="-122"/>
                <a:ea typeface="楷体_GB2312" panose="02010609030101010101" pitchFamily="1" charset="-122"/>
              </a:endParaRPr>
            </a:p>
          </p:txBody>
        </p:sp>
        <p:sp>
          <p:nvSpPr>
            <p:cNvPr id="7192" name="椭圆 7191"/>
            <p:cNvSpPr/>
            <p:nvPr/>
          </p:nvSpPr>
          <p:spPr>
            <a:xfrm>
              <a:off x="480" y="528"/>
              <a:ext cx="48" cy="48"/>
            </a:xfrm>
            <a:prstGeom prst="ellipse">
              <a:avLst/>
            </a:prstGeom>
            <a:solidFill>
              <a:srgbClr val="FF0000"/>
            </a:solidFill>
            <a:ln w="952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193" name="椭圆 7192"/>
            <p:cNvSpPr/>
            <p:nvPr/>
          </p:nvSpPr>
          <p:spPr>
            <a:xfrm>
              <a:off x="1008" y="1056"/>
              <a:ext cx="48" cy="48"/>
            </a:xfrm>
            <a:prstGeom prst="ellipse">
              <a:avLst/>
            </a:prstGeom>
            <a:solidFill>
              <a:srgbClr val="FF0000"/>
            </a:solidFill>
            <a:ln w="952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194" name="椭圆 7193"/>
            <p:cNvSpPr/>
            <p:nvPr/>
          </p:nvSpPr>
          <p:spPr>
            <a:xfrm>
              <a:off x="768" y="1584"/>
              <a:ext cx="48" cy="48"/>
            </a:xfrm>
            <a:prstGeom prst="ellipse">
              <a:avLst/>
            </a:prstGeom>
            <a:solidFill>
              <a:srgbClr val="FF0000"/>
            </a:solidFill>
            <a:ln w="952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195" name="椭圆 7194"/>
            <p:cNvSpPr/>
            <p:nvPr/>
          </p:nvSpPr>
          <p:spPr>
            <a:xfrm>
              <a:off x="768" y="2112"/>
              <a:ext cx="48" cy="48"/>
            </a:xfrm>
            <a:prstGeom prst="ellipse">
              <a:avLst/>
            </a:prstGeom>
            <a:solidFill>
              <a:srgbClr val="FF0000"/>
            </a:solidFill>
            <a:ln w="952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196" name="椭圆 7195"/>
            <p:cNvSpPr/>
            <p:nvPr/>
          </p:nvSpPr>
          <p:spPr>
            <a:xfrm>
              <a:off x="2880" y="1584"/>
              <a:ext cx="48" cy="48"/>
            </a:xfrm>
            <a:prstGeom prst="ellipse">
              <a:avLst/>
            </a:prstGeom>
            <a:solidFill>
              <a:srgbClr val="FF0000"/>
            </a:solidFill>
            <a:ln w="952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197" name="椭圆 7196"/>
            <p:cNvSpPr/>
            <p:nvPr/>
          </p:nvSpPr>
          <p:spPr>
            <a:xfrm>
              <a:off x="2928" y="1056"/>
              <a:ext cx="48" cy="48"/>
            </a:xfrm>
            <a:prstGeom prst="ellipse">
              <a:avLst/>
            </a:prstGeom>
            <a:solidFill>
              <a:srgbClr val="FF0000"/>
            </a:solidFill>
            <a:ln w="952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198" name="椭圆 7197"/>
            <p:cNvSpPr/>
            <p:nvPr/>
          </p:nvSpPr>
          <p:spPr>
            <a:xfrm>
              <a:off x="3168" y="576"/>
              <a:ext cx="48" cy="48"/>
            </a:xfrm>
            <a:prstGeom prst="ellipse">
              <a:avLst/>
            </a:prstGeom>
            <a:solidFill>
              <a:srgbClr val="FF0000"/>
            </a:solidFill>
            <a:ln w="952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0"/>
                            </p:stCondLst>
                            <p:childTnLst>
                              <p:par>
                                <p:cTn id="4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500"/>
                            </p:stCondLst>
                            <p:childTnLst>
                              <p:par>
                                <p:cTn id="5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/>
      <p:bldP spid="7172" grpId="0"/>
      <p:bldP spid="7173" grpId="0"/>
      <p:bldP spid="7174" grpId="0"/>
      <p:bldP spid="7175" grpId="0"/>
      <p:bldP spid="7176" grpId="0"/>
      <p:bldP spid="7177" grpId="0"/>
      <p:bldP spid="718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8194" name="标题 8193"/>
          <p:cNvSpPr>
            <a:spLocks noGrp="1"/>
          </p:cNvSpPr>
          <p:nvPr>
            <p:ph type="title"/>
          </p:nvPr>
        </p:nvSpPr>
        <p:spPr>
          <a:xfrm>
            <a:off x="0" y="-376237"/>
            <a:ext cx="8229600" cy="1138237"/>
          </a:xfrm>
          <a:ln/>
        </p:spPr>
        <p:txBody>
          <a:bodyPr anchor="b"/>
          <a:p>
            <a:r>
              <a:rPr lang="en-US" altLang="zh-CN">
                <a:solidFill>
                  <a:srgbClr val="FF0000"/>
                </a:solidFill>
              </a:rPr>
              <a:t>2</a:t>
            </a:r>
            <a:r>
              <a:rPr lang="zh-CN" altLang="en-US">
                <a:solidFill>
                  <a:srgbClr val="FF0000"/>
                </a:solidFill>
              </a:rPr>
              <a:t>、</a:t>
            </a:r>
            <a:r>
              <a:rPr lang="zh-CN" altLang="en-US" b="1">
                <a:solidFill>
                  <a:srgbClr val="FF0000"/>
                </a:solidFill>
              </a:rPr>
              <a:t>根据意思写出相应的词语。</a:t>
            </a:r>
            <a:endParaRPr lang="zh-CN" altLang="en-US" b="1">
              <a:solidFill>
                <a:srgbClr val="FF0000"/>
              </a:solidFill>
            </a:endParaRPr>
          </a:p>
        </p:txBody>
      </p:sp>
      <p:sp>
        <p:nvSpPr>
          <p:cNvPr id="8195" name="文本占位符 8194"/>
          <p:cNvSpPr>
            <a:spLocks noGrp="1"/>
          </p:cNvSpPr>
          <p:nvPr>
            <p:ph type="body" idx="1"/>
          </p:nvPr>
        </p:nvSpPr>
        <p:spPr>
          <a:xfrm>
            <a:off x="0" y="838200"/>
            <a:ext cx="9144000" cy="5791200"/>
          </a:xfrm>
          <a:ln/>
        </p:spPr>
        <p:txBody>
          <a:bodyPr/>
          <a:p>
            <a:pPr>
              <a:lnSpc>
                <a:spcPct val="80000"/>
              </a:lnSpc>
            </a:pPr>
            <a:r>
              <a:rPr lang="zh-CN" altLang="en-US" sz="3600" b="1"/>
              <a:t>①接受工作时挑拣轻松的，害怕繁重的。</a:t>
            </a:r>
            <a:endParaRPr lang="zh-CN" altLang="en-US" sz="3600" b="1"/>
          </a:p>
          <a:p>
            <a:pPr>
              <a:lnSpc>
                <a:spcPct val="80000"/>
              </a:lnSpc>
            </a:pPr>
            <a:endParaRPr lang="zh-CN" altLang="en-US" sz="3600" b="1"/>
          </a:p>
          <a:p>
            <a:pPr>
              <a:lnSpc>
                <a:spcPct val="80000"/>
              </a:lnSpc>
            </a:pPr>
            <a:r>
              <a:rPr lang="zh-CN" altLang="en-US" sz="3600" b="1"/>
              <a:t>②课文里指不关心别人，缺乏热情。</a:t>
            </a:r>
            <a:endParaRPr lang="zh-CN" altLang="en-US" sz="3600" b="1"/>
          </a:p>
          <a:p>
            <a:pPr>
              <a:lnSpc>
                <a:spcPct val="80000"/>
              </a:lnSpc>
            </a:pPr>
            <a:r>
              <a:rPr lang="zh-CN" altLang="en-US" sz="3600" b="1"/>
              <a:t>③看到别的事物就改变原来的主意。课文指不安心工作，事业心不强。</a:t>
            </a:r>
            <a:endParaRPr lang="zh-CN" altLang="en-US" sz="3600" b="1"/>
          </a:p>
          <a:p>
            <a:pPr>
              <a:lnSpc>
                <a:spcPct val="80000"/>
              </a:lnSpc>
            </a:pPr>
            <a:r>
              <a:rPr lang="zh-CN" altLang="en-US" sz="3600" b="1"/>
              <a:t>④好了还追求更好。</a:t>
            </a:r>
            <a:endParaRPr lang="zh-CN" altLang="en-US" sz="3600" b="1"/>
          </a:p>
          <a:p>
            <a:pPr>
              <a:lnSpc>
                <a:spcPct val="80000"/>
              </a:lnSpc>
            </a:pPr>
            <a:r>
              <a:rPr lang="zh-CN" altLang="en-US" sz="3600" b="1"/>
              <a:t>⑤为公务而牺牲自己的生命。</a:t>
            </a:r>
            <a:endParaRPr lang="zh-CN" altLang="en-US" sz="3600" b="1"/>
          </a:p>
          <a:p>
            <a:pPr>
              <a:lnSpc>
                <a:spcPct val="80000"/>
              </a:lnSpc>
            </a:pPr>
            <a:r>
              <a:rPr lang="zh-CN" altLang="en-US" sz="3600" b="1"/>
              <a:t>⑥微小的不值得一</a:t>
            </a:r>
            <a:r>
              <a:rPr lang="zh-CN" altLang="en-US" sz="3600" b="1" dirty="0"/>
              <a:t>提。</a:t>
            </a:r>
            <a:endParaRPr lang="zh-CN" altLang="en-US" sz="3600" b="1"/>
          </a:p>
        </p:txBody>
      </p:sp>
      <p:sp>
        <p:nvSpPr>
          <p:cNvPr id="8196" name="文本框 8195"/>
          <p:cNvSpPr txBox="1"/>
          <p:nvPr/>
        </p:nvSpPr>
        <p:spPr>
          <a:xfrm>
            <a:off x="6629400" y="1371600"/>
            <a:ext cx="201930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3600" b="1">
                <a:solidFill>
                  <a:srgbClr val="FF0000"/>
                </a:solidFill>
                <a:latin typeface="Arial" panose="020B0604020202020204" pitchFamily="34" charset="0"/>
              </a:rPr>
              <a:t>拈轻怕重</a:t>
            </a:r>
            <a:endParaRPr lang="zh-CN" altLang="en-US" sz="36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8197" name="文本框 8196"/>
          <p:cNvSpPr txBox="1"/>
          <p:nvPr/>
        </p:nvSpPr>
        <p:spPr>
          <a:xfrm>
            <a:off x="7315200" y="1905000"/>
            <a:ext cx="201930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3600" b="1">
                <a:solidFill>
                  <a:srgbClr val="FF0000"/>
                </a:solidFill>
                <a:latin typeface="Arial" panose="020B0604020202020204" pitchFamily="34" charset="0"/>
              </a:rPr>
              <a:t>麻木不仁</a:t>
            </a:r>
            <a:endParaRPr lang="zh-CN" altLang="en-US" sz="36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8198" name="文本框 8197"/>
          <p:cNvSpPr txBox="1"/>
          <p:nvPr/>
        </p:nvSpPr>
        <p:spPr>
          <a:xfrm>
            <a:off x="6629400" y="2895600"/>
            <a:ext cx="201930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3600" b="1">
                <a:solidFill>
                  <a:srgbClr val="FF0000"/>
                </a:solidFill>
                <a:latin typeface="Arial" panose="020B0604020202020204" pitchFamily="34" charset="0"/>
              </a:rPr>
              <a:t>见异思迁</a:t>
            </a:r>
            <a:endParaRPr lang="zh-CN" altLang="en-US" sz="36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8199" name="文本框 8198"/>
          <p:cNvSpPr txBox="1"/>
          <p:nvPr/>
        </p:nvSpPr>
        <p:spPr>
          <a:xfrm>
            <a:off x="4572000" y="3429000"/>
            <a:ext cx="201930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3600" b="1">
                <a:solidFill>
                  <a:srgbClr val="FF0000"/>
                </a:solidFill>
                <a:latin typeface="Arial" panose="020B0604020202020204" pitchFamily="34" charset="0"/>
              </a:rPr>
              <a:t>精益求精</a:t>
            </a:r>
            <a:endParaRPr lang="zh-CN" altLang="en-US" sz="36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8200" name="文本框 8199"/>
          <p:cNvSpPr txBox="1"/>
          <p:nvPr/>
        </p:nvSpPr>
        <p:spPr>
          <a:xfrm>
            <a:off x="6400800" y="4038600"/>
            <a:ext cx="201930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3600" b="1">
                <a:solidFill>
                  <a:srgbClr val="FF0000"/>
                </a:solidFill>
                <a:latin typeface="Arial" panose="020B0604020202020204" pitchFamily="34" charset="0"/>
              </a:rPr>
              <a:t>以身殉职</a:t>
            </a:r>
            <a:endParaRPr lang="zh-CN" altLang="en-US" sz="36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8201" name="文本框 8200"/>
          <p:cNvSpPr txBox="1"/>
          <p:nvPr/>
        </p:nvSpPr>
        <p:spPr>
          <a:xfrm>
            <a:off x="5562600" y="4572000"/>
            <a:ext cx="201930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3600" b="1">
                <a:solidFill>
                  <a:srgbClr val="FF0000"/>
                </a:solidFill>
                <a:latin typeface="Arial" panose="020B0604020202020204" pitchFamily="34" charset="0"/>
              </a:rPr>
              <a:t>微不足道</a:t>
            </a:r>
            <a:endParaRPr lang="zh-CN" altLang="en-US" sz="36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charRg st="0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charRg st="0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charRg st="20" end="3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8195">
                                            <p:txEl>
                                              <p:charRg st="20" end="3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charRg st="37" end="6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8195">
                                            <p:txEl>
                                              <p:charRg st="37" end="6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charRg st="69" end="7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8195">
                                            <p:txEl>
                                              <p:charRg st="69" end="7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charRg st="79" end="9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8195">
                                            <p:txEl>
                                              <p:charRg st="79" end="9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charRg st="93" end="10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8195">
                                            <p:txEl>
                                              <p:charRg st="93" end="10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2" dur="500"/>
                                        <p:tgtEl>
                                          <p:spTgt spid="8196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7" dur="500"/>
                                        <p:tgtEl>
                                          <p:spTgt spid="8197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42" dur="500"/>
                                        <p:tgtEl>
                                          <p:spTgt spid="8198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47" dur="500"/>
                                        <p:tgtEl>
                                          <p:spTgt spid="8199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52" dur="500"/>
                                        <p:tgtEl>
                                          <p:spTgt spid="8200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57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  <p:bldP spid="820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10242" name="标题 1024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608013"/>
          </a:xfrm>
          <a:ln/>
        </p:spPr>
        <p:txBody>
          <a:bodyPr anchor="b"/>
          <a:p>
            <a:r>
              <a:rPr lang="zh-CN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简介白求恩生平</a:t>
            </a:r>
            <a:r>
              <a:rPr lang="zh-CN" altLang="en-US"/>
              <a:t> </a:t>
            </a:r>
            <a:endParaRPr lang="zh-CN" altLang="en-US"/>
          </a:p>
        </p:txBody>
      </p:sp>
      <p:sp>
        <p:nvSpPr>
          <p:cNvPr id="10243" name="文本占位符 10242"/>
          <p:cNvSpPr>
            <a:spLocks noGrp="1"/>
          </p:cNvSpPr>
          <p:nvPr>
            <p:ph type="body" idx="1"/>
          </p:nvPr>
        </p:nvSpPr>
        <p:spPr>
          <a:xfrm>
            <a:off x="304800" y="1066800"/>
            <a:ext cx="8839200" cy="5562600"/>
          </a:xfrm>
          <a:ln/>
        </p:spPr>
        <p:txBody>
          <a:bodyPr/>
          <a:p>
            <a:pPr>
              <a:lnSpc>
                <a:spcPct val="90000"/>
              </a:lnSpc>
            </a:pPr>
            <a:r>
              <a:rPr lang="zh-CN" altLang="en-US" b="1">
                <a:latin typeface="Times New Roman" panose="02020603050405020304" pitchFamily="18" charset="0"/>
              </a:rPr>
              <a:t>诺尔曼</a:t>
            </a:r>
            <a:r>
              <a:rPr lang="en-US" altLang="zh-CN" b="1">
                <a:latin typeface="Arial" panose="020B0604020202020204" pitchFamily="34" charset="0"/>
              </a:rPr>
              <a:t>·</a:t>
            </a:r>
            <a:r>
              <a:rPr lang="zh-CN" altLang="en-US" b="1">
                <a:latin typeface="Times New Roman" panose="02020603050405020304" pitchFamily="18" charset="0"/>
              </a:rPr>
              <a:t>白求恩（</a:t>
            </a:r>
            <a:r>
              <a:rPr lang="en-US" altLang="zh-CN" b="1"/>
              <a:t>1889</a:t>
            </a:r>
            <a:r>
              <a:rPr lang="zh-CN" altLang="en-US" b="1">
                <a:latin typeface="Times New Roman" panose="02020603050405020304" pitchFamily="18" charset="0"/>
              </a:rPr>
              <a:t>－</a:t>
            </a:r>
            <a:r>
              <a:rPr lang="en-US" altLang="zh-CN" b="1"/>
              <a:t>1939</a:t>
            </a:r>
            <a:r>
              <a:rPr lang="zh-CN" altLang="en-US" b="1">
                <a:latin typeface="Times New Roman" panose="02020603050405020304" pitchFamily="18" charset="0"/>
              </a:rPr>
              <a:t>），伟大的国际主义战士，加拿大共产党员，著名的胸外科医生。</a:t>
            </a:r>
            <a:r>
              <a:rPr lang="en-US" altLang="zh-CN" b="1"/>
              <a:t>1937</a:t>
            </a:r>
            <a:r>
              <a:rPr lang="zh-CN" altLang="en-US" b="1">
                <a:latin typeface="Times New Roman" panose="02020603050405020304" pitchFamily="18" charset="0"/>
              </a:rPr>
              <a:t>年</a:t>
            </a:r>
            <a:r>
              <a:rPr lang="zh-CN" altLang="en-US" b="1"/>
              <a:t>“</a:t>
            </a:r>
            <a:r>
              <a:rPr lang="zh-CN" altLang="en-US" b="1">
                <a:latin typeface="Times New Roman" panose="02020603050405020304" pitchFamily="18" charset="0"/>
              </a:rPr>
              <a:t>卢沟桥事变</a:t>
            </a:r>
            <a:r>
              <a:rPr lang="zh-CN" altLang="en-US" b="1"/>
              <a:t>”</a:t>
            </a:r>
            <a:r>
              <a:rPr lang="zh-CN" altLang="en-US" b="1">
                <a:latin typeface="Times New Roman" panose="02020603050405020304" pitchFamily="18" charset="0"/>
              </a:rPr>
              <a:t>爆发后，受加拿大共产党的派遣．率领由加拿大和美国人组成的医疗队于</a:t>
            </a:r>
            <a:r>
              <a:rPr lang="en-US" altLang="zh-CN" b="1"/>
              <a:t>1938</a:t>
            </a:r>
            <a:r>
              <a:rPr lang="zh-CN" altLang="en-US" b="1">
                <a:latin typeface="Times New Roman" panose="02020603050405020304" pitchFamily="18" charset="0"/>
              </a:rPr>
              <a:t>年初来到中国．</a:t>
            </a:r>
            <a:r>
              <a:rPr lang="en-US" altLang="zh-CN" b="1"/>
              <a:t>1</a:t>
            </a:r>
            <a:r>
              <a:rPr lang="zh-CN" altLang="en-US" b="1">
                <a:latin typeface="Times New Roman" panose="02020603050405020304" pitchFamily="18" charset="0"/>
              </a:rPr>
              <a:t>月间经延安到达晋察冀边区。</a:t>
            </a:r>
            <a:r>
              <a:rPr lang="en-US" altLang="zh-CN" b="1"/>
              <a:t>1939</a:t>
            </a:r>
            <a:r>
              <a:rPr lang="zh-CN" altLang="en-US" b="1">
                <a:latin typeface="Times New Roman" panose="02020603050405020304" pitchFamily="18" charset="0"/>
              </a:rPr>
              <a:t>年</a:t>
            </a:r>
            <a:r>
              <a:rPr lang="en-US" altLang="zh-CN" b="1"/>
              <a:t>10</a:t>
            </a:r>
            <a:r>
              <a:rPr lang="zh-CN" altLang="en-US" b="1">
                <a:latin typeface="Times New Roman" panose="02020603050405020304" pitchFamily="18" charset="0"/>
              </a:rPr>
              <a:t>月白求恩在涞源摩天岭前线医院医治伤员时，不幸手指感染中毒，由于他坚持工作，肘关节又发生转移性脓疡．于</a:t>
            </a:r>
            <a:r>
              <a:rPr lang="en-US" altLang="zh-CN" b="1"/>
              <a:t>1939</a:t>
            </a:r>
            <a:r>
              <a:rPr lang="zh-CN" altLang="en-US" b="1">
                <a:latin typeface="Times New Roman" panose="02020603050405020304" pitchFamily="18" charset="0"/>
              </a:rPr>
              <a:t>年</a:t>
            </a:r>
            <a:r>
              <a:rPr lang="en-US" altLang="zh-CN" b="1"/>
              <a:t>11</a:t>
            </a:r>
            <a:r>
              <a:rPr lang="zh-CN" altLang="en-US" b="1">
                <a:latin typeface="Times New Roman" panose="02020603050405020304" pitchFamily="18" charset="0"/>
              </a:rPr>
              <a:t>月</a:t>
            </a:r>
            <a:r>
              <a:rPr lang="en-US" altLang="zh-CN" b="1"/>
              <a:t>12</a:t>
            </a:r>
            <a:r>
              <a:rPr lang="zh-CN" altLang="en-US" b="1">
                <a:latin typeface="Times New Roman" panose="02020603050405020304" pitchFamily="18" charset="0"/>
              </a:rPr>
              <a:t>日在河北省唐县逝世。他最后一句话是：</a:t>
            </a:r>
            <a:r>
              <a:rPr lang="zh-CN" altLang="en-US" b="1"/>
              <a:t>“</a:t>
            </a:r>
            <a:r>
              <a:rPr lang="zh-CN" altLang="en-US" b="1">
                <a:latin typeface="Times New Roman" panose="02020603050405020304" pitchFamily="18" charset="0"/>
              </a:rPr>
              <a:t>努力吧！向着伟大的路，开辟前面的事业！</a:t>
            </a:r>
            <a:r>
              <a:rPr lang="zh-CN" altLang="en-US" b="1"/>
              <a:t>”</a:t>
            </a:r>
            <a:r>
              <a:rPr lang="zh-CN" altLang="en-US" b="1">
                <a:latin typeface="Times New Roman" panose="02020603050405020304" pitchFamily="18" charset="0"/>
              </a:rPr>
              <a:t>白求恩逝世一个月后的</a:t>
            </a:r>
            <a:r>
              <a:rPr lang="en-US" altLang="zh-CN" b="1"/>
              <a:t>12</a:t>
            </a:r>
            <a:r>
              <a:rPr lang="zh-CN" altLang="en-US" b="1">
                <a:latin typeface="Times New Roman" panose="02020603050405020304" pitchFamily="18" charset="0"/>
              </a:rPr>
              <a:t>月</a:t>
            </a:r>
            <a:r>
              <a:rPr lang="en-US" altLang="zh-CN" b="1"/>
              <a:t>21</a:t>
            </a:r>
            <a:r>
              <a:rPr lang="zh-CN" altLang="en-US" b="1">
                <a:latin typeface="Times New Roman" panose="02020603050405020304" pitchFamily="18" charset="0"/>
              </a:rPr>
              <a:t>日，毛泽东同志写下了</a:t>
            </a:r>
            <a:r>
              <a:rPr lang="en-US" altLang="zh-CN" b="1">
                <a:latin typeface="Times New Roman" panose="02020603050405020304" pitchFamily="18" charset="0"/>
              </a:rPr>
              <a:t>《</a:t>
            </a:r>
            <a:r>
              <a:rPr lang="zh-CN" altLang="en-US" b="1">
                <a:latin typeface="Times New Roman" panose="02020603050405020304" pitchFamily="18" charset="0"/>
              </a:rPr>
              <a:t>纪念白求恩</a:t>
            </a:r>
            <a:r>
              <a:rPr lang="en-US" altLang="zh-CN" b="1">
                <a:latin typeface="Times New Roman" panose="02020603050405020304" pitchFamily="18" charset="0"/>
              </a:rPr>
              <a:t>》</a:t>
            </a:r>
            <a:r>
              <a:rPr lang="zh-CN" altLang="en-US" b="1">
                <a:latin typeface="Times New Roman" panose="02020603050405020304" pitchFamily="18" charset="0"/>
              </a:rPr>
              <a:t>这篇文章。</a:t>
            </a:r>
            <a:r>
              <a:rPr lang="zh-CN" altLang="en-US" b="1"/>
              <a:t> </a:t>
            </a:r>
            <a:endParaRPr lang="zh-CN" altLang="en-US" b="1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标题 11265"/>
          <p:cNvSpPr>
            <a:spLocks noGrp="1"/>
          </p:cNvSpPr>
          <p:nvPr>
            <p:ph type="title"/>
          </p:nvPr>
        </p:nvSpPr>
        <p:spPr>
          <a:ln/>
        </p:spPr>
        <p:txBody>
          <a:bodyPr anchor="b"/>
          <a:p>
            <a:r>
              <a:rPr lang="zh-CN" altLang="en-US" b="1">
                <a:solidFill>
                  <a:schemeClr val="tx2"/>
                </a:solidFill>
              </a:rPr>
              <a:t>解题</a:t>
            </a:r>
            <a:endParaRPr lang="zh-CN" altLang="en-US" b="1">
              <a:solidFill>
                <a:schemeClr val="tx2"/>
              </a:solidFill>
            </a:endParaRPr>
          </a:p>
        </p:txBody>
      </p:sp>
      <p:sp>
        <p:nvSpPr>
          <p:cNvPr id="11267" name="文本占位符 11266"/>
          <p:cNvSpPr>
            <a:spLocks noGrp="1"/>
          </p:cNvSpPr>
          <p:nvPr>
            <p:ph type="body" idx="1"/>
          </p:nvPr>
        </p:nvSpPr>
        <p:spPr>
          <a:xfrm>
            <a:off x="457200" y="2362200"/>
            <a:ext cx="8229600" cy="3657600"/>
          </a:xfrm>
          <a:ln/>
        </p:spPr>
        <p:txBody>
          <a:bodyPr/>
          <a:p>
            <a:pPr>
              <a:buNone/>
            </a:pPr>
            <a:r>
              <a:rPr lang="zh-CN" altLang="en-US" sz="4000" b="1"/>
              <a:t>本文标题为“纪念白求恩”，作者写作此文的目的仅仅是“纪念“吗？</a:t>
            </a:r>
            <a:endParaRPr lang="zh-CN" altLang="en-US" sz="4000" b="1"/>
          </a:p>
        </p:txBody>
      </p:sp>
      <p:sp>
        <p:nvSpPr>
          <p:cNvPr id="11268" name="文本框 11267"/>
          <p:cNvSpPr txBox="1"/>
          <p:nvPr/>
        </p:nvSpPr>
        <p:spPr>
          <a:xfrm>
            <a:off x="533400" y="4191000"/>
            <a:ext cx="7772400" cy="11906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b="1">
                <a:solidFill>
                  <a:schemeClr val="tx2"/>
                </a:solidFill>
                <a:latin typeface="Comic Sans MS" panose="030F0702030302020204" pitchFamily="66" charset="0"/>
              </a:rPr>
              <a:t>不仅仅是纪念白求恩，更重要的是向他学习，学习他高贵的精神品质。</a:t>
            </a:r>
            <a:endParaRPr lang="zh-CN" altLang="en-US" sz="3600" b="1">
              <a:solidFill>
                <a:schemeClr val="tx2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标题 12289"/>
          <p:cNvSpPr>
            <a:spLocks noGrp="1"/>
          </p:cNvSpPr>
          <p:nvPr>
            <p:ph type="title"/>
          </p:nvPr>
        </p:nvSpPr>
        <p:spPr>
          <a:xfrm>
            <a:off x="0" y="-604837"/>
            <a:ext cx="6870700" cy="1595437"/>
          </a:xfrm>
          <a:ln/>
        </p:spPr>
        <p:txBody>
          <a:bodyPr anchor="b"/>
          <a:p>
            <a:r>
              <a:rPr lang="zh-CN" altLang="en-US" b="1">
                <a:solidFill>
                  <a:schemeClr val="tx2"/>
                </a:solidFill>
              </a:rPr>
              <a:t>自学指导一</a:t>
            </a:r>
            <a:endParaRPr lang="zh-CN" altLang="en-US" b="1">
              <a:solidFill>
                <a:schemeClr val="tx2"/>
              </a:solidFill>
            </a:endParaRPr>
          </a:p>
        </p:txBody>
      </p:sp>
      <p:sp>
        <p:nvSpPr>
          <p:cNvPr id="12291" name="文本占位符 12290"/>
          <p:cNvSpPr/>
          <p:nvPr>
            <p:ph type="body" idx="1"/>
          </p:nvPr>
        </p:nvSpPr>
        <p:spPr>
          <a:xfrm>
            <a:off x="457200" y="1447800"/>
            <a:ext cx="8229600" cy="2057400"/>
          </a:xfrm>
          <a:ln/>
        </p:spPr>
        <p:txBody>
          <a:bodyPr vert="horz" wrap="square" anchor="t"/>
          <a:p>
            <a:pPr>
              <a:spcBef>
                <a:spcPct val="0"/>
              </a:spcBef>
              <a:buNone/>
            </a:pPr>
            <a:r>
              <a:rPr lang="zh-CN" altLang="en-US" sz="3600"/>
              <a:t>   </a:t>
            </a:r>
            <a:r>
              <a:rPr lang="en-US" altLang="zh-CN" sz="3600">
                <a:latin typeface="宋体" panose="02010600030101010101" pitchFamily="2" charset="-122"/>
              </a:rPr>
              <a:t>1</a:t>
            </a:r>
            <a:r>
              <a:rPr lang="zh-CN" altLang="en-US" sz="3600">
                <a:latin typeface="宋体" panose="02010600030101010101" pitchFamily="2" charset="-122"/>
              </a:rPr>
              <a:t>、 </a:t>
            </a:r>
            <a:r>
              <a:rPr lang="zh-CN" altLang="en-US" sz="3600" b="1">
                <a:latin typeface="宋体" panose="02010600030101010101" pitchFamily="2" charset="-122"/>
              </a:rPr>
              <a:t>各小组自</a:t>
            </a:r>
            <a:r>
              <a:rPr lang="zh-CN" altLang="en-US" sz="3600" b="1"/>
              <a:t>由朗读读课文，找出每段中评价白求恩的重点句，再归纳各段的中心意思。</a:t>
            </a:r>
            <a:endParaRPr lang="zh-CN" altLang="en-US" sz="3600" b="1"/>
          </a:p>
          <a:p>
            <a:pPr>
              <a:spcBef>
                <a:spcPct val="0"/>
              </a:spcBef>
              <a:buNone/>
            </a:pPr>
            <a:endParaRPr lang="zh-CN" altLang="en-US" b="1"/>
          </a:p>
        </p:txBody>
      </p:sp>
      <p:sp>
        <p:nvSpPr>
          <p:cNvPr id="12292" name="矩形 12291"/>
          <p:cNvSpPr/>
          <p:nvPr/>
        </p:nvSpPr>
        <p:spPr>
          <a:xfrm>
            <a:off x="1143000" y="4191000"/>
            <a:ext cx="70421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600" b="1">
                <a:latin typeface="楷体_GB2312" panose="02010609030101010101" pitchFamily="1" charset="-122"/>
                <a:ea typeface="楷体_GB2312" panose="02010609030101010101" pitchFamily="1" charset="-122"/>
              </a:rPr>
              <a:t>2</a:t>
            </a:r>
            <a:r>
              <a:rPr lang="zh-CN" altLang="en-US" sz="3600" b="1">
                <a:latin typeface="楷体_GB2312" panose="02010609030101010101" pitchFamily="1" charset="-122"/>
                <a:ea typeface="楷体_GB2312" panose="02010609030101010101" pitchFamily="1" charset="-122"/>
              </a:rPr>
              <a:t>、各段内容之间的联系是怎样的</a:t>
            </a:r>
            <a:r>
              <a:rPr lang="en-US" altLang="zh-CN" sz="3600" b="1">
                <a:latin typeface="楷体_GB2312" panose="02010609030101010101" pitchFamily="1" charset="-122"/>
                <a:ea typeface="楷体_GB2312" panose="02010609030101010101" pitchFamily="1" charset="-122"/>
              </a:rPr>
              <a:t>?</a:t>
            </a:r>
            <a:endParaRPr lang="en-US" altLang="zh-CN" sz="3600" b="1">
              <a:latin typeface="楷体_GB2312" panose="02010609030101010101" pitchFamily="1" charset="-122"/>
              <a:ea typeface="楷体_GB2312" panose="02010609030101010101" pitchFamily="1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矩形 13313"/>
          <p:cNvSpPr/>
          <p:nvPr/>
        </p:nvSpPr>
        <p:spPr>
          <a:xfrm>
            <a:off x="685800" y="709613"/>
            <a:ext cx="7042150" cy="7016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4000" b="1">
                <a:latin typeface="楷体_GB2312" panose="02010609030101010101" pitchFamily="1" charset="-122"/>
                <a:ea typeface="楷体_GB2312" panose="02010609030101010101" pitchFamily="1" charset="-122"/>
              </a:rPr>
              <a:t>各段内容之间的联系是怎样的</a:t>
            </a:r>
            <a:r>
              <a:rPr lang="en-US" altLang="zh-CN" sz="4000" b="1">
                <a:latin typeface="楷体_GB2312" panose="02010609030101010101" pitchFamily="1" charset="-122"/>
                <a:ea typeface="楷体_GB2312" panose="02010609030101010101" pitchFamily="1" charset="-122"/>
              </a:rPr>
              <a:t>?</a:t>
            </a:r>
            <a:endParaRPr lang="en-US" altLang="zh-CN" sz="4000" b="1">
              <a:latin typeface="楷体_GB2312" panose="02010609030101010101" pitchFamily="1" charset="-122"/>
              <a:ea typeface="楷体_GB2312" panose="02010609030101010101" pitchFamily="1" charset="-122"/>
            </a:endParaRPr>
          </a:p>
        </p:txBody>
      </p:sp>
      <p:sp>
        <p:nvSpPr>
          <p:cNvPr id="13315" name="矩形 13314"/>
          <p:cNvSpPr/>
          <p:nvPr/>
        </p:nvSpPr>
        <p:spPr>
          <a:xfrm>
            <a:off x="609600" y="2209800"/>
            <a:ext cx="8229600" cy="37988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35000"/>
              </a:lnSpc>
              <a:spcBef>
                <a:spcPct val="50000"/>
              </a:spcBef>
            </a:pPr>
            <a:r>
              <a:rPr lang="zh-CN" altLang="en-US" sz="3600">
                <a:latin typeface="Verdana" panose="020B0604030504040204" pitchFamily="34" charset="0"/>
                <a:ea typeface="楷体_GB2312" panose="02010609030101010101" pitchFamily="1" charset="-122"/>
              </a:rPr>
              <a:t>      </a:t>
            </a:r>
            <a:r>
              <a:rPr lang="zh-CN" altLang="en-US" sz="3600" b="1">
                <a:solidFill>
                  <a:srgbClr val="FF0000"/>
                </a:solidFill>
                <a:latin typeface="Verdana" panose="020B0604030504040204" pitchFamily="34" charset="0"/>
                <a:ea typeface="楷体_GB2312" panose="02010609030101010101" pitchFamily="1" charset="-122"/>
              </a:rPr>
              <a:t>文章</a:t>
            </a:r>
            <a:r>
              <a:rPr lang="zh-CN" altLang="en-US" sz="3600" b="1">
                <a:latin typeface="Verdana" panose="020B0604030504040204" pitchFamily="34" charset="0"/>
                <a:ea typeface="楷体_GB2312" panose="02010609030101010101" pitchFamily="1" charset="-122"/>
              </a:rPr>
              <a:t>前三段</a:t>
            </a:r>
            <a:r>
              <a:rPr lang="zh-CN" altLang="en-US" sz="3600" b="1">
                <a:solidFill>
                  <a:srgbClr val="FF0000"/>
                </a:solidFill>
                <a:latin typeface="Verdana" panose="020B0604030504040204" pitchFamily="34" charset="0"/>
                <a:ea typeface="楷体_GB2312" panose="02010609030101010101" pitchFamily="1" charset="-122"/>
              </a:rPr>
              <a:t>都是共产主义精神的具体表现。文章从三个方面阐述了白求恩同志的共产主义精神；</a:t>
            </a:r>
            <a:r>
              <a:rPr lang="zh-CN" altLang="en-US" sz="3600" b="1">
                <a:latin typeface="Verdana" panose="020B0604030504040204" pitchFamily="34" charset="0"/>
                <a:ea typeface="楷体_GB2312" panose="02010609030101010101" pitchFamily="1" charset="-122"/>
              </a:rPr>
              <a:t>第四段是全文的总结，</a:t>
            </a:r>
            <a:r>
              <a:rPr lang="zh-CN" altLang="en-US" sz="3600" b="1">
                <a:solidFill>
                  <a:srgbClr val="FF0000"/>
                </a:solidFill>
                <a:latin typeface="Verdana" panose="020B0604030504040204" pitchFamily="34" charset="0"/>
                <a:ea typeface="楷体_GB2312" panose="02010609030101010101" pitchFamily="1" charset="-122"/>
              </a:rPr>
              <a:t>号召全党向他学习这种真正的共产主义者的精神。</a:t>
            </a:r>
            <a:endParaRPr lang="zh-CN" altLang="en-US" sz="3600" b="1">
              <a:solidFill>
                <a:srgbClr val="FF0000"/>
              </a:solidFill>
              <a:latin typeface="Verdana" panose="020B0604030504040204" pitchFamily="34" charset="0"/>
              <a:ea typeface="楷体_GB2312" panose="02010609030101010101" pitchFamily="1" charset="-122"/>
            </a:endParaRPr>
          </a:p>
        </p:txBody>
      </p:sp>
      <p:pic>
        <p:nvPicPr>
          <p:cNvPr id="13316" name="图片 13315" descr="BQEN">
            <a:hlinkClick r:id="rId1" action="ppaction://hlinksldjump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5200" y="6305550"/>
            <a:ext cx="1828800" cy="5429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标题 14337"/>
          <p:cNvSpPr>
            <a:spLocks noGrp="1"/>
          </p:cNvSpPr>
          <p:nvPr>
            <p:ph type="title"/>
          </p:nvPr>
        </p:nvSpPr>
        <p:spPr>
          <a:ln/>
        </p:spPr>
        <p:txBody>
          <a:bodyPr anchor="b"/>
          <a:p>
            <a:pPr algn="l"/>
            <a:r>
              <a:rPr lang="zh-CN" altLang="en-US" b="1">
                <a:solidFill>
                  <a:srgbClr val="FF0000"/>
                </a:solidFill>
              </a:rPr>
              <a:t>课文结构：</a:t>
            </a:r>
            <a:endParaRPr lang="zh-CN" altLang="en-US" b="1">
              <a:solidFill>
                <a:srgbClr val="FF0000"/>
              </a:solidFill>
            </a:endParaRPr>
          </a:p>
        </p:txBody>
      </p:sp>
      <p:sp>
        <p:nvSpPr>
          <p:cNvPr id="14339" name="文本占位符 14338"/>
          <p:cNvSpPr>
            <a:spLocks noGrp="1"/>
          </p:cNvSpPr>
          <p:nvPr>
            <p:ph type="body" idx="1"/>
          </p:nvPr>
        </p:nvSpPr>
        <p:spPr>
          <a:xfrm>
            <a:off x="838200" y="1447800"/>
            <a:ext cx="8110538" cy="4395788"/>
          </a:xfrm>
          <a:ln/>
        </p:spPr>
        <p:txBody>
          <a:bodyPr/>
          <a:p>
            <a:pPr>
              <a:buNone/>
            </a:pPr>
            <a:endParaRPr lang="zh-CN" altLang="en-US" sz="4000" b="1">
              <a:solidFill>
                <a:srgbClr val="CC66FF"/>
              </a:solidFill>
              <a:ea typeface="华文行楷" panose="02010800040101010101" pitchFamily="2" charset="-122"/>
            </a:endParaRPr>
          </a:p>
          <a:p>
            <a:pPr>
              <a:buNone/>
            </a:pPr>
            <a:r>
              <a:rPr lang="zh-CN" altLang="en-US" b="1"/>
              <a:t> </a:t>
            </a:r>
            <a:r>
              <a:rPr lang="en-US" altLang="zh-CN" b="1"/>
              <a:t>1</a:t>
            </a:r>
            <a:r>
              <a:rPr lang="zh-CN" altLang="en-US" b="1"/>
              <a:t>、学习他的国际主义精神。</a:t>
            </a:r>
            <a:endParaRPr lang="zh-CN" altLang="en-US" b="1"/>
          </a:p>
          <a:p>
            <a:pPr>
              <a:buNone/>
            </a:pPr>
            <a:r>
              <a:rPr lang="zh-CN" altLang="en-US" b="1"/>
              <a:t> </a:t>
            </a:r>
            <a:r>
              <a:rPr lang="en-US" altLang="zh-CN" b="1"/>
              <a:t>2</a:t>
            </a:r>
            <a:r>
              <a:rPr lang="zh-CN" altLang="en-US" b="1"/>
              <a:t>、学习他毫不利已，专门利人的精神。</a:t>
            </a:r>
            <a:endParaRPr lang="zh-CN" altLang="en-US" b="1"/>
          </a:p>
          <a:p>
            <a:pPr>
              <a:buNone/>
            </a:pPr>
            <a:r>
              <a:rPr lang="zh-CN" altLang="en-US" b="1"/>
              <a:t> </a:t>
            </a:r>
            <a:r>
              <a:rPr lang="en-US" altLang="zh-CN" b="1"/>
              <a:t>3</a:t>
            </a:r>
            <a:r>
              <a:rPr lang="zh-CN" altLang="en-US" b="1"/>
              <a:t>、学习他对技术精益求精的精神。</a:t>
            </a:r>
            <a:endParaRPr lang="zh-CN" altLang="en-US" b="1"/>
          </a:p>
          <a:p>
            <a:pPr>
              <a:buNone/>
            </a:pPr>
            <a:r>
              <a:rPr lang="zh-CN" altLang="en-US" b="1"/>
              <a:t>    </a:t>
            </a:r>
            <a:endParaRPr lang="zh-CN" altLang="en-US" b="1"/>
          </a:p>
          <a:p>
            <a:pPr>
              <a:buNone/>
            </a:pPr>
            <a:r>
              <a:rPr lang="zh-CN" altLang="en-US"/>
              <a:t> </a:t>
            </a:r>
            <a:endParaRPr lang="zh-CN" altLang="en-US"/>
          </a:p>
          <a:p>
            <a:pPr lvl="1"/>
            <a:endParaRPr lang="zh-CN" altLang="en-US"/>
          </a:p>
        </p:txBody>
      </p:sp>
      <p:sp>
        <p:nvSpPr>
          <p:cNvPr id="14340" name="文本框 14339"/>
          <p:cNvSpPr txBox="1"/>
          <p:nvPr/>
        </p:nvSpPr>
        <p:spPr>
          <a:xfrm>
            <a:off x="7885113" y="2133600"/>
            <a:ext cx="611187" cy="2232025"/>
          </a:xfrm>
          <a:prstGeom prst="rect">
            <a:avLst/>
          </a:prstGeom>
          <a:noFill/>
          <a:ln w="9525">
            <a:noFill/>
          </a:ln>
        </p:spPr>
        <p:txBody>
          <a:bodyPr vert="eaVert"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FF0000"/>
                </a:solidFill>
                <a:latin typeface="Verdana" panose="020B0604030504040204" pitchFamily="34" charset="0"/>
                <a:ea typeface="黑体" panose="02010600030101010101" pitchFamily="49" charset="-122"/>
              </a:rPr>
              <a:t>共产主义精神</a:t>
            </a:r>
            <a:endParaRPr lang="zh-CN" altLang="en-US" sz="2800" b="1">
              <a:solidFill>
                <a:srgbClr val="FF0000"/>
              </a:solidFill>
              <a:latin typeface="Verdana" panose="020B0604030504040204" pitchFamily="34" charset="0"/>
              <a:ea typeface="黑体" panose="02010600030101010101" pitchFamily="49" charset="-122"/>
            </a:endParaRPr>
          </a:p>
        </p:txBody>
      </p:sp>
      <p:sp>
        <p:nvSpPr>
          <p:cNvPr id="14341" name="直接连接符 14340"/>
          <p:cNvSpPr/>
          <p:nvPr/>
        </p:nvSpPr>
        <p:spPr>
          <a:xfrm>
            <a:off x="4932363" y="2636838"/>
            <a:ext cx="2881312" cy="431800"/>
          </a:xfrm>
          <a:prstGeom prst="line">
            <a:avLst/>
          </a:prstGeom>
          <a:ln w="9525">
            <a:noFill/>
          </a:ln>
        </p:spPr>
      </p:sp>
      <p:sp>
        <p:nvSpPr>
          <p:cNvPr id="14342" name="直接连接符 14341"/>
          <p:cNvSpPr/>
          <p:nvPr/>
        </p:nvSpPr>
        <p:spPr>
          <a:xfrm>
            <a:off x="4932363" y="2636838"/>
            <a:ext cx="2952750" cy="431800"/>
          </a:xfrm>
          <a:prstGeom prst="line">
            <a:avLst/>
          </a:prstGeom>
          <a:ln w="9525">
            <a:noFill/>
          </a:ln>
        </p:spPr>
      </p:sp>
      <p:sp>
        <p:nvSpPr>
          <p:cNvPr id="14343" name="直接连接符 14342"/>
          <p:cNvSpPr/>
          <p:nvPr/>
        </p:nvSpPr>
        <p:spPr>
          <a:xfrm>
            <a:off x="4932363" y="2636838"/>
            <a:ext cx="3024187" cy="504825"/>
          </a:xfrm>
          <a:prstGeom prst="line">
            <a:avLst/>
          </a:prstGeom>
          <a:ln w="9525">
            <a:noFill/>
          </a:ln>
        </p:spPr>
      </p:sp>
      <p:sp>
        <p:nvSpPr>
          <p:cNvPr id="14344" name="直接连接符 14343"/>
          <p:cNvSpPr/>
          <p:nvPr/>
        </p:nvSpPr>
        <p:spPr>
          <a:xfrm>
            <a:off x="1476375" y="6092825"/>
            <a:ext cx="2303463" cy="144463"/>
          </a:xfrm>
          <a:prstGeom prst="line">
            <a:avLst/>
          </a:prstGeom>
          <a:ln w="9525">
            <a:noFill/>
          </a:ln>
        </p:spPr>
      </p:sp>
      <p:sp>
        <p:nvSpPr>
          <p:cNvPr id="14345" name="直接连接符 14344"/>
          <p:cNvSpPr/>
          <p:nvPr/>
        </p:nvSpPr>
        <p:spPr>
          <a:xfrm>
            <a:off x="4643438" y="2708275"/>
            <a:ext cx="3529012" cy="433388"/>
          </a:xfrm>
          <a:prstGeom prst="line">
            <a:avLst/>
          </a:prstGeom>
          <a:ln w="9525">
            <a:noFill/>
          </a:ln>
        </p:spPr>
      </p:sp>
      <p:sp>
        <p:nvSpPr>
          <p:cNvPr id="14346" name="文本框 14345"/>
          <p:cNvSpPr txBox="1"/>
          <p:nvPr/>
        </p:nvSpPr>
        <p:spPr>
          <a:xfrm>
            <a:off x="1042988" y="4941888"/>
            <a:ext cx="7488237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>
                <a:latin typeface="Verdana" panose="020B0604030504040204" pitchFamily="34" charset="0"/>
              </a:rPr>
              <a:t> </a:t>
            </a:r>
            <a:r>
              <a:rPr lang="zh-CN" altLang="en-US" sz="3200" b="1">
                <a:solidFill>
                  <a:srgbClr val="FF0000"/>
                </a:solidFill>
                <a:latin typeface="Verdana" panose="020B0604030504040204" pitchFamily="34" charset="0"/>
              </a:rPr>
              <a:t>号召全党学习白求恩的共产主义精神。</a:t>
            </a:r>
            <a:endParaRPr lang="zh-CN" altLang="en-US" sz="3200" b="1">
              <a:solidFill>
                <a:srgbClr val="FF0000"/>
              </a:solidFill>
              <a:latin typeface="Verdana" panose="020B0604030504040204" pitchFamily="34" charset="0"/>
            </a:endParaRPr>
          </a:p>
        </p:txBody>
      </p:sp>
      <p:sp>
        <p:nvSpPr>
          <p:cNvPr id="14347" name="直接连接符 14346"/>
          <p:cNvSpPr/>
          <p:nvPr/>
        </p:nvSpPr>
        <p:spPr>
          <a:xfrm>
            <a:off x="4859338" y="2565400"/>
            <a:ext cx="2881312" cy="576263"/>
          </a:xfrm>
          <a:prstGeom prst="line">
            <a:avLst/>
          </a:prstGeom>
          <a:ln w="9525">
            <a:noFill/>
          </a:ln>
        </p:spPr>
      </p:sp>
      <p:sp>
        <p:nvSpPr>
          <p:cNvPr id="14348" name="燕尾形箭头 14347"/>
          <p:cNvSpPr/>
          <p:nvPr/>
        </p:nvSpPr>
        <p:spPr>
          <a:xfrm>
            <a:off x="6804025" y="3141663"/>
            <a:ext cx="976313" cy="485775"/>
          </a:xfrm>
          <a:prstGeom prst="notchedRightArrow">
            <a:avLst>
              <a:gd name="adj1" fmla="val 50000"/>
              <a:gd name="adj2" fmla="val 50245"/>
            </a:avLst>
          </a:prstGeom>
          <a:noFill/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14349" name="直接连接符 14348"/>
          <p:cNvSpPr/>
          <p:nvPr/>
        </p:nvSpPr>
        <p:spPr>
          <a:xfrm>
            <a:off x="6877050" y="3213100"/>
            <a:ext cx="935038" cy="0"/>
          </a:xfrm>
          <a:prstGeom prst="line">
            <a:avLst/>
          </a:prstGeom>
          <a:ln w="9525">
            <a:noFill/>
          </a:ln>
        </p:spPr>
      </p:sp>
      <p:sp>
        <p:nvSpPr>
          <p:cNvPr id="14350" name="直接连接符 14349"/>
          <p:cNvSpPr/>
          <p:nvPr/>
        </p:nvSpPr>
        <p:spPr>
          <a:xfrm flipV="1">
            <a:off x="6948488" y="3429000"/>
            <a:ext cx="935037" cy="71438"/>
          </a:xfrm>
          <a:prstGeom prst="line">
            <a:avLst/>
          </a:prstGeom>
          <a:ln w="9525">
            <a:noFill/>
          </a:ln>
        </p:spPr>
      </p:sp>
      <p:sp>
        <p:nvSpPr>
          <p:cNvPr id="14351" name="燕尾形箭头 14350"/>
          <p:cNvSpPr/>
          <p:nvPr/>
        </p:nvSpPr>
        <p:spPr>
          <a:xfrm>
            <a:off x="6659563" y="3141663"/>
            <a:ext cx="1368425" cy="144462"/>
          </a:xfrm>
          <a:prstGeom prst="notchedRightArrow">
            <a:avLst>
              <a:gd name="adj1" fmla="val 50000"/>
              <a:gd name="adj2" fmla="val 236814"/>
            </a:avLst>
          </a:prstGeom>
          <a:noFill/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14352" name="直接连接符 14351"/>
          <p:cNvSpPr/>
          <p:nvPr/>
        </p:nvSpPr>
        <p:spPr>
          <a:xfrm>
            <a:off x="6588125" y="3429000"/>
            <a:ext cx="1223963" cy="0"/>
          </a:xfrm>
          <a:prstGeom prst="line">
            <a:avLst/>
          </a:prstGeom>
          <a:ln w="9525">
            <a:noFill/>
          </a:ln>
        </p:spPr>
      </p:sp>
      <p:sp>
        <p:nvSpPr>
          <p:cNvPr id="14353" name="文本框 14352"/>
          <p:cNvSpPr txBox="1"/>
          <p:nvPr/>
        </p:nvSpPr>
        <p:spPr>
          <a:xfrm>
            <a:off x="6877050" y="3213100"/>
            <a:ext cx="10795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zh-CN" altLang="en-US" dirty="0">
              <a:latin typeface="Verdana" panose="020B0604030504040204" pitchFamily="34" charset="0"/>
            </a:endParaRPr>
          </a:p>
        </p:txBody>
      </p:sp>
      <p:sp>
        <p:nvSpPr>
          <p:cNvPr id="14354" name="右箭头 14353"/>
          <p:cNvSpPr/>
          <p:nvPr/>
        </p:nvSpPr>
        <p:spPr>
          <a:xfrm>
            <a:off x="7019925" y="3213100"/>
            <a:ext cx="792163" cy="71438"/>
          </a:xfrm>
          <a:prstGeom prst="rightArrow">
            <a:avLst>
              <a:gd name="adj1" fmla="val 50000"/>
              <a:gd name="adj2" fmla="val 277220"/>
            </a:avLst>
          </a:prstGeom>
          <a:noFill/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14355" name="直接连接符 14354"/>
          <p:cNvSpPr/>
          <p:nvPr/>
        </p:nvSpPr>
        <p:spPr>
          <a:xfrm>
            <a:off x="6948488" y="3213100"/>
            <a:ext cx="863600" cy="0"/>
          </a:xfrm>
          <a:prstGeom prst="line">
            <a:avLst/>
          </a:prstGeom>
          <a:ln w="9525">
            <a:noFill/>
          </a:ln>
        </p:spPr>
      </p:sp>
      <p:sp>
        <p:nvSpPr>
          <p:cNvPr id="14356" name="直接连接符 14355"/>
          <p:cNvSpPr/>
          <p:nvPr/>
        </p:nvSpPr>
        <p:spPr>
          <a:xfrm>
            <a:off x="6877050" y="3068638"/>
            <a:ext cx="1008063" cy="0"/>
          </a:xfrm>
          <a:prstGeom prst="line">
            <a:avLst/>
          </a:prstGeom>
          <a:ln w="9525">
            <a:noFill/>
          </a:ln>
        </p:spPr>
      </p:sp>
      <p:sp>
        <p:nvSpPr>
          <p:cNvPr id="14357" name="直接连接符 14356"/>
          <p:cNvSpPr/>
          <p:nvPr/>
        </p:nvSpPr>
        <p:spPr>
          <a:xfrm>
            <a:off x="6877050" y="3141663"/>
            <a:ext cx="863600" cy="0"/>
          </a:xfrm>
          <a:prstGeom prst="line">
            <a:avLst/>
          </a:prstGeom>
          <a:ln w="9525">
            <a:noFill/>
          </a:ln>
        </p:spPr>
      </p:sp>
      <p:sp>
        <p:nvSpPr>
          <p:cNvPr id="14358" name="直接连接符 14357"/>
          <p:cNvSpPr/>
          <p:nvPr/>
        </p:nvSpPr>
        <p:spPr>
          <a:xfrm flipV="1">
            <a:off x="6948488" y="3500438"/>
            <a:ext cx="1008062" cy="0"/>
          </a:xfrm>
          <a:prstGeom prst="line">
            <a:avLst/>
          </a:prstGeom>
          <a:ln w="9525">
            <a:noFill/>
          </a:ln>
        </p:spPr>
      </p:sp>
      <p:sp>
        <p:nvSpPr>
          <p:cNvPr id="14359" name="右箭头标注 14358"/>
          <p:cNvSpPr/>
          <p:nvPr/>
        </p:nvSpPr>
        <p:spPr>
          <a:xfrm>
            <a:off x="6877050" y="3068638"/>
            <a:ext cx="1079500" cy="504825"/>
          </a:xfrm>
          <a:prstGeom prst="rightArrowCallout">
            <a:avLst>
              <a:gd name="adj1" fmla="val 25000"/>
              <a:gd name="adj2" fmla="val 25000"/>
              <a:gd name="adj3" fmla="val 35639"/>
              <a:gd name="adj4" fmla="val 66667"/>
            </a:avLst>
          </a:prstGeom>
          <a:noFill/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14360" name="右箭头标注 14359"/>
          <p:cNvSpPr/>
          <p:nvPr/>
        </p:nvSpPr>
        <p:spPr>
          <a:xfrm>
            <a:off x="971550" y="1989138"/>
            <a:ext cx="6840538" cy="2085975"/>
          </a:xfrm>
          <a:prstGeom prst="rightArrowCallout">
            <a:avLst>
              <a:gd name="adj1" fmla="val 23527"/>
              <a:gd name="adj2" fmla="val 32148"/>
              <a:gd name="adj3" fmla="val 39093"/>
              <a:gd name="adj4" fmla="val 81319"/>
            </a:avLst>
          </a:prstGeom>
          <a:noFill/>
          <a:ln w="9525" cap="rnd" cmpd="sng">
            <a:solidFill>
              <a:srgbClr val="0000FF"/>
            </a:solidFill>
            <a:prstDash val="sysDot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4361" name="右弧形箭头 14360"/>
          <p:cNvSpPr/>
          <p:nvPr/>
        </p:nvSpPr>
        <p:spPr>
          <a:xfrm rot="899756">
            <a:off x="8243888" y="4146550"/>
            <a:ext cx="649287" cy="1030288"/>
          </a:xfrm>
          <a:prstGeom prst="curvedLeftArrow">
            <a:avLst>
              <a:gd name="adj1" fmla="val 44796"/>
              <a:gd name="adj2" fmla="val 76532"/>
              <a:gd name="adj3" fmla="val 33333"/>
            </a:avLst>
          </a:prstGeom>
          <a:noFill/>
          <a:ln w="9525" cap="flat" cmpd="sng">
            <a:solidFill>
              <a:srgbClr val="0066FF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>
            <a:spAutoFit/>
          </a:bodyPr>
          <a:p>
            <a:pPr algn="ctr"/>
            <a:endParaRPr lang="zh-CN" altLang="en-US" sz="3600" dirty="0">
              <a:latin typeface="Arial" panose="020B0604020202020204" pitchFamily="34" charset="0"/>
            </a:endParaRPr>
          </a:p>
        </p:txBody>
      </p:sp>
      <p:sp>
        <p:nvSpPr>
          <p:cNvPr id="14362" name="文本框 14361"/>
          <p:cNvSpPr txBox="1"/>
          <p:nvPr/>
        </p:nvSpPr>
        <p:spPr>
          <a:xfrm>
            <a:off x="179388" y="2349500"/>
            <a:ext cx="642937" cy="17399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3600" b="1">
                <a:solidFill>
                  <a:srgbClr val="0000FF"/>
                </a:solidFill>
                <a:latin typeface="Arial" panose="020B0604020202020204" pitchFamily="34" charset="0"/>
              </a:rPr>
              <a:t>分</a:t>
            </a:r>
            <a:endParaRPr lang="zh-CN" altLang="en-US" sz="3600" b="1">
              <a:solidFill>
                <a:srgbClr val="0000FF"/>
              </a:solidFill>
              <a:latin typeface="Arial" panose="020B0604020202020204" pitchFamily="34" charset="0"/>
            </a:endParaRPr>
          </a:p>
          <a:p>
            <a:r>
              <a:rPr lang="zh-CN" altLang="en-US" sz="3600" b="1">
                <a:solidFill>
                  <a:srgbClr val="0000FF"/>
                </a:solidFill>
                <a:latin typeface="Arial" panose="020B0604020202020204" pitchFamily="34" charset="0"/>
              </a:rPr>
              <a:t>论</a:t>
            </a:r>
            <a:endParaRPr lang="zh-CN" altLang="en-US" sz="3600" b="1">
              <a:solidFill>
                <a:srgbClr val="0000FF"/>
              </a:solidFill>
              <a:latin typeface="Arial" panose="020B0604020202020204" pitchFamily="34" charset="0"/>
            </a:endParaRPr>
          </a:p>
          <a:p>
            <a:r>
              <a:rPr lang="zh-CN" altLang="en-US" sz="3600" b="1">
                <a:solidFill>
                  <a:srgbClr val="0000FF"/>
                </a:solidFill>
                <a:latin typeface="Arial" panose="020B0604020202020204" pitchFamily="34" charset="0"/>
              </a:rPr>
              <a:t>点</a:t>
            </a:r>
            <a:endParaRPr lang="zh-CN" altLang="en-US" sz="3600" b="1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14363" name="文本框 14362"/>
          <p:cNvSpPr txBox="1"/>
          <p:nvPr/>
        </p:nvSpPr>
        <p:spPr>
          <a:xfrm>
            <a:off x="179388" y="4581525"/>
            <a:ext cx="1223962" cy="11906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b="1">
                <a:solidFill>
                  <a:srgbClr val="0000FF"/>
                </a:solidFill>
                <a:latin typeface="Arial" panose="020B0604020202020204" pitchFamily="34" charset="0"/>
              </a:rPr>
              <a:t>中心</a:t>
            </a:r>
            <a:endParaRPr lang="zh-CN" altLang="en-US" sz="3600" b="1">
              <a:solidFill>
                <a:srgbClr val="0000FF"/>
              </a:solidFill>
              <a:latin typeface="Arial" panose="020B0604020202020204" pitchFamily="34" charset="0"/>
            </a:endParaRPr>
          </a:p>
          <a:p>
            <a:r>
              <a:rPr lang="zh-CN" altLang="en-US" sz="3600" b="1">
                <a:solidFill>
                  <a:srgbClr val="0000FF"/>
                </a:solidFill>
                <a:latin typeface="Arial" panose="020B0604020202020204" pitchFamily="34" charset="0"/>
              </a:rPr>
              <a:t>论点</a:t>
            </a:r>
            <a:endParaRPr lang="zh-CN" altLang="en-US" sz="3600" b="1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charRg st="1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charRg st="1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charRg st="16" end="3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4339">
                                            <p:txEl>
                                              <p:charRg st="16" end="3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charRg st="36" end="5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4339">
                                            <p:txEl>
                                              <p:charRg st="36" end="5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charRg st="54" end="5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4339">
                                            <p:txEl>
                                              <p:charRg st="54" end="5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charRg st="59" end="6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4339">
                                            <p:txEl>
                                              <p:charRg st="59" end="6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3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3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3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1" dur="80"/>
                                        <p:tgtEl>
                                          <p:spTgt spid="143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2" dur="80"/>
                                        <p:tgtEl>
                                          <p:spTgt spid="143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80"/>
                                        <p:tgtEl>
                                          <p:spTgt spid="143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8" dur="80"/>
                                        <p:tgtEl>
                                          <p:spTgt spid="143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9" dur="80"/>
                                        <p:tgtEl>
                                          <p:spTgt spid="143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80"/>
                                        <p:tgtEl>
                                          <p:spTgt spid="143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  <p:bldP spid="14340" grpId="0"/>
      <p:bldP spid="14346" grpId="0"/>
      <p:bldP spid="14361" grpId="0" animBg="1"/>
      <p:bldP spid="14362" grpId="0"/>
      <p:bldP spid="14363" grpId="0"/>
    </p:bldLst>
  </p:timing>
</p:sld>
</file>

<file path=ppt/theme/theme1.xml><?xml version="1.0" encoding="utf-8"?>
<a:theme xmlns:a="http://schemas.openxmlformats.org/drawingml/2006/main" name="Crayons">
  <a:themeElements>
    <a:clrScheme name="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5B9"/>
      </a:accent5>
      <a:accent6>
        <a:srgbClr val="000000"/>
      </a:accent6>
      <a:hlink>
        <a:srgbClr val="00B200"/>
      </a:hlink>
      <a:folHlink>
        <a:srgbClr val="703DFF"/>
      </a:folHlink>
    </a:clrScheme>
    <a:fontScheme name="">
      <a:majorFont>
        <a:latin typeface="Comic Sans MS"/>
        <a:ea typeface="宋体"/>
        <a:cs typeface=""/>
      </a:majorFont>
      <a:minorFont>
        <a:latin typeface="Comic Sans MS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5B9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B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272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336600"/>
        </a:lt1>
        <a:dk2>
          <a:srgbClr val="FFFFFF"/>
        </a:dk2>
        <a:lt2>
          <a:srgbClr val="808000"/>
        </a:lt2>
        <a:accent1>
          <a:srgbClr val="99CC00"/>
        </a:accent1>
        <a:accent2>
          <a:srgbClr val="003300"/>
        </a:accent2>
        <a:accent3>
          <a:srgbClr val="ADB9AA"/>
        </a:accent3>
        <a:accent4>
          <a:srgbClr val="DCDCDC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3366"/>
        </a:lt1>
        <a:dk2>
          <a:srgbClr val="CCECFF"/>
        </a:dk2>
        <a:lt2>
          <a:srgbClr val="808080"/>
        </a:lt2>
        <a:accent1>
          <a:srgbClr val="33CCCC"/>
        </a:accent1>
        <a:accent2>
          <a:srgbClr val="006699"/>
        </a:accent2>
        <a:accent3>
          <a:srgbClr val="AAADB9"/>
        </a:accent3>
        <a:accent4>
          <a:srgbClr val="DCDCDC"/>
        </a:accent4>
        <a:accent5>
          <a:srgbClr val="ADE2E2"/>
        </a:accent5>
        <a:accent6>
          <a:srgbClr val="005B89"/>
        </a:accent6>
        <a:hlink>
          <a:srgbClr val="00FFFF"/>
        </a:hlink>
        <a:folHlink>
          <a:srgbClr val="00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66"/>
        </a:lt1>
        <a:dk2>
          <a:srgbClr val="FFFFFF"/>
        </a:dk2>
        <a:lt2>
          <a:srgbClr val="6666FF"/>
        </a:lt2>
        <a:accent1>
          <a:srgbClr val="33CCFF"/>
        </a:accent1>
        <a:accent2>
          <a:srgbClr val="0000FF"/>
        </a:accent2>
        <a:accent3>
          <a:srgbClr val="AAAAB9"/>
        </a:accent3>
        <a:accent4>
          <a:srgbClr val="DCDCDC"/>
        </a:accent4>
        <a:accent5>
          <a:srgbClr val="ADE2FF"/>
        </a:accent5>
        <a:accent6>
          <a:srgbClr val="0000E5"/>
        </a:accent6>
        <a:hlink>
          <a:srgbClr val="FFFF99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80"/>
        </a:lt1>
        <a:dk2>
          <a:srgbClr val="FFFFFF"/>
        </a:dk2>
        <a:lt2>
          <a:srgbClr val="000000"/>
        </a:lt2>
        <a:accent1>
          <a:srgbClr val="CC66FF"/>
        </a:accent1>
        <a:accent2>
          <a:srgbClr val="990099"/>
        </a:accent2>
        <a:accent3>
          <a:srgbClr val="C1AAC1"/>
        </a:accent3>
        <a:accent4>
          <a:srgbClr val="DCDCDC"/>
        </a:accent4>
        <a:accent5>
          <a:srgbClr val="E2B9FF"/>
        </a:accent5>
        <a:accent6>
          <a:srgbClr val="890089"/>
        </a:accent6>
        <a:hlink>
          <a:srgbClr val="FF9900"/>
        </a:hlink>
        <a:folHlink>
          <a:srgbClr val="FF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FFFFCC"/>
        </a:dk2>
        <a:lt2>
          <a:srgbClr val="FF3300"/>
        </a:lt2>
        <a:accent1>
          <a:srgbClr val="FF7C80"/>
        </a:accent1>
        <a:accent2>
          <a:srgbClr val="990000"/>
        </a:accent2>
        <a:accent3>
          <a:srgbClr val="C1AAAA"/>
        </a:accent3>
        <a:accent4>
          <a:srgbClr val="DCDCDC"/>
        </a:accent4>
        <a:accent5>
          <a:srgbClr val="FFBFC1"/>
        </a:accent5>
        <a:accent6>
          <a:srgbClr val="890000"/>
        </a:accent6>
        <a:hlink>
          <a:srgbClr val="FF66CC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7"/>
      </a:accent6>
      <a:hlink>
        <a:srgbClr val="CCCCFF"/>
      </a:hlink>
      <a:folHlink>
        <a:srgbClr val="B2B2B2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0</TotalTime>
  <Words>1935</Words>
  <Application>WPS 演示</Application>
  <PresentationFormat>在屏幕上显示</PresentationFormat>
  <Paragraphs>207</Paragraphs>
  <Slides>16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9" baseType="lpstr">
      <vt:lpstr>Arial</vt:lpstr>
      <vt:lpstr>宋体</vt:lpstr>
      <vt:lpstr>Wingdings</vt:lpstr>
      <vt:lpstr>Comic Sans MS</vt:lpstr>
      <vt:lpstr>Times New Roman</vt:lpstr>
      <vt:lpstr>华文行楷</vt:lpstr>
      <vt:lpstr>楷体_GB2312</vt:lpstr>
      <vt:lpstr>华文细黑</vt:lpstr>
      <vt:lpstr>Verdana</vt:lpstr>
      <vt:lpstr>黑体</vt:lpstr>
      <vt:lpstr>微软雅黑</vt:lpstr>
      <vt:lpstr>Arial Unicode MS</vt:lpstr>
      <vt:lpstr>Crayons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Administrator</cp:lastModifiedBy>
  <cp:revision>38</cp:revision>
  <dcterms:created xsi:type="dcterms:W3CDTF">2014-03-06T05:39:54Z</dcterms:created>
  <dcterms:modified xsi:type="dcterms:W3CDTF">2017-10-20T04:12:12Z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r8>1</vt:r8>
  </property>
  <property fmtid="{D5CDD505-2E9C-101B-9397-08002B2CF9AE}" pid="3" name="KSOProductBuildVer">
    <vt:lpwstr>2052-10.1.0.6875</vt:lpwstr>
  </property>
</Properties>
</file>