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319" r:id="rId4"/>
    <p:sldId id="349" r:id="rId5"/>
    <p:sldId id="299" r:id="rId6"/>
    <p:sldId id="322" r:id="rId7"/>
    <p:sldId id="376" r:id="rId8"/>
    <p:sldId id="400" r:id="rId9"/>
    <p:sldId id="375" r:id="rId10"/>
    <p:sldId id="401" r:id="rId11"/>
    <p:sldId id="304" r:id="rId12"/>
    <p:sldId id="423" r:id="rId13"/>
    <p:sldId id="422" r:id="rId14"/>
    <p:sldId id="306" r:id="rId15"/>
    <p:sldId id="331" r:id="rId16"/>
    <p:sldId id="324" r:id="rId17"/>
    <p:sldId id="332" r:id="rId18"/>
    <p:sldId id="326" r:id="rId19"/>
    <p:sldId id="335" r:id="rId20"/>
    <p:sldId id="276" r:id="rId21"/>
    <p:sldId id="323" r:id="rId22"/>
    <p:sldId id="334" r:id="rId23"/>
    <p:sldId id="327" r:id="rId24"/>
    <p:sldId id="313" r:id="rId25"/>
    <p:sldId id="330" r:id="rId26"/>
    <p:sldId id="329" r:id="rId27"/>
    <p:sldId id="317" r:id="rId28"/>
    <p:sldId id="333" r:id="rId29"/>
    <p:sldId id="280" r:id="rId30"/>
    <p:sldId id="320" r:id="rId31"/>
    <p:sldId id="336" r:id="rId32"/>
    <p:sldId id="337" r:id="rId33"/>
    <p:sldId id="424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1pPr>
    <a:lvl2pPr marL="457200" lvl="1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2pPr>
    <a:lvl3pPr marL="914400" lvl="2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3pPr>
    <a:lvl4pPr marL="1371600" lvl="3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4pPr>
    <a:lvl5pPr marL="1828800" lvl="4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5pPr>
    <a:lvl6pPr marL="2286000" lvl="5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6pPr>
    <a:lvl7pPr marL="2743200" lvl="6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7pPr>
    <a:lvl8pPr marL="3200400" lvl="7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8pPr>
    <a:lvl9pPr marL="3657600" lvl="8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0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00FF"/>
    <a:srgbClr val="9933FF"/>
    <a:srgbClr val="FF0000"/>
    <a:srgbClr val="285E62"/>
    <a:srgbClr val="FF3300"/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8914" name="组合 38913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38915" name="椭圆 38914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6" name="椭圆 38915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7" name="椭圆 38916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8" name="椭圆 38917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9" name="椭圆 38918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0" name="椭圆 38919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21" name="日期占位符 38920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 b="0"/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2" name="页脚占位符 3892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 b="0"/>
            </a:lvl1pPr>
          </a:lstStyle>
          <a:p>
            <a:pPr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3" name="灯片编号占位符 3892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 b="0"/>
            </a:lvl1pPr>
          </a:lstStyle>
          <a:p>
            <a:pPr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4" name="标题 3892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8925" name="副标题 38924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8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7891" name="组合 37890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37892" name="椭圆 37891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3" name="椭圆 37892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4" name="椭圆 37893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5" name="椭圆 37894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896" name="椭圆 37895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897" name="文本占位符 3789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7898" name="日期占位符 3789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 b="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9" name="页脚占位符 3789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 b="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灯片编号占位符 3789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1" name="标题 37900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2pPr>
      <a:lvl3pPr marL="914400" lvl="2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3pPr>
      <a:lvl4pPr marL="1371600" lvl="3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4pPr>
      <a:lvl5pPr marL="1828800" lvl="4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5pPr>
      <a:lvl6pPr marL="2286000" lvl="5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6pPr>
      <a:lvl7pPr marL="2743200" lvl="6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7pPr>
      <a:lvl8pPr marL="3200400" lvl="7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8pPr>
      <a:lvl9pPr marL="3657600" lvl="8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title"/>
          </p:nvPr>
        </p:nvSpPr>
        <p:spPr>
          <a:xfrm>
            <a:off x="1709738" y="1700213"/>
            <a:ext cx="5310187" cy="2663825"/>
          </a:xfrm>
          <a:ln/>
          <a:effectLst>
            <a:outerShdw dist="35921" dir="2699999" algn="ctr" rotWithShape="0">
              <a:schemeClr val="bg1"/>
            </a:outerShdw>
          </a:effectLst>
        </p:spPr>
        <p:txBody>
          <a:bodyPr anchor="ctr"/>
          <a:p>
            <a:pPr>
              <a:lnSpc>
                <a:spcPct val="160000"/>
              </a:lnSpc>
            </a:pPr>
            <a:r>
              <a:rPr lang="zh-CN" altLang="en-US" sz="6300" dirty="0">
                <a:solidFill>
                  <a:srgbClr val="FF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</a:t>
            </a:r>
            <a:r>
              <a:rPr lang="zh-CN" altLang="en-US" sz="6300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谢中书</a:t>
            </a:r>
            <a:r>
              <a:rPr lang="zh-CN" altLang="en-US" sz="6300" dirty="0">
                <a:solidFill>
                  <a:srgbClr val="FF66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书</a:t>
            </a:r>
            <a:br>
              <a:rPr lang="zh-CN" altLang="en-US" sz="6300" dirty="0">
                <a:solidFill>
                  <a:srgbClr val="FF6600"/>
                </a:solidFill>
                <a:latin typeface="方正琥珀简体" panose="02010601030101010101" pitchFamily="1" charset="-122"/>
                <a:ea typeface="方正琥珀简体" panose="02010601030101010101" pitchFamily="1" charset="-122"/>
              </a:rPr>
            </a:br>
            <a:r>
              <a:rPr lang="zh-CN" altLang="en-US" sz="6300" dirty="0">
                <a:solidFill>
                  <a:srgbClr val="FF6600"/>
                </a:solidFill>
              </a:rPr>
              <a:t>陶弘景</a:t>
            </a:r>
            <a:endParaRPr lang="zh-CN" altLang="en-US" sz="63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500" b="1" dirty="0">
                <a:solidFill>
                  <a:srgbClr val="990000"/>
                </a:solidFill>
                <a:latin typeface="方正琥珀简体" panose="02010601030101010101" pitchFamily="1" charset="-122"/>
                <a:ea typeface="方正琥珀简体" panose="02010601030101010101" pitchFamily="1" charset="-122"/>
              </a:rPr>
              <a:t>结合注释   合作译文</a:t>
            </a:r>
            <a:endParaRPr lang="zh-CN" altLang="en-US" sz="2500" b="1" dirty="0">
              <a:solidFill>
                <a:srgbClr val="990000"/>
              </a:solidFill>
              <a:latin typeface="方正琥珀简体" panose="02010601030101010101" pitchFamily="1" charset="-122"/>
              <a:ea typeface="方正琥珀简体" panose="02010601030101010101" pitchFamily="1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sz="half"/>
          </p:nvPr>
        </p:nvSpPr>
        <p:spPr>
          <a:xfrm>
            <a:off x="457200" y="1600200"/>
            <a:ext cx="4038600" cy="4530725"/>
          </a:xfrm>
          <a:solidFill>
            <a:schemeClr val="accent1"/>
          </a:solidFill>
          <a:ln>
            <a:solidFill>
              <a:srgbClr val="000000"/>
            </a:solidFill>
            <a:miter/>
          </a:ln>
        </p:spPr>
        <p:txBody>
          <a:bodyPr/>
          <a:lstStyle>
            <a:lvl1pPr lvl="0">
              <a:defRPr sz="2800"/>
            </a:lvl1pPr>
            <a:lvl2pPr lvl="1">
              <a:defRPr sz="2300"/>
            </a:lvl2pPr>
            <a:lvl3pPr lvl="2">
              <a:defRPr sz="21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endParaRPr lang="zh-CN" altLang="en-US" dirty="0"/>
          </a:p>
        </p:txBody>
      </p:sp>
      <p:sp>
        <p:nvSpPr>
          <p:cNvPr id="12292" name="Rectangle 4"/>
          <p:cNvSpPr>
            <a:spLocks noGrp="1"/>
          </p:cNvSpPr>
          <p:nvPr>
            <p:ph type="body" sz="half"/>
          </p:nvPr>
        </p:nvSpPr>
        <p:spPr>
          <a:xfrm>
            <a:off x="4716463" y="1811338"/>
            <a:ext cx="4186237" cy="4425950"/>
          </a:xfrm>
          <a:ln/>
        </p:spPr>
        <p:txBody>
          <a:bodyPr/>
          <a:lstStyle>
            <a:lvl1pPr lvl="0">
              <a:defRPr sz="2800"/>
            </a:lvl1pPr>
            <a:lvl2pPr lvl="1">
              <a:defRPr sz="2300"/>
            </a:lvl2pPr>
            <a:lvl3pPr lvl="2">
              <a:defRPr sz="21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</a:rPr>
              <a:t>提示：</a:t>
            </a:r>
            <a:endParaRPr lang="zh-CN" altLang="en-US" b="1" dirty="0">
              <a:solidFill>
                <a:schemeClr val="accent2"/>
              </a:solidFill>
            </a:endParaRPr>
          </a:p>
          <a:p>
            <a:pPr lvl="0">
              <a:lnSpc>
                <a:spcPct val="120000"/>
              </a:lnSpc>
              <a:buNone/>
            </a:pPr>
            <a:r>
              <a:rPr lang="zh-CN" altLang="en-US" b="1" dirty="0">
                <a:solidFill>
                  <a:schemeClr val="hlink"/>
                </a:solidFill>
              </a:rPr>
              <a:t>   </a:t>
            </a:r>
            <a:r>
              <a:rPr lang="en-US" altLang="zh-CN" b="1">
                <a:solidFill>
                  <a:schemeClr val="accent2"/>
                </a:solidFill>
              </a:rPr>
              <a:t>1</a:t>
            </a:r>
            <a:r>
              <a:rPr lang="zh-CN" altLang="en-US" b="1" dirty="0">
                <a:solidFill>
                  <a:schemeClr val="accent2"/>
                </a:solidFill>
              </a:rPr>
              <a:t>、把单音节变双音节。</a:t>
            </a:r>
            <a:endParaRPr lang="zh-CN" altLang="en-US" b="1" dirty="0">
              <a:solidFill>
                <a:schemeClr val="accent2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altLang="zh-CN" b="1">
                <a:solidFill>
                  <a:schemeClr val="accent2"/>
                </a:solidFill>
              </a:rPr>
              <a:t>2</a:t>
            </a:r>
            <a:r>
              <a:rPr lang="zh-CN" altLang="en-US" b="1" dirty="0">
                <a:solidFill>
                  <a:schemeClr val="accent2"/>
                </a:solidFill>
              </a:rPr>
              <a:t>、结合句意，把省略的成分补充完整</a:t>
            </a:r>
            <a:endParaRPr lang="zh-CN" altLang="en-US" b="1" dirty="0">
              <a:solidFill>
                <a:schemeClr val="accent2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altLang="zh-CN" b="1">
                <a:solidFill>
                  <a:schemeClr val="accent2"/>
                </a:solidFill>
              </a:rPr>
              <a:t>3</a:t>
            </a:r>
            <a:r>
              <a:rPr lang="zh-CN" altLang="en-US" b="1" dirty="0">
                <a:solidFill>
                  <a:schemeClr val="accent2"/>
                </a:solidFill>
              </a:rPr>
              <a:t>、揣摩句意，合理调整。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12293" name="Picture 5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557338"/>
            <a:ext cx="4032250" cy="4608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  <a:ln/>
        </p:spPr>
        <p:txBody>
          <a:bodyPr anchor="ctr"/>
          <a:p>
            <a:r>
              <a:rPr lang="zh-CN" altLang="en-US" sz="3400" b="1" dirty="0">
                <a:ea typeface="华文行楷" panose="02010800040101010101" pitchFamily="2" charset="-122"/>
              </a:rPr>
              <a:t>三、再读课文，理清文章思路。</a:t>
            </a:r>
            <a:endParaRPr lang="zh-CN" altLang="en-US" sz="3400" b="1" dirty="0">
              <a:ea typeface="华文行楷" panose="02010800040101010101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/>
          </p:nvPr>
        </p:nvSpPr>
        <p:spPr>
          <a:xfrm>
            <a:off x="900113" y="1987550"/>
            <a:ext cx="6911975" cy="2740025"/>
          </a:xfrm>
          <a:ln/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33CC"/>
                </a:solidFill>
                <a:ea typeface="华文行楷" panose="02010800040101010101" pitchFamily="2" charset="-122"/>
              </a:rPr>
              <a:t>本文虽属山水小品文，可是作者仍精心布局，全文可分为三部分，看看应该如何分才好？三部分之间有何联系？</a:t>
            </a:r>
            <a:endParaRPr lang="zh-CN" altLang="en-US" sz="3600" b="1" dirty="0">
              <a:solidFill>
                <a:srgbClr val="0033CC"/>
              </a:solidFill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Text Box 3"/>
          <p:cNvSpPr txBox="1"/>
          <p:nvPr/>
        </p:nvSpPr>
        <p:spPr>
          <a:xfrm>
            <a:off x="323850" y="549275"/>
            <a:ext cx="3924300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答谢中书书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陶弘景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山川之美，古来共谈。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高峰入云，清流见底。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两岸石壁，五色交辉。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青林翠竹，四时俱备。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晓雾将歇，猿鸟乱鸣；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夕日欲颓，沉鳞竞跃。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实是欲界之仙都。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自康乐以来，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未复有能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其奇者。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AutoShape 4"/>
          <p:cNvSpPr/>
          <p:nvPr/>
        </p:nvSpPr>
        <p:spPr>
          <a:xfrm>
            <a:off x="3924300" y="620713"/>
            <a:ext cx="4716463" cy="692150"/>
          </a:xfrm>
          <a:prstGeom prst="wedgeRoundRectCallout">
            <a:avLst>
              <a:gd name="adj1" fmla="val -52694"/>
              <a:gd name="adj2" fmla="val 71102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一、总起句，以感慨发端。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AutoShape 5"/>
          <p:cNvSpPr/>
          <p:nvPr/>
        </p:nvSpPr>
        <p:spPr>
          <a:xfrm>
            <a:off x="3779838" y="1989138"/>
            <a:ext cx="215900" cy="1368425"/>
          </a:xfrm>
          <a:prstGeom prst="rightBrace">
            <a:avLst>
              <a:gd name="adj1" fmla="val 5281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AutoShape 6"/>
          <p:cNvSpPr/>
          <p:nvPr/>
        </p:nvSpPr>
        <p:spPr>
          <a:xfrm>
            <a:off x="3779838" y="3789363"/>
            <a:ext cx="215900" cy="86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AutoShape 7"/>
          <p:cNvSpPr/>
          <p:nvPr/>
        </p:nvSpPr>
        <p:spPr>
          <a:xfrm>
            <a:off x="3492500" y="5013325"/>
            <a:ext cx="360363" cy="1368425"/>
          </a:xfrm>
          <a:prstGeom prst="rightBrace">
            <a:avLst>
              <a:gd name="adj1" fmla="val 3164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AutoShape 8"/>
          <p:cNvSpPr/>
          <p:nvPr/>
        </p:nvSpPr>
        <p:spPr>
          <a:xfrm>
            <a:off x="4140200" y="1557338"/>
            <a:ext cx="4824413" cy="1368425"/>
          </a:xfrm>
          <a:prstGeom prst="wedgeRoundRectCallout">
            <a:avLst>
              <a:gd name="adj1" fmla="val -54903"/>
              <a:gd name="adj2" fmla="val 38282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>
              <a:spcBef>
                <a:spcPct val="50000"/>
              </a:spcBef>
            </a:pPr>
            <a:r>
              <a:rPr lang="en-US" altLang="zh-CN" sz="280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、先仰视“高峰如云”，再俯瞰“清流见底”，再平视“两岸石壁”、“青林翠竹”。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9" name="AutoShape 9"/>
          <p:cNvSpPr/>
          <p:nvPr/>
        </p:nvSpPr>
        <p:spPr>
          <a:xfrm>
            <a:off x="4427538" y="3860800"/>
            <a:ext cx="4105275" cy="1008063"/>
          </a:xfrm>
          <a:prstGeom prst="wedgeRoundRectCallout">
            <a:avLst>
              <a:gd name="adj1" fmla="val -61023"/>
              <a:gd name="adj2" fmla="val -18347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>
              <a:spcBef>
                <a:spcPct val="50000"/>
              </a:spcBef>
            </a:pPr>
            <a:r>
              <a:rPr lang="en-US" altLang="zh-CN" sz="280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、最后分“晓”与“夕”两层来写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0" name="AutoShape 10"/>
          <p:cNvSpPr/>
          <p:nvPr/>
        </p:nvSpPr>
        <p:spPr>
          <a:xfrm>
            <a:off x="4067175" y="5661025"/>
            <a:ext cx="4032250" cy="936625"/>
          </a:xfrm>
          <a:prstGeom prst="wedgeRoundRectCallout">
            <a:avLst>
              <a:gd name="adj1" fmla="val -55986"/>
              <a:gd name="adj2" fmla="val -54745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三、感慨自然之美景。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结束全文</a:t>
            </a:r>
            <a:r>
              <a:rPr lang="en-US" altLang="zh-CN" sz="280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呼应前文。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1" name="AutoShape 11"/>
          <p:cNvSpPr/>
          <p:nvPr/>
        </p:nvSpPr>
        <p:spPr>
          <a:xfrm>
            <a:off x="3995738" y="1989138"/>
            <a:ext cx="360362" cy="2376487"/>
          </a:xfrm>
          <a:prstGeom prst="rightBrace">
            <a:avLst>
              <a:gd name="adj1" fmla="val 54956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endParaRPr lang="zh-CN" altLang="en-US" sz="24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2" name="AutoShape 12"/>
          <p:cNvSpPr/>
          <p:nvPr/>
        </p:nvSpPr>
        <p:spPr>
          <a:xfrm>
            <a:off x="4427538" y="2997200"/>
            <a:ext cx="4537075" cy="692150"/>
          </a:xfrm>
          <a:prstGeom prst="wedgeRoundRectCallout">
            <a:avLst>
              <a:gd name="adj1" fmla="val -53847"/>
              <a:gd name="adj2" fmla="val -27981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二、分写山水景物的美。</a:t>
            </a:r>
            <a:endParaRPr lang="zh-CN" altLang="en-US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3400" b="1" dirty="0">
                <a:solidFill>
                  <a:srgbClr val="990000"/>
                </a:solidFill>
                <a:latin typeface="方正琥珀简体" panose="02010601030101010101" pitchFamily="1" charset="-122"/>
                <a:ea typeface="方正琥珀简体" panose="02010601030101010101" pitchFamily="1" charset="-122"/>
              </a:rPr>
              <a:t>思考探究   深入理解</a:t>
            </a:r>
            <a:endParaRPr lang="zh-CN" altLang="en-US" sz="3400" b="1" dirty="0">
              <a:solidFill>
                <a:srgbClr val="990000"/>
              </a:solidFill>
              <a:latin typeface="方正琥珀简体" panose="02010601030101010101" pitchFamily="1" charset="-122"/>
              <a:ea typeface="方正琥珀简体" panose="02010601030101010101" pitchFamily="1" charset="-122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>
          <a:xfrm>
            <a:off x="971550" y="1196975"/>
            <a:ext cx="7056438" cy="4857750"/>
          </a:xfrm>
          <a:ln/>
        </p:spPr>
        <p:txBody>
          <a:bodyPr/>
          <a:p>
            <a:pPr>
              <a:lnSpc>
                <a:spcPct val="140000"/>
              </a:lnSpc>
            </a:pPr>
            <a:r>
              <a:rPr lang="zh-CN" altLang="en-US" b="1" dirty="0"/>
              <a:t>讨论探究：</a:t>
            </a:r>
            <a:endParaRPr lang="zh-CN" altLang="en-US" b="1" dirty="0"/>
          </a:p>
          <a:p>
            <a:pPr>
              <a:lnSpc>
                <a:spcPct val="140000"/>
              </a:lnSpc>
              <a:buNone/>
            </a:pPr>
            <a:r>
              <a:rPr lang="en-US" altLang="zh-CN" b="1">
                <a:solidFill>
                  <a:schemeClr val="accent2"/>
                </a:solidFill>
              </a:rPr>
              <a:t>1</a:t>
            </a:r>
            <a:r>
              <a:rPr lang="zh-CN" altLang="en-US" b="1" dirty="0">
                <a:solidFill>
                  <a:schemeClr val="accent2"/>
                </a:solidFill>
              </a:rPr>
              <a:t>、本文的主要内容是什么？</a:t>
            </a:r>
            <a:endParaRPr lang="zh-CN" altLang="en-US" b="1" dirty="0">
              <a:solidFill>
                <a:srgbClr val="003399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b="1">
                <a:solidFill>
                  <a:schemeClr val="accent2"/>
                </a:solidFill>
              </a:rPr>
              <a:t>2</a:t>
            </a:r>
            <a:r>
              <a:rPr lang="zh-CN" altLang="en-US" b="1" dirty="0">
                <a:solidFill>
                  <a:schemeClr val="accent2"/>
                </a:solidFill>
              </a:rPr>
              <a:t>、文中具体描写景物的句子是哪些？作者都描写了哪些景物？</a:t>
            </a:r>
            <a:endParaRPr lang="zh-CN" altLang="en-US" b="1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b="1">
                <a:solidFill>
                  <a:schemeClr val="accent2"/>
                </a:solidFill>
              </a:rPr>
              <a:t>3</a:t>
            </a:r>
            <a:r>
              <a:rPr lang="zh-CN" altLang="en-US" b="1" dirty="0">
                <a:solidFill>
                  <a:schemeClr val="accent2"/>
                </a:solidFill>
              </a:rPr>
              <a:t>、作者分别从哪些角度对景物进行描写？运用了什么描写方法？</a:t>
            </a:r>
            <a:endParaRPr lang="zh-CN" altLang="en-US" b="1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  <a:buNone/>
            </a:pPr>
            <a:endParaRPr lang="zh-CN" alt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charRg st="6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charRg st="6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charRg st="2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charRg st="2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charRg st="4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147050" cy="1209675"/>
          </a:xfrm>
          <a:ln/>
        </p:spPr>
        <p:txBody>
          <a:bodyPr anchor="ctr"/>
          <a:p>
            <a:r>
              <a:rPr lang="zh-CN" altLang="en-US" sz="3000" dirty="0"/>
              <a:t>本文的主要内容</a:t>
            </a:r>
            <a:br>
              <a:rPr lang="zh-CN" altLang="en-US" sz="3000" dirty="0"/>
            </a:br>
            <a:endParaRPr lang="zh-CN" altLang="en-US" sz="3000" dirty="0"/>
          </a:p>
        </p:txBody>
      </p:sp>
      <p:sp>
        <p:nvSpPr>
          <p:cNvPr id="17411" name="Rectangle 3"/>
          <p:cNvSpPr>
            <a:spLocks noGrp="1"/>
          </p:cNvSpPr>
          <p:nvPr>
            <p:ph type="body"/>
          </p:nvPr>
        </p:nvSpPr>
        <p:spPr>
          <a:xfrm>
            <a:off x="457200" y="1052513"/>
            <a:ext cx="8229600" cy="5073650"/>
          </a:xfrm>
          <a:ln/>
        </p:spPr>
        <p:txBody>
          <a:bodyPr/>
          <a:p>
            <a:pPr>
              <a:lnSpc>
                <a:spcPct val="125000"/>
              </a:lnSpc>
            </a:pPr>
            <a:endParaRPr lang="zh-CN" altLang="en-US" dirty="0"/>
          </a:p>
          <a:p>
            <a:pPr>
              <a:lnSpc>
                <a:spcPct val="125000"/>
              </a:lnSpc>
              <a:buNone/>
            </a:pPr>
            <a:r>
              <a:rPr lang="zh-CN" altLang="en-US" dirty="0"/>
              <a:t>   </a:t>
            </a:r>
            <a:endParaRPr lang="zh-CN" altLang="en-US" dirty="0"/>
          </a:p>
        </p:txBody>
      </p:sp>
      <p:sp>
        <p:nvSpPr>
          <p:cNvPr id="17412" name="Text Box 4"/>
          <p:cNvSpPr txBox="1"/>
          <p:nvPr/>
        </p:nvSpPr>
        <p:spPr>
          <a:xfrm>
            <a:off x="1763713" y="2276475"/>
            <a:ext cx="5616575" cy="234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6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本文以清峻的笔触</a:t>
            </a:r>
            <a:endParaRPr lang="zh-CN" altLang="en-US" sz="40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lnSpc>
                <a:spcPct val="160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描绘了秀美的山川景色</a:t>
            </a:r>
            <a:endParaRPr lang="zh-CN" altLang="en-US" sz="40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1779588" y="3573463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1258888" y="3213100"/>
            <a:ext cx="5400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Rectangle 7"/>
          <p:cNvSpPr/>
          <p:nvPr/>
        </p:nvSpPr>
        <p:spPr>
          <a:xfrm>
            <a:off x="1403350" y="3213100"/>
            <a:ext cx="51847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endParaRPr lang="zh-CN" altLang="en-US" sz="24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endParaRPr lang="zh-CN" altLang="en-US" sz="24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1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504825"/>
          </a:xfrm>
          <a:ln/>
        </p:spPr>
        <p:txBody>
          <a:bodyPr anchor="ctr"/>
          <a:p>
            <a:r>
              <a:rPr lang="zh-CN" altLang="en-US" sz="3000" dirty="0"/>
              <a:t>具体描绘山川之美的句子：</a:t>
            </a:r>
            <a:endParaRPr lang="zh-CN" altLang="en-US" sz="3000" dirty="0"/>
          </a:p>
        </p:txBody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xfrm>
            <a:off x="1042988" y="1773238"/>
            <a:ext cx="7632700" cy="4181475"/>
          </a:xfrm>
          <a:ln/>
        </p:spPr>
        <p:txBody>
          <a:bodyPr/>
          <a:p>
            <a:pPr>
              <a:lnSpc>
                <a:spcPct val="150000"/>
              </a:lnSpc>
              <a:buNone/>
            </a:pPr>
            <a:r>
              <a:rPr lang="zh-CN" altLang="en-US" b="1" dirty="0"/>
              <a:t>   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高峰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入云，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清流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见底。两岸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石壁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，五色交辉。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青林翠竹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，四时俱备。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晓雾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将歇，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猿鸟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乱鸣；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夕日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欲颓，</a:t>
            </a:r>
            <a:r>
              <a:rPr lang="zh-CN" altLang="en-US" sz="3600" b="1" dirty="0">
                <a:solidFill>
                  <a:srgbClr val="FF0000"/>
                </a:solidFill>
                <a:ea typeface="楷体_GB2312" panose="02010609030101010101" pitchFamily="49" charset="-122"/>
              </a:rPr>
              <a:t>沉鳞</a:t>
            </a:r>
            <a:r>
              <a:rPr lang="zh-CN" altLang="en-US" sz="3600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竞跃。</a:t>
            </a:r>
            <a:endParaRPr lang="zh-CN" altLang="en-US" sz="3600" b="1" dirty="0">
              <a:solidFill>
                <a:schemeClr val="accent2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550863" y="534988"/>
            <a:ext cx="7920037" cy="649287"/>
          </a:xfrm>
          <a:ln/>
        </p:spPr>
        <p:txBody>
          <a:bodyPr anchor="ctr"/>
          <a:p>
            <a:r>
              <a:rPr lang="zh-CN" altLang="en-US" sz="2500" b="1" dirty="0"/>
              <a:t>景物描写方法：</a:t>
            </a:r>
            <a:endParaRPr lang="zh-CN" altLang="en-US" sz="2500" b="1" dirty="0"/>
          </a:p>
        </p:txBody>
      </p:sp>
      <p:sp>
        <p:nvSpPr>
          <p:cNvPr id="19459" name="Rectangle 3"/>
          <p:cNvSpPr>
            <a:spLocks noGrp="1"/>
          </p:cNvSpPr>
          <p:nvPr>
            <p:ph type="body"/>
          </p:nvPr>
        </p:nvSpPr>
        <p:spPr>
          <a:xfrm>
            <a:off x="611188" y="1268413"/>
            <a:ext cx="7715250" cy="647700"/>
          </a:xfrm>
          <a:ln/>
        </p:spPr>
        <p:txBody>
          <a:bodyPr/>
          <a:p>
            <a:pPr>
              <a:buNone/>
            </a:pPr>
            <a:r>
              <a:rPr lang="en-US" altLang="zh-CN" sz="2800" b="1"/>
              <a:t>1</a:t>
            </a:r>
            <a:r>
              <a:rPr lang="zh-CN" altLang="en-US" sz="2800" b="1" dirty="0"/>
              <a:t>、多种视角相结合</a:t>
            </a:r>
            <a:endParaRPr lang="zh-CN" altLang="en-US" b="1" dirty="0"/>
          </a:p>
        </p:txBody>
      </p:sp>
      <p:sp>
        <p:nvSpPr>
          <p:cNvPr id="19460" name="Text Box 4"/>
          <p:cNvSpPr txBox="1"/>
          <p:nvPr/>
        </p:nvSpPr>
        <p:spPr>
          <a:xfrm>
            <a:off x="1116013" y="1916113"/>
            <a:ext cx="74168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仰视：高峰入云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俯视：清流见底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平视：两岸石壁 ，五色交辉。 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青林翠竹，四时俱备。（静景）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258888" y="4365625"/>
            <a:ext cx="64801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晓雾将歇（静），猿鸟乱鸣（动）；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夕日欲颓（静），沉鳞竞跃（动）</a:t>
            </a:r>
            <a:endParaRPr lang="zh-CN" altLang="en-US" sz="2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612775" y="3716338"/>
            <a:ext cx="62642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20000"/>
              </a:spcBef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、时间上：早晚结合：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682625" y="5589588"/>
            <a:ext cx="5905500" cy="433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、动静结合（形体、声响方面 ）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45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7" dur="indefinite"/>
                                        <p:tgtEl>
                                          <p:spTgt spid="1945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  <p:bldP spid="19461" grpId="0"/>
      <p:bldP spid="19462" grpId="0"/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2987675" y="115888"/>
            <a:ext cx="2447925" cy="765175"/>
          </a:xfrm>
          <a:ln/>
        </p:spPr>
        <p:txBody>
          <a:bodyPr anchor="ctr"/>
          <a:p>
            <a:r>
              <a:rPr lang="zh-CN" altLang="en-US" sz="3400" dirty="0">
                <a:solidFill>
                  <a:srgbClr val="990000"/>
                </a:solidFill>
              </a:rPr>
              <a:t>品味赏析</a:t>
            </a:r>
            <a:endParaRPr lang="zh-CN" altLang="en-US" sz="3400" dirty="0">
              <a:solidFill>
                <a:srgbClr val="990000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xfrm>
            <a:off x="971550" y="981075"/>
            <a:ext cx="7704138" cy="1511300"/>
          </a:xfrm>
          <a:ln/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“晓雾将歇，猿鸟乱鸣”描绘了怎样的画面？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“乱”字用的好不好？为什么？</a:t>
            </a:r>
            <a:endParaRPr lang="zh-CN" altLang="en-US" sz="28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accent2"/>
                </a:solidFill>
              </a:rPr>
              <a:t>文中类似的词语还有什么？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611188" y="2636838"/>
            <a:ext cx="8281987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清晨的薄雾将要消散的时候，起伏的群山和青林翠竹中传来猿、鸟此起彼伏的鸣叫声。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猿鸟乱鸣，渲染了山林中万物清晨醒来的欢欣热闹，为幽静秀美的山川增添了勃勃生机。</a:t>
            </a:r>
            <a:endParaRPr lang="zh-CN" altLang="en-US" sz="2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395288" y="4724400"/>
            <a:ext cx="84978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“乱”把猿鸟的动作、声音活动的状态准确的表现出来。</a:t>
            </a:r>
            <a:endParaRPr lang="zh-CN" altLang="en-US" sz="28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类似的词语还有：</a:t>
            </a:r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“交”、“将”、“欲”、“竞”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1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charRg st="21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语言特点：</a:t>
            </a:r>
            <a:endParaRPr lang="zh-CN" altLang="en-US" dirty="0"/>
          </a:p>
        </p:txBody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/>
          <a:p>
            <a:r>
              <a:rPr lang="en-US" altLang="zh-CN"/>
              <a:t>1</a:t>
            </a:r>
            <a:r>
              <a:rPr lang="zh-CN" altLang="en-US" dirty="0"/>
              <a:t>、用词方面：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endParaRPr lang="zh-CN" altLang="en-US" dirty="0"/>
          </a:p>
          <a:p>
            <a:r>
              <a:rPr lang="en-US" altLang="zh-CN"/>
              <a:t>2</a:t>
            </a:r>
            <a:r>
              <a:rPr lang="zh-CN" altLang="en-US" dirty="0"/>
              <a:t>、句式方面：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1508" name="Text Box 4"/>
          <p:cNvSpPr txBox="1"/>
          <p:nvPr/>
        </p:nvSpPr>
        <p:spPr>
          <a:xfrm>
            <a:off x="1258888" y="2349500"/>
            <a:ext cx="4608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简洁凝练，准确生动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376238" y="3860800"/>
            <a:ext cx="5564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1187450" y="4292600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四言为主，骈、散结合。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29600" cy="1143000"/>
          </a:xfrm>
          <a:ln/>
        </p:spPr>
        <p:txBody>
          <a:bodyPr anchor="ctr"/>
          <a:p>
            <a:r>
              <a:rPr lang="zh-CN" altLang="en-US" sz="2100" dirty="0"/>
              <a:t>        </a:t>
            </a:r>
            <a:endParaRPr lang="zh-CN" altLang="en-US" sz="2100" dirty="0"/>
          </a:p>
        </p:txBody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>
          <a:xfrm>
            <a:off x="971550" y="476250"/>
            <a:ext cx="6624638" cy="2376488"/>
          </a:xfrm>
          <a:ln/>
        </p:spPr>
        <p:txBody>
          <a:bodyPr/>
          <a:p>
            <a:pPr>
              <a:buNone/>
            </a:pPr>
            <a:r>
              <a:rPr lang="zh-CN" altLang="en-US" dirty="0"/>
              <a:t>思想探究：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sz="2800" dirty="0"/>
              <a:t>“自康乐以来，未复有能与其奇者”隐含着什么感情？</a:t>
            </a:r>
            <a:endParaRPr lang="zh-CN" altLang="en-US" sz="3600" dirty="0">
              <a:solidFill>
                <a:schemeClr val="accent2"/>
              </a:solidFill>
              <a:ea typeface="楷体_GB2312" panose="02010609030101010101" pitchFamily="49" charset="-122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-566737" y="2565400"/>
            <a:ext cx="7802562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4" eaLnBrk="1" fontAlgn="base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自谢灵运以来，就再也没有能欣赏这奇丽景色的了，但作者却能从中发现无尽的妙处，带有</a:t>
            </a:r>
            <a:r>
              <a:rPr lang="zh-CN" altLang="en-US" sz="3600" b="1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自豪之感，也有与谢灵运比肩之意。</a:t>
            </a:r>
            <a:endParaRPr lang="zh-CN" altLang="en-US" sz="3600" b="1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53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253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531">
                                            <p:txEl>
                                              <p:charRg st="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22531">
                                            <p:txEl>
                                              <p:charRg st="7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allAtOnce"/>
      <p:bldP spid="22532" grpId="0"/>
      <p:bldP spid="225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7600" dirty="0">
                <a:solidFill>
                  <a:srgbClr val="003399"/>
                </a:solidFill>
              </a:rPr>
              <a:t>答</a:t>
            </a:r>
            <a:r>
              <a:rPr lang="zh-CN" altLang="en-US" sz="7600" dirty="0"/>
              <a:t>谢中书</a:t>
            </a:r>
            <a:r>
              <a:rPr lang="zh-CN" altLang="en-US" sz="7600" dirty="0">
                <a:solidFill>
                  <a:srgbClr val="A50021"/>
                </a:solidFill>
              </a:rPr>
              <a:t>书</a:t>
            </a:r>
            <a:endParaRPr lang="zh-CN" altLang="en-US" sz="7600" dirty="0">
              <a:solidFill>
                <a:srgbClr val="A50021"/>
              </a:solidFill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323850" y="2133600"/>
            <a:ext cx="8424863" cy="3382963"/>
          </a:xfrm>
          <a:ln/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6600" dirty="0">
                <a:solidFill>
                  <a:srgbClr val="FF3300"/>
                </a:solidFill>
              </a:rPr>
              <a:t>书：</a:t>
            </a:r>
            <a:endParaRPr lang="zh-CN" altLang="en-US" sz="66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  </a:t>
            </a:r>
            <a:r>
              <a:rPr lang="zh-CN" altLang="en-US" sz="4800" dirty="0">
                <a:solidFill>
                  <a:schemeClr val="tx2"/>
                </a:solidFill>
              </a:rPr>
              <a:t>即书信，古人的书信又叫“尺牍”或 曰</a:t>
            </a:r>
            <a:r>
              <a:rPr lang="en-US" altLang="zh-CN" sz="4800">
                <a:solidFill>
                  <a:schemeClr val="tx2"/>
                </a:solidFill>
              </a:rPr>
              <a:t>“</a:t>
            </a:r>
            <a:r>
              <a:rPr lang="zh-CN" altLang="en-US" sz="4800" dirty="0">
                <a:solidFill>
                  <a:schemeClr val="tx2"/>
                </a:solidFill>
              </a:rPr>
              <a:t>信札”，是一种应用性文体，多记事陈情。</a:t>
            </a:r>
            <a:endParaRPr lang="zh-CN" altLang="en-US" sz="48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sz="5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3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7772400" cy="1727200"/>
          </a:xfrm>
          <a:ln/>
        </p:spPr>
        <p:txBody>
          <a:bodyPr anchor="ctr"/>
          <a:p>
            <a:r>
              <a:rPr lang="zh-CN" altLang="en-US" sz="2500" b="1" dirty="0"/>
              <a:t>王国维说：“一切景语皆情语。”这篇短文写自然景物，表达了作者什么样的思想感情？</a:t>
            </a:r>
            <a:endParaRPr lang="zh-CN" altLang="en-US" sz="2500" b="1" dirty="0"/>
          </a:p>
        </p:txBody>
      </p:sp>
      <p:sp>
        <p:nvSpPr>
          <p:cNvPr id="23555" name="Rectangle 3"/>
          <p:cNvSpPr>
            <a:spLocks noGrp="1"/>
          </p:cNvSpPr>
          <p:nvPr>
            <p:ph type="body"/>
          </p:nvPr>
        </p:nvSpPr>
        <p:spPr>
          <a:xfrm>
            <a:off x="601663" y="2636838"/>
            <a:ext cx="7931150" cy="3889375"/>
          </a:xfrm>
          <a:ln/>
        </p:spPr>
        <p:txBody>
          <a:bodyPr/>
          <a:p>
            <a:pPr>
              <a:lnSpc>
                <a:spcPct val="140000"/>
              </a:lnSpc>
            </a:pPr>
            <a:r>
              <a:rPr lang="zh-CN" altLang="en-US" sz="4400" b="1" dirty="0">
                <a:ea typeface="楷体_GB2312" panose="02010609030101010101" pitchFamily="49" charset="-122"/>
              </a:rPr>
              <a:t>表达了作者沉醉山水的愉悦之情和与古今知音共赏美景的得意之感。</a:t>
            </a:r>
            <a:endParaRPr lang="zh-CN" altLang="en-US" sz="4400" b="1" dirty="0"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dirty="0"/>
              <a:t>再读课文</a:t>
            </a:r>
            <a:endParaRPr lang="zh-CN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type="body"/>
          </p:nvPr>
        </p:nvSpPr>
        <p:spPr>
          <a:xfrm>
            <a:off x="1512888" y="1655763"/>
            <a:ext cx="5832475" cy="4470400"/>
          </a:xfrm>
          <a:ln/>
        </p:spPr>
        <p:txBody>
          <a:bodyPr/>
          <a:p>
            <a:r>
              <a:rPr lang="zh-CN" altLang="en-US" dirty="0"/>
              <a:t>看   图   试   诵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?ResID=5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628775"/>
            <a:ext cx="5580063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3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/>
            <a:endParaRPr lang="zh-CN" altLang="en-US" sz="4400" b="0" dirty="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4038600" y="6229350"/>
            <a:ext cx="260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/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66FFFF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1476375" y="404813"/>
            <a:ext cx="60483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4800" b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山川之美，古来共谈</a:t>
            </a:r>
            <a:endParaRPr lang="zh-CN" altLang="en-US" sz="4800" b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3352800" cy="1143000"/>
          </a:xfrm>
          <a:ln/>
        </p:spPr>
        <p:txBody>
          <a:bodyPr anchor="ctr"/>
          <a:p>
            <a:r>
              <a:rPr lang="zh-CN" altLang="en-US" sz="3000" dirty="0"/>
              <a:t>高峰入云</a:t>
            </a:r>
            <a:endParaRPr lang="zh-CN" altLang="en-US" sz="3000" dirty="0"/>
          </a:p>
        </p:txBody>
      </p:sp>
      <p:pic>
        <p:nvPicPr>
          <p:cNvPr id="25603" name="Picture 3" descr="pic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196975"/>
            <a:ext cx="4184650" cy="532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 Box 4"/>
          <p:cNvSpPr txBox="1"/>
          <p:nvPr/>
        </p:nvSpPr>
        <p:spPr>
          <a:xfrm>
            <a:off x="4859338" y="549275"/>
            <a:ext cx="2252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/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清流见底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5" name="Picture 5" descr="16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412875"/>
            <a:ext cx="4176712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6" descr="清流见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7563"/>
            <a:ext cx="4572000" cy="278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两岸石壁，五色交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908050"/>
            <a:ext cx="6516688" cy="488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1042988" y="260350"/>
            <a:ext cx="5689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两岸石壁，五色交辉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青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484313"/>
            <a:ext cx="6443662" cy="483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翠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12875"/>
            <a:ext cx="6516687" cy="488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4"/>
          <p:cNvSpPr txBox="1"/>
          <p:nvPr/>
        </p:nvSpPr>
        <p:spPr>
          <a:xfrm>
            <a:off x="755650" y="260350"/>
            <a:ext cx="69119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4800" b="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青林翠竹，四时俱备</a:t>
            </a:r>
            <a:r>
              <a:rPr lang="zh-CN" altLang="en-US" sz="4800" b="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4800" b="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27088" y="260350"/>
            <a:ext cx="6551612" cy="1439863"/>
          </a:xfrm>
          <a:ln/>
        </p:spPr>
        <p:txBody>
          <a:bodyPr anchor="ctr"/>
          <a:p>
            <a:r>
              <a:rPr lang="zh-CN" altLang="en-US" sz="3000" dirty="0">
                <a:latin typeface="宋体" panose="02010600030101010101" pitchFamily="2" charset="-122"/>
              </a:rPr>
              <a:t>晓雾将歇 ，猿鸟乱鸣</a:t>
            </a:r>
            <a:br>
              <a:rPr lang="zh-CN" altLang="en-US" sz="3000" dirty="0">
                <a:latin typeface="宋体" panose="02010600030101010101" pitchFamily="2" charset="-122"/>
              </a:rPr>
            </a:br>
            <a:endParaRPr lang="zh-CN" altLang="en-US" sz="3000" dirty="0">
              <a:latin typeface="宋体" panose="02010600030101010101" pitchFamily="2" charset="-122"/>
            </a:endParaRPr>
          </a:p>
        </p:txBody>
      </p:sp>
      <p:pic>
        <p:nvPicPr>
          <p:cNvPr id="28675" name="Picture 3" descr="pic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412875"/>
            <a:ext cx="6840537" cy="455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7427913" cy="1143000"/>
          </a:xfrm>
          <a:ln/>
        </p:spPr>
        <p:txBody>
          <a:bodyPr anchor="ctr"/>
          <a:p>
            <a:r>
              <a:rPr lang="zh-CN" altLang="en-US" sz="3000" dirty="0">
                <a:latin typeface="宋体" panose="02010600030101010101" pitchFamily="2" charset="-122"/>
              </a:rPr>
              <a:t>夕日欲颓 ，沉鳞竞跃。</a:t>
            </a:r>
            <a:endParaRPr lang="zh-CN" altLang="en-US" sz="3000" dirty="0">
              <a:latin typeface="宋体" panose="02010600030101010101" pitchFamily="2" charset="-122"/>
            </a:endParaRPr>
          </a:p>
        </p:txBody>
      </p:sp>
      <p:pic>
        <p:nvPicPr>
          <p:cNvPr id="29699" name="Picture 5" descr="ac75323d6b6de243-6a288fb2bd195a34-78f94b82a8ea3fe1dc71b8be982ea3d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12875"/>
            <a:ext cx="7345363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808163"/>
            <a:ext cx="6732587" cy="406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7483475" cy="1790700"/>
          </a:xfrm>
          <a:ln/>
        </p:spPr>
        <p:txBody>
          <a:bodyPr anchor="ctr"/>
          <a:p>
            <a:r>
              <a:rPr lang="zh-CN" altLang="en-US" sz="3400" dirty="0">
                <a:solidFill>
                  <a:schemeClr val="accent2"/>
                </a:solidFill>
                <a:ea typeface="楷体_GB2312" panose="02010609030101010101" pitchFamily="49" charset="-122"/>
              </a:rPr>
              <a:t>实是欲界之仙都。</a:t>
            </a:r>
            <a:br>
              <a:rPr lang="zh-CN" altLang="en-US" sz="3400" dirty="0">
                <a:solidFill>
                  <a:schemeClr val="accent2"/>
                </a:solidFill>
                <a:ea typeface="楷体_GB2312" panose="02010609030101010101" pitchFamily="49" charset="-122"/>
              </a:rPr>
            </a:br>
            <a:r>
              <a:rPr lang="zh-CN" altLang="en-US" sz="3400" dirty="0">
                <a:solidFill>
                  <a:schemeClr val="accent2"/>
                </a:solidFill>
                <a:ea typeface="楷体_GB2312" panose="02010609030101010101" pitchFamily="49" charset="-122"/>
              </a:rPr>
              <a:t>自康乐以来，为复有能与其奇者。</a:t>
            </a:r>
            <a:endParaRPr lang="zh-CN" altLang="en-US" sz="3400" dirty="0">
              <a:solidFill>
                <a:schemeClr val="accent2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195513" y="1484313"/>
            <a:ext cx="3765550" cy="2520950"/>
          </a:xfrm>
          <a:ln/>
        </p:spPr>
        <p:txBody>
          <a:bodyPr anchor="ctr"/>
          <a:p>
            <a:r>
              <a:rPr lang="zh-CN" altLang="en-US" sz="4200" b="1" dirty="0">
                <a:solidFill>
                  <a:srgbClr val="99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同学们</a:t>
            </a:r>
            <a:br>
              <a:rPr lang="zh-CN" altLang="en-US" sz="4200" b="1" dirty="0">
                <a:solidFill>
                  <a:srgbClr val="99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br>
              <a:rPr lang="zh-CN" altLang="en-US" sz="4200" b="1" dirty="0">
                <a:solidFill>
                  <a:srgbClr val="99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4200" b="1" dirty="0">
                <a:solidFill>
                  <a:srgbClr val="99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朗读背诵</a:t>
            </a:r>
            <a:r>
              <a:rPr lang="zh-CN" altLang="en-US" sz="4200" b="1" dirty="0">
                <a:solidFill>
                  <a:srgbClr val="99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 pitchFamily="2" charset="2"/>
              </a:rPr>
              <a:t></a:t>
            </a:r>
            <a:endParaRPr lang="zh-CN" altLang="en-US" sz="4200" b="1" dirty="0">
              <a:solidFill>
                <a:srgbClr val="99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图片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55650" y="836613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lvl="0" algn="r">
              <a:defRPr sz="4400"/>
            </a:lvl1pPr>
          </a:lstStyle>
          <a:p>
            <a:pPr lvl="0"/>
            <a:r>
              <a:rPr lang="zh-CN" altLang="en-US" sz="60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隶书" panose="02010509060101010101" pitchFamily="49" charset="-122"/>
              </a:rPr>
              <a:t>答谢中书书</a:t>
            </a:r>
            <a:endParaRPr lang="zh-CN" altLang="en-US" sz="60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6148" name="AutoShape 4"/>
          <p:cNvSpPr/>
          <p:nvPr/>
        </p:nvSpPr>
        <p:spPr>
          <a:xfrm>
            <a:off x="1258888" y="2924175"/>
            <a:ext cx="1441450" cy="792163"/>
          </a:xfrm>
          <a:prstGeom prst="wedgeRoundRectCallout">
            <a:avLst>
              <a:gd name="adj1" fmla="val 66630"/>
              <a:gd name="adj2" fmla="val -166231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>
              <a:spcBef>
                <a:spcPct val="50000"/>
              </a:spcBef>
            </a:pP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答复</a:t>
            </a:r>
            <a:endParaRPr lang="zh-CN" altLang="en-US" sz="32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9" name="Line 5"/>
          <p:cNvSpPr/>
          <p:nvPr/>
        </p:nvSpPr>
        <p:spPr>
          <a:xfrm>
            <a:off x="3492500" y="1916113"/>
            <a:ext cx="2232025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AutoShape 6"/>
          <p:cNvSpPr/>
          <p:nvPr/>
        </p:nvSpPr>
        <p:spPr>
          <a:xfrm>
            <a:off x="2916238" y="3284538"/>
            <a:ext cx="3095625" cy="1871662"/>
          </a:xfrm>
          <a:prstGeom prst="wedgeRoundRectCallout">
            <a:avLst>
              <a:gd name="adj1" fmla="val -1847"/>
              <a:gd name="adj2" fmla="val -119468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>
              <a:spcBef>
                <a:spcPct val="50000"/>
              </a:spcBef>
            </a:pP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谢征</a:t>
            </a:r>
            <a:r>
              <a:rPr lang="en-US" altLang="zh-CN" sz="32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作者的朋友。中书，是谢征的官职。</a:t>
            </a:r>
            <a:endParaRPr lang="zh-CN" altLang="en-US" sz="32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1" name="AutoShape 7"/>
          <p:cNvSpPr/>
          <p:nvPr/>
        </p:nvSpPr>
        <p:spPr>
          <a:xfrm>
            <a:off x="6516688" y="3068638"/>
            <a:ext cx="1441450" cy="792162"/>
          </a:xfrm>
          <a:prstGeom prst="wedgeRoundRectCallout">
            <a:avLst>
              <a:gd name="adj1" fmla="val -70264"/>
              <a:gd name="adj2" fmla="val -187676"/>
              <a:gd name="adj3" fmla="val 16667"/>
            </a:avLst>
          </a:prstGeom>
          <a:solidFill>
            <a:srgbClr val="CCFFFF"/>
          </a:solidFill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fontAlgn="base">
              <a:spcBef>
                <a:spcPct val="50000"/>
              </a:spcBef>
            </a:pP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</a:t>
            </a:r>
            <a:endParaRPr lang="zh-CN" altLang="en-US" sz="32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6732588" y="1700213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陶弘景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1" grpId="0" animBg="1"/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07950" y="0"/>
            <a:ext cx="8229600" cy="1143000"/>
          </a:xfrm>
          <a:ln/>
        </p:spPr>
        <p:txBody>
          <a:bodyPr anchor="ctr"/>
          <a:p>
            <a:r>
              <a:rPr lang="en-US" altLang="zh-CN" sz="3400"/>
              <a:t>《</a:t>
            </a:r>
            <a:r>
              <a:rPr lang="zh-CN" altLang="en-US" sz="3400" dirty="0"/>
              <a:t>答谢中书书</a:t>
            </a:r>
            <a:r>
              <a:rPr lang="en-US" altLang="zh-CN" sz="3400"/>
              <a:t>》</a:t>
            </a:r>
            <a:r>
              <a:rPr lang="zh-CN" altLang="en-US" sz="3400" dirty="0"/>
              <a:t>改写散文</a:t>
            </a:r>
            <a:br>
              <a:rPr lang="zh-CN" altLang="en-US" sz="3400" dirty="0"/>
            </a:br>
            <a:endParaRPr lang="zh-CN" altLang="en-US" sz="3400" dirty="0"/>
          </a:p>
        </p:txBody>
      </p:sp>
      <p:sp>
        <p:nvSpPr>
          <p:cNvPr id="32771" name="Rectangle 3"/>
          <p:cNvSpPr>
            <a:spLocks noGrp="1"/>
          </p:cNvSpPr>
          <p:nvPr>
            <p:ph type="body"/>
          </p:nvPr>
        </p:nvSpPr>
        <p:spPr>
          <a:xfrm>
            <a:off x="0" y="765175"/>
            <a:ext cx="9144000" cy="5759450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山川秀丽的景色，自古以来都是文人雅士共同赞叹的啊。真所谓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山水美景，人人皆爱。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</a:rPr>
              <a:t>”</a:t>
            </a:r>
            <a:b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抬头仰望，高高的山峰耸入云端，好似擎天大柱。低头俯视，清澈的溪水静静流淌，似活泼的小姑娘，一边唱着，一边舞蹈着，</a:t>
            </a:r>
            <a:b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使人顿时感到翡翠的颜色太浅，而蓝宝石的颜色又太深，哪怕是绘画名家，大概也难以描摹这如诗如画般的景色吧。向来有山无水则无趣，有水无山又乏味。正是这山水的相伴相映，才使得游者神采焕然；正是这仰俯的上下结合，才使得游者心旷神怡。</a:t>
            </a:r>
            <a:b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山青水绿固然清幽雅静，但色调单一却使人感到冷寂。莫急，你看那两岸石岩壁立千仞，在阳光的照耀下，色彩斑斓、五色争辉、熠熠耀眼。加之又有青林翠竹间于其中，就如五彩锦缎上缀以碧玉翡翠，顿成奇观。两岸如悬着两幅锦幛，上有蓝天作背景，下有流水为衬托，实为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天下第一美景</a:t>
            </a:r>
            <a:r>
              <a:rPr lang="zh-CN" altLang="en-US" sz="2400" b="1" dirty="0">
                <a:solidFill>
                  <a:srgbClr val="FF0000"/>
                </a:solidFill>
                <a:ea typeface="楷体_GB2312" panose="0201060903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。山脚下，一株株古松，批鳞挂甲、昂然挺立，好象是一个个威风凛凛的战士。另一边，一片片竹海，青翠欲滴，风轻轻吹过，竹叶微微颤动，真像一张张嘴巴在喃喃细语。如此景色，四季长存。</a:t>
            </a:r>
            <a:b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endParaRPr lang="zh-CN" altLang="en-US" sz="1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body"/>
          </p:nvPr>
        </p:nvSpPr>
        <p:spPr>
          <a:xfrm>
            <a:off x="0" y="620713"/>
            <a:ext cx="8893175" cy="5937250"/>
          </a:xfrm>
          <a:ln/>
        </p:spPr>
        <p:txBody>
          <a:bodyPr/>
          <a:p>
            <a:pPr>
              <a:lnSpc>
                <a:spcPct val="115000"/>
              </a:lnSpc>
              <a:buNone/>
            </a:pPr>
            <a:r>
              <a:rPr lang="zh-CN" altLang="en-US" sz="2800" dirty="0"/>
              <a:t>         清晨，白雾缭绕于山间；继而如絮如带，仿佛是仙女在此作画；紧接着似烟似缕，好似天堂美景</a:t>
            </a:r>
            <a:r>
              <a:rPr lang="en-US" altLang="zh-CN" sz="2800">
                <a:latin typeface="Arial" panose="020B0604020202020204" pitchFamily="34" charset="0"/>
              </a:rPr>
              <a:t>……</a:t>
            </a:r>
            <a:r>
              <a:rPr lang="zh-CN" altLang="en-US" sz="2800" dirty="0"/>
              <a:t>就在如纱一样的薄雾将要消失的时候，太阳冉冉升起，猿啼鸟鸣，众音齐会，生机勃勃，仿佛是一场盛大的演唱会。傍晚来临，红日西沉，她是太过劳累，去休息了。落日的余晖，为群山抹上了淡淡的红晕，好象一个娇羞的姑娘。飞鸟归林，猿猴栖树，山色苍茫，潜游在水中的鱼儿争相跳出水面，静中见动，寂中现响，冲破了湖面的寂静，别具意趣。</a:t>
            </a:r>
            <a:br>
              <a:rPr lang="zh-CN" altLang="en-US" sz="2800" dirty="0"/>
            </a:br>
            <a:r>
              <a:rPr lang="zh-CN" altLang="en-US" sz="2800" dirty="0"/>
              <a:t>      不得不说</a:t>
            </a:r>
            <a:r>
              <a:rPr lang="en-US" altLang="zh-CN" sz="2800">
                <a:latin typeface="Arial" panose="020B0604020202020204" pitchFamily="34" charset="0"/>
              </a:rPr>
              <a:t>——</a:t>
            </a:r>
            <a:r>
              <a:rPr lang="zh-CN" altLang="en-US" sz="2800" dirty="0"/>
              <a:t>此般人间天境，无处能及也</a:t>
            </a:r>
            <a:r>
              <a:rPr lang="en-US" altLang="zh-CN" sz="2800"/>
              <a:t>!</a:t>
            </a:r>
            <a:endParaRPr lang="en-US" altLang="zh-CN" sz="28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4" descr="962d099575488b8748aad2291480288e7d71e83b17e2d-6MLwHu_fw580"/>
          <p:cNvPicPr>
            <a:picLocks noChangeAspect="1"/>
          </p:cNvPicPr>
          <p:nvPr/>
        </p:nvPicPr>
        <p:blipFill>
          <a:blip r:embed="rId1">
            <a:clrChange>
              <a:clrFrom>
                <a:srgbClr val="D1D0CC"/>
              </a:clrFrom>
              <a:clrTo>
                <a:srgbClr val="D1D0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0"/>
            <a:ext cx="6443662" cy="429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89000" y="917575"/>
            <a:ext cx="1954213" cy="1143000"/>
          </a:xfrm>
          <a:ln/>
        </p:spPr>
        <p:txBody>
          <a:bodyPr anchor="ctr"/>
          <a:p>
            <a:r>
              <a:rPr lang="zh-CN" altLang="en-US" sz="2500" b="1" dirty="0">
                <a:solidFill>
                  <a:srgbClr val="A50021"/>
                </a:solidFill>
                <a:latin typeface="方正琥珀简体" panose="02010601030101010101" pitchFamily="1" charset="-122"/>
                <a:ea typeface="方正琥珀简体" panose="02010601030101010101" pitchFamily="1" charset="-122"/>
              </a:rPr>
              <a:t>作者简介</a:t>
            </a:r>
            <a:endParaRPr lang="zh-CN" altLang="en-US" sz="2500" b="1" dirty="0">
              <a:solidFill>
                <a:srgbClr val="A50021"/>
              </a:solidFill>
              <a:latin typeface="方正琥珀简体" panose="02010601030101010101" pitchFamily="1" charset="-122"/>
              <a:ea typeface="方正琥珀简体" panose="02010601030101010101" pitchFamily="1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1187450" y="2133600"/>
            <a:ext cx="5986463" cy="2884488"/>
          </a:xfrm>
          <a:ln/>
        </p:spPr>
        <p:txBody>
          <a:bodyPr/>
          <a:p>
            <a:pPr marL="0" indent="0" algn="ctr">
              <a:lnSpc>
                <a:spcPct val="125000"/>
              </a:lnSpc>
              <a:buNone/>
            </a:pPr>
            <a:endParaRPr lang="zh-CN" altLang="en-US" sz="3600" b="1" dirty="0">
              <a:ea typeface="楷体_GB2312" panose="02010609030101010101" pitchFamily="49" charset="-122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n-US" altLang="zh-CN" b="1">
                <a:ea typeface="楷体_GB2312" panose="02010609030101010101" pitchFamily="49" charset="-122"/>
              </a:rPr>
              <a:t>(456</a:t>
            </a:r>
            <a:r>
              <a:rPr lang="en-US" altLang="zh-CN" b="1">
                <a:latin typeface="Arial" panose="020B0604020202020204" pitchFamily="34" charset="0"/>
                <a:ea typeface="楷体_GB2312" panose="02010609030101010101" pitchFamily="49" charset="-122"/>
              </a:rPr>
              <a:t>—</a:t>
            </a:r>
            <a:r>
              <a:rPr lang="en-US" altLang="zh-CN" b="1">
                <a:ea typeface="楷体_GB2312" panose="02010609030101010101" pitchFamily="49" charset="-122"/>
              </a:rPr>
              <a:t>536)</a:t>
            </a:r>
            <a:endParaRPr lang="en-US" altLang="zh-CN" b="1">
              <a:ea typeface="楷体_GB2312" panose="02010609030101010101" pitchFamily="49" charset="-122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zh-CN" altLang="en-US" b="1" dirty="0">
                <a:ea typeface="楷体_GB2312" panose="02010609030101010101" pitchFamily="49" charset="-122"/>
              </a:rPr>
              <a:t>字通明，号华阳隐居</a:t>
            </a:r>
            <a:endParaRPr lang="zh-CN" altLang="en-US" b="1" dirty="0">
              <a:ea typeface="楷体_GB2312" panose="02010609030101010101" pitchFamily="49" charset="-122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zh-CN" altLang="en-US" b="1" dirty="0">
                <a:ea typeface="楷体_GB2312" panose="02010609030101010101" pitchFamily="49" charset="-122"/>
              </a:rPr>
              <a:t>丹阳秣</a:t>
            </a:r>
            <a:r>
              <a:rPr lang="en-US" altLang="zh-CN" b="1">
                <a:ea typeface="楷体_GB2312" panose="02010609030101010101" pitchFamily="49" charset="-122"/>
              </a:rPr>
              <a:t>(</a:t>
            </a:r>
            <a:r>
              <a:rPr lang="en-US" altLang="zh-CN" b="1" err="1">
                <a:ea typeface="楷体_GB2312" panose="02010609030101010101" pitchFamily="49" charset="-122"/>
              </a:rPr>
              <a:t>mò</a:t>
            </a:r>
            <a:r>
              <a:rPr lang="en-US" altLang="zh-CN" b="1">
                <a:ea typeface="楷体_GB2312" panose="02010609030101010101" pitchFamily="49" charset="-122"/>
              </a:rPr>
              <a:t>)</a:t>
            </a:r>
            <a:r>
              <a:rPr lang="zh-CN" altLang="en-US" b="1" dirty="0">
                <a:ea typeface="楷体_GB2312" panose="02010609030101010101" pitchFamily="49" charset="-122"/>
              </a:rPr>
              <a:t>陵</a:t>
            </a:r>
            <a:r>
              <a:rPr lang="en-US" altLang="zh-CN" b="1">
                <a:ea typeface="楷体_GB2312" panose="02010609030101010101" pitchFamily="49" charset="-122"/>
              </a:rPr>
              <a:t>(</a:t>
            </a:r>
            <a:r>
              <a:rPr lang="zh-CN" altLang="en-US" b="1" dirty="0">
                <a:ea typeface="楷体_GB2312" panose="02010609030101010101" pitchFamily="49" charset="-122"/>
              </a:rPr>
              <a:t>现在江苏南京</a:t>
            </a:r>
            <a:r>
              <a:rPr lang="en-US" altLang="zh-CN" b="1">
                <a:ea typeface="楷体_GB2312" panose="02010609030101010101" pitchFamily="49" charset="-122"/>
              </a:rPr>
              <a:t>)</a:t>
            </a:r>
            <a:r>
              <a:rPr lang="zh-CN" altLang="en-US" b="1" dirty="0">
                <a:ea typeface="楷体_GB2312" panose="02010609030101010101" pitchFamily="49" charset="-122"/>
              </a:rPr>
              <a:t>人</a:t>
            </a:r>
            <a:endParaRPr lang="zh-CN" altLang="en-US" b="1" dirty="0">
              <a:ea typeface="楷体_GB2312" panose="02010609030101010101" pitchFamily="49" charset="-122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zh-CN" altLang="en-US" b="1" dirty="0">
                <a:ea typeface="楷体_GB2312" panose="02010609030101010101" pitchFamily="49" charset="-122"/>
              </a:rPr>
              <a:t>有</a:t>
            </a:r>
            <a:r>
              <a:rPr lang="en-US" altLang="zh-CN" b="1">
                <a:ea typeface="楷体_GB2312" panose="02010609030101010101" pitchFamily="49" charset="-122"/>
              </a:rPr>
              <a:t>《</a:t>
            </a:r>
            <a:r>
              <a:rPr lang="zh-CN" altLang="en-US" b="1" dirty="0">
                <a:ea typeface="楷体_GB2312" panose="02010609030101010101" pitchFamily="49" charset="-122"/>
              </a:rPr>
              <a:t>陶隐居集</a:t>
            </a:r>
            <a:r>
              <a:rPr lang="en-US" altLang="zh-CN" b="1">
                <a:ea typeface="楷体_GB2312" panose="02010609030101010101" pitchFamily="49" charset="-122"/>
              </a:rPr>
              <a:t>》</a:t>
            </a:r>
            <a:endParaRPr lang="en-US" altLang="zh-CN" b="1">
              <a:ea typeface="楷体_GB2312" panose="02010609030101010101" pitchFamily="49" charset="-122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3492500" y="2060575"/>
            <a:ext cx="23034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4000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陶弘景</a:t>
            </a:r>
            <a:endParaRPr lang="zh-CN" altLang="en-US" sz="40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Picture 5" descr="MCj04404240000[1]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04813"/>
            <a:ext cx="1079500" cy="89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charRg st="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21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charRg st="21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3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charRg st="39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90613" y="346075"/>
            <a:ext cx="4248150" cy="865188"/>
          </a:xfrm>
          <a:ln/>
        </p:spPr>
        <p:txBody>
          <a:bodyPr anchor="ctr"/>
          <a:p>
            <a:r>
              <a:rPr lang="zh-CN" altLang="en-US" dirty="0"/>
              <a:t>作者简介  补充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250825" y="981075"/>
            <a:ext cx="8893175" cy="5616575"/>
          </a:xfrm>
          <a:ln/>
        </p:spPr>
        <p:txBody>
          <a:bodyPr/>
          <a:p>
            <a:pPr>
              <a:lnSpc>
                <a:spcPct val="105000"/>
              </a:lnSpc>
              <a:buNone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陶弘景，南北朝时期的思想家、医学家和文学家。又被称为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山中宰相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。他的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答谢中书书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，描绘山川秀美，清新简淡，为六朝山水小品名作。 </a:t>
            </a:r>
            <a:b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山中宰相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en-US" altLang="zh-CN" sz="2800" b="1">
                <a:latin typeface="宋体" panose="02010600030101010101" pitchFamily="2" charset="-122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齐高帝曾经召他进宫陪伴太子读书。后来，陶弘景远离尘世，隐居句曲山（今茅山）。他精通阴阳五行、山川地理、天文气象。梁武帝继位后，他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礼聘不出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。因此，每逢有凶吉、祭祀、征讨大事，朝廷都要派人进山向他请教，故称他为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山中宰相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陶一生好松。每当轻风拂松枝 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沙沙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响时，他就象听到仙乐一样，如痴如狂。有时，他竟一人进山，专去听山野松涛之声，人又称之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仙人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char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char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20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charRg st="20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charRg st="200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Rot="1"/>
          </p:cNvSpPr>
          <p:nvPr>
            <p:ph type="title"/>
          </p:nvPr>
        </p:nvSpPr>
        <p:spPr>
          <a:xfrm>
            <a:off x="301625" y="609600"/>
            <a:ext cx="7870825" cy="371475"/>
          </a:xfrm>
          <a:ln/>
        </p:spPr>
        <p:txBody>
          <a:bodyPr anchor="ctr"/>
          <a:p>
            <a:r>
              <a:rPr lang="zh-CN" altLang="en-US" sz="2500" b="1" dirty="0">
                <a:solidFill>
                  <a:srgbClr val="FF3300"/>
                </a:solidFill>
              </a:rPr>
              <a:t>朗读</a:t>
            </a:r>
            <a:r>
              <a:rPr lang="en-US" altLang="zh-CN" sz="2500" b="1">
                <a:solidFill>
                  <a:srgbClr val="FF33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500" b="1" dirty="0">
                <a:solidFill>
                  <a:srgbClr val="FF3300"/>
                </a:solidFill>
              </a:rPr>
              <a:t>感受文章的节奏音韵之美</a:t>
            </a:r>
            <a:endParaRPr lang="zh-CN" altLang="en-US" sz="2500" b="1" dirty="0">
              <a:solidFill>
                <a:srgbClr val="FF3300"/>
              </a:solidFill>
            </a:endParaRPr>
          </a:p>
        </p:txBody>
      </p:sp>
      <p:sp>
        <p:nvSpPr>
          <p:cNvPr id="8195" name="Rectangle 3"/>
          <p:cNvSpPr>
            <a:spLocks noGrp="1" noRot="1"/>
          </p:cNvSpPr>
          <p:nvPr>
            <p:ph type="body"/>
          </p:nvPr>
        </p:nvSpPr>
        <p:spPr>
          <a:xfrm>
            <a:off x="323850" y="1412875"/>
            <a:ext cx="4557713" cy="4953000"/>
          </a:xfrm>
          <a:ln/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800" b="1" dirty="0"/>
              <a:t>答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谢中书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书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         陶弘景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山川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之美，古来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共谈。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高峰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入云，清流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见底。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两岸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石壁，五色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交辉。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青林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翠竹，四时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俱备。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晓雾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将歇，猿鸟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乱鸣；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夕日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欲颓，沉鳞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竞跃。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实是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欲界之仙都。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自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康乐以来，</a:t>
            </a:r>
            <a:endParaRPr lang="zh-CN" altLang="en-US" sz="2800" b="1" dirty="0"/>
          </a:p>
          <a:p>
            <a:pPr>
              <a:lnSpc>
                <a:spcPct val="80000"/>
              </a:lnSpc>
            </a:pPr>
            <a:r>
              <a:rPr lang="zh-CN" altLang="en-US" sz="2800" b="1" dirty="0"/>
              <a:t>未复有</a:t>
            </a:r>
            <a:r>
              <a:rPr lang="en-US" altLang="zh-CN" sz="2800" b="1">
                <a:solidFill>
                  <a:srgbClr val="FB563B"/>
                </a:solidFill>
              </a:rPr>
              <a:t>/</a:t>
            </a:r>
            <a:r>
              <a:rPr lang="zh-CN" altLang="en-US" sz="2800" b="1" dirty="0"/>
              <a:t>能与（</a:t>
            </a:r>
            <a:r>
              <a:rPr lang="en-US" altLang="zh-CN" sz="2800" b="1" err="1"/>
              <a:t>yù</a:t>
            </a:r>
            <a:r>
              <a:rPr lang="zh-CN" altLang="en-US" sz="2800" b="1" dirty="0"/>
              <a:t>）其奇者。</a:t>
            </a:r>
            <a:endParaRPr lang="zh-CN" altLang="en-US" sz="2800" b="1" dirty="0"/>
          </a:p>
        </p:txBody>
      </p:sp>
      <p:pic>
        <p:nvPicPr>
          <p:cNvPr id="8196" name="Picture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341438"/>
            <a:ext cx="4211638" cy="4465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2627313" y="1192213"/>
            <a:ext cx="4321175" cy="5453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答谢中书书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陶弘景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山川之美，古来共谈。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高峰入云，清流见底。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两岸石壁，五色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交辉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青林翠竹，四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时俱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备。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晓雾将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歇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，猿鸟乱鸣；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夕日欲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颓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沉鳞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竞跃。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实是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欲界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之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仙都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自康乐以来，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未复有能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其奇者。 </a:t>
            </a:r>
            <a:b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AutoShape 3"/>
          <p:cNvSpPr/>
          <p:nvPr/>
        </p:nvSpPr>
        <p:spPr>
          <a:xfrm>
            <a:off x="755650" y="1336675"/>
            <a:ext cx="1728788" cy="503238"/>
          </a:xfrm>
          <a:prstGeom prst="wedgeRoundRectCallout">
            <a:avLst>
              <a:gd name="adj1" fmla="val 243755"/>
              <a:gd name="adj2" fmla="val 250630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交相辉映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4" name="AutoShape 4"/>
          <p:cNvSpPr/>
          <p:nvPr/>
        </p:nvSpPr>
        <p:spPr>
          <a:xfrm>
            <a:off x="6948488" y="2055813"/>
            <a:ext cx="1584325" cy="503237"/>
          </a:xfrm>
          <a:prstGeom prst="wedgeRoundRectCallout">
            <a:avLst>
              <a:gd name="adj1" fmla="val -121042"/>
              <a:gd name="adj2" fmla="val 22444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全、都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5" name="AutoShape 5"/>
          <p:cNvSpPr/>
          <p:nvPr/>
        </p:nvSpPr>
        <p:spPr>
          <a:xfrm>
            <a:off x="827088" y="2271713"/>
            <a:ext cx="1368425" cy="503237"/>
          </a:xfrm>
          <a:prstGeom prst="wedgeRoundRectCallout">
            <a:avLst>
              <a:gd name="adj1" fmla="val 285500"/>
              <a:gd name="adj2" fmla="val 19100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季节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900113" y="4216400"/>
            <a:ext cx="1296987" cy="503238"/>
          </a:xfrm>
          <a:prstGeom prst="wedgeRoundRectCallout">
            <a:avLst>
              <a:gd name="adj1" fmla="val 204102"/>
              <a:gd name="adj2" fmla="val -488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坠落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6732588" y="3063875"/>
            <a:ext cx="2160587" cy="1008063"/>
          </a:xfrm>
          <a:prstGeom prst="wedgeRoundRectCallout">
            <a:avLst>
              <a:gd name="adj1" fmla="val -121491"/>
              <a:gd name="adj2" fmla="val 94565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潜游在水中的鱼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8" name="AutoShape 8"/>
          <p:cNvSpPr/>
          <p:nvPr/>
        </p:nvSpPr>
        <p:spPr>
          <a:xfrm>
            <a:off x="6516688" y="5661025"/>
            <a:ext cx="2376487" cy="504825"/>
          </a:xfrm>
          <a:prstGeom prst="wedgeRoundRectCallout">
            <a:avLst>
              <a:gd name="adj1" fmla="val -126755"/>
              <a:gd name="adj2" fmla="val 26102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err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Yù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欣赏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9" name="AutoShape 9"/>
          <p:cNvSpPr/>
          <p:nvPr/>
        </p:nvSpPr>
        <p:spPr>
          <a:xfrm>
            <a:off x="827088" y="3213100"/>
            <a:ext cx="1439862" cy="503238"/>
          </a:xfrm>
          <a:prstGeom prst="wedgeRoundRectCallout">
            <a:avLst>
              <a:gd name="adj1" fmla="val 179218"/>
              <a:gd name="adj2" fmla="val 101736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消散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6" name="Rectangle 10"/>
          <p:cNvSpPr/>
          <p:nvPr/>
        </p:nvSpPr>
        <p:spPr>
          <a:xfrm>
            <a:off x="611188" y="188913"/>
            <a:ext cx="7416800" cy="579437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rotWithShape="0">
              <a:srgbClr val="875B0D">
                <a:alpha val="67000"/>
              </a:srgbClr>
            </a:outerShdw>
          </a:effectLst>
        </p:spPr>
        <p:txBody>
          <a:bodyPr>
            <a:spAutoFit/>
          </a:bodyPr>
          <a:p>
            <a:pPr algn="ctr"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解释重点词语。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0252" name="AutoShape 12"/>
          <p:cNvSpPr/>
          <p:nvPr/>
        </p:nvSpPr>
        <p:spPr>
          <a:xfrm>
            <a:off x="6948488" y="4292600"/>
            <a:ext cx="1944687" cy="1368425"/>
          </a:xfrm>
          <a:prstGeom prst="wedgeRoundRectCallout">
            <a:avLst>
              <a:gd name="adj1" fmla="val -120287"/>
              <a:gd name="adj2" fmla="val -8699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神仙生活的美好世界，或指天堂。</a:t>
            </a:r>
            <a:endParaRPr lang="zh-CN" altLang="en-US" sz="24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3" name="AutoShape 13"/>
          <p:cNvSpPr/>
          <p:nvPr/>
        </p:nvSpPr>
        <p:spPr>
          <a:xfrm>
            <a:off x="611188" y="5229225"/>
            <a:ext cx="1512887" cy="504825"/>
          </a:xfrm>
          <a:prstGeom prst="wedgeRoundRectCallout">
            <a:avLst>
              <a:gd name="adj1" fmla="val 147796"/>
              <a:gd name="adj2" fmla="val -87106"/>
              <a:gd name="adj3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p>
            <a:pPr algn="ctr" fontAlgn="base"/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指人间</a:t>
            </a:r>
            <a:endParaRPr lang="zh-CN" altLang="en-US" sz="2400" dirty="0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2" grpId="0" animBg="1"/>
      <p:bldP spid="102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Rot="1"/>
          </p:cNvSpPr>
          <p:nvPr>
            <p:ph type="body"/>
          </p:nvPr>
        </p:nvSpPr>
        <p:spPr>
          <a:xfrm>
            <a:off x="0" y="2663825"/>
            <a:ext cx="4557713" cy="1196975"/>
          </a:xfrm>
          <a:ln/>
        </p:spPr>
        <p:txBody>
          <a:bodyPr/>
          <a:p>
            <a:r>
              <a:rPr lang="zh-CN" altLang="en-US" dirty="0"/>
              <a:t>小组合作探讨，自主译文。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 noRot="1"/>
          </p:cNvSpPr>
          <p:nvPr>
            <p:ph type="title"/>
          </p:nvPr>
        </p:nvSpPr>
        <p:spPr>
          <a:xfrm>
            <a:off x="179388" y="1341438"/>
            <a:ext cx="4486275" cy="1143000"/>
          </a:xfrm>
          <a:ln/>
        </p:spPr>
        <p:txBody>
          <a:bodyPr anchor="ctr"/>
          <a:p>
            <a:r>
              <a:rPr lang="zh-CN" altLang="en-US" sz="3000" dirty="0"/>
              <a:t>自主译文</a:t>
            </a:r>
            <a:r>
              <a:rPr lang="en-US" altLang="zh-CN" sz="3000">
                <a:latin typeface="Arial" panose="020B0604020202020204" pitchFamily="34" charset="0"/>
              </a:rPr>
              <a:t>——</a:t>
            </a:r>
            <a:r>
              <a:rPr lang="zh-CN" altLang="en-US" sz="3000" dirty="0"/>
              <a:t>感受文章的画面之美</a:t>
            </a:r>
            <a:endParaRPr lang="zh-CN" altLang="en-US" sz="3000" dirty="0"/>
          </a:p>
        </p:txBody>
      </p:sp>
      <p:pic>
        <p:nvPicPr>
          <p:cNvPr id="10244" name="Picture 4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125538"/>
            <a:ext cx="4284662" cy="482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239713" y="692150"/>
            <a:ext cx="8904287" cy="552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山 川 之 美，    古 来 共 谈。</a:t>
            </a:r>
            <a:endParaRPr lang="zh-CN" altLang="en-US" sz="32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3200" dirty="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 峰 入 云，     清 流 见 底。</a:t>
            </a:r>
            <a:endParaRPr lang="zh-CN" altLang="en-US" sz="28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　</a:t>
            </a: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两 岸 石 壁，     五 色 交   辉。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　</a:t>
            </a: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青 林 翠 竹，    四 时 俱 备。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　</a:t>
            </a: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晓 雾 将 歇，   猿 鸟 乱  鸣；</a:t>
            </a:r>
            <a:endParaRPr lang="zh-CN" altLang="en-US" sz="28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夕  日  欲 颓，  沉  鳞 竞 跃。</a:t>
            </a:r>
            <a:endParaRPr lang="zh-CN" altLang="en-US" sz="28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endParaRPr lang="zh-CN" altLang="en-US" sz="2800" dirty="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 fontAlgn="base">
              <a:lnSpc>
                <a:spcPct val="9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实是欲界之仙都。        自康乐以来，未复有能与其奇者。</a:t>
            </a:r>
            <a:endParaRPr lang="zh-CN" altLang="en-US" sz="280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endParaRPr lang="zh-CN" altLang="en-US" sz="2800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990600" y="228600"/>
            <a:ext cx="5886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3200" dirty="0">
                <a:solidFill>
                  <a:srgbClr val="A5002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二、翻译句子，整体感知</a:t>
            </a:r>
            <a:endParaRPr lang="zh-CN" altLang="en-US" sz="3200" dirty="0">
              <a:solidFill>
                <a:srgbClr val="A5002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0" y="11255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山川景色的美丽，自古以来就是文人雅士共同谈论的啊。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755650" y="1844675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高高的山峰耸入云端，清澈的溪流能见到水底。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1682750" y="2636838"/>
            <a:ext cx="6705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两岸的石壁，色彩斑斓，交相辉映。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1476375" y="34290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青葱的林木，翠绿的竹丛，四季长存。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-252412" y="4133850"/>
            <a:ext cx="100091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清晨的薄雾将要消散的时候，猿猴和鸟儿此起彼伏地鸣叫；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95288" y="4941888"/>
            <a:ext cx="8505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8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傍晚太阳快要落山了，潜游水中的鱼儿争相跳出水面。</a:t>
            </a:r>
            <a:endParaRPr lang="zh-CN" altLang="en-US" sz="2800" dirty="0">
              <a:solidFill>
                <a:srgbClr val="000066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755650" y="5805488"/>
            <a:ext cx="7543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/>
            <a:r>
              <a:rPr lang="zh-CN" altLang="en-US" sz="2400" dirty="0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（这）实在是人间仙境。从谢灵运以来，就再也没有能欣赏这奇异景色的人了。</a:t>
            </a:r>
            <a:endParaRPr lang="zh-CN" altLang="en-US" sz="2400" b="0" dirty="0">
              <a:solidFill>
                <a:srgbClr val="000066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1269" grpId="0"/>
      <p:bldP spid="12294" grpId="0"/>
      <p:bldP spid="12295" grpId="0"/>
      <p:bldP spid="12296" grpId="0"/>
      <p:bldP spid="12297" grpId="0"/>
      <p:bldP spid="12298" grpId="0"/>
    </p:bld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2894</Words>
  <Application>WPS 演示</Application>
  <PresentationFormat/>
  <Paragraphs>249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Times New Roman</vt:lpstr>
      <vt:lpstr>华文新魏</vt:lpstr>
      <vt:lpstr>方正琥珀简体</vt:lpstr>
      <vt:lpstr>隶书</vt:lpstr>
      <vt:lpstr>楷体_GB2312</vt:lpstr>
      <vt:lpstr>华文行楷</vt:lpstr>
      <vt:lpstr>黑体</vt:lpstr>
      <vt:lpstr>微软雅黑</vt:lpstr>
      <vt:lpstr>Arial Unicode MS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答谢中书书 陶弘景</dc:title>
  <dc:creator/>
  <cp:lastModifiedBy>Administrator</cp:lastModifiedBy>
  <cp:revision>15</cp:revision>
  <dcterms:created xsi:type="dcterms:W3CDTF">2017-10-20T03:42:39Z</dcterms:created>
  <dcterms:modified xsi:type="dcterms:W3CDTF">2017-10-20T03:58:47Z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