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1" r:id="rId3"/>
    <p:sldId id="306" r:id="rId4"/>
    <p:sldId id="266" r:id="rId5"/>
    <p:sldId id="288" r:id="rId6"/>
    <p:sldId id="285" r:id="rId7"/>
    <p:sldId id="269" r:id="rId8"/>
    <p:sldId id="270" r:id="rId9"/>
    <p:sldId id="271" r:id="rId10"/>
    <p:sldId id="272" r:id="rId11"/>
    <p:sldId id="273" r:id="rId12"/>
    <p:sldId id="287" r:id="rId13"/>
    <p:sldId id="268" r:id="rId14"/>
    <p:sldId id="300" r:id="rId15"/>
    <p:sldId id="302" r:id="rId16"/>
    <p:sldId id="278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20"/>
        <p:guide pos="28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0114" name="页眉占位符 9011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 dirty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0115" name="日期占位符 9011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 dirty="0"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412" name="幻灯片图像占位符 90115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文本占位符 90116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90118" name="页脚占位符 9011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 dirty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0119" name="灯片编号占位符 9011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microsoft.com/office/2007/relationships/media" Target="file:///G:\&#20061;&#19979;&#25945;&#23398;\&#25105;&#29233;.mp3" TargetMode="External"/><Relationship Id="rId3" Type="http://schemas.openxmlformats.org/officeDocument/2006/relationships/audio" Target="file:///G:\&#20061;&#19979;&#25945;&#23398;\&#25105;&#29233;.mp3" TargetMode="Externa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126977" descr="BJ_0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724525" cy="676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6979" name="矩形 126978"/>
          <p:cNvSpPr>
            <a:spLocks noChangeArrowheads="1" noChangeShapeType="1" noTextEdit="1"/>
          </p:cNvSpPr>
          <p:nvPr/>
        </p:nvSpPr>
        <p:spPr bwMode="auto">
          <a:xfrm>
            <a:off x="15875" y="692150"/>
            <a:ext cx="8535988" cy="9144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600" b="1" i="1" u="none" strike="noStrike" kern="1200" cap="none" spc="0" normalizeH="0" baseline="0" noProof="0" smtClean="0">
                <a:ln w="9525">
                  <a:noFill/>
                  <a:round/>
                </a:ln>
                <a:solidFill>
                  <a:srgbClr val="66FF66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n-cs"/>
              </a:rPr>
              <a:t>1 </a:t>
            </a:r>
            <a:r>
              <a:rPr kumimoji="0" lang="zh-CN" altLang="en-US" sz="3600" b="1" i="1" u="none" strike="noStrike" kern="1200" cap="none" spc="0" normalizeH="0" baseline="0" noProof="0" smtClean="0">
                <a:ln w="9525">
                  <a:noFill/>
                  <a:round/>
                </a:ln>
                <a:solidFill>
                  <a:srgbClr val="66FF66"/>
                </a:solidFill>
                <a:effectLst/>
                <a:uLnTx/>
                <a:uFillTx/>
                <a:latin typeface="华文琥珀" panose="02010800040101010101" charset="-122"/>
                <a:ea typeface="华文琥珀" panose="02010800040101010101" charset="-122"/>
                <a:cs typeface="+mn-cs"/>
              </a:rPr>
              <a:t>我爱这土地</a:t>
            </a:r>
            <a:endParaRPr kumimoji="0" lang="zh-CN" altLang="en-US" sz="3600" b="1" i="1" u="none" strike="noStrike" kern="1200" cap="none" spc="0" normalizeH="0" baseline="0" noProof="0" smtClean="0">
              <a:ln w="9525">
                <a:noFill/>
                <a:round/>
              </a:ln>
              <a:solidFill>
                <a:srgbClr val="66FF66"/>
              </a:solidFill>
              <a:effectLst/>
              <a:uLnTx/>
              <a:uFillTx/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52" name="文本框 126979"/>
          <p:cNvSpPr txBox="1"/>
          <p:nvPr/>
        </p:nvSpPr>
        <p:spPr>
          <a:xfrm>
            <a:off x="7696200" y="9906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grpSp>
        <p:nvGrpSpPr>
          <p:cNvPr id="3" name="组合 126982"/>
          <p:cNvGrpSpPr/>
          <p:nvPr/>
        </p:nvGrpSpPr>
        <p:grpSpPr>
          <a:xfrm>
            <a:off x="7019925" y="2420938"/>
            <a:ext cx="1944688" cy="4032250"/>
            <a:chOff x="0" y="0"/>
            <a:chExt cx="1996" cy="4320"/>
          </a:xfrm>
        </p:grpSpPr>
        <p:sp>
          <p:nvSpPr>
            <p:cNvPr id="2060" name="竖卷形 126983"/>
            <p:cNvSpPr/>
            <p:nvPr/>
          </p:nvSpPr>
          <p:spPr>
            <a:xfrm>
              <a:off x="0" y="0"/>
              <a:ext cx="1996" cy="4320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2061" name="组合 126984"/>
            <p:cNvGrpSpPr/>
            <p:nvPr/>
          </p:nvGrpSpPr>
          <p:grpSpPr>
            <a:xfrm>
              <a:off x="249" y="709"/>
              <a:ext cx="1496" cy="2996"/>
              <a:chOff x="158" y="709"/>
              <a:chExt cx="1488" cy="2996"/>
            </a:xfrm>
          </p:grpSpPr>
          <p:pic>
            <p:nvPicPr>
              <p:cNvPr id="2062" name="图片 126985" descr="ph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8" y="709"/>
                <a:ext cx="1488" cy="2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26987" name="文本框 126986"/>
              <p:cNvSpPr txBox="1"/>
              <p:nvPr/>
            </p:nvSpPr>
            <p:spPr>
              <a:xfrm>
                <a:off x="478" y="3216"/>
                <a:ext cx="1055" cy="488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>
                <a:spAutoFit/>
              </a:bodyPr>
              <a:lstStyle/>
              <a:p>
                <a:pPr marR="0" defTabSz="914400"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2400" b="1" kern="1200" cap="none" spc="0" normalizeH="0" baseline="0" noProof="1">
                    <a:solidFill>
                      <a:srgbClr val="FF00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  <a:cs typeface="+mn-ea"/>
                  </a:rPr>
                  <a:t>艾青</a:t>
                </a:r>
                <a:endParaRPr kumimoji="0" lang="zh-CN" altLang="en-US" sz="2400" b="1" kern="1200" cap="none" spc="0" normalizeH="0" baseline="0" noProof="1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126988" name="文本框 126987"/>
          <p:cNvSpPr txBox="1"/>
          <p:nvPr/>
        </p:nvSpPr>
        <p:spPr>
          <a:xfrm>
            <a:off x="5003800" y="1989138"/>
            <a:ext cx="4392613" cy="1004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6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艾青</a:t>
            </a:r>
            <a:endParaRPr lang="zh-CN" altLang="en-US" sz="60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6989" name="图片 126988" descr="图片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3" y="5372100"/>
            <a:ext cx="2614612" cy="1062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6990" name="图片 126989" descr="rc-shmj-lwx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5373688"/>
            <a:ext cx="25908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pic>
        <p:nvPicPr>
          <p:cNvPr id="126991" name="图片 126990" descr="图片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388" y="4868863"/>
            <a:ext cx="1474787" cy="1547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8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1501</a:t>
            </a:r>
            <a:r>
              <a:rPr lang="zh-CN" altLang="en-US" sz="1000" dirty="0">
                <a:latin typeface="Calibri" panose="020F0502020204030204" pitchFamily="34" charset="0"/>
              </a:rPr>
              <a:t>作者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79838" y="4724400"/>
            <a:ext cx="46799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踅中九（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）班语文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8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图片 118785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8787" name="文本框 118786"/>
          <p:cNvSpPr txBox="1"/>
          <p:nvPr/>
        </p:nvSpPr>
        <p:spPr>
          <a:xfrm>
            <a:off x="250825" y="115888"/>
            <a:ext cx="8763000" cy="585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5.</a:t>
            </a:r>
            <a:r>
              <a:rPr lang="en-US" altLang="zh-CN" sz="3600" b="1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“</a:t>
            </a:r>
            <a:r>
              <a:rPr lang="zh-CN" altLang="en-US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用嘶哑的喉咙歌唱</a:t>
            </a: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”</a:t>
            </a:r>
            <a:r>
              <a:rPr lang="zh-CN" altLang="en-US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一句，</a:t>
            </a: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“</a:t>
            </a:r>
            <a:r>
              <a:rPr lang="zh-CN" altLang="en-US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嘶哑</a:t>
            </a: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”</a:t>
            </a:r>
            <a:r>
              <a:rPr lang="zh-CN" altLang="en-US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表达了作者什么感情？如果用</a:t>
            </a: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“</a:t>
            </a:r>
            <a:r>
              <a:rPr lang="zh-CN" altLang="en-US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嘹亮</a:t>
            </a:r>
            <a:r>
              <a:rPr lang="zh-CN" altLang="en-US" sz="3600" b="1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0030101010101" pitchFamily="49" charset="-122"/>
              </a:rPr>
              <a:t>”</a:t>
            </a:r>
            <a:r>
              <a:rPr lang="zh-CN" altLang="en-US" sz="36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好吗？为什么？</a:t>
            </a:r>
            <a:endParaRPr lang="zh-CN" altLang="en-US" sz="3600" b="1" dirty="0">
              <a:solidFill>
                <a:srgbClr val="3333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</a:rPr>
              <a:t>    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0030101010101" pitchFamily="49" charset="-122"/>
              </a:rPr>
              <a:t>“嘶哑”表达了歌唱不已，真情无限的情怀，哪怕唱至喉咙充血，声音嘶哑，面对困难斗争的几多悲伤，也不会停息对大地的歌唱。如果用“嘹亮”，虽添了亮色，但少了艰辛，减弱了对大地挚诚感情的表达。因此，用“嘶哑”比用“嘹亮”好。</a:t>
            </a:r>
            <a:endParaRPr lang="zh-CN" altLang="en-US" sz="3600" dirty="0">
              <a:latin typeface="Times New Roman" panose="02020603050405020304" pitchFamily="18" charset="0"/>
              <a:ea typeface="黑体" panose="02010600030101010101" pitchFamily="49" charset="-122"/>
            </a:endParaRPr>
          </a:p>
        </p:txBody>
      </p:sp>
      <p:sp>
        <p:nvSpPr>
          <p:cNvPr id="11268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1510</a:t>
            </a:r>
            <a:endParaRPr lang="en-US" altLang="zh-CN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charRg st="44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8787">
                                            <p:txEl>
                                              <p:charRg st="44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23" name="内容占位符 133122"/>
          <p:cNvSpPr>
            <a:spLocks noGrp="1"/>
          </p:cNvSpPr>
          <p:nvPr>
            <p:ph idx="1"/>
          </p:nvPr>
        </p:nvSpPr>
        <p:spPr>
          <a:xfrm>
            <a:off x="0" y="0"/>
            <a:ext cx="8993188" cy="5534025"/>
          </a:xfrm>
          <a:ln/>
        </p:spPr>
        <p:txBody>
          <a:bodyPr vert="horz" wrap="square" lIns="91440" tIns="45720" rIns="91440" bIns="45720" anchor="t"/>
          <a:p>
            <a:pPr marL="0" indent="0" eaLnBrk="1" hangingPunct="1">
              <a:buNone/>
            </a:pPr>
            <a:r>
              <a:rPr lang="en-US" altLang="zh-CN" sz="3600" b="1" dirty="0">
                <a:solidFill>
                  <a:schemeClr val="folHlink"/>
                </a:solidFill>
              </a:rPr>
              <a:t>6</a:t>
            </a:r>
            <a:r>
              <a:rPr lang="zh-CN" altLang="en-US" sz="3600" b="1" dirty="0">
                <a:solidFill>
                  <a:schemeClr val="folHlink"/>
                </a:solidFill>
              </a:rPr>
              <a:t>．诗人对土地是怎样的一种感情？</a:t>
            </a:r>
            <a:r>
              <a:rPr lang="zh-CN" altLang="en-US" b="1" dirty="0">
                <a:solidFill>
                  <a:schemeClr val="folHlink"/>
                </a:solidFill>
              </a:rPr>
              <a:t> </a:t>
            </a:r>
            <a:endParaRPr lang="zh-CN" altLang="en-US" b="1" dirty="0">
              <a:solidFill>
                <a:schemeClr val="folHlink"/>
              </a:solidFill>
            </a:endParaRPr>
          </a:p>
          <a:p>
            <a:pPr marL="0" indent="0" eaLnBrk="1" hangingPunct="1">
              <a:buNone/>
            </a:pPr>
            <a:r>
              <a:rPr lang="zh-CN" altLang="en-US" b="1" dirty="0"/>
              <a:t>        由“爱”字可知，诗人对土地是一种热爱和眷恋之情。 </a:t>
            </a:r>
            <a:endParaRPr lang="zh-CN" altLang="en-US" b="1" dirty="0"/>
          </a:p>
          <a:p>
            <a:pPr marL="0" indent="0" eaLnBrk="1" hangingPunct="1">
              <a:buNone/>
            </a:pPr>
            <a:r>
              <a:rPr lang="en-US" altLang="zh-CN" sz="3600" b="1" dirty="0">
                <a:solidFill>
                  <a:schemeClr val="folHlink"/>
                </a:solidFill>
              </a:rPr>
              <a:t>7.</a:t>
            </a:r>
            <a:r>
              <a:rPr lang="zh-CN" altLang="en-US" sz="3600" b="1" dirty="0">
                <a:solidFill>
                  <a:schemeClr val="folHlink"/>
                </a:solidFill>
              </a:rPr>
              <a:t>诗歌是如何表达这种感情的？ </a:t>
            </a:r>
            <a:endParaRPr lang="zh-CN" altLang="en-US" sz="3600" b="1" dirty="0">
              <a:solidFill>
                <a:schemeClr val="folHlink"/>
              </a:solidFill>
            </a:endParaRPr>
          </a:p>
          <a:p>
            <a:pPr marL="0" indent="0" eaLnBrk="1" hangingPunct="1">
              <a:buNone/>
            </a:pPr>
            <a:r>
              <a:rPr lang="zh-CN" altLang="en-US" b="1" dirty="0"/>
              <a:t>         诗歌的第一节以一只鸟儿眷恋土地作比，表达了诗人对祖国的挚爱。第二节一问一答，直抒胸臆，以“我的眼里常含泪水”的情状，托出了他那颗真挚的心：“因为我对这土地爱得深沉”。</a:t>
            </a:r>
            <a:endParaRPr lang="zh-CN" altLang="en-US" b="1" dirty="0"/>
          </a:p>
        </p:txBody>
      </p:sp>
      <p:sp>
        <p:nvSpPr>
          <p:cNvPr id="12291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1511</a:t>
            </a:r>
            <a:r>
              <a:rPr lang="zh-CN" altLang="en-US" sz="1000" dirty="0">
                <a:latin typeface="Calibri" panose="020F0502020204030204" pitchFamily="34" charset="0"/>
              </a:rPr>
              <a:t>小结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charRg st="18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charRg st="18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charRg st="61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23">
                                            <p:txEl>
                                              <p:charRg st="61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13665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-17145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3667" name="文本框 113666"/>
          <p:cNvSpPr txBox="1"/>
          <p:nvPr/>
        </p:nvSpPr>
        <p:spPr>
          <a:xfrm>
            <a:off x="106363" y="-100012"/>
            <a:ext cx="26908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66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小结全诗</a:t>
            </a:r>
            <a:endParaRPr lang="zh-CN" altLang="en-US" sz="3200" dirty="0">
              <a:solidFill>
                <a:srgbClr val="6600FF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13316" name="文本框 113667"/>
          <p:cNvSpPr txBox="1"/>
          <p:nvPr/>
        </p:nvSpPr>
        <p:spPr>
          <a:xfrm>
            <a:off x="468313" y="1052513"/>
            <a:ext cx="367188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3669" name="文本框 113668"/>
          <p:cNvSpPr txBox="1"/>
          <p:nvPr/>
        </p:nvSpPr>
        <p:spPr>
          <a:xfrm>
            <a:off x="1979613" y="-100012"/>
            <a:ext cx="7777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隶书" panose="02010509060101010101" pitchFamily="49" charset="-122"/>
              </a:rPr>
              <a:t>诗歌是按怎样的思路抒写的？</a:t>
            </a:r>
            <a:endParaRPr lang="zh-CN" altLang="en-US" sz="3200" b="1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13671" name="文本框 113670"/>
          <p:cNvSpPr txBox="1"/>
          <p:nvPr/>
        </p:nvSpPr>
        <p:spPr>
          <a:xfrm>
            <a:off x="44450" y="476250"/>
            <a:ext cx="9080500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全诗以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“          ”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领起，用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“           ”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形容鸟儿的歌喉，接着续写出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，并由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，转写 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，最后转由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代之以</a:t>
            </a:r>
            <a:r>
              <a:rPr lang="zh-CN" altLang="en-US" sz="24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，直抒胸臆，托出了诗人那颗真挚、炽热的爱国心。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3672" name="文本框 113671"/>
          <p:cNvSpPr txBox="1"/>
          <p:nvPr/>
        </p:nvSpPr>
        <p:spPr>
          <a:xfrm>
            <a:off x="1476375" y="547688"/>
            <a:ext cx="644525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假如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3673" name="文本框 113672"/>
          <p:cNvSpPr txBox="1"/>
          <p:nvPr/>
        </p:nvSpPr>
        <p:spPr>
          <a:xfrm>
            <a:off x="4067175" y="476250"/>
            <a:ext cx="644525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嘶哑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3674" name="文本框 113673"/>
          <p:cNvSpPr txBox="1"/>
          <p:nvPr/>
        </p:nvSpPr>
        <p:spPr>
          <a:xfrm>
            <a:off x="539750" y="836613"/>
            <a:ext cx="1335088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歌唱的内容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3675" name="文本框 113674"/>
          <p:cNvSpPr txBox="1"/>
          <p:nvPr/>
        </p:nvSpPr>
        <p:spPr>
          <a:xfrm>
            <a:off x="2843213" y="908050"/>
            <a:ext cx="16335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生前的歌唱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3676" name="文本框 113675"/>
          <p:cNvSpPr txBox="1"/>
          <p:nvPr/>
        </p:nvSpPr>
        <p:spPr>
          <a:xfrm>
            <a:off x="5219700" y="836613"/>
            <a:ext cx="2346325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鸟儿死后魂归大地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3677" name="文本框 113676"/>
          <p:cNvSpPr txBox="1"/>
          <p:nvPr/>
        </p:nvSpPr>
        <p:spPr>
          <a:xfrm>
            <a:off x="2916238" y="1916113"/>
            <a:ext cx="110490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鸟的形象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13678" name="文本框 113677"/>
          <p:cNvSpPr txBox="1"/>
          <p:nvPr/>
        </p:nvSpPr>
        <p:spPr>
          <a:xfrm>
            <a:off x="1403350" y="1268413"/>
            <a:ext cx="1565275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诗人自身形象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3326" name="矩形 113678"/>
          <p:cNvSpPr>
            <a:spLocks noTextEdit="1"/>
          </p:cNvSpPr>
          <p:nvPr/>
        </p:nvSpPr>
        <p:spPr>
          <a:xfrm>
            <a:off x="34925" y="1989138"/>
            <a:ext cx="2286000" cy="6175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课堂练习：</a:t>
            </a:r>
            <a:endParaRPr lang="zh-CN" altLang="en-US" sz="3600" b="1"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3680" name="文本框 113679"/>
          <p:cNvSpPr txBox="1"/>
          <p:nvPr/>
        </p:nvSpPr>
        <p:spPr>
          <a:xfrm>
            <a:off x="0" y="2636838"/>
            <a:ext cx="90614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、下面对</a:t>
            </a:r>
            <a:r>
              <a:rPr lang="en-US" altLang="zh-CN" sz="28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 sz="28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我爱这土地</a:t>
            </a:r>
            <a:r>
              <a:rPr lang="en-US" altLang="zh-CN" sz="28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 sz="2800" b="1" dirty="0">
                <a:solidFill>
                  <a:srgbClr val="996600"/>
                </a:solidFill>
                <a:latin typeface="Times New Roman" panose="02020603050405020304" pitchFamily="18" charset="0"/>
              </a:rPr>
              <a:t>一诗的赏析，不恰当的一项是</a:t>
            </a:r>
            <a:endParaRPr lang="zh-CN" altLang="en-US" sz="2800" b="1" dirty="0">
              <a:solidFill>
                <a:srgbClr val="99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681" name="矩形 113680"/>
          <p:cNvSpPr/>
          <p:nvPr/>
        </p:nvSpPr>
        <p:spPr>
          <a:xfrm>
            <a:off x="-36512" y="3068638"/>
            <a:ext cx="9104312" cy="301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Times New Roman" panose="02020603050405020304" pitchFamily="18" charset="0"/>
              </a:rPr>
              <a:t>A</a:t>
            </a:r>
            <a:r>
              <a:rPr lang="zh-CN" altLang="en-US" sz="2400" b="1" dirty="0">
                <a:latin typeface="Times New Roman" panose="02020603050405020304" pitchFamily="18" charset="0"/>
              </a:rPr>
              <a:t>．诗人未用“珠圆玉润”之类词，而用“嘶哑”来形容鸟儿鸣唱的歌喉，使人体味到歌者经历的坎坷、悲酸和执著的爱。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</a:rPr>
              <a:t>B</a:t>
            </a:r>
            <a:r>
              <a:rPr lang="zh-CN" altLang="en-US" sz="2400" b="1" dirty="0">
                <a:latin typeface="Times New Roman" panose="02020603050405020304" pitchFamily="18" charset="0"/>
              </a:rPr>
              <a:t>．关于“土地”“河流”“风”“黎明”的诗句，抒写了大地遭受的苦难、 人民的悲愤和激怒、对光明的向往和希冀。 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</a:rPr>
              <a:t>C</a:t>
            </a:r>
            <a:r>
              <a:rPr lang="zh-CN" altLang="en-US" sz="2400" b="1" dirty="0">
                <a:latin typeface="Times New Roman" panose="02020603050405020304" pitchFamily="18" charset="0"/>
              </a:rPr>
              <a:t>．“然后我死了</a:t>
            </a:r>
            <a:r>
              <a:rPr lang="en-US" altLang="zh-CN" sz="2400" b="1" dirty="0"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连羽毛也腐烂在土地里面”。这两句诗形象而充分地表达了诗人对土地的眷恋而且隐含献身之意。 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</a:rPr>
              <a:t>D</a:t>
            </a:r>
            <a:r>
              <a:rPr lang="zh-CN" altLang="en-US" sz="2400" b="1" dirty="0">
                <a:latin typeface="Times New Roman" panose="02020603050405020304" pitchFamily="18" charset="0"/>
              </a:rPr>
              <a:t>．“为什么我的眼里常含泪水？因为我对这土地爱得深沉</a:t>
            </a:r>
            <a:r>
              <a:rPr lang="en-US" altLang="zh-CN" sz="2400" b="1" dirty="0">
                <a:latin typeface="Times New Roman" panose="02020603050405020304" pitchFamily="18" charset="0"/>
              </a:rPr>
              <a:t>……”</a:t>
            </a:r>
            <a:r>
              <a:rPr lang="zh-CN" altLang="en-US" sz="2400" b="1" dirty="0">
                <a:latin typeface="Times New Roman" panose="02020603050405020304" pitchFamily="18" charset="0"/>
              </a:rPr>
              <a:t>这两句诗中的“我”。指喻体“鸟”而不是指诗人自己。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3329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1512</a:t>
            </a:r>
            <a:r>
              <a:rPr lang="zh-CN" altLang="en-US" sz="1000" dirty="0">
                <a:latin typeface="Calibri" panose="020F0502020204030204" pitchFamily="34" charset="0"/>
              </a:rPr>
              <a:t>练习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>
                                            <p:txEl>
                                              <p:charRg st="0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3671">
                                            <p:txEl>
                                              <p:charRg st="0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3671">
                                            <p:txEl>
                                              <p:charRg st="0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3671">
                                            <p:txEl>
                                              <p:charRg st="0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  <p:bldP spid="113669" grpId="0"/>
      <p:bldP spid="113672" grpId="0"/>
      <p:bldP spid="113673" grpId="0"/>
      <p:bldP spid="113674" grpId="0"/>
      <p:bldP spid="113675" grpId="0"/>
      <p:bldP spid="113676" grpId="0"/>
      <p:bldP spid="113677" grpId="0"/>
      <p:bldP spid="113678" grpId="0"/>
      <p:bldP spid="113680" grpId="0"/>
      <p:bldP spid="1136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8482" name="标题 148481"/>
          <p:cNvSpPr>
            <a:spLocks noGrp="1"/>
          </p:cNvSpPr>
          <p:nvPr>
            <p:ph type="title"/>
          </p:nvPr>
        </p:nvSpPr>
        <p:spPr>
          <a:xfrm>
            <a:off x="684213" y="333375"/>
            <a:ext cx="3671887" cy="1439863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5400" b="1" dirty="0">
                <a:solidFill>
                  <a:schemeClr val="bg1"/>
                </a:solidFill>
                <a:ea typeface="华文行楷" panose="02010800040101010101" pitchFamily="2" charset="-122"/>
              </a:rPr>
              <a:t>整体感知：</a:t>
            </a:r>
            <a:endParaRPr lang="zh-CN" altLang="en-US" sz="5400" b="1" dirty="0">
              <a:solidFill>
                <a:schemeClr val="bg1"/>
              </a:solidFill>
              <a:ea typeface="华文行楷" panose="02010800040101010101" pitchFamily="2" charset="-122"/>
            </a:endParaRPr>
          </a:p>
        </p:txBody>
      </p:sp>
      <p:sp>
        <p:nvSpPr>
          <p:cNvPr id="148483" name="内容占位符 148482"/>
          <p:cNvSpPr>
            <a:spLocks noGrp="1"/>
          </p:cNvSpPr>
          <p:nvPr>
            <p:ph idx="1"/>
          </p:nvPr>
        </p:nvSpPr>
        <p:spPr>
          <a:xfrm>
            <a:off x="-38100" y="58738"/>
            <a:ext cx="9147175" cy="6465887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en-US" altLang="zh-CN" b="1" dirty="0">
                <a:solidFill>
                  <a:srgbClr val="0000FF"/>
                </a:solidFill>
              </a:rPr>
              <a:t>2 </a:t>
            </a:r>
            <a:r>
              <a:rPr lang="zh-CN" altLang="en-US" sz="3600" b="1" dirty="0">
                <a:solidFill>
                  <a:srgbClr val="0000FF"/>
                </a:solidFill>
              </a:rPr>
              <a:t>诗中用”嘶哑的喉咙歌唱”的”鸟”是一个怎样的形象？</a:t>
            </a:r>
            <a:endParaRPr lang="zh-CN" altLang="en-US" sz="36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小鸟活着时倾尽全力，它歌唱土地，河流，黎明，生命耗尽后便投身土地的怀抱，与它所挚爱的土地融为一体，实际上寄寓了诗人愿为祖国献身一切的决心。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en-US" altLang="zh-CN" sz="3600" b="1" dirty="0">
                <a:solidFill>
                  <a:srgbClr val="0000FF"/>
                </a:solidFill>
              </a:rPr>
              <a:t>3 </a:t>
            </a:r>
            <a:r>
              <a:rPr lang="zh-CN" altLang="en-US" sz="3600" b="1" dirty="0">
                <a:solidFill>
                  <a:srgbClr val="0000FF"/>
                </a:solidFill>
              </a:rPr>
              <a:t>诗中描述了鸟儿歌唱的对象分别是什么？核心是什么？</a:t>
            </a:r>
            <a:endParaRPr lang="zh-CN" altLang="en-US" sz="36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3600" b="1" dirty="0">
                <a:solidFill>
                  <a:srgbClr val="0000FF"/>
                </a:solidFill>
              </a:rPr>
              <a:t>4 </a:t>
            </a:r>
            <a:r>
              <a:rPr lang="zh-CN" altLang="en-US" sz="3600" b="1" dirty="0">
                <a:solidFill>
                  <a:srgbClr val="0000FF"/>
                </a:solidFill>
              </a:rPr>
              <a:t>这只鸟”歌唱至死，连羽毛也腐烂在土地里面” 对此应如何理解，与学过的古诗词中那些名句有异曲同工之妙？</a:t>
            </a:r>
            <a:endParaRPr lang="zh-CN" altLang="en-US" sz="36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     零落成泥碾作尘，只有香如故。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     落红不是无情物，化作春泥更护花。</a:t>
            </a:r>
            <a:endParaRPr lang="zh-CN" altLang="en-US" b="1" dirty="0"/>
          </a:p>
          <a:p>
            <a:pPr eaLnBrk="1" hangingPunct="1">
              <a:lnSpc>
                <a:spcPct val="80000"/>
              </a:lnSpc>
            </a:pPr>
            <a:r>
              <a:rPr lang="zh-CN" altLang="en-US" b="1" dirty="0"/>
              <a:t>     春蚕到死丝方尽，蜡炬成灰泪始干。</a:t>
            </a:r>
            <a:r>
              <a:rPr lang="zh-CN" altLang="en-US" sz="3600" b="1" dirty="0"/>
              <a:t> </a:t>
            </a:r>
            <a:endParaRPr lang="zh-CN" altLang="en-US" sz="3600" b="1" dirty="0"/>
          </a:p>
        </p:txBody>
      </p:sp>
      <p:sp>
        <p:nvSpPr>
          <p:cNvPr id="14340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1513</a:t>
            </a:r>
            <a:r>
              <a:rPr lang="zh-CN" altLang="en-US" sz="1000" dirty="0">
                <a:latin typeface="Calibri" panose="020F0502020204030204" pitchFamily="34" charset="0"/>
              </a:rPr>
              <a:t>讨论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7" decel="100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7" decel="100000"/>
                                        <p:tgtEl>
                                          <p:spTgt spid="1484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7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7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848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28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charRg st="28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charRg st="28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8483">
                                            <p:txEl>
                                              <p:charRg st="28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98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charRg st="98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8483">
                                            <p:txEl>
                                              <p:charRg st="98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8483">
                                            <p:txEl>
                                              <p:charRg st="98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12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8483">
                                            <p:txEl>
                                              <p:charRg st="12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8483">
                                            <p:txEl>
                                              <p:charRg st="12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8483">
                                            <p:txEl>
                                              <p:charRg st="125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178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8483">
                                            <p:txEl>
                                              <p:charRg st="178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8483">
                                            <p:txEl>
                                              <p:charRg st="178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8483">
                                            <p:txEl>
                                              <p:charRg st="178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198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8483">
                                            <p:txEl>
                                              <p:charRg st="198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8483">
                                            <p:txEl>
                                              <p:charRg st="198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8483">
                                            <p:txEl>
                                              <p:charRg st="198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charRg st="220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8483">
                                            <p:txEl>
                                              <p:charRg st="220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8483">
                                            <p:txEl>
                                              <p:charRg st="220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8483">
                                            <p:txEl>
                                              <p:charRg st="220" end="2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0530" name="标题 150529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08213" cy="1038225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4000" dirty="0">
                <a:solidFill>
                  <a:srgbClr val="0000FF"/>
                </a:solidFill>
                <a:ea typeface="华文行楷" panose="02010800040101010101" pitchFamily="2" charset="-122"/>
              </a:rPr>
              <a:t>讨论：</a:t>
            </a:r>
            <a:endParaRPr lang="zh-CN" altLang="en-US" sz="4000" dirty="0">
              <a:solidFill>
                <a:srgbClr val="0000FF"/>
              </a:solidFill>
              <a:ea typeface="华文行楷" panose="02010800040101010101" pitchFamily="2" charset="-122"/>
            </a:endParaRPr>
          </a:p>
        </p:txBody>
      </p:sp>
      <p:sp>
        <p:nvSpPr>
          <p:cNvPr id="150531" name="内容占位符 150530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4179888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2800" b="1" dirty="0">
                <a:solidFill>
                  <a:srgbClr val="FF33CC"/>
                </a:solidFill>
              </a:rPr>
              <a:t>这首诗的第二节与第一节之间有什么联系？怎样理解最后两句诗之间的因果关系？</a:t>
            </a:r>
            <a:endParaRPr lang="zh-CN" altLang="en-US" sz="2800" b="1" dirty="0">
              <a:solidFill>
                <a:srgbClr val="FF33CC"/>
              </a:solidFill>
            </a:endParaRPr>
          </a:p>
          <a:p>
            <a:pPr eaLnBrk="1" hangingPunct="1"/>
            <a:r>
              <a:rPr lang="zh-CN" altLang="en-US" sz="2800" dirty="0"/>
              <a:t> </a:t>
            </a:r>
            <a:r>
              <a:rPr lang="zh-CN" altLang="en-US" sz="2800" b="1" dirty="0">
                <a:solidFill>
                  <a:srgbClr val="FF9900"/>
                </a:solidFill>
              </a:rPr>
              <a:t>如果说第一节是对”爱土地（祖国）”主题的抒情性的铺陈描述，第二节短小精悍的两行则可看作是对主题的高度凝练的概括．因果关系的一问一答，是爱国者目睹满目疮痍的祖国，爱得越深，痛得越切的悲愤表情的特写，在这一节诗意得到了提炼和升华．</a:t>
            </a:r>
            <a:endParaRPr lang="zh-CN" altLang="en-US" sz="2800" b="1" dirty="0">
              <a:solidFill>
                <a:srgbClr val="FF9900"/>
              </a:solidFill>
            </a:endParaRPr>
          </a:p>
        </p:txBody>
      </p:sp>
      <p:sp>
        <p:nvSpPr>
          <p:cNvPr id="15364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1514</a:t>
            </a:r>
            <a:r>
              <a:rPr lang="zh-CN" altLang="en-US" sz="1000" dirty="0">
                <a:latin typeface="Calibri" panose="020F0502020204030204" pitchFamily="34" charset="0"/>
              </a:rPr>
              <a:t>小结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7" decel="100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7" decel="100000"/>
                                        <p:tgtEl>
                                          <p:spTgt spid="150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7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7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28" accel="100000" fill="hold">
                                          <p:stCondLst>
                                            <p:cond delay="767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053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053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charRg st="37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531">
                                            <p:txEl>
                                              <p:charRg st="37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531">
                                            <p:txEl>
                                              <p:charRg st="37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charRg st="37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23905"/>
          <p:cNvSpPr>
            <a:spLocks noGrp="1"/>
          </p:cNvSpPr>
          <p:nvPr>
            <p:ph type="title"/>
          </p:nvPr>
        </p:nvSpPr>
        <p:spPr>
          <a:xfrm>
            <a:off x="684213" y="1052513"/>
            <a:ext cx="1152525" cy="963612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  <a:t>课</a:t>
            </a:r>
            <a:b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</a:br>
            <a: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  <a:t>堂</a:t>
            </a:r>
            <a:b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</a:br>
            <a: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  <a:t>小</a:t>
            </a:r>
            <a:b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</a:br>
            <a:r>
              <a:rPr lang="zh-CN" altLang="en-US" b="1" i="1" dirty="0">
                <a:solidFill>
                  <a:schemeClr val="accent1"/>
                </a:solidFill>
                <a:ea typeface="华文行楷" panose="02010800040101010101" pitchFamily="2" charset="-122"/>
              </a:rPr>
              <a:t>结</a:t>
            </a:r>
            <a:endParaRPr lang="zh-CN" altLang="en-US" b="1" i="1" dirty="0">
              <a:solidFill>
                <a:schemeClr val="accent1"/>
              </a:solidFill>
              <a:ea typeface="华文行楷" panose="02010800040101010101" pitchFamily="2" charset="-122"/>
            </a:endParaRPr>
          </a:p>
        </p:txBody>
      </p:sp>
      <p:sp>
        <p:nvSpPr>
          <p:cNvPr id="123907" name="文本占位符 123906"/>
          <p:cNvSpPr>
            <a:spLocks noGrp="1"/>
          </p:cNvSpPr>
          <p:nvPr>
            <p:ph idx="1"/>
          </p:nvPr>
        </p:nvSpPr>
        <p:spPr>
          <a:xfrm>
            <a:off x="1836738" y="-341312"/>
            <a:ext cx="6840538" cy="40703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学们，“土地”是艾青诗歌的中心意象之一，它凝聚着诗人对祖国－－大地母亲最深沉的爱，通过学习，我们感受着那个苦难年代，爱国知识分子对祖国的最真挚的爱的表白．这心声，是历久不衰的主旋律，更是永唱不尽的主题。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8" name="文本框 123907"/>
          <p:cNvSpPr txBox="1"/>
          <p:nvPr/>
        </p:nvSpPr>
        <p:spPr>
          <a:xfrm>
            <a:off x="684213" y="3068638"/>
            <a:ext cx="1439862" cy="3019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 i="1" dirty="0">
                <a:latin typeface="Times New Roman" panose="02020603050405020304" pitchFamily="18" charset="0"/>
              </a:rPr>
              <a:t>课</a:t>
            </a:r>
            <a:endParaRPr lang="zh-CN" altLang="en-US" sz="4800" b="1" i="1" dirty="0">
              <a:latin typeface="Times New Roman" panose="02020603050405020304" pitchFamily="18" charset="0"/>
            </a:endParaRPr>
          </a:p>
          <a:p>
            <a:r>
              <a:rPr lang="zh-CN" altLang="en-US" sz="4800" b="1" i="1" dirty="0">
                <a:latin typeface="Times New Roman" panose="02020603050405020304" pitchFamily="18" charset="0"/>
              </a:rPr>
              <a:t>后</a:t>
            </a:r>
            <a:endParaRPr lang="zh-CN" altLang="en-US" sz="4800" b="1" i="1" dirty="0">
              <a:latin typeface="Times New Roman" panose="02020603050405020304" pitchFamily="18" charset="0"/>
            </a:endParaRPr>
          </a:p>
          <a:p>
            <a:r>
              <a:rPr lang="zh-CN" altLang="en-US" sz="4800" b="1" i="1" dirty="0">
                <a:latin typeface="Times New Roman" panose="02020603050405020304" pitchFamily="18" charset="0"/>
              </a:rPr>
              <a:t>作</a:t>
            </a:r>
            <a:endParaRPr lang="zh-CN" altLang="en-US" sz="4800" b="1" i="1" dirty="0">
              <a:latin typeface="Times New Roman" panose="02020603050405020304" pitchFamily="18" charset="0"/>
            </a:endParaRPr>
          </a:p>
          <a:p>
            <a:r>
              <a:rPr lang="zh-CN" altLang="en-US" sz="4800" b="1" i="1" dirty="0">
                <a:latin typeface="Times New Roman" panose="02020603050405020304" pitchFamily="18" charset="0"/>
              </a:rPr>
              <a:t>业：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3909" name="文本框 123908"/>
          <p:cNvSpPr txBox="1"/>
          <p:nvPr/>
        </p:nvSpPr>
        <p:spPr>
          <a:xfrm>
            <a:off x="1763713" y="4652963"/>
            <a:ext cx="7116762" cy="13096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一、背诵这首诗。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二、完成研讨与练习的第二题。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1515</a:t>
            </a:r>
            <a:endParaRPr lang="en-US" altLang="zh-CN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charRg st="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907">
                                            <p:txEl>
                                              <p:charRg st="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907">
                                            <p:txEl>
                                              <p:charRg st="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907">
                                            <p:txEl>
                                              <p:charRg st="1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  <p:bldP spid="1239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4" name="组合 110593"/>
          <p:cNvGrpSpPr/>
          <p:nvPr/>
        </p:nvGrpSpPr>
        <p:grpSpPr>
          <a:xfrm>
            <a:off x="0" y="0"/>
            <a:ext cx="3168650" cy="6858000"/>
            <a:chOff x="0" y="0"/>
            <a:chExt cx="1996" cy="4320"/>
          </a:xfrm>
        </p:grpSpPr>
        <p:sp>
          <p:nvSpPr>
            <p:cNvPr id="3079" name="竖卷形 110594"/>
            <p:cNvSpPr/>
            <p:nvPr/>
          </p:nvSpPr>
          <p:spPr>
            <a:xfrm>
              <a:off x="0" y="0"/>
              <a:ext cx="1996" cy="4320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grpSp>
          <p:nvGrpSpPr>
            <p:cNvPr id="3080" name="组合 110595"/>
            <p:cNvGrpSpPr/>
            <p:nvPr/>
          </p:nvGrpSpPr>
          <p:grpSpPr>
            <a:xfrm>
              <a:off x="249" y="709"/>
              <a:ext cx="1496" cy="2987"/>
              <a:chOff x="158" y="709"/>
              <a:chExt cx="1488" cy="2987"/>
            </a:xfrm>
          </p:grpSpPr>
          <p:pic>
            <p:nvPicPr>
              <p:cNvPr id="3081" name="图片 110596" descr="ph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58" y="709"/>
                <a:ext cx="1488" cy="2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0598" name="文本框 110597"/>
              <p:cNvSpPr txBox="1"/>
              <p:nvPr/>
            </p:nvSpPr>
            <p:spPr>
              <a:xfrm>
                <a:off x="476" y="3216"/>
                <a:ext cx="1055" cy="480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>
                <a:spAutoFit/>
              </a:bodyPr>
              <a:lstStyle/>
              <a:p>
                <a:pPr marR="0" defTabSz="914400">
                  <a:spcBef>
                    <a:spcPct val="50000"/>
                  </a:spcBef>
                  <a:buClr>
                    <a:srgbClr val="000000"/>
                  </a:buClr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zh-CN" altLang="en-US" sz="4400" b="1" kern="1200" cap="none" spc="0" normalizeH="0" baseline="0" noProof="1">
                    <a:solidFill>
                      <a:srgbClr val="FF00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  <a:cs typeface="+mn-ea"/>
                  </a:rPr>
                  <a:t>艾青</a:t>
                </a:r>
                <a:endParaRPr kumimoji="0" lang="zh-CN" altLang="en-US" sz="4400" b="1" kern="1200" cap="none" spc="0" normalizeH="0" baseline="0" noProof="1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3075" name="文本框 110598"/>
          <p:cNvSpPr txBox="1"/>
          <p:nvPr/>
        </p:nvSpPr>
        <p:spPr>
          <a:xfrm>
            <a:off x="4643438" y="981075"/>
            <a:ext cx="45005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076" name="文本框 110599"/>
          <p:cNvSpPr txBox="1"/>
          <p:nvPr/>
        </p:nvSpPr>
        <p:spPr>
          <a:xfrm>
            <a:off x="1185863" y="0"/>
            <a:ext cx="66992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10601" name="文本框 110600"/>
          <p:cNvSpPr txBox="1"/>
          <p:nvPr/>
        </p:nvSpPr>
        <p:spPr>
          <a:xfrm>
            <a:off x="2947988" y="600075"/>
            <a:ext cx="6088062" cy="542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艾青（1910年3月27日－1996年5月5日），原名蒋海澄，浙江人。现代著名诗人。他生长在农村，自幼为贫苦农妇哺养，对我们民族的主体－－农民有着儿子般的深情。长大后的曲折经历、坎坷遭遇，使他很快成为一个革命者。早期诗作多诅咒黑暗，调子沉重忧郁；抗战时期的作品多为觉醒民族而歌唱，格调高昂。代表作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大堰河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——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我的保姆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黎明的通知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《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我爱这土地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》</a:t>
            </a: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等。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8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8" name="文本框 2"/>
          <p:cNvSpPr txBox="1"/>
          <p:nvPr/>
        </p:nvSpPr>
        <p:spPr>
          <a:xfrm>
            <a:off x="6948488" y="6524625"/>
            <a:ext cx="1171575" cy="307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400" dirty="0">
                <a:latin typeface="Calibri" panose="020F0502020204030204" pitchFamily="34" charset="0"/>
              </a:rPr>
              <a:t>1502</a:t>
            </a:r>
            <a:r>
              <a:rPr lang="zh-CN" altLang="en-US" sz="1000" dirty="0">
                <a:latin typeface="Calibri" panose="020F0502020204030204" pitchFamily="34" charset="0"/>
              </a:rPr>
              <a:t>背景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111617" descr="banner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文本框 111618"/>
          <p:cNvSpPr txBox="1"/>
          <p:nvPr/>
        </p:nvSpPr>
        <p:spPr>
          <a:xfrm>
            <a:off x="1203325" y="1620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4100" name="文本框 111619"/>
          <p:cNvSpPr txBox="1"/>
          <p:nvPr/>
        </p:nvSpPr>
        <p:spPr>
          <a:xfrm>
            <a:off x="914400" y="1571625"/>
            <a:ext cx="7620000" cy="457200"/>
          </a:xfrm>
          <a:prstGeom prst="rect">
            <a:avLst/>
          </a:prstGeom>
          <a:noFill/>
          <a:ln w="38100">
            <a:noFill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rgbClr val="DDDDDD"/>
                </a:solidFill>
                <a:latin typeface="方正姚体" pitchFamily="2" charset="-122"/>
                <a:ea typeface="方正姚体" pitchFamily="2" charset="-122"/>
              </a:rPr>
              <a:t>       </a:t>
            </a:r>
            <a:endParaRPr lang="zh-CN" altLang="en-US" sz="2400" dirty="0">
              <a:solidFill>
                <a:srgbClr val="DDDDDD"/>
              </a:solidFill>
              <a:latin typeface="文鼎中隶简" panose="02010609010101010101" pitchFamily="49" charset="-122"/>
              <a:ea typeface="文鼎中隶简" panose="02010609010101010101" pitchFamily="49" charset="-122"/>
            </a:endParaRPr>
          </a:p>
        </p:txBody>
      </p:sp>
      <p:sp>
        <p:nvSpPr>
          <p:cNvPr id="111622" name="矩形 111621"/>
          <p:cNvSpPr/>
          <p:nvPr/>
        </p:nvSpPr>
        <p:spPr>
          <a:xfrm>
            <a:off x="179388" y="0"/>
            <a:ext cx="2843212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i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时代背景</a:t>
            </a:r>
            <a:endParaRPr lang="zh-CN" altLang="en-US" sz="4800" b="1" i="1" dirty="0">
              <a:solidFill>
                <a:srgbClr val="FF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111623" name="矩形 111622"/>
          <p:cNvSpPr/>
          <p:nvPr/>
        </p:nvSpPr>
        <p:spPr>
          <a:xfrm>
            <a:off x="0" y="908050"/>
            <a:ext cx="9144000" cy="2714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FF00"/>
                </a:solidFill>
                <a:latin typeface="Arial" panose="020B0604020202020204" pitchFamily="34" charset="0"/>
              </a:rPr>
              <a:t>　　</a:t>
            </a:r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</a:rPr>
              <a:t>这首诗写于抗日战争开始后的</a:t>
            </a:r>
            <a:r>
              <a:rPr lang="en-US" altLang="zh-CN" sz="2800" b="1" dirty="0">
                <a:solidFill>
                  <a:schemeClr val="tx2"/>
                </a:solidFill>
                <a:latin typeface="Arial" panose="020B0604020202020204" pitchFamily="34" charset="0"/>
              </a:rPr>
              <a:t>1938</a:t>
            </a:r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</a:rPr>
              <a:t>年，当年日本侵略军连续攻占了华北、华东、华南的广大地区，所到之处疯狂肆虐，妄图摧毁中国人民的抵抗意志。中国人民奋起抵抗，进行了不屈不挠的斗争。诗人在国土沦丧、民族危亡的关头，满怀对祖国的挚爱和对侵略者的仇恨，写下了这首慷慨激昂的诗。</a:t>
            </a:r>
            <a:endParaRPr lang="zh-CN" altLang="en-US" sz="2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111627" name="图片 111626" descr="013000000364401195648410956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3789363"/>
            <a:ext cx="1800225" cy="25193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1628" name="图片 111627" descr="12955803754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975" y="3644900"/>
            <a:ext cx="1800225" cy="2970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1629" name="图片 111628" descr="107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284538"/>
            <a:ext cx="1728788" cy="33131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1630" name="图片 111629" descr="13532850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125" y="3141663"/>
            <a:ext cx="2449513" cy="3571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7" name="文本框 2"/>
          <p:cNvSpPr txBox="1"/>
          <p:nvPr/>
        </p:nvSpPr>
        <p:spPr>
          <a:xfrm>
            <a:off x="6948488" y="6524625"/>
            <a:ext cx="1171575" cy="276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200" dirty="0">
                <a:latin typeface="Calibri" panose="020F0502020204030204" pitchFamily="34" charset="0"/>
              </a:rPr>
              <a:t>1503</a:t>
            </a:r>
            <a:r>
              <a:rPr lang="zh-CN" altLang="en-US" sz="1200" dirty="0">
                <a:latin typeface="Calibri" panose="020F0502020204030204" pitchFamily="34" charset="0"/>
              </a:rPr>
              <a:t>目标</a:t>
            </a:r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2" grpId="0"/>
      <p:bldP spid="1116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135175" descr="绿柳图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5170" name="标题 135169"/>
          <p:cNvSpPr>
            <a:spLocks noGrp="1"/>
          </p:cNvSpPr>
          <p:nvPr>
            <p:ph type="title"/>
          </p:nvPr>
        </p:nvSpPr>
        <p:spPr>
          <a:xfrm>
            <a:off x="34925" y="44450"/>
            <a:ext cx="43307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6600" dirty="0">
                <a:solidFill>
                  <a:srgbClr val="0000FF"/>
                </a:solidFill>
                <a:ea typeface="隶书" panose="02010509060101010101" pitchFamily="49" charset="-122"/>
              </a:rPr>
              <a:t>学习目标</a:t>
            </a:r>
            <a:endParaRPr lang="zh-CN" altLang="en-US" sz="6600" dirty="0">
              <a:solidFill>
                <a:srgbClr val="0000FF"/>
              </a:solidFill>
              <a:ea typeface="隶书" panose="02010509060101010101" pitchFamily="49" charset="-122"/>
            </a:endParaRPr>
          </a:p>
        </p:txBody>
      </p:sp>
      <p:sp>
        <p:nvSpPr>
          <p:cNvPr id="135171" name="文本占位符 135170"/>
          <p:cNvSpPr>
            <a:spLocks noGrp="1"/>
          </p:cNvSpPr>
          <p:nvPr>
            <p:ph idx="1"/>
          </p:nvPr>
        </p:nvSpPr>
        <p:spPr>
          <a:xfrm>
            <a:off x="61913" y="1196975"/>
            <a:ext cx="9097963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１．知识目标：了解作者艾青及写作背景。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２．能力目标：反复朗读，体会诗歌借助鸟的形象表现主题的手法。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３．情感目标：体会诗歌蕴含的深沉而真挚的爱国之情。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5175" name="矩形 135174"/>
          <p:cNvSpPr/>
          <p:nvPr/>
        </p:nvSpPr>
        <p:spPr>
          <a:xfrm>
            <a:off x="34925" y="4221163"/>
            <a:ext cx="9029700" cy="17097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>
              <a:buClr>
                <a:srgbClr val="0000FF"/>
              </a:buClr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0000FF"/>
                </a:solidFill>
                <a:latin typeface="Calibri" panose="020F0502020204030204" pitchFamily="34" charset="0"/>
                <a:ea typeface="华文新魏" panose="02010800040101010101" pitchFamily="2" charset="-122"/>
              </a:rPr>
              <a:t>现在听读课文，要求：</a:t>
            </a:r>
            <a:r>
              <a:rPr lang="zh-CN" alt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读音准确  </a:t>
            </a:r>
            <a:endParaRPr lang="zh-CN" altLang="en-US" sz="4400" b="1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>
              <a:buClr>
                <a:srgbClr val="0000FF"/>
              </a:buClr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0000FF"/>
                </a:solidFill>
                <a:latin typeface="Calibri" panose="020F0502020204030204" pitchFamily="34" charset="0"/>
              </a:rPr>
              <a:t>停顿恰当    重音读准     富有节奏</a:t>
            </a:r>
            <a:r>
              <a:rPr lang="zh-CN" altLang="en-US" sz="6600" b="1" dirty="0">
                <a:latin typeface="Calibri" panose="020F0502020204030204" pitchFamily="34" charset="0"/>
              </a:rPr>
              <a:t>    </a:t>
            </a:r>
            <a:r>
              <a:rPr lang="zh-CN" altLang="en-US" sz="4000" b="1" dirty="0">
                <a:latin typeface="Calibri" panose="020F0502020204030204" pitchFamily="34" charset="0"/>
              </a:rPr>
              <a:t>         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6" name="文本框 2"/>
          <p:cNvSpPr txBox="1"/>
          <p:nvPr/>
        </p:nvSpPr>
        <p:spPr>
          <a:xfrm>
            <a:off x="6948488" y="6524625"/>
            <a:ext cx="1171575" cy="276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200" dirty="0">
                <a:latin typeface="Calibri" panose="020F0502020204030204" pitchFamily="34" charset="0"/>
              </a:rPr>
              <a:t>1504</a:t>
            </a:r>
            <a:r>
              <a:rPr lang="zh-CN" altLang="en-US" sz="1200" dirty="0">
                <a:latin typeface="Calibri" panose="020F0502020204030204" pitchFamily="34" charset="0"/>
              </a:rPr>
              <a:t>读思</a:t>
            </a:r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charRg st="2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1">
                                            <p:txEl>
                                              <p:charRg st="2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1">
                                            <p:txEl>
                                              <p:charRg st="2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charRg st="5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5171">
                                            <p:txEl>
                                              <p:charRg st="5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5171">
                                            <p:txEl>
                                              <p:charRg st="51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  <p:bldP spid="135171" grpId="0" build="p"/>
      <p:bldP spid="135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131078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-17145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文本框 131073"/>
          <p:cNvSpPr txBox="1"/>
          <p:nvPr/>
        </p:nvSpPr>
        <p:spPr>
          <a:xfrm>
            <a:off x="755650" y="620713"/>
            <a:ext cx="915988" cy="3429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我爱这土地</a:t>
            </a:r>
            <a:endParaRPr lang="zh-CN" altLang="en-US" sz="4800" dirty="0">
              <a:solidFill>
                <a:srgbClr val="FF00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131075" name="文本框 131074"/>
          <p:cNvSpPr txBox="1"/>
          <p:nvPr/>
        </p:nvSpPr>
        <p:spPr>
          <a:xfrm>
            <a:off x="2195513" y="188913"/>
            <a:ext cx="5905500" cy="560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假如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我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是一只鸟，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我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也应该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用嘶哑的喉咙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歌唱：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这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被暴风雨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所打击着的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土地，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这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永远汹涌着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我们的悲愤的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河流，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这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无止息地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吹刮着的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激怒的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风，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和那来自林间的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无比温柔的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Times New Roman" panose="02020603050405020304" pitchFamily="18" charset="0"/>
              </a:rPr>
              <a:t>黎明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……</a:t>
            </a:r>
            <a:r>
              <a:rPr lang="en-US" altLang="zh-CN" sz="2400" b="1" dirty="0">
                <a:latin typeface="宋体" panose="02010600030101010101" pitchFamily="2" charset="-122"/>
              </a:rPr>
              <a:t> </a:t>
            </a:r>
            <a:endParaRPr lang="en-US" altLang="zh-CN" sz="24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——</a:t>
            </a:r>
            <a:r>
              <a:rPr lang="zh-CN" altLang="en-US" sz="2400" b="1" dirty="0">
                <a:latin typeface="宋体" panose="02010600030101010101" pitchFamily="2" charset="-122"/>
              </a:rPr>
              <a:t>然后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我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死了，</a:t>
            </a:r>
            <a:endParaRPr lang="zh-CN" altLang="en-US" sz="24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宋体" panose="02010600030101010101" pitchFamily="2" charset="-122"/>
              </a:rPr>
              <a:t>连羽毛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也腐烂在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土地里面。</a:t>
            </a:r>
            <a:endParaRPr lang="zh-CN" altLang="en-US" sz="24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宋体" panose="02010600030101010101" pitchFamily="2" charset="-122"/>
              </a:rPr>
              <a:t>为什么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我的眼里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常含泪水？</a:t>
            </a:r>
            <a:endParaRPr lang="zh-CN" altLang="en-US" sz="2400" b="1" dirty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宋体" panose="02010600030101010101" pitchFamily="2" charset="-122"/>
              </a:rPr>
              <a:t>因为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我对这土地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</a:rPr>
              <a:t>爱得深沉</a:t>
            </a:r>
            <a:r>
              <a:rPr lang="en-US" altLang="zh-CN" sz="2400" b="1" dirty="0">
                <a:latin typeface="Times New Roman" panose="02020603050405020304" pitchFamily="18" charset="0"/>
              </a:rPr>
              <a:t>……</a:t>
            </a:r>
            <a:endParaRPr lang="en-US" altLang="zh-CN" sz="2400" b="1" dirty="0">
              <a:latin typeface="宋体" panose="02010600030101010101" pitchFamily="2" charset="-122"/>
            </a:endParaRPr>
          </a:p>
        </p:txBody>
      </p:sp>
      <p:pic>
        <p:nvPicPr>
          <p:cNvPr id="6149" name="图片 131076" descr="图片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363" y="-171450"/>
            <a:ext cx="1036637" cy="3240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0" name="文本框 131077"/>
          <p:cNvSpPr txBox="1"/>
          <p:nvPr/>
        </p:nvSpPr>
        <p:spPr>
          <a:xfrm>
            <a:off x="1763713" y="1557338"/>
            <a:ext cx="671512" cy="1366837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Arial" panose="020B0604020202020204" pitchFamily="34" charset="0"/>
              </a:rPr>
              <a:t>艾青</a:t>
            </a:r>
            <a:endParaRPr lang="zh-CN" altLang="en-US" sz="32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1080" name="文本框 131079"/>
          <p:cNvSpPr txBox="1"/>
          <p:nvPr/>
        </p:nvSpPr>
        <p:spPr>
          <a:xfrm>
            <a:off x="323850" y="5229225"/>
            <a:ext cx="1771650" cy="700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思考：             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152" name="矩形 131080"/>
          <p:cNvSpPr/>
          <p:nvPr/>
        </p:nvSpPr>
        <p:spPr>
          <a:xfrm>
            <a:off x="457200" y="1600200"/>
            <a:ext cx="8229600" cy="3124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3200" dirty="0">
              <a:latin typeface="Calibri" panose="020F0502020204030204" pitchFamily="34" charset="0"/>
            </a:endParaRPr>
          </a:p>
        </p:txBody>
      </p:sp>
      <p:sp>
        <p:nvSpPr>
          <p:cNvPr id="131082" name="文本框 131081"/>
          <p:cNvSpPr txBox="1"/>
          <p:nvPr/>
        </p:nvSpPr>
        <p:spPr>
          <a:xfrm>
            <a:off x="2051050" y="5445125"/>
            <a:ext cx="6335713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Times New Roman" panose="02020603050405020304" pitchFamily="18" charset="0"/>
              </a:rPr>
              <a:t>这首诗的感情基调是怎样的？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31083" name="文本框 131082"/>
          <p:cNvSpPr txBox="1"/>
          <p:nvPr/>
        </p:nvSpPr>
        <p:spPr>
          <a:xfrm>
            <a:off x="2339975" y="5876925"/>
            <a:ext cx="4897438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悲怆而深沉 。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2" name="我爱.mp3">
            <a:hlinkClick r:id="" action="ppaction://media"/>
          </p:cNvPr>
          <p:cNvPicPr>
            <a:picLocks noRo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740650" y="5229225"/>
            <a:ext cx="866775" cy="849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6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1505</a:t>
            </a:r>
            <a:r>
              <a:rPr lang="zh-CN" altLang="en-US" sz="1000" dirty="0">
                <a:latin typeface="Calibri" panose="020F0502020204030204" pitchFamily="34" charset="0"/>
              </a:rPr>
              <a:t>品鉴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5760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31075" grpId="0"/>
      <p:bldP spid="131080" grpId="0"/>
      <p:bldP spid="131082" grpId="0"/>
      <p:bldP spid="1310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图片 114689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1" name="矩形 114690"/>
          <p:cNvSpPr/>
          <p:nvPr/>
        </p:nvSpPr>
        <p:spPr>
          <a:xfrm>
            <a:off x="603250" y="457200"/>
            <a:ext cx="4044950" cy="9207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ctr"/>
            <a:r>
              <a:rPr lang="zh-CN" altLang="en-US" sz="5300" b="1" dirty="0">
                <a:latin typeface="Times New Roman" panose="02020603050405020304" pitchFamily="18" charset="0"/>
              </a:rPr>
              <a:t>品味、鉴赏</a:t>
            </a:r>
            <a:endParaRPr lang="zh-CN" altLang="en-US" sz="5300" b="1" dirty="0">
              <a:latin typeface="Times New Roman" panose="02020603050405020304" pitchFamily="18" charset="0"/>
            </a:endParaRPr>
          </a:p>
        </p:txBody>
      </p:sp>
      <p:sp>
        <p:nvSpPr>
          <p:cNvPr id="114692" name="矩形 114691"/>
          <p:cNvSpPr/>
          <p:nvPr/>
        </p:nvSpPr>
        <p:spPr>
          <a:xfrm>
            <a:off x="52388" y="1412875"/>
            <a:ext cx="9053512" cy="1798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sz="4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、鸟儿歌唱的事物有哪些？它们各自有什么特点？请讨论每个事物到底象征着什么？</a:t>
            </a:r>
            <a:endParaRPr lang="zh-CN" altLang="en-US" sz="36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3" name="文本框 114692"/>
          <p:cNvSpPr txBox="1"/>
          <p:nvPr/>
        </p:nvSpPr>
        <p:spPr>
          <a:xfrm>
            <a:off x="30163" y="4006850"/>
            <a:ext cx="9050337" cy="1736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、诗歌中把自己比喻成一只鸟儿，写了鸟儿的生和死，表达了作者怎样的情怀？为什么鸟儿用的是“嘶哑的喉咙”来歌唱？</a:t>
            </a:r>
            <a:endParaRPr lang="zh-CN" altLang="en-US" sz="36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4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1506</a:t>
            </a:r>
            <a:r>
              <a:rPr lang="zh-CN" altLang="en-US" sz="1000" dirty="0">
                <a:latin typeface="Calibri" panose="020F0502020204030204" pitchFamily="34" charset="0"/>
              </a:rPr>
              <a:t>析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/>
      <p:bldP spid="114692" grpId="0"/>
      <p:bldP spid="1146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115713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文本框 115714"/>
          <p:cNvSpPr txBox="1"/>
          <p:nvPr/>
        </p:nvSpPr>
        <p:spPr>
          <a:xfrm>
            <a:off x="2082800" y="1646238"/>
            <a:ext cx="30781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楷体_GB2312" panose="02010609030101010101" pitchFamily="49" charset="-122"/>
              </a:rPr>
              <a:t>我爱这土地</a:t>
            </a:r>
            <a:endParaRPr lang="zh-CN" altLang="en-US" sz="2800" b="1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8196" name="文本框 115715"/>
          <p:cNvSpPr txBox="1"/>
          <p:nvPr/>
        </p:nvSpPr>
        <p:spPr>
          <a:xfrm>
            <a:off x="1219200" y="2438400"/>
            <a:ext cx="17732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楷体_GB2312" panose="02010609030101010101" pitchFamily="49" charset="-122"/>
              </a:rPr>
              <a:t>意象</a:t>
            </a:r>
            <a:endParaRPr lang="zh-CN" altLang="en-US" sz="2800" b="1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8197" name="文本框 115716"/>
          <p:cNvSpPr txBox="1"/>
          <p:nvPr/>
        </p:nvSpPr>
        <p:spPr>
          <a:xfrm>
            <a:off x="3883025" y="2509838"/>
            <a:ext cx="149383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楷体_GB2312" panose="02010609030101010101" pitchFamily="49" charset="-122"/>
              </a:rPr>
              <a:t>象征</a:t>
            </a:r>
            <a:endParaRPr lang="zh-CN" altLang="en-US" sz="2800" b="1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115718" name="文本框 115717"/>
          <p:cNvSpPr txBox="1"/>
          <p:nvPr/>
        </p:nvSpPr>
        <p:spPr>
          <a:xfrm>
            <a:off x="1290638" y="3219450"/>
            <a:ext cx="12128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19" name="文本框 115718"/>
          <p:cNvSpPr txBox="1"/>
          <p:nvPr/>
        </p:nvSpPr>
        <p:spPr>
          <a:xfrm>
            <a:off x="1143000" y="3886200"/>
            <a:ext cx="15859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土地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20" name="文本框 115719"/>
          <p:cNvSpPr txBox="1"/>
          <p:nvPr/>
        </p:nvSpPr>
        <p:spPr>
          <a:xfrm>
            <a:off x="1143000" y="4572000"/>
            <a:ext cx="1676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河流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21" name="文本框 115720"/>
          <p:cNvSpPr txBox="1"/>
          <p:nvPr/>
        </p:nvSpPr>
        <p:spPr>
          <a:xfrm>
            <a:off x="1143000" y="5791200"/>
            <a:ext cx="18653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黎明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8202" name="直接连接符 115721"/>
          <p:cNvSpPr/>
          <p:nvPr/>
        </p:nvSpPr>
        <p:spPr>
          <a:xfrm flipH="1">
            <a:off x="2011363" y="2209800"/>
            <a:ext cx="350837" cy="3000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3" name="直接连接符 115722"/>
          <p:cNvSpPr/>
          <p:nvPr/>
        </p:nvSpPr>
        <p:spPr>
          <a:xfrm>
            <a:off x="3810000" y="2133600"/>
            <a:ext cx="617538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5724" name="文本框 115723"/>
          <p:cNvSpPr txBox="1"/>
          <p:nvPr/>
        </p:nvSpPr>
        <p:spPr>
          <a:xfrm>
            <a:off x="3505200" y="3216275"/>
            <a:ext cx="22367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诗人自己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25" name="文本框 115724"/>
          <p:cNvSpPr txBox="1"/>
          <p:nvPr/>
        </p:nvSpPr>
        <p:spPr>
          <a:xfrm>
            <a:off x="3429000" y="3810000"/>
            <a:ext cx="18653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祖国大地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26" name="文本框 115725"/>
          <p:cNvSpPr txBox="1"/>
          <p:nvPr/>
        </p:nvSpPr>
        <p:spPr>
          <a:xfrm>
            <a:off x="3429000" y="5257800"/>
            <a:ext cx="19605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抗争精神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27" name="文本框 115726"/>
          <p:cNvSpPr txBox="1"/>
          <p:nvPr/>
        </p:nvSpPr>
        <p:spPr>
          <a:xfrm>
            <a:off x="3581400" y="5791200"/>
            <a:ext cx="23320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解放区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28" name="直接连接符 115727"/>
          <p:cNvSpPr/>
          <p:nvPr/>
        </p:nvSpPr>
        <p:spPr>
          <a:xfrm>
            <a:off x="1600200" y="29718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5729" name="直接连接符 115728"/>
          <p:cNvSpPr/>
          <p:nvPr/>
        </p:nvSpPr>
        <p:spPr>
          <a:xfrm>
            <a:off x="4243388" y="3014663"/>
            <a:ext cx="1587" cy="2873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5730" name="直接连接符 115729"/>
          <p:cNvSpPr/>
          <p:nvPr/>
        </p:nvSpPr>
        <p:spPr>
          <a:xfrm>
            <a:off x="2082800" y="3446463"/>
            <a:ext cx="1306513" cy="15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5731" name="直接连接符 115730"/>
          <p:cNvSpPr/>
          <p:nvPr/>
        </p:nvSpPr>
        <p:spPr>
          <a:xfrm>
            <a:off x="2133600" y="4114800"/>
            <a:ext cx="1212850" cy="15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5732" name="直接连接符 115731"/>
          <p:cNvSpPr/>
          <p:nvPr/>
        </p:nvSpPr>
        <p:spPr>
          <a:xfrm>
            <a:off x="2362200" y="5486400"/>
            <a:ext cx="746125" cy="15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5733" name="直接连接符 115732"/>
          <p:cNvSpPr/>
          <p:nvPr/>
        </p:nvSpPr>
        <p:spPr>
          <a:xfrm>
            <a:off x="2209800" y="6096000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5734" name="平行四边形 115733"/>
          <p:cNvSpPr/>
          <p:nvPr/>
        </p:nvSpPr>
        <p:spPr>
          <a:xfrm>
            <a:off x="5867400" y="1828800"/>
            <a:ext cx="2895600" cy="4495800"/>
          </a:xfrm>
          <a:prstGeom prst="parallelogram">
            <a:avLst>
              <a:gd name="adj" fmla="val 15792"/>
            </a:avLst>
          </a:prstGeom>
          <a:solidFill>
            <a:srgbClr val="FFFFFF">
              <a:alpha val="50195"/>
            </a:srgb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15735" name="直接连接符 115734"/>
          <p:cNvSpPr/>
          <p:nvPr/>
        </p:nvSpPr>
        <p:spPr>
          <a:xfrm>
            <a:off x="5257800" y="3505200"/>
            <a:ext cx="746125" cy="158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5736" name="文本框 115735"/>
          <p:cNvSpPr txBox="1"/>
          <p:nvPr/>
        </p:nvSpPr>
        <p:spPr>
          <a:xfrm>
            <a:off x="6324600" y="1981200"/>
            <a:ext cx="2232025" cy="410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2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诗人以鸟的形象自喻，用饱含激情的诗句歌唱祖国，歌唱神圣的民族解放战争，这种鸟儿对土地的痴情，表达出诗人愿为祖国奉献一切的赤子衷情。</a:t>
            </a:r>
            <a:endParaRPr lang="zh-CN" altLang="en-US" sz="2400" b="1" dirty="0">
              <a:solidFill>
                <a:schemeClr val="tx2"/>
              </a:solidFill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8217" name="矩形 115736"/>
          <p:cNvSpPr>
            <a:spLocks noTextEdit="1"/>
          </p:cNvSpPr>
          <p:nvPr/>
        </p:nvSpPr>
        <p:spPr>
          <a:xfrm>
            <a:off x="315913" y="620713"/>
            <a:ext cx="1447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 i="1">
                <a:ln w="12700" cap="flat" cmpd="sng">
                  <a:solidFill>
                    <a:srgbClr val="6633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66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明确</a:t>
            </a:r>
            <a:endParaRPr lang="zh-CN" altLang="en-US" sz="3600" b="1" i="1">
              <a:ln w="12700" cap="flat" cmpd="sng">
                <a:solidFill>
                  <a:srgbClr val="663300"/>
                </a:solidFill>
                <a:prstDash val="solid"/>
                <a:headEnd type="none" w="med" len="med"/>
                <a:tailEnd type="none" w="med" len="med"/>
              </a:ln>
              <a:solidFill>
                <a:srgbClr val="6633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8218" name="文本框 115737"/>
          <p:cNvSpPr txBox="1"/>
          <p:nvPr/>
        </p:nvSpPr>
        <p:spPr>
          <a:xfrm>
            <a:off x="1979613" y="649288"/>
            <a:ext cx="5792787" cy="612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诗中的意象包含的象征意义？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115739" name="文本框 115738"/>
          <p:cNvSpPr txBox="1"/>
          <p:nvPr/>
        </p:nvSpPr>
        <p:spPr>
          <a:xfrm>
            <a:off x="1295400" y="5181600"/>
            <a:ext cx="1676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风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15740" name="直接连接符 115739"/>
          <p:cNvSpPr/>
          <p:nvPr/>
        </p:nvSpPr>
        <p:spPr>
          <a:xfrm>
            <a:off x="2362200" y="4800600"/>
            <a:ext cx="746125" cy="15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5741" name="文本框 115740"/>
          <p:cNvSpPr txBox="1"/>
          <p:nvPr/>
        </p:nvSpPr>
        <p:spPr>
          <a:xfrm>
            <a:off x="3429000" y="4495800"/>
            <a:ext cx="2133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满腔悲愤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8222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1507</a:t>
            </a:r>
            <a:r>
              <a:rPr lang="zh-CN" altLang="en-US" sz="1000" dirty="0">
                <a:latin typeface="Calibri" panose="020F0502020204030204" pitchFamily="34" charset="0"/>
              </a:rPr>
              <a:t>思</a:t>
            </a:r>
            <a:endParaRPr lang="zh-CN" alt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/>
      <p:bldP spid="115719" grpId="0"/>
      <p:bldP spid="115720" grpId="0"/>
      <p:bldP spid="115721" grpId="0"/>
      <p:bldP spid="115724" grpId="0"/>
      <p:bldP spid="115725" grpId="0"/>
      <p:bldP spid="115726" grpId="0"/>
      <p:bldP spid="115727" grpId="0"/>
      <p:bldP spid="115736" grpId="0"/>
      <p:bldP spid="115739" grpId="0"/>
      <p:bldP spid="1157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16737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6739" name="矩形 116738"/>
          <p:cNvSpPr/>
          <p:nvPr/>
        </p:nvSpPr>
        <p:spPr>
          <a:xfrm>
            <a:off x="395288" y="620713"/>
            <a:ext cx="799306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3.</a:t>
            </a:r>
            <a:r>
              <a:rPr lang="zh-CN" altLang="en-US" sz="32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诗人对土地、河流、风和黎明的描写，蕴涵了他怎样的思想感情？</a:t>
            </a:r>
            <a:endParaRPr lang="zh-CN" altLang="en-US" sz="3200" b="1" dirty="0">
              <a:solidFill>
                <a:srgbClr val="3333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16740" name="矩形 116739"/>
          <p:cNvSpPr/>
          <p:nvPr/>
        </p:nvSpPr>
        <p:spPr>
          <a:xfrm>
            <a:off x="442913" y="1793875"/>
            <a:ext cx="8161337" cy="124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  诗人对土地、河流、风和黎明的描写，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形象地表达了当时祖国大地遭受的苦难、人民的悲愤以及对光明的向往和希冀。</a:t>
            </a:r>
            <a:endParaRPr lang="zh-CN" altLang="en-US" sz="2800" b="1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16743" name="矩形 116742"/>
          <p:cNvSpPr/>
          <p:nvPr/>
        </p:nvSpPr>
        <p:spPr>
          <a:xfrm>
            <a:off x="323850" y="3211513"/>
            <a:ext cx="4246563" cy="1111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3600" dirty="0">
                <a:latin typeface="Calibri" panose="020F0502020204030204" pitchFamily="34" charset="0"/>
                <a:ea typeface="隶书" panose="02010509060101010101" pitchFamily="49" charset="-122"/>
              </a:rPr>
              <a:t>题目解说：</a:t>
            </a:r>
            <a:br>
              <a:rPr lang="zh-CN" altLang="en-US" sz="6600" dirty="0">
                <a:latin typeface="Calibri" panose="020F0502020204030204" pitchFamily="34" charset="0"/>
                <a:ea typeface="隶书" panose="02010509060101010101" pitchFamily="49" charset="-122"/>
              </a:rPr>
            </a:b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116744" name="矩形 116743"/>
          <p:cNvSpPr/>
          <p:nvPr/>
        </p:nvSpPr>
        <p:spPr>
          <a:xfrm>
            <a:off x="107950" y="3213100"/>
            <a:ext cx="8631238" cy="41148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“土地”象征生他养他而又多灾多难的祖国。</a:t>
            </a: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3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1508</a:t>
            </a:r>
            <a:endParaRPr lang="en-US" altLang="zh-CN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/>
      <p:bldP spid="116740" grpId="0"/>
      <p:bldP spid="116743" grpId="0"/>
      <p:bldP spid="1167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17761" descr="红土地1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7763" name="文本框 117762"/>
          <p:cNvSpPr txBox="1"/>
          <p:nvPr/>
        </p:nvSpPr>
        <p:spPr>
          <a:xfrm>
            <a:off x="609600" y="381000"/>
            <a:ext cx="80010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4.</a:t>
            </a:r>
            <a:r>
              <a:rPr lang="zh-CN" altLang="en-US" sz="3200" b="1" dirty="0">
                <a:solidFill>
                  <a:srgbClr val="0000FF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诗中“用嘶哑的喉咙歌唱”的“鸟”是一个怎样的形象？你怎样理解下面这两句诗？</a:t>
            </a:r>
            <a:endParaRPr lang="zh-CN" altLang="en-US" sz="3200" b="1" dirty="0">
              <a:solidFill>
                <a:srgbClr val="0000FF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17764" name="文本框 117763"/>
          <p:cNvSpPr txBox="1"/>
          <p:nvPr/>
        </p:nvSpPr>
        <p:spPr>
          <a:xfrm>
            <a:off x="52388" y="1628775"/>
            <a:ext cx="9094787" cy="949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0030101010101" pitchFamily="49" charset="-122"/>
              </a:rPr>
              <a:t>       “假如我是一只鸟，我也应该用嘶哑的喉咙歌唱”，“然后</a:t>
            </a:r>
            <a:endParaRPr lang="zh-CN" altLang="en-US" sz="2400" b="1" dirty="0">
              <a:latin typeface="Times New Roman" panose="02020603050405020304" pitchFamily="18" charset="0"/>
              <a:ea typeface="黑体" panose="02010600030101010101" pitchFamily="49" charset="-122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0030101010101" pitchFamily="49" charset="-122"/>
              </a:rPr>
              <a:t>后我死了，连羽毛也腐烂在土地里面”。         </a:t>
            </a:r>
            <a:endParaRPr lang="zh-CN" altLang="en-US" sz="2400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7765" name="矩形 117764"/>
          <p:cNvSpPr/>
          <p:nvPr/>
        </p:nvSpPr>
        <p:spPr>
          <a:xfrm>
            <a:off x="304800" y="2743200"/>
            <a:ext cx="8413750" cy="1246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FF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这只“鸟”是一个饱受磨难，拼尽全力</a:t>
            </a:r>
            <a:endParaRPr lang="zh-CN" altLang="en-US" sz="3600" b="1" dirty="0">
              <a:solidFill>
                <a:srgbClr val="FF0066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FF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用整个生命去歌唱的形象。</a:t>
            </a:r>
            <a:endParaRPr lang="zh-CN" altLang="en-US" sz="3600" b="1" dirty="0">
              <a:solidFill>
                <a:srgbClr val="FF0066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7766" name="矩形 117765"/>
          <p:cNvSpPr/>
          <p:nvPr/>
        </p:nvSpPr>
        <p:spPr>
          <a:xfrm>
            <a:off x="457200" y="4162425"/>
            <a:ext cx="8751888" cy="2041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 dirty="0">
                <a:latin typeface="仿宋_GB2312" panose="02010609030101010101" pitchFamily="49" charset="-122"/>
                <a:ea typeface="楷体_GB2312" panose="02010609030101010101" pitchFamily="49" charset="-122"/>
              </a:rPr>
              <a:t>    它歌唱土地、河流、风和黎明，生命耗尽</a:t>
            </a:r>
            <a:endParaRPr lang="zh-CN" altLang="en-US" sz="3200" b="1" dirty="0">
              <a:latin typeface="仿宋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b="1" dirty="0">
                <a:latin typeface="仿宋_GB2312" panose="02010609030101010101" pitchFamily="49" charset="-122"/>
                <a:ea typeface="楷体_GB2312" panose="02010609030101010101" pitchFamily="49" charset="-122"/>
              </a:rPr>
              <a:t>后便投身土地的怀抱，与它所挚爱的土地融为</a:t>
            </a:r>
            <a:endParaRPr lang="zh-CN" altLang="en-US" sz="3200" b="1" dirty="0">
              <a:latin typeface="仿宋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3200" b="1" dirty="0">
                <a:latin typeface="仿宋_GB2312" panose="02010609030101010101" pitchFamily="49" charset="-122"/>
                <a:ea typeface="楷体_GB2312" panose="02010609030101010101" pitchFamily="49" charset="-122"/>
              </a:rPr>
              <a:t>一体，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这两句诗充分表达了诗人对土地的眷念，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为祖国献身的愿望。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10247" name="文本框 2"/>
          <p:cNvSpPr txBox="1"/>
          <p:nvPr/>
        </p:nvSpPr>
        <p:spPr>
          <a:xfrm>
            <a:off x="7019925" y="6597650"/>
            <a:ext cx="1171575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1000" dirty="0">
                <a:latin typeface="Calibri" panose="020F0502020204030204" pitchFamily="34" charset="0"/>
              </a:rPr>
              <a:t>1509</a:t>
            </a:r>
            <a:endParaRPr lang="en-US" altLang="zh-CN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4" grpId="0"/>
      <p:bldP spid="117765" grpId="0"/>
      <p:bldP spid="11776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2631</Words>
  <Application>WPS 演示</Application>
  <PresentationFormat>全屏显示(4:3)</PresentationFormat>
  <Paragraphs>203</Paragraphs>
  <Slides>15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4" baseType="lpstr">
      <vt:lpstr>Arial</vt:lpstr>
      <vt:lpstr>宋体</vt:lpstr>
      <vt:lpstr>Wingdings</vt:lpstr>
      <vt:lpstr>Calibri</vt:lpstr>
      <vt:lpstr>Times New Roman</vt:lpstr>
      <vt:lpstr>方正姚体</vt:lpstr>
      <vt:lpstr>文鼎中隶简</vt:lpstr>
      <vt:lpstr>华文隶书</vt:lpstr>
      <vt:lpstr>隶书</vt:lpstr>
      <vt:lpstr>华文新魏</vt:lpstr>
      <vt:lpstr>楷体</vt:lpstr>
      <vt:lpstr>楷体_GB2312</vt:lpstr>
      <vt:lpstr>华文行楷</vt:lpstr>
      <vt:lpstr>黑体</vt:lpstr>
      <vt:lpstr>仿宋_GB2312</vt:lpstr>
      <vt:lpstr>华文琥珀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4</cp:revision>
  <dcterms:created xsi:type="dcterms:W3CDTF">2017-10-20T03:39:08Z</dcterms:created>
  <dcterms:modified xsi:type="dcterms:W3CDTF">2017-10-20T03:49:14Z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