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  <p:sldId id="258" r:id="rId5"/>
    <p:sldId id="259" r:id="rId6"/>
    <p:sldId id="260" r:id="rId7"/>
    <p:sldId id="267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  <a:srgbClr val="CCFF66"/>
    <a:srgbClr val="1B9721"/>
    <a:srgbClr val="FFFFCC"/>
    <a:srgbClr val="FFCCCC"/>
    <a:srgbClr val="FFFFFF"/>
    <a:srgbClr val="001414"/>
    <a:srgbClr val="55AD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506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4514" name="任意多边形 64513"/>
          <p:cNvSpPr/>
          <p:nvPr/>
        </p:nvSpPr>
        <p:spPr>
          <a:xfrm>
            <a:off x="20638" y="12700"/>
            <a:ext cx="8896350" cy="6780213"/>
          </a:xfrm>
          <a:custGeom>
            <a:avLst/>
            <a:gdLst/>
            <a:ahLst/>
            <a:cxnLst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4515" name="标题 64514"/>
          <p:cNvSpPr>
            <a:spLocks noGrp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 w="9525">
            <a:noFill/>
          </a:ln>
          <a:effectLst>
            <a:outerShdw dist="45791" dir="2021404" algn="ctr" rotWithShape="0">
              <a:schemeClr val="bg2"/>
            </a:outerShdw>
          </a:effectLst>
        </p:spPr>
        <p:txBody>
          <a:bodyPr anchor="b"/>
          <a:lstStyle>
            <a:lvl1pPr lvl="0">
              <a:defRPr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4516" name="副标题 64515"/>
          <p:cNvSpPr>
            <a:spLocks noGrp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64517" name="日期占位符 64516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pPr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4518" name="页脚占位符 64517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pPr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4519" name="灯片编号占位符 64518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pPr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grpSp>
        <p:nvGrpSpPr>
          <p:cNvPr id="64520" name="组合 64519"/>
          <p:cNvGrpSpPr/>
          <p:nvPr/>
        </p:nvGrpSpPr>
        <p:grpSpPr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4521" name="任意多边形 64520"/>
            <p:cNvSpPr/>
            <p:nvPr userDrawn="1"/>
          </p:nvSpPr>
          <p:spPr>
            <a:xfrm>
              <a:off x="177" y="177"/>
              <a:ext cx="2250" cy="1017"/>
            </a:xfrm>
            <a:custGeom>
              <a:avLst/>
              <a:gdLst/>
              <a:ahLst/>
              <a:cxnLst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4522" name="任意多边形 64521"/>
            <p:cNvSpPr/>
            <p:nvPr userDrawn="1"/>
          </p:nvSpPr>
          <p:spPr>
            <a:xfrm>
              <a:off x="166" y="261"/>
              <a:ext cx="2244" cy="1007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4523" name="任意多边形 64522"/>
            <p:cNvSpPr/>
            <p:nvPr userDrawn="1"/>
          </p:nvSpPr>
          <p:spPr>
            <a:xfrm>
              <a:off x="474" y="344"/>
              <a:ext cx="1488" cy="919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64524" name="组合 64523"/>
            <p:cNvGrpSpPr/>
            <p:nvPr userDrawn="1"/>
          </p:nvGrpSpPr>
          <p:grpSpPr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64525" name="任意多边形 64524"/>
              <p:cNvSpPr/>
              <p:nvPr userDrawn="1"/>
            </p:nvSpPr>
            <p:spPr>
              <a:xfrm>
                <a:off x="2005" y="934"/>
                <a:ext cx="212" cy="214"/>
              </a:xfrm>
              <a:custGeom>
                <a:avLst/>
                <a:gdLst/>
                <a:ahLst/>
                <a:cxnLst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4526" name="任意多边形 64525"/>
              <p:cNvSpPr/>
              <p:nvPr userDrawn="1"/>
            </p:nvSpPr>
            <p:spPr>
              <a:xfrm>
                <a:off x="123" y="148"/>
                <a:ext cx="2386" cy="1081"/>
              </a:xfrm>
              <a:custGeom>
                <a:avLst/>
                <a:gdLst/>
                <a:ahLst/>
                <a:cxnLst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4527" name="任意多边形 64526"/>
              <p:cNvSpPr/>
              <p:nvPr userDrawn="1"/>
            </p:nvSpPr>
            <p:spPr>
              <a:xfrm>
                <a:off x="324" y="158"/>
                <a:ext cx="1686" cy="614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4528" name="任意多边形 64527"/>
              <p:cNvSpPr/>
              <p:nvPr userDrawn="1"/>
            </p:nvSpPr>
            <p:spPr>
              <a:xfrm>
                <a:off x="409" y="251"/>
                <a:ext cx="227" cy="410"/>
              </a:xfrm>
              <a:custGeom>
                <a:avLst/>
                <a:gdLst/>
                <a:ahLst/>
                <a:cxnLst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4529" name="任意多边形 64528"/>
              <p:cNvSpPr/>
              <p:nvPr userDrawn="1"/>
            </p:nvSpPr>
            <p:spPr>
              <a:xfrm>
                <a:off x="846" y="536"/>
                <a:ext cx="691" cy="364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grpSp>
        <p:nvGrpSpPr>
          <p:cNvPr id="64530" name="组合 64529"/>
          <p:cNvGrpSpPr/>
          <p:nvPr/>
        </p:nvGrpSpPr>
        <p:grpSpPr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64531" name="任意多边形 64530"/>
            <p:cNvSpPr/>
            <p:nvPr userDrawn="1"/>
          </p:nvSpPr>
          <p:spPr>
            <a:xfrm rot="7320404">
              <a:off x="4909" y="2936"/>
              <a:ext cx="629" cy="293"/>
            </a:xfrm>
            <a:custGeom>
              <a:avLst/>
              <a:gdLst/>
              <a:ahLst/>
              <a:cxnLst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4532" name="任意多边形 64531"/>
            <p:cNvSpPr/>
            <p:nvPr userDrawn="1"/>
          </p:nvSpPr>
          <p:spPr>
            <a:xfrm rot="7320404">
              <a:off x="4893" y="2922"/>
              <a:ext cx="627" cy="290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4533" name="任意多边形 64532"/>
            <p:cNvSpPr/>
            <p:nvPr userDrawn="1"/>
          </p:nvSpPr>
          <p:spPr>
            <a:xfrm rot="7320404">
              <a:off x="4999" y="2912"/>
              <a:ext cx="416" cy="265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64534" name="组合 64533"/>
            <p:cNvGrpSpPr/>
            <p:nvPr userDrawn="1"/>
          </p:nvGrpSpPr>
          <p:grpSpPr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64535" name="任意多边形 64534"/>
              <p:cNvSpPr/>
              <p:nvPr userDrawn="1"/>
            </p:nvSpPr>
            <p:spPr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4536" name="任意多边形 64535"/>
              <p:cNvSpPr/>
              <p:nvPr userDrawn="1"/>
            </p:nvSpPr>
            <p:spPr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4537" name="任意多边形 64536"/>
              <p:cNvSpPr/>
              <p:nvPr userDrawn="1"/>
            </p:nvSpPr>
            <p:spPr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4538" name="任意多边形 64537"/>
              <p:cNvSpPr/>
              <p:nvPr userDrawn="1"/>
            </p:nvSpPr>
            <p:spPr>
              <a:xfrm rot="7320404">
                <a:off x="5363" y="2873"/>
                <a:ext cx="63" cy="118"/>
              </a:xfrm>
              <a:custGeom>
                <a:avLst/>
                <a:gdLst/>
                <a:ahLst/>
                <a:cxnLst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4539" name="任意多边形 64538"/>
              <p:cNvSpPr/>
              <p:nvPr userDrawn="1"/>
            </p:nvSpPr>
            <p:spPr>
              <a:xfrm rot="7320404">
                <a:off x="5136" y="2999"/>
                <a:ext cx="193" cy="104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64540" name="任意多边形 64539"/>
          <p:cNvSpPr/>
          <p:nvPr/>
        </p:nvSpPr>
        <p:spPr>
          <a:xfrm>
            <a:off x="901700" y="5054600"/>
            <a:ext cx="6807200" cy="728663"/>
          </a:xfrm>
          <a:custGeom>
            <a:avLst/>
            <a:gdLst/>
            <a:ahLst/>
            <a:cxnLst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>
                <a:alpha val="10000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64541" name="任意多边形 64540"/>
          <p:cNvSpPr/>
          <p:nvPr/>
        </p:nvSpPr>
        <p:spPr>
          <a:xfrm>
            <a:off x="4076700" y="1930400"/>
            <a:ext cx="889000" cy="381000"/>
          </a:xfrm>
          <a:custGeom>
            <a:avLst/>
            <a:gdLst/>
            <a:ahLst/>
            <a:cxnLst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60611" cy="533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138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0862" y="1828800"/>
            <a:ext cx="3771138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3490" name="任意多边形 63489"/>
          <p:cNvSpPr/>
          <p:nvPr/>
        </p:nvSpPr>
        <p:spPr>
          <a:xfrm rot="-3172564">
            <a:off x="7777163" y="-14287"/>
            <a:ext cx="1162050" cy="2084387"/>
          </a:xfrm>
          <a:custGeom>
            <a:avLst/>
            <a:gdLst/>
            <a:ahLst/>
            <a:cxnLst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3491" name="标题 63490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3492" name="文本占位符 63491"/>
          <p:cNvSpPr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3493" name="日期占位符 63492"/>
          <p:cNvSpPr>
            <a:spLocks noGrp="1"/>
          </p:cNvSpPr>
          <p:nvPr>
            <p:ph type="dt" sz="half" idx="2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3494" name="页脚占位符 63493"/>
          <p:cNvSpPr>
            <a:spLocks noGrp="1"/>
          </p:cNvSpPr>
          <p:nvPr>
            <p:ph type="ftr" sz="quarter" idx="3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pPr lvl="0">
              <a:buClr>
                <a:schemeClr val="bg1"/>
              </a:buClr>
            </a:pPr>
            <a:endParaRPr lang="zh-CN" altLang="en-US" dirty="0"/>
          </a:p>
        </p:txBody>
      </p:sp>
      <p:sp>
        <p:nvSpPr>
          <p:cNvPr id="63495" name="灯片编号占位符 63494"/>
          <p:cNvSpPr>
            <a:spLocks noGrp="1"/>
          </p:cNvSpPr>
          <p:nvPr>
            <p:ph type="sldNum" sz="quarter" idx="4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pPr lvl="0">
              <a:buClr>
                <a:schemeClr val="bg1"/>
              </a:buClr>
            </a:pPr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63496" name="任意多边形 63495"/>
          <p:cNvSpPr/>
          <p:nvPr/>
        </p:nvSpPr>
        <p:spPr>
          <a:xfrm rot="-3172564">
            <a:off x="7864475" y="23813"/>
            <a:ext cx="1165225" cy="2097087"/>
          </a:xfrm>
          <a:custGeom>
            <a:avLst/>
            <a:gdLst/>
            <a:ahLst/>
            <a:cxnLst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63497" name="任意多边形 63496"/>
          <p:cNvSpPr/>
          <p:nvPr/>
        </p:nvSpPr>
        <p:spPr>
          <a:xfrm rot="-3172564">
            <a:off x="7831138" y="192088"/>
            <a:ext cx="1025525" cy="1571625"/>
          </a:xfrm>
          <a:custGeom>
            <a:avLst/>
            <a:gdLst/>
            <a:ahLst/>
            <a:cxnLst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63498" name="组合 63497"/>
          <p:cNvGrpSpPr/>
          <p:nvPr/>
        </p:nvGrpSpPr>
        <p:grpSpPr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3499" name="任意多边形 63498"/>
            <p:cNvSpPr/>
            <p:nvPr userDrawn="1"/>
          </p:nvSpPr>
          <p:spPr>
            <a:xfrm>
              <a:off x="24" y="3505"/>
              <a:ext cx="1089" cy="649"/>
            </a:xfrm>
            <a:custGeom>
              <a:avLst/>
              <a:gdLst/>
              <a:ahLst/>
              <a:cxnLst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3500" name="任意多边形 63499"/>
            <p:cNvSpPr/>
            <p:nvPr userDrawn="1"/>
          </p:nvSpPr>
          <p:spPr>
            <a:xfrm>
              <a:off x="1022" y="3582"/>
              <a:ext cx="71" cy="129"/>
            </a:xfrm>
            <a:custGeom>
              <a:avLst/>
              <a:gdLst/>
              <a:ahLst/>
              <a:cxnLst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3501" name="任意多边形 63500"/>
            <p:cNvSpPr/>
            <p:nvPr userDrawn="1"/>
          </p:nvSpPr>
          <p:spPr>
            <a:xfrm>
              <a:off x="20" y="3774"/>
              <a:ext cx="792" cy="410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3502" name="任意多边形 63501"/>
            <p:cNvSpPr/>
            <p:nvPr userDrawn="1"/>
          </p:nvSpPr>
          <p:spPr>
            <a:xfrm>
              <a:off x="129" y="3808"/>
              <a:ext cx="525" cy="374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3503" name="任意多边形 63502"/>
            <p:cNvSpPr/>
            <p:nvPr userDrawn="1"/>
          </p:nvSpPr>
          <p:spPr>
            <a:xfrm>
              <a:off x="485" y="3532"/>
              <a:ext cx="135" cy="121"/>
            </a:xfrm>
            <a:custGeom>
              <a:avLst/>
              <a:gdLst/>
              <a:ahLst/>
              <a:cxnLst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3504" name="任意多边形 63503"/>
            <p:cNvSpPr/>
            <p:nvPr userDrawn="1"/>
          </p:nvSpPr>
          <p:spPr>
            <a:xfrm>
              <a:off x="641" y="4163"/>
              <a:ext cx="76" cy="112"/>
            </a:xfrm>
            <a:custGeom>
              <a:avLst/>
              <a:gdLst/>
              <a:ahLst/>
              <a:cxnLst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3505" name="任意多边形 63504"/>
            <p:cNvSpPr/>
            <p:nvPr userDrawn="1"/>
          </p:nvSpPr>
          <p:spPr>
            <a:xfrm>
              <a:off x="504" y="3607"/>
              <a:ext cx="193" cy="383"/>
            </a:xfrm>
            <a:custGeom>
              <a:avLst/>
              <a:gdLst/>
              <a:ahLst/>
              <a:cxnLst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3506" name="任意多边形 63505"/>
            <p:cNvSpPr/>
            <p:nvPr userDrawn="1"/>
          </p:nvSpPr>
          <p:spPr>
            <a:xfrm>
              <a:off x="668" y="3590"/>
              <a:ext cx="364" cy="174"/>
            </a:xfrm>
            <a:custGeom>
              <a:avLst/>
              <a:gdLst/>
              <a:ahLst/>
              <a:cxnLst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3507" name="任意多边形 63506"/>
            <p:cNvSpPr/>
            <p:nvPr userDrawn="1"/>
          </p:nvSpPr>
          <p:spPr>
            <a:xfrm>
              <a:off x="347" y="3693"/>
              <a:ext cx="156" cy="67"/>
            </a:xfrm>
            <a:custGeom>
              <a:avLst/>
              <a:gdLst/>
              <a:ahLst/>
              <a:cxnLst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63508" name="组合 63507"/>
            <p:cNvGrpSpPr/>
            <p:nvPr userDrawn="1"/>
          </p:nvGrpSpPr>
          <p:grpSpPr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3509" name="组合 63508"/>
              <p:cNvGrpSpPr/>
              <p:nvPr userDrawn="1"/>
            </p:nvGrpSpPr>
            <p:grpSpPr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3510" name="任意多边形 63509"/>
                <p:cNvSpPr/>
                <p:nvPr userDrawn="1"/>
              </p:nvSpPr>
              <p:spPr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11" name="任意多边形 63510"/>
                <p:cNvSpPr/>
                <p:nvPr userDrawn="1"/>
              </p:nvSpPr>
              <p:spPr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12" name="任意多边形 63511"/>
                <p:cNvSpPr/>
                <p:nvPr userDrawn="1"/>
              </p:nvSpPr>
              <p:spPr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63513" name="任意多边形 63512"/>
              <p:cNvSpPr/>
              <p:nvPr userDrawn="1"/>
            </p:nvSpPr>
            <p:spPr>
              <a:xfrm>
                <a:off x="76" y="3732"/>
                <a:ext cx="595" cy="250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3514" name="任意多边形 63513"/>
              <p:cNvSpPr/>
              <p:nvPr userDrawn="1"/>
            </p:nvSpPr>
            <p:spPr>
              <a:xfrm>
                <a:off x="260" y="3886"/>
                <a:ext cx="244" cy="148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63515" name="任意多边形 63514"/>
              <p:cNvSpPr/>
              <p:nvPr userDrawn="1"/>
            </p:nvSpPr>
            <p:spPr>
              <a:xfrm>
                <a:off x="565" y="3680"/>
                <a:ext cx="107" cy="238"/>
              </a:xfrm>
              <a:custGeom>
                <a:avLst/>
                <a:gdLst/>
                <a:ahLst/>
                <a:cxnLst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63516" name="组合 63515"/>
              <p:cNvGrpSpPr/>
              <p:nvPr userDrawn="1"/>
            </p:nvGrpSpPr>
            <p:grpSpPr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3517" name="任意多边形 63516"/>
                <p:cNvSpPr/>
                <p:nvPr userDrawn="1"/>
              </p:nvSpPr>
              <p:spPr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18" name="任意多边形 63517"/>
                <p:cNvSpPr/>
                <p:nvPr userDrawn="1"/>
              </p:nvSpPr>
              <p:spPr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19" name="任意多边形 63518"/>
                <p:cNvSpPr/>
                <p:nvPr userDrawn="1"/>
              </p:nvSpPr>
              <p:spPr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20" name="任意多边形 63519"/>
                <p:cNvSpPr/>
                <p:nvPr userDrawn="1"/>
              </p:nvSpPr>
              <p:spPr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21" name="任意多边形 63520"/>
                <p:cNvSpPr/>
                <p:nvPr userDrawn="1"/>
              </p:nvSpPr>
              <p:spPr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22" name="任意多边形 63521"/>
                <p:cNvSpPr/>
                <p:nvPr userDrawn="1"/>
              </p:nvSpPr>
              <p:spPr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23" name="任意多边形 63522"/>
                <p:cNvSpPr/>
                <p:nvPr userDrawn="1"/>
              </p:nvSpPr>
              <p:spPr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24" name="任意多边形 63523"/>
                <p:cNvSpPr/>
                <p:nvPr userDrawn="1"/>
              </p:nvSpPr>
              <p:spPr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</p:grpSp>
      <p:grpSp>
        <p:nvGrpSpPr>
          <p:cNvPr id="63525" name="组合 63524"/>
          <p:cNvGrpSpPr/>
          <p:nvPr/>
        </p:nvGrpSpPr>
        <p:grpSpPr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3526" name="任意多边形 63525"/>
            <p:cNvSpPr/>
            <p:nvPr userDrawn="1"/>
          </p:nvSpPr>
          <p:spPr>
            <a:xfrm flipH="1">
              <a:off x="5468" y="2620"/>
              <a:ext cx="205" cy="1427"/>
            </a:xfrm>
            <a:custGeom>
              <a:avLst/>
              <a:gdLst/>
              <a:ahLst/>
              <a:cxnLst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3527" name="任意多边形 63526"/>
            <p:cNvSpPr/>
            <p:nvPr userDrawn="1"/>
          </p:nvSpPr>
          <p:spPr>
            <a:xfrm flipH="1">
              <a:off x="5506" y="1333"/>
              <a:ext cx="205" cy="1633"/>
            </a:xfrm>
            <a:custGeom>
              <a:avLst/>
              <a:gdLst/>
              <a:ahLst/>
              <a:cxnLst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63528" name="组合 63527"/>
          <p:cNvGrpSpPr/>
          <p:nvPr/>
        </p:nvGrpSpPr>
        <p:grpSpPr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3529" name="组合 63528"/>
            <p:cNvGrpSpPr/>
            <p:nvPr userDrawn="1"/>
          </p:nvGrpSpPr>
          <p:grpSpPr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3530" name="任意多边形 63529"/>
              <p:cNvSpPr/>
              <p:nvPr userDrawn="1"/>
            </p:nvSpPr>
            <p:spPr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63531" name="组合 63530"/>
              <p:cNvGrpSpPr/>
              <p:nvPr userDrawn="1"/>
            </p:nvGrpSpPr>
            <p:grpSpPr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3532" name="任意多边形 63531"/>
                <p:cNvSpPr/>
                <p:nvPr userDrawn="1"/>
              </p:nvSpPr>
              <p:spPr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33" name="任意多边形 63532"/>
                <p:cNvSpPr/>
                <p:nvPr userDrawn="1"/>
              </p:nvSpPr>
              <p:spPr>
                <a:xfrm rot="-3172564">
                  <a:off x="5048" y="331"/>
                  <a:ext cx="269" cy="438"/>
                </a:xfrm>
                <a:custGeom>
                  <a:avLst/>
                  <a:gdLst/>
                  <a:ahLst/>
                  <a:cxnLst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34" name="任意多边形 63533"/>
                <p:cNvSpPr/>
                <p:nvPr userDrawn="1"/>
              </p:nvSpPr>
              <p:spPr>
                <a:xfrm rot="-3172564">
                  <a:off x="4858" y="181"/>
                  <a:ext cx="505" cy="898"/>
                </a:xfrm>
                <a:custGeom>
                  <a:avLst/>
                  <a:gdLst/>
                  <a:ahLst/>
                  <a:cxnLst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35" name="任意多边形 63534"/>
                <p:cNvSpPr/>
                <p:nvPr userDrawn="1"/>
              </p:nvSpPr>
              <p:spPr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36" name="任意多边形 63535"/>
                <p:cNvSpPr/>
                <p:nvPr userDrawn="1"/>
              </p:nvSpPr>
              <p:spPr>
                <a:xfrm rot="-3172564">
                  <a:off x="5297" y="896"/>
                  <a:ext cx="169" cy="122"/>
                </a:xfrm>
                <a:custGeom>
                  <a:avLst/>
                  <a:gdLst/>
                  <a:ahLst/>
                  <a:cxnLst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37" name="任意多边形 63536"/>
                <p:cNvSpPr/>
                <p:nvPr userDrawn="1"/>
              </p:nvSpPr>
              <p:spPr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38" name="任意多边形 63537"/>
                <p:cNvSpPr/>
                <p:nvPr userDrawn="1"/>
              </p:nvSpPr>
              <p:spPr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63539" name="任意多边形 63538"/>
                <p:cNvSpPr/>
                <p:nvPr userDrawn="1"/>
              </p:nvSpPr>
              <p:spPr>
                <a:xfrm rot="-3172564">
                  <a:off x="4948" y="141"/>
                  <a:ext cx="179" cy="138"/>
                </a:xfrm>
                <a:custGeom>
                  <a:avLst/>
                  <a:gdLst/>
                  <a:ahLst/>
                  <a:cxnLst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63540" name="直接连接符 63539"/>
            <p:cNvSpPr/>
            <p:nvPr userDrawn="1"/>
          </p:nvSpPr>
          <p:spPr>
            <a:xfrm>
              <a:off x="4870" y="84"/>
              <a:ext cx="42" cy="96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7.xml"/><Relationship Id="rId3" Type="http://schemas.openxmlformats.org/officeDocument/2006/relationships/audio" Target="../media/audio1.wav"/><Relationship Id="rId2" Type="http://schemas.openxmlformats.org/officeDocument/2006/relationships/image" Target="../media/image1.wmf"/><Relationship Id="rId1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6" name="文本框 3075"/>
          <p:cNvSpPr txBox="1"/>
          <p:nvPr/>
        </p:nvSpPr>
        <p:spPr>
          <a:xfrm>
            <a:off x="539750" y="1052513"/>
            <a:ext cx="6840538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dirty="0">
                <a:latin typeface="Arial" panose="020B0604020202020204" pitchFamily="34" charset="0"/>
              </a:rPr>
              <a:t>人教版五年级数学上册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3077" name="文本框 3076"/>
          <p:cNvSpPr txBox="1"/>
          <p:nvPr/>
        </p:nvSpPr>
        <p:spPr>
          <a:xfrm>
            <a:off x="1007745" y="2349500"/>
            <a:ext cx="712787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4400" b="1" dirty="0">
                <a:latin typeface="Arial" panose="020B0604020202020204" pitchFamily="34" charset="0"/>
              </a:rPr>
              <a:t>用字母表示数</a:t>
            </a:r>
            <a:endParaRPr lang="zh-CN" altLang="en-US" sz="4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6564" name="文本框 66563"/>
          <p:cNvSpPr txBox="1"/>
          <p:nvPr/>
        </p:nvSpPr>
        <p:spPr>
          <a:xfrm>
            <a:off x="539750" y="692150"/>
            <a:ext cx="8135938" cy="4232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Comic Sans MS" panose="030F0702030302020204" pitchFamily="66" charset="0"/>
              </a:rPr>
              <a:t>三、把下面的儿歌改成用字母表示的形式，让这首儿歌表达更加简洁。</a:t>
            </a:r>
            <a:endParaRPr lang="zh-CN" altLang="en-US" sz="28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Comic Sans MS" panose="030F0702030302020204" pitchFamily="66" charset="0"/>
              </a:rPr>
              <a:t>1</a:t>
            </a:r>
            <a:r>
              <a:rPr lang="zh-CN" altLang="en-US" sz="2400" b="1" dirty="0">
                <a:latin typeface="Comic Sans MS" panose="030F0702030302020204" pitchFamily="66" charset="0"/>
              </a:rPr>
              <a:t>只青蛙</a:t>
            </a:r>
            <a:r>
              <a:rPr lang="en-US" altLang="zh-CN" sz="2400" b="1" dirty="0">
                <a:latin typeface="Comic Sans MS" panose="030F0702030302020204" pitchFamily="66" charset="0"/>
              </a:rPr>
              <a:t>1</a:t>
            </a:r>
            <a:r>
              <a:rPr lang="zh-CN" altLang="en-US" sz="2400" b="1" dirty="0">
                <a:latin typeface="Comic Sans MS" panose="030F0702030302020204" pitchFamily="66" charset="0"/>
              </a:rPr>
              <a:t>张嘴         </a:t>
            </a:r>
            <a:r>
              <a:rPr lang="en-US" altLang="zh-CN" sz="2400" b="1" dirty="0">
                <a:latin typeface="Comic Sans MS" panose="030F0702030302020204" pitchFamily="66" charset="0"/>
              </a:rPr>
              <a:t>2</a:t>
            </a:r>
            <a:r>
              <a:rPr lang="zh-CN" altLang="en-US" sz="2400" b="1" dirty="0">
                <a:latin typeface="Comic Sans MS" panose="030F0702030302020204" pitchFamily="66" charset="0"/>
              </a:rPr>
              <a:t>只眼睛</a:t>
            </a:r>
            <a:r>
              <a:rPr lang="en-US" altLang="zh-CN" sz="2400" b="1" dirty="0">
                <a:latin typeface="Comic Sans MS" panose="030F0702030302020204" pitchFamily="66" charset="0"/>
              </a:rPr>
              <a:t>4</a:t>
            </a:r>
            <a:r>
              <a:rPr lang="zh-CN" altLang="en-US" sz="2400" b="1" dirty="0">
                <a:latin typeface="Comic Sans MS" panose="030F0702030302020204" pitchFamily="66" charset="0"/>
              </a:rPr>
              <a:t>条腿</a:t>
            </a:r>
            <a:endParaRPr lang="zh-CN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Comic Sans MS" panose="030F0702030302020204" pitchFamily="66" charset="0"/>
              </a:rPr>
              <a:t>2</a:t>
            </a:r>
            <a:r>
              <a:rPr lang="zh-CN" altLang="en-US" sz="2400" b="1" dirty="0">
                <a:latin typeface="Comic Sans MS" panose="030F0702030302020204" pitchFamily="66" charset="0"/>
              </a:rPr>
              <a:t>只青蛙</a:t>
            </a:r>
            <a:r>
              <a:rPr lang="en-US" altLang="zh-CN" sz="2400" b="1" dirty="0">
                <a:latin typeface="Comic Sans MS" panose="030F0702030302020204" pitchFamily="66" charset="0"/>
              </a:rPr>
              <a:t>2</a:t>
            </a:r>
            <a:r>
              <a:rPr lang="zh-CN" altLang="en-US" sz="2400" b="1" dirty="0">
                <a:latin typeface="Comic Sans MS" panose="030F0702030302020204" pitchFamily="66" charset="0"/>
              </a:rPr>
              <a:t>张嘴         </a:t>
            </a:r>
            <a:r>
              <a:rPr lang="en-US" altLang="zh-CN" sz="2400" b="1" dirty="0">
                <a:latin typeface="Comic Sans MS" panose="030F0702030302020204" pitchFamily="66" charset="0"/>
              </a:rPr>
              <a:t>4</a:t>
            </a:r>
            <a:r>
              <a:rPr lang="zh-CN" altLang="en-US" sz="2400" b="1" dirty="0">
                <a:latin typeface="Comic Sans MS" panose="030F0702030302020204" pitchFamily="66" charset="0"/>
              </a:rPr>
              <a:t>只眼睛</a:t>
            </a:r>
            <a:r>
              <a:rPr lang="en-US" altLang="zh-CN" sz="2400" b="1" dirty="0">
                <a:latin typeface="Comic Sans MS" panose="030F0702030302020204" pitchFamily="66" charset="0"/>
              </a:rPr>
              <a:t>8</a:t>
            </a:r>
            <a:r>
              <a:rPr lang="zh-CN" altLang="en-US" sz="2400" b="1" dirty="0">
                <a:latin typeface="Comic Sans MS" panose="030F0702030302020204" pitchFamily="66" charset="0"/>
              </a:rPr>
              <a:t>条腿</a:t>
            </a:r>
            <a:endParaRPr lang="zh-CN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Comic Sans MS" panose="030F0702030302020204" pitchFamily="66" charset="0"/>
              </a:rPr>
              <a:t>3</a:t>
            </a:r>
            <a:r>
              <a:rPr lang="zh-CN" altLang="en-US" sz="2400" b="1" dirty="0">
                <a:latin typeface="Comic Sans MS" panose="030F0702030302020204" pitchFamily="66" charset="0"/>
              </a:rPr>
              <a:t>只青蛙</a:t>
            </a:r>
            <a:r>
              <a:rPr lang="en-US" altLang="zh-CN" sz="2400" b="1" dirty="0">
                <a:latin typeface="Comic Sans MS" panose="030F0702030302020204" pitchFamily="66" charset="0"/>
              </a:rPr>
              <a:t>3</a:t>
            </a:r>
            <a:r>
              <a:rPr lang="zh-CN" altLang="en-US" sz="2400" b="1" dirty="0">
                <a:latin typeface="Comic Sans MS" panose="030F0702030302020204" pitchFamily="66" charset="0"/>
              </a:rPr>
              <a:t>张嘴         </a:t>
            </a:r>
            <a:r>
              <a:rPr lang="en-US" altLang="zh-CN" sz="2400" b="1" dirty="0">
                <a:latin typeface="Comic Sans MS" panose="030F0702030302020204" pitchFamily="66" charset="0"/>
              </a:rPr>
              <a:t>6</a:t>
            </a:r>
            <a:r>
              <a:rPr lang="zh-CN" altLang="en-US" sz="2400" b="1" dirty="0">
                <a:latin typeface="Comic Sans MS" panose="030F0702030302020204" pitchFamily="66" charset="0"/>
              </a:rPr>
              <a:t>只眼睛</a:t>
            </a:r>
            <a:r>
              <a:rPr lang="en-US" altLang="zh-CN" sz="2400" b="1" dirty="0">
                <a:latin typeface="Comic Sans MS" panose="030F0702030302020204" pitchFamily="66" charset="0"/>
              </a:rPr>
              <a:t>12</a:t>
            </a:r>
            <a:r>
              <a:rPr lang="zh-CN" altLang="en-US" sz="2400" b="1" dirty="0">
                <a:latin typeface="Comic Sans MS" panose="030F0702030302020204" pitchFamily="66" charset="0"/>
              </a:rPr>
              <a:t>条腿</a:t>
            </a:r>
            <a:endParaRPr lang="zh-CN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Comic Sans MS" panose="030F0702030302020204" pitchFamily="66" charset="0"/>
              </a:rPr>
              <a:t>4</a:t>
            </a:r>
            <a:r>
              <a:rPr lang="zh-CN" altLang="en-US" sz="2400" b="1" dirty="0">
                <a:latin typeface="Comic Sans MS" panose="030F0702030302020204" pitchFamily="66" charset="0"/>
              </a:rPr>
              <a:t>只青蛙</a:t>
            </a:r>
            <a:r>
              <a:rPr lang="en-US" altLang="zh-CN" sz="2400" b="1" dirty="0">
                <a:latin typeface="Comic Sans MS" panose="030F0702030302020204" pitchFamily="66" charset="0"/>
              </a:rPr>
              <a:t>4</a:t>
            </a:r>
            <a:r>
              <a:rPr lang="zh-CN" altLang="en-US" sz="2400" b="1" dirty="0">
                <a:latin typeface="Comic Sans MS" panose="030F0702030302020204" pitchFamily="66" charset="0"/>
              </a:rPr>
              <a:t>张嘴         </a:t>
            </a:r>
            <a:r>
              <a:rPr lang="en-US" altLang="zh-CN" sz="2400" b="1" dirty="0">
                <a:latin typeface="Comic Sans MS" panose="030F0702030302020204" pitchFamily="66" charset="0"/>
              </a:rPr>
              <a:t>8</a:t>
            </a:r>
            <a:r>
              <a:rPr lang="zh-CN" altLang="en-US" sz="2400" b="1" dirty="0">
                <a:latin typeface="Comic Sans MS" panose="030F0702030302020204" pitchFamily="66" charset="0"/>
              </a:rPr>
              <a:t>只眼睛</a:t>
            </a:r>
            <a:r>
              <a:rPr lang="en-US" altLang="zh-CN" sz="2400" b="1" dirty="0">
                <a:latin typeface="Comic Sans MS" panose="030F0702030302020204" pitchFamily="66" charset="0"/>
              </a:rPr>
              <a:t>16</a:t>
            </a:r>
            <a:r>
              <a:rPr lang="zh-CN" altLang="en-US" sz="2400" b="1" dirty="0">
                <a:latin typeface="Comic Sans MS" panose="030F0702030302020204" pitchFamily="66" charset="0"/>
              </a:rPr>
              <a:t>条腿</a:t>
            </a:r>
            <a:endParaRPr lang="zh-CN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>
                <a:latin typeface="Arial" panose="020B0604020202020204" pitchFamily="34" charset="0"/>
              </a:rPr>
              <a:t>…</a:t>
            </a:r>
            <a:endParaRPr lang="en-US" altLang="zh-CN" sz="2400" b="1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Comic Sans MS" panose="030F0702030302020204" pitchFamily="66" charset="0"/>
              </a:rPr>
              <a:t>（   ）只青蛙（   ）张嘴    （    ）只眼睛（    ）条腿</a:t>
            </a:r>
            <a:endParaRPr lang="zh-CN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66565" name="文本框 66564"/>
          <p:cNvSpPr txBox="1"/>
          <p:nvPr/>
        </p:nvSpPr>
        <p:spPr>
          <a:xfrm>
            <a:off x="971550" y="4365625"/>
            <a:ext cx="431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Comic Sans MS" panose="030F0702030302020204" pitchFamily="66" charset="0"/>
              </a:rPr>
              <a:t>n</a:t>
            </a:r>
            <a:endParaRPr lang="en-US" altLang="zh-CN" sz="2800" b="1">
              <a:latin typeface="Comic Sans MS" panose="030F0702030302020204" pitchFamily="66" charset="0"/>
            </a:endParaRPr>
          </a:p>
        </p:txBody>
      </p:sp>
      <p:sp>
        <p:nvSpPr>
          <p:cNvPr id="66566" name="文本框 66565"/>
          <p:cNvSpPr txBox="1"/>
          <p:nvPr/>
        </p:nvSpPr>
        <p:spPr>
          <a:xfrm>
            <a:off x="2843213" y="4365625"/>
            <a:ext cx="7207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Comic Sans MS" panose="030F0702030302020204" pitchFamily="66" charset="0"/>
              </a:rPr>
              <a:t>n</a:t>
            </a:r>
            <a:endParaRPr lang="en-US" altLang="zh-CN" sz="2800" b="1">
              <a:latin typeface="Comic Sans MS" panose="030F0702030302020204" pitchFamily="66" charset="0"/>
            </a:endParaRPr>
          </a:p>
        </p:txBody>
      </p:sp>
      <p:sp>
        <p:nvSpPr>
          <p:cNvPr id="66567" name="文本框 66566"/>
          <p:cNvSpPr txBox="1"/>
          <p:nvPr/>
        </p:nvSpPr>
        <p:spPr>
          <a:xfrm>
            <a:off x="5003800" y="4437063"/>
            <a:ext cx="8636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Comic Sans MS" panose="030F0702030302020204" pitchFamily="66" charset="0"/>
              </a:rPr>
              <a:t>2n</a:t>
            </a:r>
            <a:endParaRPr lang="en-US" altLang="zh-CN" sz="2800" b="1">
              <a:latin typeface="Comic Sans MS" panose="030F0702030302020204" pitchFamily="66" charset="0"/>
            </a:endParaRPr>
          </a:p>
        </p:txBody>
      </p:sp>
      <p:sp>
        <p:nvSpPr>
          <p:cNvPr id="66568" name="文本框 66567"/>
          <p:cNvSpPr txBox="1"/>
          <p:nvPr/>
        </p:nvSpPr>
        <p:spPr>
          <a:xfrm>
            <a:off x="7019925" y="4437063"/>
            <a:ext cx="7207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latin typeface="Comic Sans MS" panose="030F0702030302020204" pitchFamily="66" charset="0"/>
              </a:rPr>
              <a:t>4n</a:t>
            </a:r>
            <a:endParaRPr lang="en-US" altLang="zh-CN" sz="2800" b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/>
      <p:bldP spid="66566" grpId="0"/>
      <p:bldP spid="66567" grpId="0"/>
      <p:bldP spid="665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2" name="文本框 2051"/>
          <p:cNvSpPr txBox="1"/>
          <p:nvPr/>
        </p:nvSpPr>
        <p:spPr>
          <a:xfrm>
            <a:off x="323850" y="1484313"/>
            <a:ext cx="8208963" cy="3476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1414"/>
                </a:solidFill>
                <a:latin typeface="Arial" panose="020B0604020202020204" pitchFamily="34" charset="0"/>
              </a:rPr>
              <a:t>学习目标：</a:t>
            </a:r>
            <a:endParaRPr lang="zh-CN" altLang="en-US" sz="4000" b="1" dirty="0">
              <a:solidFill>
                <a:srgbClr val="001414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600" dirty="0">
                <a:solidFill>
                  <a:srgbClr val="001414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600" dirty="0">
                <a:solidFill>
                  <a:srgbClr val="001414"/>
                </a:solidFill>
                <a:latin typeface="Arial" panose="020B0604020202020204" pitchFamily="34" charset="0"/>
              </a:rPr>
              <a:t>、我要知道用字母表示数的</a:t>
            </a:r>
            <a:r>
              <a:rPr lang="zh-CN" altLang="en-US" sz="3600" dirty="0">
                <a:solidFill>
                  <a:srgbClr val="001414"/>
                </a:solidFill>
                <a:latin typeface="Arial" panose="020B0604020202020204" pitchFamily="34" charset="0"/>
                <a:sym typeface="+mn-ea"/>
              </a:rPr>
              <a:t>意义</a:t>
            </a:r>
            <a:r>
              <a:rPr lang="zh-CN" altLang="en-US" sz="3600" dirty="0">
                <a:solidFill>
                  <a:srgbClr val="001414"/>
                </a:solidFill>
                <a:latin typeface="Arial" panose="020B0604020202020204" pitchFamily="34" charset="0"/>
              </a:rPr>
              <a:t>，并学会用字母表示运算定律和计算公式。</a:t>
            </a:r>
            <a:endParaRPr lang="zh-CN" altLang="en-US" sz="3600" dirty="0">
              <a:solidFill>
                <a:srgbClr val="001414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3600" dirty="0">
                <a:solidFill>
                  <a:srgbClr val="001414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600" dirty="0">
                <a:solidFill>
                  <a:srgbClr val="001414"/>
                </a:solidFill>
                <a:latin typeface="Arial" panose="020B0604020202020204" pitchFamily="34" charset="0"/>
              </a:rPr>
              <a:t>、我要学会用字母表示数时省略乘号的简便写法，还要掌握平方的书写方法。</a:t>
            </a:r>
            <a:endParaRPr lang="zh-CN" altLang="en-US" sz="3600" dirty="0">
              <a:solidFill>
                <a:srgbClr val="001414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ndAc>
      <p:stSnd>
        <p:snd r:embed="rId1" name="click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3252" name="文本框 53251"/>
          <p:cNvSpPr txBox="1"/>
          <p:nvPr/>
        </p:nvSpPr>
        <p:spPr>
          <a:xfrm>
            <a:off x="1042988" y="1052513"/>
            <a:ext cx="7345362" cy="2133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Comic Sans MS" panose="030F0702030302020204" pitchFamily="66" charset="0"/>
              </a:rPr>
              <a:t>自学提示：</a:t>
            </a:r>
            <a:endParaRPr lang="zh-CN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000" dirty="0">
                <a:latin typeface="Comic Sans MS" panose="030F0702030302020204" pitchFamily="66" charset="0"/>
              </a:rPr>
              <a:t>1</a:t>
            </a:r>
            <a:r>
              <a:rPr lang="zh-CN" altLang="en-US" sz="2000" dirty="0">
                <a:latin typeface="Comic Sans MS" panose="030F0702030302020204" pitchFamily="66" charset="0"/>
              </a:rPr>
              <a:t>、</a:t>
            </a:r>
            <a:r>
              <a:rPr lang="zh-CN" altLang="en-US" sz="2000" b="1" dirty="0">
                <a:latin typeface="Comic Sans MS" panose="030F0702030302020204" pitchFamily="66" charset="0"/>
              </a:rPr>
              <a:t>阅读教材第</a:t>
            </a:r>
            <a:r>
              <a:rPr lang="en-US" altLang="zh-CN" sz="2000" b="1" dirty="0">
                <a:latin typeface="Comic Sans MS" panose="030F0702030302020204" pitchFamily="66" charset="0"/>
              </a:rPr>
              <a:t>44</a:t>
            </a:r>
            <a:r>
              <a:rPr lang="zh-CN" altLang="en-US" sz="2000" b="1" dirty="0">
                <a:latin typeface="Comic Sans MS" panose="030F0702030302020204" pitchFamily="66" charset="0"/>
              </a:rPr>
              <a:t>页主题图，理解图意，在书上填出例</a:t>
            </a:r>
            <a:r>
              <a:rPr lang="en-US" altLang="zh-CN" sz="2000" b="1" dirty="0">
                <a:latin typeface="Comic Sans MS" panose="030F0702030302020204" pitchFamily="66" charset="0"/>
              </a:rPr>
              <a:t>1</a:t>
            </a:r>
            <a:r>
              <a:rPr lang="zh-CN" altLang="en-US" sz="2000" b="1" dirty="0">
                <a:latin typeface="Comic Sans MS" panose="030F0702030302020204" pitchFamily="66" charset="0"/>
              </a:rPr>
              <a:t>中用图形、符号、字母表示的数。</a:t>
            </a:r>
            <a:endParaRPr lang="zh-CN" altLang="en-US" sz="20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endParaRPr lang="zh-CN" altLang="en-US" sz="20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000" b="1" dirty="0">
                <a:latin typeface="Comic Sans MS" panose="030F0702030302020204" pitchFamily="66" charset="0"/>
              </a:rPr>
              <a:t>2</a:t>
            </a:r>
            <a:r>
              <a:rPr lang="zh-CN" altLang="en-US" sz="2000" b="1" dirty="0">
                <a:latin typeface="Comic Sans MS" panose="030F0702030302020204" pitchFamily="66" charset="0"/>
              </a:rPr>
              <a:t>、思考：</a:t>
            </a:r>
            <a:endParaRPr lang="zh-CN" altLang="en-US" sz="2000" b="1" dirty="0">
              <a:latin typeface="Comic Sans MS" panose="030F0702030302020204" pitchFamily="66" charset="0"/>
            </a:endParaRPr>
          </a:p>
        </p:txBody>
      </p:sp>
      <p:sp>
        <p:nvSpPr>
          <p:cNvPr id="53254" name="矩形 53253"/>
          <p:cNvSpPr/>
          <p:nvPr/>
        </p:nvSpPr>
        <p:spPr>
          <a:xfrm>
            <a:off x="2195513" y="2924175"/>
            <a:ext cx="215900" cy="215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3255" name="等腰三角形 53254"/>
          <p:cNvSpPr/>
          <p:nvPr/>
        </p:nvSpPr>
        <p:spPr>
          <a:xfrm>
            <a:off x="2484438" y="2924175"/>
            <a:ext cx="215900" cy="2159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3258" name="椭圆 53257"/>
          <p:cNvSpPr/>
          <p:nvPr/>
        </p:nvSpPr>
        <p:spPr>
          <a:xfrm>
            <a:off x="2771775" y="2852738"/>
            <a:ext cx="288925" cy="287337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53259" name="文本框 53258"/>
          <p:cNvSpPr txBox="1"/>
          <p:nvPr/>
        </p:nvSpPr>
        <p:spPr>
          <a:xfrm>
            <a:off x="3132138" y="2852738"/>
            <a:ext cx="6011862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000" b="1" dirty="0">
                <a:latin typeface="Comic Sans MS" panose="030F0702030302020204" pitchFamily="66" charset="0"/>
              </a:rPr>
              <a:t>或</a:t>
            </a:r>
            <a:r>
              <a:rPr lang="en-US" altLang="zh-CN" sz="2000" b="1" dirty="0">
                <a:latin typeface="Comic Sans MS" panose="030F0702030302020204" pitchFamily="66" charset="0"/>
              </a:rPr>
              <a:t>a</a:t>
            </a:r>
            <a:r>
              <a:rPr lang="zh-CN" altLang="en-US" sz="2000" b="1" dirty="0">
                <a:latin typeface="Comic Sans MS" panose="030F0702030302020204" pitchFamily="66" charset="0"/>
              </a:rPr>
              <a:t>、</a:t>
            </a:r>
            <a:r>
              <a:rPr lang="en-US" altLang="zh-CN" sz="2000" b="1" dirty="0">
                <a:latin typeface="Comic Sans MS" panose="030F0702030302020204" pitchFamily="66" charset="0"/>
              </a:rPr>
              <a:t>x</a:t>
            </a:r>
            <a:r>
              <a:rPr lang="zh-CN" altLang="en-US" sz="2000" b="1" dirty="0">
                <a:latin typeface="Comic Sans MS" panose="030F0702030302020204" pitchFamily="66" charset="0"/>
              </a:rPr>
              <a:t>、</a:t>
            </a:r>
            <a:r>
              <a:rPr lang="en-US" altLang="zh-CN" sz="2000" b="1" dirty="0">
                <a:latin typeface="Comic Sans MS" panose="030F0702030302020204" pitchFamily="66" charset="0"/>
              </a:rPr>
              <a:t>n</a:t>
            </a:r>
            <a:r>
              <a:rPr lang="zh-CN" altLang="en-US" sz="2000" b="1" dirty="0">
                <a:latin typeface="Comic Sans MS" panose="030F0702030302020204" pitchFamily="66" charset="0"/>
              </a:rPr>
              <a:t>、</a:t>
            </a:r>
            <a:r>
              <a:rPr lang="en-US" altLang="zh-CN" sz="2000" b="1" dirty="0">
                <a:latin typeface="Comic Sans MS" panose="030F0702030302020204" pitchFamily="66" charset="0"/>
              </a:rPr>
              <a:t>m</a:t>
            </a:r>
            <a:r>
              <a:rPr lang="zh-CN" altLang="en-US" sz="2000" b="1" dirty="0">
                <a:latin typeface="Comic Sans MS" panose="030F0702030302020204" pitchFamily="66" charset="0"/>
              </a:rPr>
              <a:t>这些符号和字母可以用来表示</a:t>
            </a:r>
            <a:r>
              <a:rPr lang="en-US" altLang="zh-CN" sz="2000" b="1">
                <a:latin typeface="Comic Sans MS" panose="030F0702030302020204" pitchFamily="66" charset="0"/>
              </a:rPr>
              <a:t>(   )</a:t>
            </a:r>
            <a:endParaRPr lang="en-US" altLang="zh-CN" sz="2000" b="1">
              <a:latin typeface="Comic Sans MS" panose="030F0702030302020204" pitchFamily="66" charset="0"/>
            </a:endParaRPr>
          </a:p>
        </p:txBody>
      </p:sp>
      <p:sp>
        <p:nvSpPr>
          <p:cNvPr id="53260" name="文本框 53259"/>
          <p:cNvSpPr txBox="1"/>
          <p:nvPr/>
        </p:nvSpPr>
        <p:spPr>
          <a:xfrm>
            <a:off x="1042988" y="4005263"/>
            <a:ext cx="6408737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53261" name="文本框 53260"/>
          <p:cNvSpPr txBox="1"/>
          <p:nvPr/>
        </p:nvSpPr>
        <p:spPr>
          <a:xfrm>
            <a:off x="971550" y="3789363"/>
            <a:ext cx="8424863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latin typeface="Comic Sans MS" panose="030F0702030302020204" pitchFamily="66" charset="0"/>
              </a:rPr>
              <a:t> </a:t>
            </a:r>
            <a:r>
              <a:rPr lang="en-US" altLang="zh-CN" sz="2000" b="1" dirty="0">
                <a:latin typeface="Comic Sans MS" panose="030F0702030302020204" pitchFamily="66" charset="0"/>
              </a:rPr>
              <a:t>3</a:t>
            </a:r>
            <a:r>
              <a:rPr lang="zh-CN" altLang="en-US" sz="2000" b="1" dirty="0">
                <a:latin typeface="Comic Sans MS" panose="030F0702030302020204" pitchFamily="66" charset="0"/>
              </a:rPr>
              <a:t>、我还知道一些用符号或字母表示数的情况，例如</a:t>
            </a:r>
            <a:r>
              <a:rPr lang="en-US" altLang="zh-CN" sz="2000" b="1">
                <a:latin typeface="Comic Sans MS" panose="030F0702030302020204" pitchFamily="66" charset="0"/>
              </a:rPr>
              <a:t>:(</a:t>
            </a:r>
            <a:r>
              <a:rPr lang="en-US" altLang="zh-CN" sz="2000" b="1">
                <a:latin typeface="Comic Sans MS" panose="030F0702030302020204" pitchFamily="66" charset="0"/>
                <a:sym typeface="Wingdings" panose="05000000000000000000" pitchFamily="2" charset="2"/>
              </a:rPr>
              <a:t>         )</a:t>
            </a:r>
            <a:endParaRPr lang="en-US" altLang="zh-CN" sz="2000" b="1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endParaRPr lang="en-US" altLang="zh-CN" sz="2000" b="1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（时间：</a:t>
            </a:r>
            <a:r>
              <a:rPr lang="en-US" altLang="zh-CN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分钟）</a:t>
            </a:r>
            <a:endParaRPr lang="zh-CN" altLang="en-US" sz="20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sndAc>
      <p:stSnd>
        <p:snd r:embed="rId1" name="click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54346" name="表格 54345"/>
          <p:cNvGraphicFramePr/>
          <p:nvPr/>
        </p:nvGraphicFramePr>
        <p:xfrm>
          <a:off x="900113" y="476250"/>
          <a:ext cx="6842125" cy="5545138"/>
        </p:xfrm>
        <a:graphic>
          <a:graphicData uri="http://schemas.openxmlformats.org/drawingml/2006/table">
            <a:tbl>
              <a:tblPr/>
              <a:tblGrid>
                <a:gridCol w="2032000"/>
                <a:gridCol w="2360613"/>
                <a:gridCol w="2449512"/>
              </a:tblGrid>
              <a:tr h="5048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运算定律名称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用文字叙述</a:t>
                      </a:r>
                      <a:endParaRPr lang="zh-CN" altLang="en-US" sz="20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用字母表示</a:t>
                      </a:r>
                      <a:endParaRPr lang="zh-CN" altLang="en-US" sz="20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2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altLang="zh-CN" sz="2000" b="1" dirty="0"/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加法交换律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0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39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altLang="zh-CN" sz="2000" b="1" dirty="0"/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加法结合律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乘法交换律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altLang="zh-CN" sz="2000" b="1" dirty="0"/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乘法结合律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altLang="zh-CN" sz="2000" b="1" dirty="0"/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乘法分配律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308" name="文本框 54307"/>
          <p:cNvSpPr txBox="1"/>
          <p:nvPr/>
        </p:nvSpPr>
        <p:spPr>
          <a:xfrm>
            <a:off x="1311275" y="62547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54312" name="文本框 54311"/>
          <p:cNvSpPr txBox="1"/>
          <p:nvPr/>
        </p:nvSpPr>
        <p:spPr>
          <a:xfrm>
            <a:off x="3132138" y="1125538"/>
            <a:ext cx="1873250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600" b="1" dirty="0">
                <a:latin typeface="Comic Sans MS" panose="030F0702030302020204" pitchFamily="66" charset="0"/>
              </a:rPr>
              <a:t>两个数相加，交换加数的位置，和不变。</a:t>
            </a:r>
            <a:endParaRPr lang="zh-CN" alt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54314" name="文本框 54313"/>
          <p:cNvSpPr txBox="1"/>
          <p:nvPr/>
        </p:nvSpPr>
        <p:spPr>
          <a:xfrm>
            <a:off x="5580063" y="1773238"/>
            <a:ext cx="8636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54318" name="文本框 54317"/>
          <p:cNvSpPr txBox="1"/>
          <p:nvPr/>
        </p:nvSpPr>
        <p:spPr>
          <a:xfrm>
            <a:off x="2987675" y="2133600"/>
            <a:ext cx="2303463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600" b="1" dirty="0">
                <a:latin typeface="Comic Sans MS" panose="030F0702030302020204" pitchFamily="66" charset="0"/>
              </a:rPr>
              <a:t>三个数相加，先把前两个数相加或者先把后两个数相加，和不变。</a:t>
            </a:r>
            <a:endParaRPr lang="zh-CN" alt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54324" name="文本框 54323"/>
          <p:cNvSpPr txBox="1"/>
          <p:nvPr/>
        </p:nvSpPr>
        <p:spPr>
          <a:xfrm>
            <a:off x="3059113" y="3068638"/>
            <a:ext cx="2160587" cy="581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600" b="1" dirty="0">
                <a:latin typeface="Comic Sans MS" panose="030F0702030302020204" pitchFamily="66" charset="0"/>
              </a:rPr>
              <a:t>两个数相乘，交换因数的位置，积不变。</a:t>
            </a:r>
            <a:endParaRPr lang="zh-CN" alt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54326" name="文本框 54325"/>
          <p:cNvSpPr txBox="1"/>
          <p:nvPr/>
        </p:nvSpPr>
        <p:spPr>
          <a:xfrm>
            <a:off x="3419475" y="4365625"/>
            <a:ext cx="1944688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54331" name="文本框 54330"/>
          <p:cNvSpPr txBox="1"/>
          <p:nvPr/>
        </p:nvSpPr>
        <p:spPr>
          <a:xfrm>
            <a:off x="3348038" y="4292600"/>
            <a:ext cx="2159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54332" name="文本框 54331"/>
          <p:cNvSpPr txBox="1"/>
          <p:nvPr/>
        </p:nvSpPr>
        <p:spPr>
          <a:xfrm>
            <a:off x="3563938" y="4581525"/>
            <a:ext cx="1439862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54333" name="文本框 54332"/>
          <p:cNvSpPr txBox="1"/>
          <p:nvPr/>
        </p:nvSpPr>
        <p:spPr>
          <a:xfrm>
            <a:off x="3059113" y="3789363"/>
            <a:ext cx="2303462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600" b="1" dirty="0">
                <a:latin typeface="Comic Sans MS" panose="030F0702030302020204" pitchFamily="66" charset="0"/>
              </a:rPr>
              <a:t>三个数相乘，先把前两个数相乘或者先把后两个数相乘，积不变。</a:t>
            </a:r>
            <a:endParaRPr lang="zh-CN" alt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54336" name="文本框 54335"/>
          <p:cNvSpPr txBox="1"/>
          <p:nvPr/>
        </p:nvSpPr>
        <p:spPr>
          <a:xfrm>
            <a:off x="2916238" y="4724400"/>
            <a:ext cx="2447925" cy="1069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600" b="1" dirty="0">
                <a:latin typeface="Comic Sans MS" panose="030F0702030302020204" pitchFamily="66" charset="0"/>
              </a:rPr>
              <a:t>两个数的和同一个数相乘，可以分别把两个加数同这个数相乘，再把两个积相加，结果不变。 </a:t>
            </a:r>
            <a:endParaRPr lang="zh-CN" altLang="en-US" sz="16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2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312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312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18" grpId="0"/>
      <p:bldP spid="54324" grpId="0"/>
      <p:bldP spid="54333" grpId="0"/>
      <p:bldP spid="543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5300" name="文本框 55299"/>
          <p:cNvSpPr txBox="1"/>
          <p:nvPr/>
        </p:nvSpPr>
        <p:spPr>
          <a:xfrm>
            <a:off x="468313" y="1700213"/>
            <a:ext cx="8064500" cy="3505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Comic Sans MS" panose="030F0702030302020204" pitchFamily="66" charset="0"/>
              </a:rPr>
              <a:t>自学小提示：</a:t>
            </a:r>
            <a:endParaRPr lang="zh-CN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Comic Sans MS" panose="030F0702030302020204" pitchFamily="66" charset="0"/>
              </a:rPr>
              <a:t>阅读理解例</a:t>
            </a:r>
            <a:r>
              <a:rPr lang="en-US" altLang="zh-CN" sz="2000" b="1" dirty="0">
                <a:latin typeface="Comic Sans MS" panose="030F0702030302020204" pitchFamily="66" charset="0"/>
              </a:rPr>
              <a:t>2</a:t>
            </a:r>
            <a:r>
              <a:rPr lang="zh-CN" altLang="en-US" sz="2000" b="1" dirty="0">
                <a:latin typeface="Comic Sans MS" panose="030F0702030302020204" pitchFamily="66" charset="0"/>
              </a:rPr>
              <a:t>，回答：</a:t>
            </a:r>
            <a:endParaRPr lang="zh-CN" altLang="en-US" sz="20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Comic Sans MS" panose="030F0702030302020204" pitchFamily="66" charset="0"/>
              </a:rPr>
              <a:t>     在这些用字母表示的定律中，哪一个运算符号可以省略不写，是怎样表示的，如：</a:t>
            </a:r>
            <a:r>
              <a:rPr lang="en-US" altLang="zh-CN" sz="2000" b="1" dirty="0" err="1">
                <a:latin typeface="Comic Sans MS" panose="030F0702030302020204" pitchFamily="66" charset="0"/>
              </a:rPr>
              <a:t>a×b=b×a</a:t>
            </a:r>
            <a:r>
              <a:rPr lang="en-US" altLang="zh-CN" sz="2000" b="1" dirty="0">
                <a:latin typeface="Comic Sans MS" panose="030F0702030302020204" pitchFamily="66" charset="0"/>
              </a:rPr>
              <a:t>   </a:t>
            </a:r>
            <a:r>
              <a:rPr lang="zh-CN" altLang="en-US" sz="2000" b="1" dirty="0">
                <a:latin typeface="Comic Sans MS" panose="030F0702030302020204" pitchFamily="66" charset="0"/>
              </a:rPr>
              <a:t>可以写成</a:t>
            </a: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（             ），</a:t>
            </a:r>
            <a:endParaRPr lang="zh-CN" altLang="en-US" sz="20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                                 还可以写成（         ）。</a:t>
            </a:r>
            <a:endParaRPr lang="zh-CN" altLang="en-US" sz="20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 err="1">
                <a:latin typeface="Comic Sans MS" panose="030F0702030302020204" pitchFamily="66" charset="0"/>
                <a:sym typeface="Wingdings" panose="05000000000000000000" pitchFamily="2" charset="2"/>
              </a:rPr>
              <a:t>            </a:t>
            </a:r>
            <a:r>
              <a:rPr lang="en-US" altLang="zh-CN" sz="2000" b="1" dirty="0" err="1">
                <a:latin typeface="Comic Sans MS" panose="030F0702030302020204" pitchFamily="66" charset="0"/>
                <a:sym typeface="Wingdings" panose="05000000000000000000" pitchFamily="2" charset="2"/>
              </a:rPr>
              <a:t>(a×b) ×c=a×(b×c</a:t>
            </a:r>
            <a:r>
              <a:rPr lang="en-US" altLang="zh-CN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)  </a:t>
            </a: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可以写成 （                ），</a:t>
            </a:r>
            <a:endParaRPr lang="zh-CN" altLang="en-US" sz="20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                                     还可以写成（</a:t>
            </a:r>
            <a:r>
              <a:rPr lang="zh-CN" altLang="en-US" b="1" dirty="0">
                <a:latin typeface="Comic Sans MS" panose="030F0702030302020204" pitchFamily="66" charset="0"/>
                <a:sym typeface="Wingdings" panose="05000000000000000000" pitchFamily="2" charset="2"/>
              </a:rPr>
              <a:t>              ）。</a:t>
            </a:r>
            <a:endParaRPr lang="zh-CN" altLang="en-US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zh-CN" altLang="en-US" b="1" dirty="0">
                <a:latin typeface="Comic Sans MS" panose="030F0702030302020204" pitchFamily="66" charset="0"/>
                <a:sym typeface="Wingdings" panose="05000000000000000000" pitchFamily="2" charset="2"/>
              </a:rPr>
              <a:t>    </a:t>
            </a: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（时间：</a:t>
            </a:r>
            <a:r>
              <a:rPr lang="en-US" altLang="zh-CN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分钟）</a:t>
            </a:r>
            <a:endParaRPr lang="zh-CN" altLang="en-US" sz="20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  <p:sp>
        <p:nvSpPr>
          <p:cNvPr id="55301" name="文本框 55300"/>
          <p:cNvSpPr txBox="1"/>
          <p:nvPr/>
        </p:nvSpPr>
        <p:spPr>
          <a:xfrm>
            <a:off x="6516688" y="3068638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67586" name="表格 67585"/>
          <p:cNvGraphicFramePr/>
          <p:nvPr/>
        </p:nvGraphicFramePr>
        <p:xfrm>
          <a:off x="900113" y="476250"/>
          <a:ext cx="6842125" cy="5545138"/>
        </p:xfrm>
        <a:graphic>
          <a:graphicData uri="http://schemas.openxmlformats.org/drawingml/2006/table">
            <a:tbl>
              <a:tblPr/>
              <a:tblGrid>
                <a:gridCol w="2032000"/>
                <a:gridCol w="2360613"/>
                <a:gridCol w="2449512"/>
              </a:tblGrid>
              <a:tr h="5048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运算定律名称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用文字叙述</a:t>
                      </a:r>
                      <a:endParaRPr lang="zh-CN" altLang="en-US" sz="20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用字母表示</a:t>
                      </a:r>
                      <a:endParaRPr lang="zh-CN" altLang="en-US" sz="20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22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altLang="zh-CN" sz="2000" b="1" dirty="0"/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加法交换律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2000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39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altLang="zh-CN" sz="2000" b="1" dirty="0"/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加法结合律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乘法交换律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4088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altLang="zh-CN" sz="2000" b="1" dirty="0"/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乘法结合律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4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endParaRPr lang="en-US" altLang="zh-CN" sz="2000" b="1" dirty="0"/>
                    </a:p>
                    <a:p>
                      <a:pPr marL="0" lvl="0" indent="0" algn="ctr">
                        <a:buNone/>
                      </a:pPr>
                      <a:r>
                        <a:rPr lang="zh-CN" altLang="en-US" sz="2000" b="1" dirty="0"/>
                        <a:t>乘法分配律</a:t>
                      </a:r>
                      <a:endParaRPr lang="zh-CN" altLang="en-US" sz="2000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616" name="文本框 67615"/>
          <p:cNvSpPr txBox="1"/>
          <p:nvPr/>
        </p:nvSpPr>
        <p:spPr>
          <a:xfrm>
            <a:off x="1311275" y="62547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67617" name="文本框 67616"/>
          <p:cNvSpPr txBox="1"/>
          <p:nvPr/>
        </p:nvSpPr>
        <p:spPr>
          <a:xfrm>
            <a:off x="3132138" y="1125538"/>
            <a:ext cx="1873250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600" b="1" dirty="0">
                <a:latin typeface="Comic Sans MS" panose="030F0702030302020204" pitchFamily="66" charset="0"/>
              </a:rPr>
              <a:t>两个数相加，交换加数的位置，和不变。</a:t>
            </a:r>
            <a:endParaRPr lang="zh-CN" alt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67618" name="文本框 67617"/>
          <p:cNvSpPr txBox="1"/>
          <p:nvPr/>
        </p:nvSpPr>
        <p:spPr>
          <a:xfrm>
            <a:off x="5580063" y="1773238"/>
            <a:ext cx="863600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67619" name="文本框 67618"/>
          <p:cNvSpPr txBox="1"/>
          <p:nvPr/>
        </p:nvSpPr>
        <p:spPr>
          <a:xfrm>
            <a:off x="5724525" y="1341438"/>
            <a:ext cx="158432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 dirty="0">
                <a:latin typeface="Comic Sans MS" panose="030F0702030302020204" pitchFamily="66" charset="0"/>
              </a:rPr>
              <a:t>a</a:t>
            </a:r>
            <a:r>
              <a:rPr lang="zh-CN" altLang="en-US" sz="2000" b="1" dirty="0">
                <a:latin typeface="Comic Sans MS" panose="030F0702030302020204" pitchFamily="66" charset="0"/>
              </a:rPr>
              <a:t>＋</a:t>
            </a:r>
            <a:r>
              <a:rPr lang="en-US" altLang="zh-CN" sz="2000" b="1" dirty="0">
                <a:latin typeface="Comic Sans MS" panose="030F0702030302020204" pitchFamily="66" charset="0"/>
              </a:rPr>
              <a:t>b</a:t>
            </a:r>
            <a:r>
              <a:rPr lang="zh-CN" altLang="en-US" sz="2000" b="1" dirty="0">
                <a:latin typeface="Comic Sans MS" panose="030F0702030302020204" pitchFamily="66" charset="0"/>
              </a:rPr>
              <a:t>＝</a:t>
            </a:r>
            <a:r>
              <a:rPr lang="en-US" altLang="zh-CN" sz="2000" b="1" dirty="0">
                <a:latin typeface="Comic Sans MS" panose="030F0702030302020204" pitchFamily="66" charset="0"/>
              </a:rPr>
              <a:t>b</a:t>
            </a:r>
            <a:r>
              <a:rPr lang="zh-CN" altLang="en-US" sz="2000" b="1" dirty="0">
                <a:latin typeface="Comic Sans MS" panose="030F0702030302020204" pitchFamily="66" charset="0"/>
              </a:rPr>
              <a:t>＋</a:t>
            </a:r>
            <a:r>
              <a:rPr lang="en-US" altLang="zh-CN" sz="2000" b="1">
                <a:latin typeface="Comic Sans MS" panose="030F0702030302020204" pitchFamily="66" charset="0"/>
              </a:rPr>
              <a:t>a</a:t>
            </a:r>
            <a:endParaRPr lang="en-US" altLang="zh-CN" sz="2000" b="1">
              <a:latin typeface="Comic Sans MS" panose="030F0702030302020204" pitchFamily="66" charset="0"/>
            </a:endParaRPr>
          </a:p>
        </p:txBody>
      </p:sp>
      <p:sp>
        <p:nvSpPr>
          <p:cNvPr id="67620" name="文本框 67619"/>
          <p:cNvSpPr txBox="1"/>
          <p:nvPr/>
        </p:nvSpPr>
        <p:spPr>
          <a:xfrm>
            <a:off x="2987675" y="2133600"/>
            <a:ext cx="2303463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600" b="1" dirty="0">
                <a:latin typeface="Comic Sans MS" panose="030F0702030302020204" pitchFamily="66" charset="0"/>
              </a:rPr>
              <a:t>三个数相加，先把前两个数相加或者先把后两个数相加，和不变。</a:t>
            </a:r>
            <a:endParaRPr lang="zh-CN" alt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67621" name="文本框 67620"/>
          <p:cNvSpPr txBox="1"/>
          <p:nvPr/>
        </p:nvSpPr>
        <p:spPr>
          <a:xfrm>
            <a:off x="5292725" y="2349500"/>
            <a:ext cx="2663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b="1" dirty="0">
                <a:latin typeface="Comic Sans MS" panose="030F0702030302020204" pitchFamily="66" charset="0"/>
              </a:rPr>
              <a:t>(a</a:t>
            </a:r>
            <a:r>
              <a:rPr lang="zh-CN" altLang="en-US" b="1" dirty="0">
                <a:latin typeface="Comic Sans MS" panose="030F0702030302020204" pitchFamily="66" charset="0"/>
              </a:rPr>
              <a:t>＋</a:t>
            </a:r>
            <a:r>
              <a:rPr lang="en-US" altLang="zh-CN" b="1" dirty="0">
                <a:latin typeface="Comic Sans MS" panose="030F0702030302020204" pitchFamily="66" charset="0"/>
              </a:rPr>
              <a:t>b)</a:t>
            </a:r>
            <a:r>
              <a:rPr lang="zh-CN" altLang="en-US" b="1" dirty="0">
                <a:latin typeface="Comic Sans MS" panose="030F0702030302020204" pitchFamily="66" charset="0"/>
              </a:rPr>
              <a:t>＋</a:t>
            </a:r>
            <a:r>
              <a:rPr lang="en-US" altLang="zh-CN" b="1" dirty="0">
                <a:latin typeface="Comic Sans MS" panose="030F0702030302020204" pitchFamily="66" charset="0"/>
              </a:rPr>
              <a:t>c</a:t>
            </a:r>
            <a:r>
              <a:rPr lang="zh-CN" altLang="en-US" b="1" dirty="0">
                <a:latin typeface="Comic Sans MS" panose="030F0702030302020204" pitchFamily="66" charset="0"/>
              </a:rPr>
              <a:t>＝</a:t>
            </a:r>
            <a:r>
              <a:rPr lang="en-US" altLang="zh-CN" b="1" dirty="0">
                <a:latin typeface="Comic Sans MS" panose="030F0702030302020204" pitchFamily="66" charset="0"/>
              </a:rPr>
              <a:t>a</a:t>
            </a:r>
            <a:r>
              <a:rPr lang="zh-CN" altLang="en-US" b="1" dirty="0">
                <a:latin typeface="Comic Sans MS" panose="030F0702030302020204" pitchFamily="66" charset="0"/>
              </a:rPr>
              <a:t>＋</a:t>
            </a:r>
            <a:r>
              <a:rPr lang="en-US" altLang="zh-CN" b="1" dirty="0">
                <a:latin typeface="Comic Sans MS" panose="030F0702030302020204" pitchFamily="66" charset="0"/>
              </a:rPr>
              <a:t>(b</a:t>
            </a:r>
            <a:r>
              <a:rPr lang="zh-CN" altLang="en-US" b="1" dirty="0">
                <a:latin typeface="Comic Sans MS" panose="030F0702030302020204" pitchFamily="66" charset="0"/>
              </a:rPr>
              <a:t>＋</a:t>
            </a:r>
            <a:r>
              <a:rPr lang="en-US" altLang="zh-CN" b="1">
                <a:latin typeface="Comic Sans MS" panose="030F0702030302020204" pitchFamily="66" charset="0"/>
              </a:rPr>
              <a:t>c)</a:t>
            </a:r>
            <a:endParaRPr lang="en-US" altLang="zh-CN" b="1">
              <a:latin typeface="Comic Sans MS" panose="030F0702030302020204" pitchFamily="66" charset="0"/>
            </a:endParaRPr>
          </a:p>
        </p:txBody>
      </p:sp>
      <p:sp>
        <p:nvSpPr>
          <p:cNvPr id="67622" name="文本框 67621"/>
          <p:cNvSpPr txBox="1"/>
          <p:nvPr/>
        </p:nvSpPr>
        <p:spPr>
          <a:xfrm>
            <a:off x="3059113" y="3068638"/>
            <a:ext cx="2160587" cy="581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600" b="1" dirty="0">
                <a:latin typeface="Comic Sans MS" panose="030F0702030302020204" pitchFamily="66" charset="0"/>
              </a:rPr>
              <a:t>两个数相乘，交换因数的位置，积不变。</a:t>
            </a:r>
            <a:endParaRPr lang="zh-CN" alt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67623" name="文本框 67622"/>
          <p:cNvSpPr txBox="1"/>
          <p:nvPr/>
        </p:nvSpPr>
        <p:spPr>
          <a:xfrm>
            <a:off x="5580063" y="3213100"/>
            <a:ext cx="1800225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zh-CN" sz="2000" b="1" dirty="0" err="1">
                <a:latin typeface="Comic Sans MS" panose="030F0702030302020204" pitchFamily="66" charset="0"/>
              </a:rPr>
              <a:t>ab=ba</a:t>
            </a:r>
            <a:endParaRPr lang="en-US" altLang="zh-CN" sz="2000" b="1">
              <a:latin typeface="Comic Sans MS" panose="030F0702030302020204" pitchFamily="66" charset="0"/>
            </a:endParaRPr>
          </a:p>
        </p:txBody>
      </p:sp>
      <p:sp>
        <p:nvSpPr>
          <p:cNvPr id="67624" name="文本框 67623"/>
          <p:cNvSpPr txBox="1"/>
          <p:nvPr/>
        </p:nvSpPr>
        <p:spPr>
          <a:xfrm>
            <a:off x="3419475" y="4365625"/>
            <a:ext cx="1944688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67625" name="文本框 67624"/>
          <p:cNvSpPr txBox="1"/>
          <p:nvPr/>
        </p:nvSpPr>
        <p:spPr>
          <a:xfrm>
            <a:off x="3348038" y="4292600"/>
            <a:ext cx="2159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67626" name="文本框 67625"/>
          <p:cNvSpPr txBox="1"/>
          <p:nvPr/>
        </p:nvSpPr>
        <p:spPr>
          <a:xfrm>
            <a:off x="3563938" y="4581525"/>
            <a:ext cx="1439862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Comic Sans MS" panose="030F0702030302020204" pitchFamily="66" charset="0"/>
            </a:endParaRPr>
          </a:p>
        </p:txBody>
      </p:sp>
      <p:sp>
        <p:nvSpPr>
          <p:cNvPr id="67627" name="文本框 67626"/>
          <p:cNvSpPr txBox="1"/>
          <p:nvPr/>
        </p:nvSpPr>
        <p:spPr>
          <a:xfrm>
            <a:off x="3059113" y="3789363"/>
            <a:ext cx="2303462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600" b="1" dirty="0">
                <a:latin typeface="Comic Sans MS" panose="030F0702030302020204" pitchFamily="66" charset="0"/>
              </a:rPr>
              <a:t>三个数相乘，先把前两个数相乘或者先把后两个数相乘，积不变。</a:t>
            </a:r>
            <a:endParaRPr lang="zh-CN" alt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67628" name="文本框 67627"/>
          <p:cNvSpPr txBox="1"/>
          <p:nvPr/>
        </p:nvSpPr>
        <p:spPr>
          <a:xfrm>
            <a:off x="5508625" y="4005263"/>
            <a:ext cx="1944688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dirty="0">
                <a:latin typeface="Comic Sans MS" panose="030F0702030302020204" pitchFamily="66" charset="0"/>
              </a:rPr>
              <a:t>（</a:t>
            </a:r>
            <a:r>
              <a:rPr lang="en-US" altLang="zh-CN" b="1" dirty="0" err="1">
                <a:latin typeface="Comic Sans MS" panose="030F0702030302020204" pitchFamily="66" charset="0"/>
              </a:rPr>
              <a:t>ab)c=a(bc</a:t>
            </a:r>
            <a:r>
              <a:rPr lang="en-US" altLang="zh-CN" b="1">
                <a:latin typeface="Comic Sans MS" panose="030F0702030302020204" pitchFamily="66" charset="0"/>
              </a:rPr>
              <a:t>)</a:t>
            </a:r>
            <a:endParaRPr lang="en-US" altLang="zh-CN" b="1">
              <a:latin typeface="Comic Sans MS" panose="030F0702030302020204" pitchFamily="66" charset="0"/>
            </a:endParaRPr>
          </a:p>
        </p:txBody>
      </p:sp>
      <p:sp>
        <p:nvSpPr>
          <p:cNvPr id="67629" name="文本框 67628"/>
          <p:cNvSpPr txBox="1"/>
          <p:nvPr/>
        </p:nvSpPr>
        <p:spPr>
          <a:xfrm>
            <a:off x="2916238" y="4724400"/>
            <a:ext cx="2447925" cy="1069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1600" b="1" dirty="0">
                <a:latin typeface="Comic Sans MS" panose="030F0702030302020204" pitchFamily="66" charset="0"/>
              </a:rPr>
              <a:t>两个数的和同一个数相乘，可以分别把两个加数同这个数相乘，再把两个积相加，结果不变。 </a:t>
            </a:r>
            <a:endParaRPr lang="zh-CN" altLang="en-US" sz="1600" b="1" dirty="0">
              <a:latin typeface="Comic Sans MS" panose="030F0702030302020204" pitchFamily="66" charset="0"/>
            </a:endParaRPr>
          </a:p>
        </p:txBody>
      </p:sp>
      <p:sp>
        <p:nvSpPr>
          <p:cNvPr id="67630" name="文本框 67629"/>
          <p:cNvSpPr txBox="1"/>
          <p:nvPr/>
        </p:nvSpPr>
        <p:spPr>
          <a:xfrm>
            <a:off x="5508625" y="5013325"/>
            <a:ext cx="19431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b="1" dirty="0" err="1">
                <a:latin typeface="Comic Sans MS" panose="030F0702030302020204" pitchFamily="66" charset="0"/>
              </a:rPr>
              <a:t>(a+b)c=ac+bc</a:t>
            </a:r>
            <a:endParaRPr lang="en-US" altLang="zh-CN" b="1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19" grpId="0"/>
      <p:bldP spid="67621" grpId="0"/>
      <p:bldP spid="67623" grpId="0"/>
      <p:bldP spid="67628" grpId="0"/>
      <p:bldP spid="676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8372" name="文本框 58371"/>
          <p:cNvSpPr txBox="1"/>
          <p:nvPr/>
        </p:nvSpPr>
        <p:spPr>
          <a:xfrm>
            <a:off x="395288" y="476250"/>
            <a:ext cx="8497887" cy="5961063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Comic Sans MS" panose="030F0702030302020204" pitchFamily="66" charset="0"/>
              </a:rPr>
              <a:t>自学提示：</a:t>
            </a:r>
            <a:endParaRPr lang="zh-CN" altLang="en-US" sz="36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Comic Sans MS" panose="030F0702030302020204" pitchFamily="66" charset="0"/>
              </a:rPr>
              <a:t>阅读理解例</a:t>
            </a:r>
            <a:r>
              <a:rPr lang="en-US" altLang="zh-CN" sz="2000" b="1" dirty="0">
                <a:latin typeface="Comic Sans MS" panose="030F0702030302020204" pitchFamily="66" charset="0"/>
              </a:rPr>
              <a:t>3</a:t>
            </a:r>
            <a:r>
              <a:rPr lang="zh-CN" altLang="en-US" sz="2000" b="1" dirty="0">
                <a:latin typeface="Comic Sans MS" panose="030F0702030302020204" pitchFamily="66" charset="0"/>
              </a:rPr>
              <a:t>，回答：</a:t>
            </a:r>
            <a:endParaRPr lang="zh-CN" altLang="en-US" sz="20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000" b="1" dirty="0">
                <a:latin typeface="Comic Sans MS" panose="030F0702030302020204" pitchFamily="66" charset="0"/>
              </a:rPr>
              <a:t>1</a:t>
            </a:r>
            <a:r>
              <a:rPr lang="zh-CN" altLang="en-US" sz="2000" b="1" dirty="0">
                <a:latin typeface="Comic Sans MS" panose="030F0702030302020204" pitchFamily="66" charset="0"/>
              </a:rPr>
              <a:t>、用</a:t>
            </a:r>
            <a:r>
              <a:rPr lang="en-US" altLang="zh-CN" sz="2000" b="1" dirty="0">
                <a:latin typeface="Comic Sans MS" panose="030F0702030302020204" pitchFamily="66" charset="0"/>
              </a:rPr>
              <a:t>S</a:t>
            </a:r>
            <a:r>
              <a:rPr lang="zh-CN" altLang="en-US" sz="2000" b="1" dirty="0">
                <a:latin typeface="Comic Sans MS" panose="030F0702030302020204" pitchFamily="66" charset="0"/>
              </a:rPr>
              <a:t>表示（         ），</a:t>
            </a:r>
            <a:r>
              <a:rPr lang="en-US" altLang="zh-CN" sz="2000" b="1" dirty="0">
                <a:latin typeface="Comic Sans MS" panose="030F0702030302020204" pitchFamily="66" charset="0"/>
              </a:rPr>
              <a:t>C</a:t>
            </a:r>
            <a:r>
              <a:rPr lang="zh-CN" altLang="en-US" sz="2000" b="1" dirty="0">
                <a:latin typeface="Comic Sans MS" panose="030F0702030302020204" pitchFamily="66" charset="0"/>
              </a:rPr>
              <a:t>表示（        ），</a:t>
            </a:r>
            <a:r>
              <a:rPr lang="en-US" altLang="zh-CN" sz="2000" b="1" dirty="0">
                <a:latin typeface="Comic Sans MS" panose="030F0702030302020204" pitchFamily="66" charset="0"/>
              </a:rPr>
              <a:t>a</a:t>
            </a:r>
            <a:r>
              <a:rPr lang="zh-CN" altLang="en-US" sz="2000" b="1" dirty="0">
                <a:latin typeface="Comic Sans MS" panose="030F0702030302020204" pitchFamily="66" charset="0"/>
              </a:rPr>
              <a:t>表示（         ），</a:t>
            </a:r>
            <a:endParaRPr lang="zh-CN" altLang="en-US" sz="20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Comic Sans MS" panose="030F0702030302020204" pitchFamily="66" charset="0"/>
              </a:rPr>
              <a:t>试写出正方形面积公式（               ）和周长公式（           ）</a:t>
            </a:r>
            <a:r>
              <a:rPr lang="en-US" altLang="zh-CN" sz="2000" b="1" dirty="0">
                <a:latin typeface="Comic Sans MS" panose="030F0702030302020204" pitchFamily="66" charset="0"/>
              </a:rPr>
              <a:t>.</a:t>
            </a:r>
            <a:r>
              <a:rPr lang="zh-CN" altLang="en-US" sz="2000" b="1" dirty="0">
                <a:latin typeface="Comic Sans MS" panose="030F0702030302020204" pitchFamily="66" charset="0"/>
              </a:rPr>
              <a:t>。</a:t>
            </a:r>
            <a:endParaRPr lang="zh-CN" altLang="en-US" sz="20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000" b="1" dirty="0">
                <a:latin typeface="Comic Sans MS" panose="030F0702030302020204" pitchFamily="66" charset="0"/>
              </a:rPr>
              <a:t>2</a:t>
            </a:r>
            <a:r>
              <a:rPr lang="zh-CN" altLang="en-US" sz="2000" b="1" dirty="0">
                <a:latin typeface="Comic Sans MS" panose="030F0702030302020204" pitchFamily="66" charset="0"/>
              </a:rPr>
              <a:t>、</a:t>
            </a:r>
            <a:r>
              <a:rPr lang="en-US" altLang="zh-CN" sz="2000" b="1">
                <a:latin typeface="Comic Sans MS" panose="030F0702030302020204" pitchFamily="66" charset="0"/>
              </a:rPr>
              <a:t>a</a:t>
            </a:r>
            <a:r>
              <a:rPr lang="en-US" altLang="zh-CN" sz="2000" b="1" baseline="30000">
                <a:latin typeface="Comic Sans MS" panose="030F0702030302020204" pitchFamily="66" charset="0"/>
              </a:rPr>
              <a:t>2 </a:t>
            </a:r>
            <a:r>
              <a:rPr lang="en-US" altLang="zh-CN" sz="2000" b="1" dirty="0">
                <a:latin typeface="Comic Sans MS" panose="030F0702030302020204" pitchFamily="66" charset="0"/>
              </a:rPr>
              <a:t>  </a:t>
            </a:r>
            <a:r>
              <a:rPr lang="zh-CN" altLang="en-US" sz="2000" b="1" dirty="0">
                <a:latin typeface="Comic Sans MS" panose="030F0702030302020204" pitchFamily="66" charset="0"/>
              </a:rPr>
              <a:t>表示（                 ）读作</a:t>
            </a:r>
            <a:r>
              <a:rPr lang="en-US" altLang="zh-CN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:(           ) ,</a:t>
            </a: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省略字母和数</a:t>
            </a:r>
            <a:endParaRPr lang="zh-CN" altLang="en-US" sz="20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字之间的乘号后，（         ）一定要写在</a:t>
            </a:r>
            <a:r>
              <a:rPr lang="en-US" altLang="zh-CN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(       )</a:t>
            </a: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的前面。</a:t>
            </a:r>
            <a:endParaRPr lang="zh-CN" altLang="en-US" sz="20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en-US" altLang="zh-CN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3</a:t>
            </a: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、试着完成教材第</a:t>
            </a:r>
            <a:r>
              <a:rPr lang="en-US" altLang="zh-CN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46</a:t>
            </a: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页做一做（</a:t>
            </a:r>
            <a:r>
              <a:rPr lang="en-US" altLang="zh-CN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1</a:t>
            </a: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）</a:t>
            </a:r>
            <a:endParaRPr lang="zh-CN" altLang="en-US" sz="20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                                           </a:t>
            </a:r>
            <a:endParaRPr lang="zh-CN" altLang="en-US" sz="2000" b="1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zh-CN" altLang="en-US" sz="2000" b="1" dirty="0">
                <a:latin typeface="Comic Sans MS" panose="030F0702030302020204" pitchFamily="66" charset="0"/>
                <a:sym typeface="Wingdings" panose="05000000000000000000" pitchFamily="2" charset="2"/>
              </a:rPr>
              <a:t>                                                  </a:t>
            </a:r>
            <a:r>
              <a:rPr lang="en-US" altLang="zh-CN" sz="2000" b="1">
                <a:latin typeface="Comic Sans MS" panose="030F0702030302020204" pitchFamily="66" charset="0"/>
                <a:sym typeface="Wingdings" panose="05000000000000000000" pitchFamily="2" charset="2"/>
              </a:rPr>
              <a:t>S=(          )</a:t>
            </a:r>
            <a:endParaRPr lang="en-US" altLang="zh-CN" sz="2000" b="1" u="sng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en-US" altLang="zh-CN" sz="2000">
                <a:latin typeface="Comic Sans MS" panose="030F0702030302020204" pitchFamily="66" charset="0"/>
                <a:sym typeface="Wingdings" panose="05000000000000000000" pitchFamily="2" charset="2"/>
              </a:rPr>
              <a:t>                                          </a:t>
            </a:r>
            <a:r>
              <a:rPr lang="en-US" altLang="zh-CN" sz="2000">
                <a:solidFill>
                  <a:schemeClr val="tx2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b         </a:t>
            </a:r>
            <a:r>
              <a:rPr lang="en-US" altLang="zh-CN" sz="2400">
                <a:latin typeface="Comic Sans MS" panose="030F0702030302020204" pitchFamily="66" charset="0"/>
              </a:rPr>
              <a:t>                 C=(            )   </a:t>
            </a:r>
            <a:endParaRPr lang="en-US" altLang="zh-CN" sz="240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chemeClr val="tx2"/>
                </a:solidFill>
                <a:latin typeface="Comic Sans MS" panose="030F0702030302020204" pitchFamily="66" charset="0"/>
              </a:rPr>
              <a:t>                 a</a:t>
            </a:r>
            <a:endParaRPr lang="en-US" altLang="zh-CN" sz="2400" b="1">
              <a:solidFill>
                <a:schemeClr val="tx2"/>
              </a:solidFill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Comic Sans MS" panose="030F0702030302020204" pitchFamily="66" charset="0"/>
              </a:rPr>
              <a:t>（时间：</a:t>
            </a:r>
            <a:r>
              <a:rPr lang="en-US" altLang="zh-CN" sz="2400" b="1" dirty="0">
                <a:latin typeface="Comic Sans MS" panose="030F0702030302020204" pitchFamily="66" charset="0"/>
              </a:rPr>
              <a:t>4</a:t>
            </a:r>
            <a:r>
              <a:rPr lang="zh-CN" altLang="en-US" sz="2400" b="1" dirty="0">
                <a:latin typeface="Comic Sans MS" panose="030F0702030302020204" pitchFamily="66" charset="0"/>
              </a:rPr>
              <a:t>分钟）</a:t>
            </a:r>
            <a:r>
              <a:rPr lang="zh-CN" altLang="en-US" sz="2400" dirty="0">
                <a:latin typeface="Comic Sans MS" panose="030F0702030302020204" pitchFamily="66" charset="0"/>
              </a:rPr>
              <a:t>               </a:t>
            </a:r>
            <a:endParaRPr lang="zh-CN" altLang="en-US" sz="2400" dirty="0">
              <a:latin typeface="Comic Sans MS" panose="030F0702030302020204" pitchFamily="66" charset="0"/>
            </a:endParaRPr>
          </a:p>
        </p:txBody>
      </p:sp>
      <p:sp>
        <p:nvSpPr>
          <p:cNvPr id="58373" name="矩形 58372"/>
          <p:cNvSpPr/>
          <p:nvPr/>
        </p:nvSpPr>
        <p:spPr>
          <a:xfrm>
            <a:off x="1619250" y="4365625"/>
            <a:ext cx="1944688" cy="1081088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graphicFrame>
        <p:nvGraphicFramePr>
          <p:cNvPr id="58375" name="对象 58374"/>
          <p:cNvGraphicFramePr/>
          <p:nvPr/>
        </p:nvGraphicFramePr>
        <p:xfrm>
          <a:off x="4500563" y="3357563"/>
          <a:ext cx="88900" cy="8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88265" imgH="88265" progId="Equation.3">
                  <p:embed/>
                </p:oleObj>
              </mc:Choice>
              <mc:Fallback>
                <p:oleObj name="" r:id="rId1" imgW="88265" imgH="88265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00563" y="3357563"/>
                        <a:ext cx="88900" cy="88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8" name="文本框 58377"/>
          <p:cNvSpPr txBox="1"/>
          <p:nvPr/>
        </p:nvSpPr>
        <p:spPr>
          <a:xfrm>
            <a:off x="2124075" y="1628775"/>
            <a:ext cx="1081088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chemeClr val="tx2"/>
                </a:solidFill>
                <a:latin typeface="Comic Sans MS" panose="030F0702030302020204" pitchFamily="66" charset="0"/>
              </a:rPr>
              <a:t>面积</a:t>
            </a:r>
            <a:endParaRPr lang="zh-CN" altLang="en-US" sz="2000" b="1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8380" name="文本框 58379"/>
          <p:cNvSpPr txBox="1"/>
          <p:nvPr/>
        </p:nvSpPr>
        <p:spPr>
          <a:xfrm>
            <a:off x="4572000" y="1628775"/>
            <a:ext cx="1223963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chemeClr val="tx2"/>
                </a:solidFill>
                <a:latin typeface="Comic Sans MS" panose="030F0702030302020204" pitchFamily="66" charset="0"/>
              </a:rPr>
              <a:t>周长</a:t>
            </a:r>
            <a:endParaRPr lang="zh-CN" altLang="en-US" sz="2000" b="1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8381" name="文本框 58380"/>
          <p:cNvSpPr txBox="1"/>
          <p:nvPr/>
        </p:nvSpPr>
        <p:spPr>
          <a:xfrm>
            <a:off x="6877050" y="1628775"/>
            <a:ext cx="935038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chemeClr val="tx2"/>
                </a:solidFill>
                <a:latin typeface="Comic Sans MS" panose="030F0702030302020204" pitchFamily="66" charset="0"/>
              </a:rPr>
              <a:t>边长</a:t>
            </a:r>
            <a:endParaRPr lang="zh-CN" altLang="en-US" sz="2000" b="1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8383" name="文本框 58382"/>
          <p:cNvSpPr txBox="1"/>
          <p:nvPr/>
        </p:nvSpPr>
        <p:spPr>
          <a:xfrm>
            <a:off x="3348038" y="2133600"/>
            <a:ext cx="25923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tx2"/>
                </a:solidFill>
                <a:latin typeface="Comic Sans MS" panose="030F0702030302020204" pitchFamily="66" charset="0"/>
              </a:rPr>
              <a:t>S= a</a:t>
            </a:r>
            <a:r>
              <a:rPr lang="en-US" altLang="zh-CN" sz="2000" baseline="30000">
                <a:solidFill>
                  <a:schemeClr val="tx2"/>
                </a:solidFill>
                <a:latin typeface="Comic Sans MS" panose="030F0702030302020204" pitchFamily="66" charset="0"/>
              </a:rPr>
              <a:t>2</a:t>
            </a:r>
            <a:endParaRPr lang="en-US" altLang="zh-CN" sz="2000" baseline="300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8384" name="文本框 58383"/>
          <p:cNvSpPr txBox="1"/>
          <p:nvPr/>
        </p:nvSpPr>
        <p:spPr>
          <a:xfrm>
            <a:off x="6804025" y="2133600"/>
            <a:ext cx="1223963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>
                <a:solidFill>
                  <a:schemeClr val="tx2"/>
                </a:solidFill>
                <a:latin typeface="Comic Sans MS" panose="030F0702030302020204" pitchFamily="66" charset="0"/>
              </a:rPr>
              <a:t>C=4a</a:t>
            </a:r>
            <a:endParaRPr lang="en-US" altLang="zh-CN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8385" name="文本框 58384"/>
          <p:cNvSpPr txBox="1"/>
          <p:nvPr/>
        </p:nvSpPr>
        <p:spPr>
          <a:xfrm>
            <a:off x="2411413" y="2492375"/>
            <a:ext cx="237648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chemeClr val="tx2"/>
                </a:solidFill>
                <a:latin typeface="Comic Sans MS" panose="030F0702030302020204" pitchFamily="66" charset="0"/>
              </a:rPr>
              <a:t>两个</a:t>
            </a:r>
            <a:r>
              <a:rPr lang="en-US" altLang="zh-CN" sz="2000" b="1" dirty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  <a:r>
              <a:rPr lang="zh-CN" altLang="en-US" sz="2000" b="1" dirty="0">
                <a:solidFill>
                  <a:schemeClr val="tx2"/>
                </a:solidFill>
                <a:latin typeface="Comic Sans MS" panose="030F0702030302020204" pitchFamily="66" charset="0"/>
              </a:rPr>
              <a:t>相乘</a:t>
            </a:r>
            <a:endParaRPr lang="zh-CN" altLang="en-US" sz="2000" b="1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8386" name="文本框 58385"/>
          <p:cNvSpPr txBox="1"/>
          <p:nvPr/>
        </p:nvSpPr>
        <p:spPr>
          <a:xfrm>
            <a:off x="2843213" y="2997200"/>
            <a:ext cx="935037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chemeClr val="tx2"/>
                </a:solidFill>
                <a:latin typeface="Comic Sans MS" panose="030F0702030302020204" pitchFamily="66" charset="0"/>
              </a:rPr>
              <a:t>数字</a:t>
            </a:r>
            <a:endParaRPr lang="zh-CN" altLang="en-US" sz="2000" b="1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8387" name="文本框 58386"/>
          <p:cNvSpPr txBox="1"/>
          <p:nvPr/>
        </p:nvSpPr>
        <p:spPr>
          <a:xfrm>
            <a:off x="5435600" y="2997200"/>
            <a:ext cx="719138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000" b="1" dirty="0">
                <a:solidFill>
                  <a:schemeClr val="tx2"/>
                </a:solidFill>
                <a:latin typeface="Comic Sans MS" panose="030F0702030302020204" pitchFamily="66" charset="0"/>
              </a:rPr>
              <a:t>字母</a:t>
            </a:r>
            <a:endParaRPr lang="zh-CN" altLang="en-US" sz="2000" b="1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8388" name="文本框 58387"/>
          <p:cNvSpPr txBox="1"/>
          <p:nvPr/>
        </p:nvSpPr>
        <p:spPr>
          <a:xfrm>
            <a:off x="6588125" y="4437063"/>
            <a:ext cx="144145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 err="1">
                <a:solidFill>
                  <a:schemeClr val="tx2"/>
                </a:solidFill>
                <a:latin typeface="Comic Sans MS" panose="030F0702030302020204" pitchFamily="66" charset="0"/>
              </a:rPr>
              <a:t>ab</a:t>
            </a:r>
            <a:endParaRPr lang="en-US" altLang="zh-CN" sz="20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8390" name="文本框 58389"/>
          <p:cNvSpPr txBox="1"/>
          <p:nvPr/>
        </p:nvSpPr>
        <p:spPr>
          <a:xfrm>
            <a:off x="6588125" y="4941888"/>
            <a:ext cx="1439863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000">
                <a:solidFill>
                  <a:schemeClr val="tx2"/>
                </a:solidFill>
                <a:latin typeface="Comic Sans MS" panose="030F0702030302020204" pitchFamily="66" charset="0"/>
              </a:rPr>
              <a:t>2(a+b)</a:t>
            </a:r>
            <a:endParaRPr lang="en-US" altLang="zh-CN" sz="20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8392" name="文本框 58391"/>
          <p:cNvSpPr txBox="1"/>
          <p:nvPr/>
        </p:nvSpPr>
        <p:spPr>
          <a:xfrm>
            <a:off x="5076825" y="2565400"/>
            <a:ext cx="15113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000" b="1" dirty="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  <a:r>
              <a:rPr lang="zh-CN" altLang="en-US" sz="2000" b="1" dirty="0">
                <a:solidFill>
                  <a:schemeClr val="tx2"/>
                </a:solidFill>
                <a:latin typeface="Comic Sans MS" panose="030F0702030302020204" pitchFamily="66" charset="0"/>
              </a:rPr>
              <a:t>的平方</a:t>
            </a:r>
            <a:r>
              <a:rPr lang="zh-CN" altLang="en-US" sz="2000" b="1" dirty="0">
                <a:solidFill>
                  <a:schemeClr val="accent2"/>
                </a:solidFill>
                <a:latin typeface="Comic Sans MS" panose="030F0702030302020204" pitchFamily="66" charset="0"/>
              </a:rPr>
              <a:t> </a:t>
            </a:r>
            <a:endParaRPr lang="zh-CN" altLang="en-US" sz="2000" b="1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ndAc>
      <p:stSnd>
        <p:snd r:embed="rId3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38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388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8390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8390">
                                            <p:txEl>
                                              <p:charRg st="0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8" grpId="0"/>
      <p:bldP spid="58380" grpId="0"/>
      <p:bldP spid="58381" grpId="0"/>
      <p:bldP spid="58383" grpId="0"/>
      <p:bldP spid="58384" grpId="0"/>
      <p:bldP spid="58385" grpId="0"/>
      <p:bldP spid="58386" grpId="0"/>
      <p:bldP spid="58387" grpId="0"/>
      <p:bldP spid="583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9396" name="文本框 59395"/>
          <p:cNvSpPr txBox="1"/>
          <p:nvPr/>
        </p:nvSpPr>
        <p:spPr>
          <a:xfrm>
            <a:off x="1331913" y="2060575"/>
            <a:ext cx="6696075" cy="30845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Comic Sans MS" panose="030F0702030302020204" pitchFamily="66" charset="0"/>
              </a:rPr>
              <a:t>一、简写下列格式</a:t>
            </a:r>
            <a:endParaRPr lang="zh-CN" altLang="en-US" sz="28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 err="1">
                <a:latin typeface="Comic Sans MS" panose="030F0702030302020204" pitchFamily="66" charset="0"/>
              </a:rPr>
              <a:t>x×y</a:t>
            </a:r>
            <a:r>
              <a:rPr lang="en-US" altLang="zh-CN" sz="2800" b="1">
                <a:latin typeface="Comic Sans MS" panose="030F0702030302020204" pitchFamily="66" charset="0"/>
              </a:rPr>
              <a:t>=(      )        a×7=(       )</a:t>
            </a:r>
            <a:endParaRPr lang="en-US" altLang="zh-CN" sz="2800" b="1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Comic Sans MS" panose="030F0702030302020204" pitchFamily="66" charset="0"/>
              </a:rPr>
              <a:t>1×a=(      )        y×3+9=(        )</a:t>
            </a:r>
            <a:endParaRPr lang="en-US" altLang="zh-CN" sz="2800" b="1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 err="1">
                <a:latin typeface="Comic Sans MS" panose="030F0702030302020204" pitchFamily="66" charset="0"/>
              </a:rPr>
              <a:t>b×12=(       )      c×c</a:t>
            </a:r>
            <a:r>
              <a:rPr lang="en-US" altLang="zh-CN" sz="2800" b="1">
                <a:latin typeface="Comic Sans MS" panose="030F0702030302020204" pitchFamily="66" charset="0"/>
              </a:rPr>
              <a:t>=(       )</a:t>
            </a:r>
            <a:endParaRPr lang="en-US" altLang="zh-CN" sz="2800" b="1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 err="1">
                <a:latin typeface="Comic Sans MS" panose="030F0702030302020204" pitchFamily="66" charset="0"/>
              </a:rPr>
              <a:t>c+c</a:t>
            </a:r>
            <a:r>
              <a:rPr lang="en-US" altLang="zh-CN" sz="2800" b="1">
                <a:latin typeface="Comic Sans MS" panose="030F0702030302020204" pitchFamily="66" charset="0"/>
              </a:rPr>
              <a:t>=(       )</a:t>
            </a:r>
            <a:endParaRPr lang="en-US" altLang="zh-CN" sz="2800" b="1">
              <a:latin typeface="Comic Sans MS" panose="030F0702030302020204" pitchFamily="66" charset="0"/>
            </a:endParaRPr>
          </a:p>
        </p:txBody>
      </p:sp>
      <p:sp>
        <p:nvSpPr>
          <p:cNvPr id="59397" name="文本框 59396"/>
          <p:cNvSpPr txBox="1"/>
          <p:nvPr/>
        </p:nvSpPr>
        <p:spPr>
          <a:xfrm>
            <a:off x="2700338" y="2708275"/>
            <a:ext cx="792162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 err="1">
                <a:solidFill>
                  <a:schemeClr val="tx2"/>
                </a:solidFill>
                <a:latin typeface="Comic Sans MS" panose="030F0702030302020204" pitchFamily="66" charset="0"/>
              </a:rPr>
              <a:t>xy</a:t>
            </a:r>
            <a:endParaRPr lang="en-US" altLang="zh-CN" sz="28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9398" name="文本框 59397"/>
          <p:cNvSpPr txBox="1"/>
          <p:nvPr/>
        </p:nvSpPr>
        <p:spPr>
          <a:xfrm>
            <a:off x="6084888" y="2708275"/>
            <a:ext cx="863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chemeClr val="tx2"/>
                </a:solidFill>
                <a:latin typeface="Comic Sans MS" panose="030F0702030302020204" pitchFamily="66" charset="0"/>
              </a:rPr>
              <a:t>7a</a:t>
            </a:r>
            <a:endParaRPr lang="en-US" altLang="zh-CN" sz="28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9400" name="文本框 59399"/>
          <p:cNvSpPr txBox="1"/>
          <p:nvPr/>
        </p:nvSpPr>
        <p:spPr>
          <a:xfrm>
            <a:off x="2700338" y="3357563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chemeClr val="tx2"/>
                </a:solidFill>
                <a:latin typeface="Comic Sans MS" panose="030F0702030302020204" pitchFamily="66" charset="0"/>
              </a:rPr>
              <a:t>a</a:t>
            </a:r>
            <a:endParaRPr lang="en-US" altLang="zh-CN" sz="28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9401" name="文本框 59400"/>
          <p:cNvSpPr txBox="1"/>
          <p:nvPr/>
        </p:nvSpPr>
        <p:spPr>
          <a:xfrm>
            <a:off x="6443663" y="3357563"/>
            <a:ext cx="12954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chemeClr val="tx2"/>
                </a:solidFill>
                <a:latin typeface="Comic Sans MS" panose="030F0702030302020204" pitchFamily="66" charset="0"/>
              </a:rPr>
              <a:t>3y+9</a:t>
            </a:r>
            <a:endParaRPr lang="en-US" altLang="zh-CN" sz="28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9402" name="文本框 59401"/>
          <p:cNvSpPr txBox="1"/>
          <p:nvPr/>
        </p:nvSpPr>
        <p:spPr>
          <a:xfrm>
            <a:off x="2843213" y="4005263"/>
            <a:ext cx="1296987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chemeClr val="tx2"/>
                </a:solidFill>
                <a:latin typeface="Comic Sans MS" panose="030F0702030302020204" pitchFamily="66" charset="0"/>
              </a:rPr>
              <a:t>12b</a:t>
            </a:r>
            <a:endParaRPr lang="en-US" altLang="zh-CN" sz="28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9403" name="文本框 59402"/>
          <p:cNvSpPr txBox="1"/>
          <p:nvPr/>
        </p:nvSpPr>
        <p:spPr>
          <a:xfrm>
            <a:off x="6300788" y="4005263"/>
            <a:ext cx="10795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chemeClr val="tx2"/>
                </a:solidFill>
                <a:latin typeface="Comic Sans MS" panose="030F0702030302020204" pitchFamily="66" charset="0"/>
              </a:rPr>
              <a:t>c</a:t>
            </a:r>
            <a:r>
              <a:rPr lang="en-US" altLang="zh-CN" sz="2800" baseline="30000">
                <a:solidFill>
                  <a:schemeClr val="tx2"/>
                </a:solidFill>
                <a:latin typeface="Comic Sans MS" panose="030F0702030302020204" pitchFamily="66" charset="0"/>
              </a:rPr>
              <a:t>2</a:t>
            </a:r>
            <a:endParaRPr lang="en-US" altLang="zh-CN" sz="2800" baseline="300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59404" name="文本框 59403"/>
          <p:cNvSpPr txBox="1"/>
          <p:nvPr/>
        </p:nvSpPr>
        <p:spPr>
          <a:xfrm>
            <a:off x="2555875" y="4652963"/>
            <a:ext cx="10080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>
                <a:solidFill>
                  <a:schemeClr val="tx2"/>
                </a:solidFill>
                <a:latin typeface="Comic Sans MS" panose="030F0702030302020204" pitchFamily="66" charset="0"/>
              </a:rPr>
              <a:t>2c</a:t>
            </a:r>
            <a:endParaRPr lang="en-US" altLang="zh-CN" sz="280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9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398" grpId="0"/>
      <p:bldP spid="59400" grpId="0"/>
      <p:bldP spid="59401" grpId="0"/>
      <p:bldP spid="59402" grpId="0"/>
      <p:bldP spid="59403" grpId="0"/>
      <p:bldP spid="5940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5541" name="文本框 65540"/>
          <p:cNvSpPr txBox="1"/>
          <p:nvPr/>
        </p:nvSpPr>
        <p:spPr>
          <a:xfrm>
            <a:off x="1258888" y="1052513"/>
            <a:ext cx="6408737" cy="4352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Comic Sans MS" panose="030F0702030302020204" pitchFamily="66" charset="0"/>
              </a:rPr>
              <a:t>二、明辨是非</a:t>
            </a:r>
            <a:endParaRPr lang="zh-CN" altLang="en-US" sz="28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Comic Sans MS" panose="030F0702030302020204" pitchFamily="66" charset="0"/>
              </a:rPr>
              <a:t>1</a:t>
            </a:r>
            <a:r>
              <a:rPr lang="zh-CN" altLang="en-US" sz="2400" b="1" dirty="0">
                <a:latin typeface="Comic Sans MS" panose="030F0702030302020204" pitchFamily="66" charset="0"/>
              </a:rPr>
              <a:t>、</a:t>
            </a:r>
            <a:r>
              <a:rPr lang="en-US" altLang="zh-CN" sz="2400" b="1">
                <a:latin typeface="Comic Sans MS" panose="030F0702030302020204" pitchFamily="66" charset="0"/>
              </a:rPr>
              <a:t>a</a:t>
            </a:r>
            <a:r>
              <a:rPr lang="en-US" altLang="zh-CN" sz="2400" b="1" baseline="30000">
                <a:latin typeface="Comic Sans MS" panose="030F0702030302020204" pitchFamily="66" charset="0"/>
              </a:rPr>
              <a:t>2</a:t>
            </a:r>
            <a:r>
              <a:rPr lang="zh-CN" altLang="en-US" sz="2400" b="1" dirty="0">
                <a:latin typeface="Comic Sans MS" panose="030F0702030302020204" pitchFamily="66" charset="0"/>
              </a:rPr>
              <a:t>表示两个</a:t>
            </a:r>
            <a:r>
              <a:rPr lang="en-US" altLang="zh-CN" sz="2400" b="1" dirty="0">
                <a:latin typeface="Comic Sans MS" panose="030F0702030302020204" pitchFamily="66" charset="0"/>
              </a:rPr>
              <a:t>a</a:t>
            </a:r>
            <a:r>
              <a:rPr lang="zh-CN" altLang="en-US" sz="2400" b="1" dirty="0">
                <a:latin typeface="Comic Sans MS" panose="030F0702030302020204" pitchFamily="66" charset="0"/>
              </a:rPr>
              <a:t>相加的和。（       ）</a:t>
            </a:r>
            <a:endParaRPr lang="zh-CN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Comic Sans MS" panose="030F0702030302020204" pitchFamily="66" charset="0"/>
              </a:rPr>
              <a:t>2</a:t>
            </a:r>
            <a:r>
              <a:rPr lang="zh-CN" altLang="en-US" sz="2400" b="1" dirty="0">
                <a:latin typeface="Comic Sans MS" panose="030F0702030302020204" pitchFamily="66" charset="0"/>
              </a:rPr>
              <a:t>、</a:t>
            </a:r>
            <a:r>
              <a:rPr lang="en-US" altLang="zh-CN" sz="2400" b="1">
                <a:latin typeface="Comic Sans MS" panose="030F0702030302020204" pitchFamily="66" charset="0"/>
              </a:rPr>
              <a:t>b+b+3=3b</a:t>
            </a:r>
            <a:r>
              <a:rPr lang="en-US" altLang="zh-CN" sz="2400" b="1" baseline="30000">
                <a:latin typeface="Comic Sans MS" panose="030F0702030302020204" pitchFamily="66" charset="0"/>
              </a:rPr>
              <a:t>2</a:t>
            </a:r>
            <a:r>
              <a:rPr lang="en-US" altLang="zh-CN" sz="2400" b="1">
                <a:latin typeface="Comic Sans MS" panose="030F0702030302020204" pitchFamily="66" charset="0"/>
              </a:rPr>
              <a:t>.(       )</a:t>
            </a:r>
            <a:endParaRPr lang="en-US" altLang="zh-CN" sz="2400" b="1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Comic Sans MS" panose="030F0702030302020204" pitchFamily="66" charset="0"/>
              </a:rPr>
              <a:t>3</a:t>
            </a:r>
            <a:r>
              <a:rPr lang="zh-CN" altLang="en-US" sz="2400" b="1" dirty="0">
                <a:latin typeface="Comic Sans MS" panose="030F0702030302020204" pitchFamily="66" charset="0"/>
              </a:rPr>
              <a:t>、</a:t>
            </a:r>
            <a:r>
              <a:rPr lang="en-US" altLang="zh-CN" sz="2400" b="1" dirty="0">
                <a:latin typeface="Comic Sans MS" panose="030F0702030302020204" pitchFamily="66" charset="0"/>
              </a:rPr>
              <a:t>8×8</a:t>
            </a:r>
            <a:r>
              <a:rPr lang="zh-CN" altLang="en-US" sz="2400" b="1" dirty="0">
                <a:latin typeface="Comic Sans MS" panose="030F0702030302020204" pitchFamily="66" charset="0"/>
              </a:rPr>
              <a:t>可以写作</a:t>
            </a:r>
            <a:r>
              <a:rPr lang="en-US" altLang="zh-CN" sz="2400" b="1" dirty="0">
                <a:latin typeface="Comic Sans MS" panose="030F0702030302020204" pitchFamily="66" charset="0"/>
              </a:rPr>
              <a:t>88.</a:t>
            </a:r>
            <a:r>
              <a:rPr lang="zh-CN" altLang="en-US" sz="2400" b="1" dirty="0">
                <a:latin typeface="Comic Sans MS" panose="030F0702030302020204" pitchFamily="66" charset="0"/>
              </a:rPr>
              <a:t>（      ）</a:t>
            </a:r>
            <a:endParaRPr lang="zh-CN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Comic Sans MS" panose="030F0702030302020204" pitchFamily="66" charset="0"/>
              </a:rPr>
              <a:t>4</a:t>
            </a:r>
            <a:r>
              <a:rPr lang="zh-CN" altLang="en-US" sz="2400" b="1" dirty="0">
                <a:latin typeface="Comic Sans MS" panose="030F0702030302020204" pitchFamily="66" charset="0"/>
              </a:rPr>
              <a:t>、</a:t>
            </a:r>
            <a:r>
              <a:rPr lang="en-US" altLang="zh-CN" sz="2400" b="1" dirty="0">
                <a:latin typeface="Comic Sans MS" panose="030F0702030302020204" pitchFamily="66" charset="0"/>
              </a:rPr>
              <a:t>6a</a:t>
            </a:r>
            <a:r>
              <a:rPr lang="zh-CN" altLang="en-US" sz="2400" b="1" dirty="0">
                <a:latin typeface="Comic Sans MS" panose="030F0702030302020204" pitchFamily="66" charset="0"/>
              </a:rPr>
              <a:t>表示</a:t>
            </a:r>
            <a:r>
              <a:rPr lang="en-US" altLang="zh-CN" sz="2400" b="1" dirty="0">
                <a:latin typeface="Comic Sans MS" panose="030F0702030302020204" pitchFamily="66" charset="0"/>
              </a:rPr>
              <a:t>6</a:t>
            </a:r>
            <a:r>
              <a:rPr lang="zh-CN" altLang="en-US" sz="2400" b="1" dirty="0">
                <a:latin typeface="Comic Sans MS" panose="030F0702030302020204" pitchFamily="66" charset="0"/>
              </a:rPr>
              <a:t>个</a:t>
            </a:r>
            <a:r>
              <a:rPr lang="en-US" altLang="zh-CN" sz="2400" b="1" dirty="0">
                <a:latin typeface="Comic Sans MS" panose="030F0702030302020204" pitchFamily="66" charset="0"/>
              </a:rPr>
              <a:t>a</a:t>
            </a:r>
            <a:r>
              <a:rPr lang="zh-CN" altLang="en-US" sz="2400" b="1" dirty="0">
                <a:latin typeface="Comic Sans MS" panose="030F0702030302020204" pitchFamily="66" charset="0"/>
              </a:rPr>
              <a:t>相乘。（      ）</a:t>
            </a:r>
            <a:endParaRPr lang="zh-CN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Comic Sans MS" panose="030F0702030302020204" pitchFamily="66" charset="0"/>
              </a:rPr>
              <a:t>5</a:t>
            </a:r>
            <a:r>
              <a:rPr lang="zh-CN" altLang="en-US" sz="2400" b="1" dirty="0">
                <a:latin typeface="Comic Sans MS" panose="030F0702030302020204" pitchFamily="66" charset="0"/>
              </a:rPr>
              <a:t>、因为</a:t>
            </a:r>
            <a:r>
              <a:rPr lang="en-US" altLang="zh-CN" sz="2400" b="1">
                <a:latin typeface="Comic Sans MS" panose="030F0702030302020204" pitchFamily="66" charset="0"/>
              </a:rPr>
              <a:t>2</a:t>
            </a:r>
            <a:r>
              <a:rPr lang="en-US" altLang="zh-CN" sz="2400" b="1" baseline="30000">
                <a:latin typeface="Comic Sans MS" panose="030F0702030302020204" pitchFamily="66" charset="0"/>
              </a:rPr>
              <a:t>2</a:t>
            </a:r>
            <a:r>
              <a:rPr lang="en-US" altLang="zh-CN" sz="2400" b="1" dirty="0">
                <a:latin typeface="Comic Sans MS" panose="030F0702030302020204" pitchFamily="66" charset="0"/>
              </a:rPr>
              <a:t>=2×2</a:t>
            </a:r>
            <a:r>
              <a:rPr lang="zh-CN" altLang="en-US" sz="2400" b="1" dirty="0">
                <a:latin typeface="Comic Sans MS" panose="030F0702030302020204" pitchFamily="66" charset="0"/>
              </a:rPr>
              <a:t>，所以</a:t>
            </a:r>
            <a:r>
              <a:rPr lang="en-US" altLang="zh-CN" sz="2400" b="1">
                <a:latin typeface="Comic Sans MS" panose="030F0702030302020204" pitchFamily="66" charset="0"/>
              </a:rPr>
              <a:t>a</a:t>
            </a:r>
            <a:r>
              <a:rPr lang="en-US" altLang="zh-CN" sz="2400" b="1" baseline="30000">
                <a:latin typeface="Comic Sans MS" panose="030F0702030302020204" pitchFamily="66" charset="0"/>
              </a:rPr>
              <a:t>2</a:t>
            </a:r>
            <a:r>
              <a:rPr lang="en-US" altLang="zh-CN" sz="2400" b="1" dirty="0">
                <a:latin typeface="Comic Sans MS" panose="030F0702030302020204" pitchFamily="66" charset="0"/>
              </a:rPr>
              <a:t>=a×2.</a:t>
            </a:r>
            <a:r>
              <a:rPr lang="zh-CN" altLang="en-US" sz="2400" b="1" dirty="0">
                <a:latin typeface="Comic Sans MS" panose="030F0702030302020204" pitchFamily="66" charset="0"/>
              </a:rPr>
              <a:t>（     ）</a:t>
            </a:r>
            <a:endParaRPr lang="zh-CN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Comic Sans MS" panose="030F0702030302020204" pitchFamily="66" charset="0"/>
              </a:rPr>
              <a:t>6</a:t>
            </a:r>
            <a:r>
              <a:rPr lang="zh-CN" altLang="en-US" sz="2400" b="1" dirty="0">
                <a:latin typeface="Comic Sans MS" panose="030F0702030302020204" pitchFamily="66" charset="0"/>
              </a:rPr>
              <a:t>、</a:t>
            </a:r>
            <a:r>
              <a:rPr lang="en-US" altLang="zh-CN" sz="2400" b="1">
                <a:latin typeface="Comic Sans MS" panose="030F0702030302020204" pitchFamily="66" charset="0"/>
              </a:rPr>
              <a:t>a</a:t>
            </a:r>
            <a:r>
              <a:rPr lang="en-US" altLang="zh-CN" sz="2400" b="1" baseline="30000">
                <a:latin typeface="Comic Sans MS" panose="030F0702030302020204" pitchFamily="66" charset="0"/>
              </a:rPr>
              <a:t>2</a:t>
            </a:r>
            <a:r>
              <a:rPr lang="zh-CN" altLang="en-US" sz="2400" b="1" dirty="0">
                <a:latin typeface="Comic Sans MS" panose="030F0702030302020204" pitchFamily="66" charset="0"/>
              </a:rPr>
              <a:t>一定大于</a:t>
            </a:r>
            <a:r>
              <a:rPr lang="en-US" altLang="zh-CN" sz="2400" b="1" dirty="0">
                <a:latin typeface="Comic Sans MS" panose="030F0702030302020204" pitchFamily="66" charset="0"/>
              </a:rPr>
              <a:t>2a.</a:t>
            </a:r>
            <a:r>
              <a:rPr lang="zh-CN" altLang="en-US" sz="2400" b="1" dirty="0">
                <a:latin typeface="Comic Sans MS" panose="030F0702030302020204" pitchFamily="66" charset="0"/>
              </a:rPr>
              <a:t>（     ）</a:t>
            </a:r>
            <a:endParaRPr lang="zh-CN" altLang="en-US" sz="2400" b="1" dirty="0">
              <a:latin typeface="Comic Sans MS" panose="030F0702030302020204" pitchFamily="66" charset="0"/>
            </a:endParaRPr>
          </a:p>
          <a:p>
            <a:pPr>
              <a:spcBef>
                <a:spcPct val="50000"/>
              </a:spcBef>
            </a:pPr>
            <a:endParaRPr lang="zh-CN" altLang="en-US" sz="2400" b="1" dirty="0">
              <a:latin typeface="Comic Sans MS" panose="030F0702030302020204" pitchFamily="66" charset="0"/>
            </a:endParaRPr>
          </a:p>
        </p:txBody>
      </p:sp>
      <p:sp>
        <p:nvSpPr>
          <p:cNvPr id="65543" name="文本框 65542"/>
          <p:cNvSpPr txBox="1"/>
          <p:nvPr/>
        </p:nvSpPr>
        <p:spPr>
          <a:xfrm>
            <a:off x="5435600" y="1628775"/>
            <a:ext cx="10810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Comic Sans MS" panose="030F0702030302020204" pitchFamily="66" charset="0"/>
              </a:rPr>
              <a:t>×</a:t>
            </a:r>
            <a:endParaRPr lang="en-US" altLang="zh-CN" sz="2800" b="1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65544" name="文本框 65543"/>
          <p:cNvSpPr txBox="1"/>
          <p:nvPr/>
        </p:nvSpPr>
        <p:spPr>
          <a:xfrm>
            <a:off x="3708400" y="2205038"/>
            <a:ext cx="79216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Comic Sans MS" panose="030F0702030302020204" pitchFamily="66" charset="0"/>
              </a:rPr>
              <a:t>×</a:t>
            </a:r>
            <a:endParaRPr lang="en-US" altLang="zh-CN" sz="2800" b="1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65545" name="文本框 65544"/>
          <p:cNvSpPr txBox="1"/>
          <p:nvPr/>
        </p:nvSpPr>
        <p:spPr>
          <a:xfrm>
            <a:off x="4643438" y="2708275"/>
            <a:ext cx="865187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Comic Sans MS" panose="030F0702030302020204" pitchFamily="66" charset="0"/>
              </a:rPr>
              <a:t>×</a:t>
            </a:r>
            <a:endParaRPr lang="en-US" altLang="zh-CN" sz="2800" b="1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65546" name="文本框 65545"/>
          <p:cNvSpPr txBox="1"/>
          <p:nvPr/>
        </p:nvSpPr>
        <p:spPr>
          <a:xfrm>
            <a:off x="4787900" y="3284538"/>
            <a:ext cx="9366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Comic Sans MS" panose="030F0702030302020204" pitchFamily="66" charset="0"/>
              </a:rPr>
              <a:t>×</a:t>
            </a:r>
            <a:endParaRPr lang="en-US" altLang="zh-CN" sz="2800" b="1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65547" name="文本框 65546"/>
          <p:cNvSpPr txBox="1"/>
          <p:nvPr/>
        </p:nvSpPr>
        <p:spPr>
          <a:xfrm>
            <a:off x="6156325" y="3789363"/>
            <a:ext cx="5048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Comic Sans MS" panose="030F0702030302020204" pitchFamily="66" charset="0"/>
              </a:rPr>
              <a:t>×</a:t>
            </a:r>
            <a:endParaRPr lang="en-US" altLang="zh-CN" sz="2800" b="1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65548" name="文本框 65547"/>
          <p:cNvSpPr txBox="1"/>
          <p:nvPr/>
        </p:nvSpPr>
        <p:spPr>
          <a:xfrm>
            <a:off x="4140200" y="4365625"/>
            <a:ext cx="865188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2"/>
                </a:solidFill>
                <a:latin typeface="Comic Sans MS" panose="030F0702030302020204" pitchFamily="66" charset="0"/>
              </a:rPr>
              <a:t>×</a:t>
            </a:r>
            <a:endParaRPr lang="en-US" altLang="zh-CN" sz="2800" b="1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3" grpId="0"/>
      <p:bldP spid="65544" grpId="0"/>
      <p:bldP spid="65545" grpId="0"/>
      <p:bldP spid="65546" grpId="0"/>
      <p:bldP spid="65547" grpId="0"/>
      <p:bldP spid="65548" grpId="0"/>
    </p:bldLst>
  </p:timing>
</p:sld>
</file>

<file path=ppt/theme/theme1.xml><?xml version="1.0" encoding="utf-8"?>
<a:theme xmlns:a="http://schemas.openxmlformats.org/drawingml/2006/main" name="Crayons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5B9"/>
      </a:accent5>
      <a:accent6>
        <a:srgbClr val="000000"/>
      </a:accent6>
      <a:hlink>
        <a:srgbClr val="00B200"/>
      </a:hlink>
      <a:folHlink>
        <a:srgbClr val="703DFF"/>
      </a:folHlink>
    </a:clrScheme>
    <a:fontScheme name="">
      <a:majorFont>
        <a:latin typeface="Comic Sans MS"/>
        <a:ea typeface="宋体"/>
        <a:cs typeface=""/>
      </a:majorFont>
      <a:minorFont>
        <a:latin typeface="Comic Sans MS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5B9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B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272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808000"/>
        </a:lt2>
        <a:accent1>
          <a:srgbClr val="99CC00"/>
        </a:accent1>
        <a:accent2>
          <a:srgbClr val="003300"/>
        </a:accent2>
        <a:accent3>
          <a:srgbClr val="ADB9AA"/>
        </a:accent3>
        <a:accent4>
          <a:srgbClr val="DCDCDC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CCECFF"/>
        </a:dk2>
        <a:lt2>
          <a:srgbClr val="808080"/>
        </a:lt2>
        <a:accent1>
          <a:srgbClr val="33CCCC"/>
        </a:accent1>
        <a:accent2>
          <a:srgbClr val="006699"/>
        </a:accent2>
        <a:accent3>
          <a:srgbClr val="AAADB9"/>
        </a:accent3>
        <a:accent4>
          <a:srgbClr val="DCDCDC"/>
        </a:accent4>
        <a:accent5>
          <a:srgbClr val="ADE2E2"/>
        </a:accent5>
        <a:accent6>
          <a:srgbClr val="005B89"/>
        </a:accent6>
        <a:hlink>
          <a:srgbClr val="00FF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FFFFFF"/>
        </a:dk2>
        <a:lt2>
          <a:srgbClr val="6666FF"/>
        </a:lt2>
        <a:accent1>
          <a:srgbClr val="33CCFF"/>
        </a:accent1>
        <a:accent2>
          <a:srgbClr val="0000FF"/>
        </a:accent2>
        <a:accent3>
          <a:srgbClr val="AAAAB9"/>
        </a:accent3>
        <a:accent4>
          <a:srgbClr val="DCDCDC"/>
        </a:accent4>
        <a:accent5>
          <a:srgbClr val="ADE2FF"/>
        </a:accent5>
        <a:accent6>
          <a:srgbClr val="0000E5"/>
        </a:accent6>
        <a:hlink>
          <a:srgbClr val="FFFF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80"/>
        </a:lt1>
        <a:dk2>
          <a:srgbClr val="FFFFFF"/>
        </a:dk2>
        <a:lt2>
          <a:srgbClr val="000000"/>
        </a:lt2>
        <a:accent1>
          <a:srgbClr val="CC66FF"/>
        </a:accent1>
        <a:accent2>
          <a:srgbClr val="990099"/>
        </a:accent2>
        <a:accent3>
          <a:srgbClr val="C1AAC1"/>
        </a:accent3>
        <a:accent4>
          <a:srgbClr val="DCDCDC"/>
        </a:accent4>
        <a:accent5>
          <a:srgbClr val="E2B9FF"/>
        </a:accent5>
        <a:accent6>
          <a:srgbClr val="890089"/>
        </a:accent6>
        <a:hlink>
          <a:srgbClr val="FF99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FFFFCC"/>
        </a:dk2>
        <a:lt2>
          <a:srgbClr val="FF3300"/>
        </a:lt2>
        <a:accent1>
          <a:srgbClr val="FF7C80"/>
        </a:accent1>
        <a:accent2>
          <a:srgbClr val="990000"/>
        </a:accent2>
        <a:accent3>
          <a:srgbClr val="C1AAAA"/>
        </a:accent3>
        <a:accent4>
          <a:srgbClr val="DCDCDC"/>
        </a:accent4>
        <a:accent5>
          <a:srgbClr val="FFBFC1"/>
        </a:accent5>
        <a:accent6>
          <a:srgbClr val="890000"/>
        </a:accent6>
        <a:hlink>
          <a:srgbClr val="FF66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0</TotalTime>
  <Words>1822</Words>
  <Application>WPS 演示</Application>
  <PresentationFormat>在屏幕上显示</PresentationFormat>
  <Paragraphs>181</Paragraphs>
  <Slides>10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宋体</vt:lpstr>
      <vt:lpstr>Wingdings</vt:lpstr>
      <vt:lpstr>Comic Sans MS</vt:lpstr>
      <vt:lpstr>微软雅黑</vt:lpstr>
      <vt:lpstr>Arial Unicode MS</vt:lpstr>
      <vt:lpstr>Calibri</vt:lpstr>
      <vt:lpstr>Crayons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Administrator</cp:lastModifiedBy>
  <cp:revision>12</cp:revision>
  <dcterms:created xsi:type="dcterms:W3CDTF">2011-10-29T02:21:12Z</dcterms:created>
  <dcterms:modified xsi:type="dcterms:W3CDTF">2017-10-20T03:25:43Z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