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  <p:sldId id="259" r:id="rId6"/>
    <p:sldId id="260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CCFF66"/>
    <a:srgbClr val="1B9721"/>
    <a:srgbClr val="FFFFCC"/>
    <a:srgbClr val="FFCCCC"/>
    <a:srgbClr val="FFFFFF"/>
    <a:srgbClr val="001414"/>
    <a:srgbClr val="55A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50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4514" name="任意多边形 64513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4515" name="标题 64514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 lvl="0"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4516" name="副标题 64515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64517" name="日期占位符 64516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4518" name="页脚占位符 6451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4519" name="灯片编号占位符 6451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grpSp>
        <p:nvGrpSpPr>
          <p:cNvPr id="64520" name="组合 64519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4521" name="任意多边形 64520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4522" name="任意多边形 64521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4523" name="任意多边形 64522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64524" name="组合 64523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4525" name="任意多边形 64524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26" name="任意多边形 64525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27" name="任意多边形 64526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28" name="任意多边形 64527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29" name="任意多边形 64528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64530" name="组合 64529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4531" name="任意多边形 64530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4532" name="任意多边形 64531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4533" name="任意多边形 64532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64534" name="组合 64533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4535" name="任意多边形 64534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36" name="任意多边形 64535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37" name="任意多边形 64536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38" name="任意多边形 64537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4539" name="任意多边形 64538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64540" name="任意多边形 64539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4541" name="任意多边形 64540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3490" name="任意多边形 63489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3491" name="标题 63490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3492" name="文本占位符 63491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3493" name="日期占位符 63492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3494" name="页脚占位符 63493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3495" name="灯片编号占位符 63494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63496" name="任意多边形 63495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3497" name="任意多边形 63496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63498" name="组合 63497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3499" name="任意多边形 63498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0" name="任意多边形 63499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1" name="任意多边形 63500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2" name="任意多边形 63501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3" name="任意多边形 63502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4" name="任意多边形 63503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5" name="任意多边形 63504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6" name="任意多边形 63505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07" name="任意多边形 63506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63508" name="组合 63507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3509" name="组合 63508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3510" name="任意多边形 63509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11" name="任意多边形 63510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12" name="任意多边形 63511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63513" name="任意多边形 63512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3514" name="任意多边形 63513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3515" name="任意多边形 63514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63516" name="组合 63515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3517" name="任意多边形 63516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18" name="任意多边形 63517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19" name="任意多边形 63518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20" name="任意多边形 63519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21" name="任意多边形 63520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22" name="任意多边形 63521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23" name="任意多边形 63522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24" name="任意多边形 63523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  <p:grpSp>
        <p:nvGrpSpPr>
          <p:cNvPr id="63525" name="组合 63524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3526" name="任意多边形 63525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3527" name="任意多边形 63526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3528" name="组合 63527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3529" name="组合 63528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3530" name="任意多边形 63529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63531" name="组合 63530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3532" name="任意多边形 63531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33" name="任意多边形 63532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34" name="任意多边形 63533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35" name="任意多边形 63534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36" name="任意多边形 63535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37" name="任意多边形 63536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38" name="任意多边形 63537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3539" name="任意多边形 63538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63540" name="直接连接符 63539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6" name="文本框 3075"/>
          <p:cNvSpPr txBox="1"/>
          <p:nvPr/>
        </p:nvSpPr>
        <p:spPr>
          <a:xfrm>
            <a:off x="539750" y="1052513"/>
            <a:ext cx="68405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人教版五年级数学上册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077" name="文本框 3076"/>
          <p:cNvSpPr txBox="1"/>
          <p:nvPr/>
        </p:nvSpPr>
        <p:spPr>
          <a:xfrm>
            <a:off x="1007745" y="2349500"/>
            <a:ext cx="71278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400" b="1" dirty="0">
                <a:latin typeface="Arial" panose="020B0604020202020204" pitchFamily="34" charset="0"/>
              </a:rPr>
              <a:t>用字母表示数</a:t>
            </a:r>
            <a:endParaRPr lang="zh-CN" altLang="en-US" sz="4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6564" name="文本框 66563"/>
          <p:cNvSpPr txBox="1"/>
          <p:nvPr/>
        </p:nvSpPr>
        <p:spPr>
          <a:xfrm>
            <a:off x="539750" y="692150"/>
            <a:ext cx="8135938" cy="4232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omic Sans MS" panose="030F0702030302020204" pitchFamily="66" charset="0"/>
              </a:rPr>
              <a:t>三、把下面的儿歌改成用字母表示的形式，让这首儿歌表达更加简洁。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1</a:t>
            </a:r>
            <a:r>
              <a:rPr lang="zh-CN" altLang="en-US" sz="2400" b="1" dirty="0">
                <a:latin typeface="Comic Sans MS" panose="030F0702030302020204" pitchFamily="66" charset="0"/>
              </a:rPr>
              <a:t>只青蛙</a:t>
            </a:r>
            <a:r>
              <a:rPr lang="en-US" altLang="zh-CN" sz="2400" b="1" dirty="0">
                <a:latin typeface="Comic Sans MS" panose="030F0702030302020204" pitchFamily="66" charset="0"/>
              </a:rPr>
              <a:t>1</a:t>
            </a:r>
            <a:r>
              <a:rPr lang="zh-CN" altLang="en-US" sz="2400" b="1" dirty="0">
                <a:latin typeface="Comic Sans MS" panose="030F0702030302020204" pitchFamily="66" charset="0"/>
              </a:rPr>
              <a:t>张嘴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2</a:t>
            </a:r>
            <a:r>
              <a:rPr lang="zh-CN" altLang="en-US" sz="2400" b="1" dirty="0">
                <a:latin typeface="Comic Sans MS" panose="030F0702030302020204" pitchFamily="66" charset="0"/>
              </a:rPr>
              <a:t>只眼睛</a:t>
            </a:r>
            <a:r>
              <a:rPr lang="en-US" altLang="zh-CN" sz="2400" b="1" dirty="0">
                <a:latin typeface="Comic Sans MS" panose="030F0702030302020204" pitchFamily="66" charset="0"/>
              </a:rPr>
              <a:t>4</a:t>
            </a:r>
            <a:r>
              <a:rPr lang="zh-CN" altLang="en-US" sz="2400" b="1" dirty="0">
                <a:latin typeface="Comic Sans MS" panose="030F0702030302020204" pitchFamily="66" charset="0"/>
              </a:rPr>
              <a:t>条腿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2</a:t>
            </a:r>
            <a:r>
              <a:rPr lang="zh-CN" altLang="en-US" sz="2400" b="1" dirty="0">
                <a:latin typeface="Comic Sans MS" panose="030F0702030302020204" pitchFamily="66" charset="0"/>
              </a:rPr>
              <a:t>只青蛙</a:t>
            </a:r>
            <a:r>
              <a:rPr lang="en-US" altLang="zh-CN" sz="2400" b="1" dirty="0">
                <a:latin typeface="Comic Sans MS" panose="030F0702030302020204" pitchFamily="66" charset="0"/>
              </a:rPr>
              <a:t>2</a:t>
            </a:r>
            <a:r>
              <a:rPr lang="zh-CN" altLang="en-US" sz="2400" b="1" dirty="0">
                <a:latin typeface="Comic Sans MS" panose="030F0702030302020204" pitchFamily="66" charset="0"/>
              </a:rPr>
              <a:t>张嘴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4</a:t>
            </a:r>
            <a:r>
              <a:rPr lang="zh-CN" altLang="en-US" sz="2400" b="1" dirty="0">
                <a:latin typeface="Comic Sans MS" panose="030F0702030302020204" pitchFamily="66" charset="0"/>
              </a:rPr>
              <a:t>只眼睛</a:t>
            </a:r>
            <a:r>
              <a:rPr lang="en-US" altLang="zh-CN" sz="2400" b="1" dirty="0">
                <a:latin typeface="Comic Sans MS" panose="030F0702030302020204" pitchFamily="66" charset="0"/>
              </a:rPr>
              <a:t>8</a:t>
            </a:r>
            <a:r>
              <a:rPr lang="zh-CN" altLang="en-US" sz="2400" b="1" dirty="0">
                <a:latin typeface="Comic Sans MS" panose="030F0702030302020204" pitchFamily="66" charset="0"/>
              </a:rPr>
              <a:t>条腿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3</a:t>
            </a:r>
            <a:r>
              <a:rPr lang="zh-CN" altLang="en-US" sz="2400" b="1" dirty="0">
                <a:latin typeface="Comic Sans MS" panose="030F0702030302020204" pitchFamily="66" charset="0"/>
              </a:rPr>
              <a:t>只青蛙</a:t>
            </a:r>
            <a:r>
              <a:rPr lang="en-US" altLang="zh-CN" sz="2400" b="1" dirty="0">
                <a:latin typeface="Comic Sans MS" panose="030F0702030302020204" pitchFamily="66" charset="0"/>
              </a:rPr>
              <a:t>3</a:t>
            </a:r>
            <a:r>
              <a:rPr lang="zh-CN" altLang="en-US" sz="2400" b="1" dirty="0">
                <a:latin typeface="Comic Sans MS" panose="030F0702030302020204" pitchFamily="66" charset="0"/>
              </a:rPr>
              <a:t>张嘴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6</a:t>
            </a:r>
            <a:r>
              <a:rPr lang="zh-CN" altLang="en-US" sz="2400" b="1" dirty="0">
                <a:latin typeface="Comic Sans MS" panose="030F0702030302020204" pitchFamily="66" charset="0"/>
              </a:rPr>
              <a:t>只眼睛</a:t>
            </a:r>
            <a:r>
              <a:rPr lang="en-US" altLang="zh-CN" sz="2400" b="1" dirty="0">
                <a:latin typeface="Comic Sans MS" panose="030F0702030302020204" pitchFamily="66" charset="0"/>
              </a:rPr>
              <a:t>12</a:t>
            </a:r>
            <a:r>
              <a:rPr lang="zh-CN" altLang="en-US" sz="2400" b="1" dirty="0">
                <a:latin typeface="Comic Sans MS" panose="030F0702030302020204" pitchFamily="66" charset="0"/>
              </a:rPr>
              <a:t>条腿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4</a:t>
            </a:r>
            <a:r>
              <a:rPr lang="zh-CN" altLang="en-US" sz="2400" b="1" dirty="0">
                <a:latin typeface="Comic Sans MS" panose="030F0702030302020204" pitchFamily="66" charset="0"/>
              </a:rPr>
              <a:t>只青蛙</a:t>
            </a:r>
            <a:r>
              <a:rPr lang="en-US" altLang="zh-CN" sz="2400" b="1" dirty="0">
                <a:latin typeface="Comic Sans MS" panose="030F0702030302020204" pitchFamily="66" charset="0"/>
              </a:rPr>
              <a:t>4</a:t>
            </a:r>
            <a:r>
              <a:rPr lang="zh-CN" altLang="en-US" sz="2400" b="1" dirty="0">
                <a:latin typeface="Comic Sans MS" panose="030F0702030302020204" pitchFamily="66" charset="0"/>
              </a:rPr>
              <a:t>张嘴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8</a:t>
            </a:r>
            <a:r>
              <a:rPr lang="zh-CN" altLang="en-US" sz="2400" b="1" dirty="0">
                <a:latin typeface="Comic Sans MS" panose="030F0702030302020204" pitchFamily="66" charset="0"/>
              </a:rPr>
              <a:t>只眼睛</a:t>
            </a:r>
            <a:r>
              <a:rPr lang="en-US" altLang="zh-CN" sz="2400" b="1" dirty="0">
                <a:latin typeface="Comic Sans MS" panose="030F0702030302020204" pitchFamily="66" charset="0"/>
              </a:rPr>
              <a:t>16</a:t>
            </a:r>
            <a:r>
              <a:rPr lang="zh-CN" altLang="en-US" sz="2400" b="1" dirty="0">
                <a:latin typeface="Comic Sans MS" panose="030F0702030302020204" pitchFamily="66" charset="0"/>
              </a:rPr>
              <a:t>条腿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…</a:t>
            </a:r>
            <a:endParaRPr lang="en-US" altLang="zh-CN" sz="24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（   ）只青蛙（   ）张嘴    （    ）只眼睛（    ）条腿</a:t>
            </a:r>
            <a:endParaRPr lang="zh-CN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66565" name="文本框 66564"/>
          <p:cNvSpPr txBox="1"/>
          <p:nvPr/>
        </p:nvSpPr>
        <p:spPr>
          <a:xfrm>
            <a:off x="971550" y="4365625"/>
            <a:ext cx="43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n</a:t>
            </a:r>
            <a:endParaRPr lang="en-US" altLang="zh-CN" sz="2800" b="1">
              <a:latin typeface="Comic Sans MS" panose="030F0702030302020204" pitchFamily="66" charset="0"/>
            </a:endParaRPr>
          </a:p>
        </p:txBody>
      </p:sp>
      <p:sp>
        <p:nvSpPr>
          <p:cNvPr id="66566" name="文本框 66565"/>
          <p:cNvSpPr txBox="1"/>
          <p:nvPr/>
        </p:nvSpPr>
        <p:spPr>
          <a:xfrm>
            <a:off x="2843213" y="4365625"/>
            <a:ext cx="7207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n</a:t>
            </a:r>
            <a:endParaRPr lang="en-US" altLang="zh-CN" sz="2800" b="1">
              <a:latin typeface="Comic Sans MS" panose="030F0702030302020204" pitchFamily="66" charset="0"/>
            </a:endParaRPr>
          </a:p>
        </p:txBody>
      </p:sp>
      <p:sp>
        <p:nvSpPr>
          <p:cNvPr id="66567" name="文本框 66566"/>
          <p:cNvSpPr txBox="1"/>
          <p:nvPr/>
        </p:nvSpPr>
        <p:spPr>
          <a:xfrm>
            <a:off x="5003800" y="4437063"/>
            <a:ext cx="863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2n</a:t>
            </a:r>
            <a:endParaRPr lang="en-US" altLang="zh-CN" sz="2800" b="1">
              <a:latin typeface="Comic Sans MS" panose="030F0702030302020204" pitchFamily="66" charset="0"/>
            </a:endParaRPr>
          </a:p>
        </p:txBody>
      </p:sp>
      <p:sp>
        <p:nvSpPr>
          <p:cNvPr id="66568" name="文本框 66567"/>
          <p:cNvSpPr txBox="1"/>
          <p:nvPr/>
        </p:nvSpPr>
        <p:spPr>
          <a:xfrm>
            <a:off x="7019925" y="4437063"/>
            <a:ext cx="7207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4n</a:t>
            </a:r>
            <a:endParaRPr lang="en-US" altLang="zh-CN" sz="28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/>
      <p:bldP spid="66567" grpId="0"/>
      <p:bldP spid="665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2" name="文本框 2051"/>
          <p:cNvSpPr txBox="1"/>
          <p:nvPr/>
        </p:nvSpPr>
        <p:spPr>
          <a:xfrm>
            <a:off x="323850" y="1484313"/>
            <a:ext cx="8208963" cy="3476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1414"/>
                </a:solidFill>
                <a:latin typeface="Arial" panose="020B0604020202020204" pitchFamily="34" charset="0"/>
              </a:rPr>
              <a:t>学习目标：</a:t>
            </a:r>
            <a:endParaRPr lang="zh-CN" altLang="en-US" sz="4000" b="1" dirty="0">
              <a:solidFill>
                <a:srgbClr val="001414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1414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dirty="0">
                <a:solidFill>
                  <a:srgbClr val="001414"/>
                </a:solidFill>
                <a:latin typeface="Arial" panose="020B0604020202020204" pitchFamily="34" charset="0"/>
              </a:rPr>
              <a:t>、我要知道用字母表示数的</a:t>
            </a:r>
            <a:r>
              <a:rPr lang="zh-CN" altLang="en-US" sz="3600" dirty="0">
                <a:solidFill>
                  <a:srgbClr val="001414"/>
                </a:solidFill>
                <a:latin typeface="Arial" panose="020B0604020202020204" pitchFamily="34" charset="0"/>
                <a:sym typeface="+mn-ea"/>
              </a:rPr>
              <a:t>意义</a:t>
            </a:r>
            <a:r>
              <a:rPr lang="zh-CN" altLang="en-US" sz="3600" dirty="0">
                <a:solidFill>
                  <a:srgbClr val="001414"/>
                </a:solidFill>
                <a:latin typeface="Arial" panose="020B0604020202020204" pitchFamily="34" charset="0"/>
              </a:rPr>
              <a:t>，并学会用字母表示运算定律和计算公式。</a:t>
            </a:r>
            <a:endParaRPr lang="zh-CN" altLang="en-US" sz="3600" dirty="0">
              <a:solidFill>
                <a:srgbClr val="001414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1414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001414"/>
                </a:solidFill>
                <a:latin typeface="Arial" panose="020B0604020202020204" pitchFamily="34" charset="0"/>
              </a:rPr>
              <a:t>、我要学会用字母表示数时省略乘号的简便写法，还要掌握平方的书写方法。</a:t>
            </a:r>
            <a:endParaRPr lang="zh-CN" altLang="en-US" sz="3600" dirty="0">
              <a:solidFill>
                <a:srgbClr val="001414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3252" name="文本框 53251"/>
          <p:cNvSpPr txBox="1"/>
          <p:nvPr/>
        </p:nvSpPr>
        <p:spPr>
          <a:xfrm>
            <a:off x="1042988" y="1052513"/>
            <a:ext cx="7345362" cy="2133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自学提示：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Comic Sans MS" panose="030F0702030302020204" pitchFamily="66" charset="0"/>
              </a:rPr>
              <a:t>1</a:t>
            </a:r>
            <a:r>
              <a:rPr lang="zh-CN" altLang="en-US" sz="2000" dirty="0">
                <a:latin typeface="Comic Sans MS" panose="030F0702030302020204" pitchFamily="66" charset="0"/>
              </a:rPr>
              <a:t>、</a:t>
            </a:r>
            <a:r>
              <a:rPr lang="zh-CN" altLang="en-US" sz="2000" b="1" dirty="0">
                <a:latin typeface="Comic Sans MS" panose="030F0702030302020204" pitchFamily="66" charset="0"/>
              </a:rPr>
              <a:t>阅读教材第</a:t>
            </a:r>
            <a:r>
              <a:rPr lang="en-US" altLang="zh-CN" sz="2000" b="1" dirty="0">
                <a:latin typeface="Comic Sans MS" panose="030F0702030302020204" pitchFamily="66" charset="0"/>
              </a:rPr>
              <a:t>44</a:t>
            </a:r>
            <a:r>
              <a:rPr lang="zh-CN" altLang="en-US" sz="2000" b="1" dirty="0">
                <a:latin typeface="Comic Sans MS" panose="030F0702030302020204" pitchFamily="66" charset="0"/>
              </a:rPr>
              <a:t>页主题图，理解图意，在书上填出例</a:t>
            </a:r>
            <a:r>
              <a:rPr lang="en-US" altLang="zh-CN" sz="2000" b="1" dirty="0">
                <a:latin typeface="Comic Sans MS" panose="030F0702030302020204" pitchFamily="66" charset="0"/>
              </a:rPr>
              <a:t>1</a:t>
            </a:r>
            <a:r>
              <a:rPr lang="zh-CN" altLang="en-US" sz="2000" b="1" dirty="0">
                <a:latin typeface="Comic Sans MS" panose="030F0702030302020204" pitchFamily="66" charset="0"/>
              </a:rPr>
              <a:t>中用图形、符号、字母表示的数。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zh-CN" altLang="en-US" sz="20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Comic Sans MS" panose="030F0702030302020204" pitchFamily="66" charset="0"/>
              </a:rPr>
              <a:t>2</a:t>
            </a:r>
            <a:r>
              <a:rPr lang="zh-CN" altLang="en-US" sz="2000" b="1" dirty="0">
                <a:latin typeface="Comic Sans MS" panose="030F0702030302020204" pitchFamily="66" charset="0"/>
              </a:rPr>
              <a:t>、思考：</a:t>
            </a:r>
            <a:endParaRPr lang="zh-CN" alt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53254" name="矩形 53253"/>
          <p:cNvSpPr/>
          <p:nvPr/>
        </p:nvSpPr>
        <p:spPr>
          <a:xfrm>
            <a:off x="2195513" y="2924175"/>
            <a:ext cx="215900" cy="215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3255" name="等腰三角形 53254"/>
          <p:cNvSpPr/>
          <p:nvPr/>
        </p:nvSpPr>
        <p:spPr>
          <a:xfrm>
            <a:off x="2484438" y="2924175"/>
            <a:ext cx="215900" cy="2159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3258" name="椭圆 53257"/>
          <p:cNvSpPr/>
          <p:nvPr/>
        </p:nvSpPr>
        <p:spPr>
          <a:xfrm>
            <a:off x="2771775" y="2852738"/>
            <a:ext cx="288925" cy="287337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3259" name="文本框 53258"/>
          <p:cNvSpPr txBox="1"/>
          <p:nvPr/>
        </p:nvSpPr>
        <p:spPr>
          <a:xfrm>
            <a:off x="3132138" y="2852738"/>
            <a:ext cx="60118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Comic Sans MS" panose="030F0702030302020204" pitchFamily="66" charset="0"/>
              </a:rPr>
              <a:t>或</a:t>
            </a:r>
            <a:r>
              <a:rPr lang="en-US" altLang="zh-CN" sz="2000" b="1" dirty="0">
                <a:latin typeface="Comic Sans MS" panose="030F0702030302020204" pitchFamily="66" charset="0"/>
              </a:rPr>
              <a:t>a</a:t>
            </a:r>
            <a:r>
              <a:rPr lang="zh-CN" altLang="en-US" sz="2000" b="1" dirty="0">
                <a:latin typeface="Comic Sans MS" panose="030F0702030302020204" pitchFamily="66" charset="0"/>
              </a:rPr>
              <a:t>、</a:t>
            </a:r>
            <a:r>
              <a:rPr lang="en-US" altLang="zh-CN" sz="2000" b="1" dirty="0">
                <a:latin typeface="Comic Sans MS" panose="030F0702030302020204" pitchFamily="66" charset="0"/>
              </a:rPr>
              <a:t>x</a:t>
            </a:r>
            <a:r>
              <a:rPr lang="zh-CN" altLang="en-US" sz="2000" b="1" dirty="0">
                <a:latin typeface="Comic Sans MS" panose="030F0702030302020204" pitchFamily="66" charset="0"/>
              </a:rPr>
              <a:t>、</a:t>
            </a:r>
            <a:r>
              <a:rPr lang="en-US" altLang="zh-CN" sz="2000" b="1" dirty="0">
                <a:latin typeface="Comic Sans MS" panose="030F0702030302020204" pitchFamily="66" charset="0"/>
              </a:rPr>
              <a:t>n</a:t>
            </a:r>
            <a:r>
              <a:rPr lang="zh-CN" altLang="en-US" sz="2000" b="1" dirty="0">
                <a:latin typeface="Comic Sans MS" panose="030F0702030302020204" pitchFamily="66" charset="0"/>
              </a:rPr>
              <a:t>、</a:t>
            </a:r>
            <a:r>
              <a:rPr lang="en-US" altLang="zh-CN" sz="2000" b="1" dirty="0">
                <a:latin typeface="Comic Sans MS" panose="030F0702030302020204" pitchFamily="66" charset="0"/>
              </a:rPr>
              <a:t>m</a:t>
            </a:r>
            <a:r>
              <a:rPr lang="zh-CN" altLang="en-US" sz="2000" b="1" dirty="0">
                <a:latin typeface="Comic Sans MS" panose="030F0702030302020204" pitchFamily="66" charset="0"/>
              </a:rPr>
              <a:t>这些符号和字母可以用来表示</a:t>
            </a:r>
            <a:r>
              <a:rPr lang="en-US" altLang="zh-CN" sz="2000" b="1">
                <a:latin typeface="Comic Sans MS" panose="030F0702030302020204" pitchFamily="66" charset="0"/>
              </a:rPr>
              <a:t>(   )</a:t>
            </a:r>
            <a:endParaRPr lang="en-US" altLang="zh-CN" sz="2000" b="1">
              <a:latin typeface="Comic Sans MS" panose="030F0702030302020204" pitchFamily="66" charset="0"/>
            </a:endParaRPr>
          </a:p>
        </p:txBody>
      </p:sp>
      <p:sp>
        <p:nvSpPr>
          <p:cNvPr id="53260" name="文本框 53259"/>
          <p:cNvSpPr txBox="1"/>
          <p:nvPr/>
        </p:nvSpPr>
        <p:spPr>
          <a:xfrm>
            <a:off x="1042988" y="4005263"/>
            <a:ext cx="640873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53261" name="文本框 53260"/>
          <p:cNvSpPr txBox="1"/>
          <p:nvPr/>
        </p:nvSpPr>
        <p:spPr>
          <a:xfrm>
            <a:off x="971550" y="3789363"/>
            <a:ext cx="8424863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 </a:t>
            </a:r>
            <a:r>
              <a:rPr lang="en-US" altLang="zh-CN" sz="2000" b="1" dirty="0">
                <a:latin typeface="Comic Sans MS" panose="030F0702030302020204" pitchFamily="66" charset="0"/>
              </a:rPr>
              <a:t>3</a:t>
            </a:r>
            <a:r>
              <a:rPr lang="zh-CN" altLang="en-US" sz="2000" b="1" dirty="0">
                <a:latin typeface="Comic Sans MS" panose="030F0702030302020204" pitchFamily="66" charset="0"/>
              </a:rPr>
              <a:t>、我还知道一些用符号或字母表示数的情况，例如</a:t>
            </a:r>
            <a:r>
              <a:rPr lang="en-US" altLang="zh-CN" sz="2000" b="1">
                <a:latin typeface="Comic Sans MS" panose="030F0702030302020204" pitchFamily="66" charset="0"/>
              </a:rPr>
              <a:t>:(</a:t>
            </a:r>
            <a:r>
              <a:rPr lang="en-US" altLang="zh-CN" sz="2000" b="1">
                <a:latin typeface="Comic Sans MS" panose="030F0702030302020204" pitchFamily="66" charset="0"/>
                <a:sym typeface="Wingdings" panose="05000000000000000000" pitchFamily="2" charset="2"/>
              </a:rPr>
              <a:t>         )</a:t>
            </a:r>
            <a:endParaRPr lang="en-US" altLang="zh-CN" sz="2000" b="1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endParaRPr lang="en-US" altLang="zh-CN" sz="2000" b="1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（时间：</a:t>
            </a: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分钟）</a:t>
            </a:r>
            <a:endParaRPr lang="zh-CN" altLang="en-US" sz="20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4346" name="表格 54345"/>
          <p:cNvGraphicFramePr/>
          <p:nvPr/>
        </p:nvGraphicFramePr>
        <p:xfrm>
          <a:off x="900113" y="476250"/>
          <a:ext cx="6842125" cy="5545138"/>
        </p:xfrm>
        <a:graphic>
          <a:graphicData uri="http://schemas.openxmlformats.org/drawingml/2006/table">
            <a:tbl>
              <a:tblPr/>
              <a:tblGrid>
                <a:gridCol w="2032000"/>
                <a:gridCol w="2360613"/>
                <a:gridCol w="2449512"/>
              </a:tblGrid>
              <a:tr h="5048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运算定律名称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用文字叙述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用字母表示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加法交换律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加法结合律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乘法交换律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乘法结合律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乘法分配律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08" name="文本框 54307"/>
          <p:cNvSpPr txBox="1"/>
          <p:nvPr/>
        </p:nvSpPr>
        <p:spPr>
          <a:xfrm>
            <a:off x="1311275" y="6254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54312" name="文本框 54311"/>
          <p:cNvSpPr txBox="1"/>
          <p:nvPr/>
        </p:nvSpPr>
        <p:spPr>
          <a:xfrm>
            <a:off x="3132138" y="1125538"/>
            <a:ext cx="1873250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两个数相加，交换加数的位置，和不变。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54314" name="文本框 54313"/>
          <p:cNvSpPr txBox="1"/>
          <p:nvPr/>
        </p:nvSpPr>
        <p:spPr>
          <a:xfrm>
            <a:off x="5580063" y="1773238"/>
            <a:ext cx="863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54318" name="文本框 54317"/>
          <p:cNvSpPr txBox="1"/>
          <p:nvPr/>
        </p:nvSpPr>
        <p:spPr>
          <a:xfrm>
            <a:off x="2987675" y="2133600"/>
            <a:ext cx="2303463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三个数相加，先把前两个数相加或者先把后两个数相加，和不变。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54324" name="文本框 54323"/>
          <p:cNvSpPr txBox="1"/>
          <p:nvPr/>
        </p:nvSpPr>
        <p:spPr>
          <a:xfrm>
            <a:off x="3059113" y="3068638"/>
            <a:ext cx="2160587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两个数相乘，交换因数的位置，积不变。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54326" name="文本框 54325"/>
          <p:cNvSpPr txBox="1"/>
          <p:nvPr/>
        </p:nvSpPr>
        <p:spPr>
          <a:xfrm>
            <a:off x="3419475" y="4365625"/>
            <a:ext cx="194468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54331" name="文本框 54330"/>
          <p:cNvSpPr txBox="1"/>
          <p:nvPr/>
        </p:nvSpPr>
        <p:spPr>
          <a:xfrm>
            <a:off x="3348038" y="4292600"/>
            <a:ext cx="2159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54332" name="文本框 54331"/>
          <p:cNvSpPr txBox="1"/>
          <p:nvPr/>
        </p:nvSpPr>
        <p:spPr>
          <a:xfrm>
            <a:off x="3563938" y="4581525"/>
            <a:ext cx="14398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54333" name="文本框 54332"/>
          <p:cNvSpPr txBox="1"/>
          <p:nvPr/>
        </p:nvSpPr>
        <p:spPr>
          <a:xfrm>
            <a:off x="3059113" y="3789363"/>
            <a:ext cx="2303462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三个数相乘，先把前两个数相乘或者先把后两个数相乘，积不变。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54336" name="文本框 54335"/>
          <p:cNvSpPr txBox="1"/>
          <p:nvPr/>
        </p:nvSpPr>
        <p:spPr>
          <a:xfrm>
            <a:off x="2916238" y="4724400"/>
            <a:ext cx="2447925" cy="1069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两个数的和同一个数相乘，可以分别把两个加数同这个数相乘，再把两个积相加，结果不变。 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1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1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8" grpId="0"/>
      <p:bldP spid="54324" grpId="0"/>
      <p:bldP spid="54333" grpId="0"/>
      <p:bldP spid="543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5300" name="文本框 55299"/>
          <p:cNvSpPr txBox="1"/>
          <p:nvPr/>
        </p:nvSpPr>
        <p:spPr>
          <a:xfrm>
            <a:off x="468313" y="1700213"/>
            <a:ext cx="8064500" cy="350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自学小提示：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</a:rPr>
              <a:t>阅读理解例</a:t>
            </a:r>
            <a:r>
              <a:rPr lang="en-US" altLang="zh-CN" sz="2000" b="1" dirty="0">
                <a:latin typeface="Comic Sans MS" panose="030F0702030302020204" pitchFamily="66" charset="0"/>
              </a:rPr>
              <a:t>2</a:t>
            </a:r>
            <a:r>
              <a:rPr lang="zh-CN" altLang="en-US" sz="2000" b="1" dirty="0">
                <a:latin typeface="Comic Sans MS" panose="030F0702030302020204" pitchFamily="66" charset="0"/>
              </a:rPr>
              <a:t>，回答：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</a:rPr>
              <a:t>     在这些用字母表示的定律中，哪一个运算符号可以省略不写，是怎样表示的，如：</a:t>
            </a:r>
            <a:r>
              <a:rPr lang="en-US" altLang="zh-CN" sz="2000" b="1" dirty="0" err="1">
                <a:latin typeface="Comic Sans MS" panose="030F0702030302020204" pitchFamily="66" charset="0"/>
              </a:rPr>
              <a:t>a×b=b×a</a:t>
            </a:r>
            <a:r>
              <a:rPr lang="en-US" altLang="zh-CN" sz="2000" b="1" dirty="0">
                <a:latin typeface="Comic Sans MS" panose="030F0702030302020204" pitchFamily="66" charset="0"/>
              </a:rPr>
              <a:t>   </a:t>
            </a:r>
            <a:r>
              <a:rPr lang="zh-CN" altLang="en-US" sz="2000" b="1" dirty="0">
                <a:latin typeface="Comic Sans MS" panose="030F0702030302020204" pitchFamily="66" charset="0"/>
              </a:rPr>
              <a:t>可以写成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（             ），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        还可以写成（         ）。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 err="1">
                <a:latin typeface="Comic Sans MS" panose="030F0702030302020204" pitchFamily="66" charset="0"/>
                <a:sym typeface="Wingdings" panose="05000000000000000000" pitchFamily="2" charset="2"/>
              </a:rPr>
              <a:t>            </a:t>
            </a:r>
            <a:r>
              <a:rPr lang="en-US" altLang="zh-CN" sz="2000" b="1" dirty="0" err="1">
                <a:latin typeface="Comic Sans MS" panose="030F0702030302020204" pitchFamily="66" charset="0"/>
                <a:sym typeface="Wingdings" panose="05000000000000000000" pitchFamily="2" charset="2"/>
              </a:rPr>
              <a:t>(a×b) ×c=a×(b×c</a:t>
            </a: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)  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可以写成 （                ），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            还可以写成（</a:t>
            </a:r>
            <a:r>
              <a:rPr lang="zh-CN" altLang="en-US" b="1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  ）。</a:t>
            </a:r>
            <a:endParaRPr lang="zh-CN" altLang="en-US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b="1" dirty="0">
                <a:latin typeface="Comic Sans MS" panose="030F0702030302020204" pitchFamily="66" charset="0"/>
                <a:sym typeface="Wingdings" panose="05000000000000000000" pitchFamily="2" charset="2"/>
              </a:rPr>
              <a:t>    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（时间：</a:t>
            </a: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分钟）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55301" name="文本框 55300"/>
          <p:cNvSpPr txBox="1"/>
          <p:nvPr/>
        </p:nvSpPr>
        <p:spPr>
          <a:xfrm>
            <a:off x="6516688" y="306863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67586" name="表格 67585"/>
          <p:cNvGraphicFramePr/>
          <p:nvPr/>
        </p:nvGraphicFramePr>
        <p:xfrm>
          <a:off x="900113" y="476250"/>
          <a:ext cx="6842125" cy="5545138"/>
        </p:xfrm>
        <a:graphic>
          <a:graphicData uri="http://schemas.openxmlformats.org/drawingml/2006/table">
            <a:tbl>
              <a:tblPr/>
              <a:tblGrid>
                <a:gridCol w="2032000"/>
                <a:gridCol w="2360613"/>
                <a:gridCol w="2449512"/>
              </a:tblGrid>
              <a:tr h="5048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运算定律名称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用文字叙述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用字母表示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加法交换律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加法结合律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乘法交换律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乘法结合律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000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1" dirty="0"/>
                        <a:t>乘法分配律</a:t>
                      </a:r>
                      <a:endParaRPr lang="zh-CN" altLang="en-US" sz="20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16" name="文本框 67615"/>
          <p:cNvSpPr txBox="1"/>
          <p:nvPr/>
        </p:nvSpPr>
        <p:spPr>
          <a:xfrm>
            <a:off x="1311275" y="6254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67617" name="文本框 67616"/>
          <p:cNvSpPr txBox="1"/>
          <p:nvPr/>
        </p:nvSpPr>
        <p:spPr>
          <a:xfrm>
            <a:off x="3132138" y="1125538"/>
            <a:ext cx="1873250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两个数相加，交换加数的位置，和不变。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67618" name="文本框 67617"/>
          <p:cNvSpPr txBox="1"/>
          <p:nvPr/>
        </p:nvSpPr>
        <p:spPr>
          <a:xfrm>
            <a:off x="5580063" y="1773238"/>
            <a:ext cx="863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67619" name="文本框 67618"/>
          <p:cNvSpPr txBox="1"/>
          <p:nvPr/>
        </p:nvSpPr>
        <p:spPr>
          <a:xfrm>
            <a:off x="5724525" y="1341438"/>
            <a:ext cx="15843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Comic Sans MS" panose="030F0702030302020204" pitchFamily="66" charset="0"/>
              </a:rPr>
              <a:t>a</a:t>
            </a:r>
            <a:r>
              <a:rPr lang="zh-CN" altLang="en-US" sz="2000" b="1" dirty="0">
                <a:latin typeface="Comic Sans MS" panose="030F0702030302020204" pitchFamily="66" charset="0"/>
              </a:rPr>
              <a:t>＋</a:t>
            </a:r>
            <a:r>
              <a:rPr lang="en-US" altLang="zh-CN" sz="2000" b="1" dirty="0">
                <a:latin typeface="Comic Sans MS" panose="030F0702030302020204" pitchFamily="66" charset="0"/>
              </a:rPr>
              <a:t>b</a:t>
            </a:r>
            <a:r>
              <a:rPr lang="zh-CN" altLang="en-US" sz="2000" b="1" dirty="0">
                <a:latin typeface="Comic Sans MS" panose="030F0702030302020204" pitchFamily="66" charset="0"/>
              </a:rPr>
              <a:t>＝</a:t>
            </a:r>
            <a:r>
              <a:rPr lang="en-US" altLang="zh-CN" sz="2000" b="1" dirty="0">
                <a:latin typeface="Comic Sans MS" panose="030F0702030302020204" pitchFamily="66" charset="0"/>
              </a:rPr>
              <a:t>b</a:t>
            </a:r>
            <a:r>
              <a:rPr lang="zh-CN" altLang="en-US" sz="2000" b="1" dirty="0">
                <a:latin typeface="Comic Sans MS" panose="030F0702030302020204" pitchFamily="66" charset="0"/>
              </a:rPr>
              <a:t>＋</a:t>
            </a:r>
            <a:r>
              <a:rPr lang="en-US" altLang="zh-CN" sz="2000" b="1">
                <a:latin typeface="Comic Sans MS" panose="030F0702030302020204" pitchFamily="66" charset="0"/>
              </a:rPr>
              <a:t>a</a:t>
            </a:r>
            <a:endParaRPr lang="en-US" altLang="zh-CN" sz="2000" b="1">
              <a:latin typeface="Comic Sans MS" panose="030F0702030302020204" pitchFamily="66" charset="0"/>
            </a:endParaRPr>
          </a:p>
        </p:txBody>
      </p:sp>
      <p:sp>
        <p:nvSpPr>
          <p:cNvPr id="67620" name="文本框 67619"/>
          <p:cNvSpPr txBox="1"/>
          <p:nvPr/>
        </p:nvSpPr>
        <p:spPr>
          <a:xfrm>
            <a:off x="2987675" y="2133600"/>
            <a:ext cx="2303463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三个数相加，先把前两个数相加或者先把后两个数相加，和不变。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67621" name="文本框 67620"/>
          <p:cNvSpPr txBox="1"/>
          <p:nvPr/>
        </p:nvSpPr>
        <p:spPr>
          <a:xfrm>
            <a:off x="5292725" y="2349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b="1" dirty="0">
                <a:latin typeface="Comic Sans MS" panose="030F0702030302020204" pitchFamily="66" charset="0"/>
              </a:rPr>
              <a:t>(a</a:t>
            </a:r>
            <a:r>
              <a:rPr lang="zh-CN" altLang="en-US" b="1" dirty="0">
                <a:latin typeface="Comic Sans MS" panose="030F0702030302020204" pitchFamily="66" charset="0"/>
              </a:rPr>
              <a:t>＋</a:t>
            </a:r>
            <a:r>
              <a:rPr lang="en-US" altLang="zh-CN" b="1" dirty="0">
                <a:latin typeface="Comic Sans MS" panose="030F0702030302020204" pitchFamily="66" charset="0"/>
              </a:rPr>
              <a:t>b)</a:t>
            </a:r>
            <a:r>
              <a:rPr lang="zh-CN" altLang="en-US" b="1" dirty="0">
                <a:latin typeface="Comic Sans MS" panose="030F0702030302020204" pitchFamily="66" charset="0"/>
              </a:rPr>
              <a:t>＋</a:t>
            </a:r>
            <a:r>
              <a:rPr lang="en-US" altLang="zh-CN" b="1" dirty="0">
                <a:latin typeface="Comic Sans MS" panose="030F0702030302020204" pitchFamily="66" charset="0"/>
              </a:rPr>
              <a:t>c</a:t>
            </a:r>
            <a:r>
              <a:rPr lang="zh-CN" altLang="en-US" b="1" dirty="0">
                <a:latin typeface="Comic Sans MS" panose="030F0702030302020204" pitchFamily="66" charset="0"/>
              </a:rPr>
              <a:t>＝</a:t>
            </a:r>
            <a:r>
              <a:rPr lang="en-US" altLang="zh-CN" b="1" dirty="0">
                <a:latin typeface="Comic Sans MS" panose="030F0702030302020204" pitchFamily="66" charset="0"/>
              </a:rPr>
              <a:t>a</a:t>
            </a:r>
            <a:r>
              <a:rPr lang="zh-CN" altLang="en-US" b="1" dirty="0">
                <a:latin typeface="Comic Sans MS" panose="030F0702030302020204" pitchFamily="66" charset="0"/>
              </a:rPr>
              <a:t>＋</a:t>
            </a:r>
            <a:r>
              <a:rPr lang="en-US" altLang="zh-CN" b="1" dirty="0">
                <a:latin typeface="Comic Sans MS" panose="030F0702030302020204" pitchFamily="66" charset="0"/>
              </a:rPr>
              <a:t>(b</a:t>
            </a:r>
            <a:r>
              <a:rPr lang="zh-CN" altLang="en-US" b="1" dirty="0">
                <a:latin typeface="Comic Sans MS" panose="030F0702030302020204" pitchFamily="66" charset="0"/>
              </a:rPr>
              <a:t>＋</a:t>
            </a:r>
            <a:r>
              <a:rPr lang="en-US" altLang="zh-CN" b="1">
                <a:latin typeface="Comic Sans MS" panose="030F0702030302020204" pitchFamily="66" charset="0"/>
              </a:rPr>
              <a:t>c)</a:t>
            </a:r>
            <a:endParaRPr lang="en-US" altLang="zh-CN" b="1">
              <a:latin typeface="Comic Sans MS" panose="030F0702030302020204" pitchFamily="66" charset="0"/>
            </a:endParaRPr>
          </a:p>
        </p:txBody>
      </p:sp>
      <p:sp>
        <p:nvSpPr>
          <p:cNvPr id="67622" name="文本框 67621"/>
          <p:cNvSpPr txBox="1"/>
          <p:nvPr/>
        </p:nvSpPr>
        <p:spPr>
          <a:xfrm>
            <a:off x="3059113" y="3068638"/>
            <a:ext cx="2160587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两个数相乘，交换因数的位置，积不变。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67623" name="文本框 67622"/>
          <p:cNvSpPr txBox="1"/>
          <p:nvPr/>
        </p:nvSpPr>
        <p:spPr>
          <a:xfrm>
            <a:off x="5580063" y="3213100"/>
            <a:ext cx="18002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000" b="1" dirty="0" err="1">
                <a:latin typeface="Comic Sans MS" panose="030F0702030302020204" pitchFamily="66" charset="0"/>
              </a:rPr>
              <a:t>ab=ba</a:t>
            </a:r>
            <a:endParaRPr lang="en-US" altLang="zh-CN" sz="2000" b="1">
              <a:latin typeface="Comic Sans MS" panose="030F0702030302020204" pitchFamily="66" charset="0"/>
            </a:endParaRPr>
          </a:p>
        </p:txBody>
      </p:sp>
      <p:sp>
        <p:nvSpPr>
          <p:cNvPr id="67624" name="文本框 67623"/>
          <p:cNvSpPr txBox="1"/>
          <p:nvPr/>
        </p:nvSpPr>
        <p:spPr>
          <a:xfrm>
            <a:off x="3419475" y="4365625"/>
            <a:ext cx="194468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67625" name="文本框 67624"/>
          <p:cNvSpPr txBox="1"/>
          <p:nvPr/>
        </p:nvSpPr>
        <p:spPr>
          <a:xfrm>
            <a:off x="3348038" y="4292600"/>
            <a:ext cx="2159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67626" name="文本框 67625"/>
          <p:cNvSpPr txBox="1"/>
          <p:nvPr/>
        </p:nvSpPr>
        <p:spPr>
          <a:xfrm>
            <a:off x="3563938" y="4581525"/>
            <a:ext cx="14398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67627" name="文本框 67626"/>
          <p:cNvSpPr txBox="1"/>
          <p:nvPr/>
        </p:nvSpPr>
        <p:spPr>
          <a:xfrm>
            <a:off x="3059113" y="3789363"/>
            <a:ext cx="2303462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三个数相乘，先把前两个数相乘或者先把后两个数相乘，积不变。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67628" name="文本框 67627"/>
          <p:cNvSpPr txBox="1"/>
          <p:nvPr/>
        </p:nvSpPr>
        <p:spPr>
          <a:xfrm>
            <a:off x="5508625" y="4005263"/>
            <a:ext cx="194468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dirty="0">
                <a:latin typeface="Comic Sans MS" panose="030F0702030302020204" pitchFamily="66" charset="0"/>
              </a:rPr>
              <a:t>（</a:t>
            </a:r>
            <a:r>
              <a:rPr lang="en-US" altLang="zh-CN" b="1" dirty="0" err="1">
                <a:latin typeface="Comic Sans MS" panose="030F0702030302020204" pitchFamily="66" charset="0"/>
              </a:rPr>
              <a:t>ab)c=a(bc</a:t>
            </a:r>
            <a:r>
              <a:rPr lang="en-US" altLang="zh-CN" b="1">
                <a:latin typeface="Comic Sans MS" panose="030F0702030302020204" pitchFamily="66" charset="0"/>
              </a:rPr>
              <a:t>)</a:t>
            </a:r>
            <a:endParaRPr lang="en-US" altLang="zh-CN" b="1">
              <a:latin typeface="Comic Sans MS" panose="030F0702030302020204" pitchFamily="66" charset="0"/>
            </a:endParaRPr>
          </a:p>
        </p:txBody>
      </p:sp>
      <p:sp>
        <p:nvSpPr>
          <p:cNvPr id="67629" name="文本框 67628"/>
          <p:cNvSpPr txBox="1"/>
          <p:nvPr/>
        </p:nvSpPr>
        <p:spPr>
          <a:xfrm>
            <a:off x="2916238" y="4724400"/>
            <a:ext cx="2447925" cy="1069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两个数的和同一个数相乘，可以分别把两个加数同这个数相乘，再把两个积相加，结果不变。 </a:t>
            </a:r>
            <a:endParaRPr lang="zh-CN" alt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67630" name="文本框 67629"/>
          <p:cNvSpPr txBox="1"/>
          <p:nvPr/>
        </p:nvSpPr>
        <p:spPr>
          <a:xfrm>
            <a:off x="5508625" y="5013325"/>
            <a:ext cx="19431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b="1" dirty="0" err="1">
                <a:latin typeface="Comic Sans MS" panose="030F0702030302020204" pitchFamily="66" charset="0"/>
              </a:rPr>
              <a:t>(a+b)c=ac+bc</a:t>
            </a:r>
            <a:endParaRPr lang="en-US" altLang="zh-CN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9" grpId="0"/>
      <p:bldP spid="67621" grpId="0"/>
      <p:bldP spid="67623" grpId="0"/>
      <p:bldP spid="67628" grpId="0"/>
      <p:bldP spid="676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8372" name="文本框 58371"/>
          <p:cNvSpPr txBox="1"/>
          <p:nvPr/>
        </p:nvSpPr>
        <p:spPr>
          <a:xfrm>
            <a:off x="395288" y="476250"/>
            <a:ext cx="8497887" cy="5961063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Comic Sans MS" panose="030F0702030302020204" pitchFamily="66" charset="0"/>
              </a:rPr>
              <a:t>自学提示：</a:t>
            </a:r>
            <a:endParaRPr lang="zh-CN" altLang="en-US" sz="36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</a:rPr>
              <a:t>阅读理解例</a:t>
            </a:r>
            <a:r>
              <a:rPr lang="en-US" altLang="zh-CN" sz="2000" b="1" dirty="0">
                <a:latin typeface="Comic Sans MS" panose="030F0702030302020204" pitchFamily="66" charset="0"/>
              </a:rPr>
              <a:t>3</a:t>
            </a:r>
            <a:r>
              <a:rPr lang="zh-CN" altLang="en-US" sz="2000" b="1" dirty="0">
                <a:latin typeface="Comic Sans MS" panose="030F0702030302020204" pitchFamily="66" charset="0"/>
              </a:rPr>
              <a:t>，回答：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Comic Sans MS" panose="030F0702030302020204" pitchFamily="66" charset="0"/>
              </a:rPr>
              <a:t>1</a:t>
            </a:r>
            <a:r>
              <a:rPr lang="zh-CN" altLang="en-US" sz="2000" b="1" dirty="0">
                <a:latin typeface="Comic Sans MS" panose="030F0702030302020204" pitchFamily="66" charset="0"/>
              </a:rPr>
              <a:t>、用</a:t>
            </a:r>
            <a:r>
              <a:rPr lang="en-US" altLang="zh-CN" sz="2000" b="1" dirty="0">
                <a:latin typeface="Comic Sans MS" panose="030F0702030302020204" pitchFamily="66" charset="0"/>
              </a:rPr>
              <a:t>S</a:t>
            </a:r>
            <a:r>
              <a:rPr lang="zh-CN" altLang="en-US" sz="2000" b="1" dirty="0">
                <a:latin typeface="Comic Sans MS" panose="030F0702030302020204" pitchFamily="66" charset="0"/>
              </a:rPr>
              <a:t>表示（         ），</a:t>
            </a:r>
            <a:r>
              <a:rPr lang="en-US" altLang="zh-CN" sz="2000" b="1" dirty="0">
                <a:latin typeface="Comic Sans MS" panose="030F0702030302020204" pitchFamily="66" charset="0"/>
              </a:rPr>
              <a:t>C</a:t>
            </a:r>
            <a:r>
              <a:rPr lang="zh-CN" altLang="en-US" sz="2000" b="1" dirty="0">
                <a:latin typeface="Comic Sans MS" panose="030F0702030302020204" pitchFamily="66" charset="0"/>
              </a:rPr>
              <a:t>表示（        ），</a:t>
            </a:r>
            <a:r>
              <a:rPr lang="en-US" altLang="zh-CN" sz="2000" b="1" dirty="0">
                <a:latin typeface="Comic Sans MS" panose="030F0702030302020204" pitchFamily="66" charset="0"/>
              </a:rPr>
              <a:t>a</a:t>
            </a:r>
            <a:r>
              <a:rPr lang="zh-CN" altLang="en-US" sz="2000" b="1" dirty="0">
                <a:latin typeface="Comic Sans MS" panose="030F0702030302020204" pitchFamily="66" charset="0"/>
              </a:rPr>
              <a:t>表示（         ），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</a:rPr>
              <a:t>试写出正方形面积公式（               ）和周长公式（           ）</a:t>
            </a:r>
            <a:r>
              <a:rPr lang="en-US" altLang="zh-CN" sz="2000" b="1" dirty="0">
                <a:latin typeface="Comic Sans MS" panose="030F0702030302020204" pitchFamily="66" charset="0"/>
              </a:rPr>
              <a:t>.</a:t>
            </a:r>
            <a:r>
              <a:rPr lang="zh-CN" altLang="en-US" sz="2000" b="1" dirty="0">
                <a:latin typeface="Comic Sans MS" panose="030F0702030302020204" pitchFamily="66" charset="0"/>
              </a:rPr>
              <a:t>。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Comic Sans MS" panose="030F0702030302020204" pitchFamily="66" charset="0"/>
              </a:rPr>
              <a:t>2</a:t>
            </a:r>
            <a:r>
              <a:rPr lang="zh-CN" altLang="en-US" sz="2000" b="1" dirty="0">
                <a:latin typeface="Comic Sans MS" panose="030F0702030302020204" pitchFamily="66" charset="0"/>
              </a:rPr>
              <a:t>、</a:t>
            </a:r>
            <a:r>
              <a:rPr lang="en-US" altLang="zh-CN" sz="2000" b="1">
                <a:latin typeface="Comic Sans MS" panose="030F0702030302020204" pitchFamily="66" charset="0"/>
              </a:rPr>
              <a:t>a</a:t>
            </a:r>
            <a:r>
              <a:rPr lang="en-US" altLang="zh-CN" sz="2000" b="1" baseline="30000">
                <a:latin typeface="Comic Sans MS" panose="030F0702030302020204" pitchFamily="66" charset="0"/>
              </a:rPr>
              <a:t>2 </a:t>
            </a:r>
            <a:r>
              <a:rPr lang="en-US" altLang="zh-CN" sz="2000" b="1" dirty="0">
                <a:latin typeface="Comic Sans MS" panose="030F0702030302020204" pitchFamily="66" charset="0"/>
              </a:rPr>
              <a:t>  </a:t>
            </a:r>
            <a:r>
              <a:rPr lang="zh-CN" altLang="en-US" sz="2000" b="1" dirty="0">
                <a:latin typeface="Comic Sans MS" panose="030F0702030302020204" pitchFamily="66" charset="0"/>
              </a:rPr>
              <a:t>表示（                 ）读作</a:t>
            </a: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:(           ) ,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省略字母和数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字之间的乘号后，（         ）一定要写在</a:t>
            </a: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(       )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的前面。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、试着完成教材第</a:t>
            </a: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46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页做一做（</a:t>
            </a:r>
            <a:r>
              <a:rPr lang="en-US" altLang="zh-CN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）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                  </a:t>
            </a:r>
            <a:endParaRPr lang="zh-CN" altLang="en-US" sz="20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                         </a:t>
            </a:r>
            <a:r>
              <a:rPr lang="en-US" altLang="zh-CN" sz="2000" b="1">
                <a:latin typeface="Comic Sans MS" panose="030F0702030302020204" pitchFamily="66" charset="0"/>
                <a:sym typeface="Wingdings" panose="05000000000000000000" pitchFamily="2" charset="2"/>
              </a:rPr>
              <a:t>S=(          )</a:t>
            </a:r>
            <a:endParaRPr lang="en-US" altLang="zh-CN" sz="2000" b="1" u="sng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sz="2000"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                 </a:t>
            </a:r>
            <a:r>
              <a:rPr lang="en-US" altLang="zh-CN" sz="200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         </a:t>
            </a:r>
            <a:r>
              <a:rPr lang="en-US" altLang="zh-CN" sz="2400">
                <a:latin typeface="Comic Sans MS" panose="030F0702030302020204" pitchFamily="66" charset="0"/>
              </a:rPr>
              <a:t>                 C=(            )   </a:t>
            </a:r>
            <a:endParaRPr lang="en-US" altLang="zh-CN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                 a</a:t>
            </a:r>
            <a:endParaRPr lang="en-US" altLang="zh-CN" sz="2400" b="1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（时间：</a:t>
            </a:r>
            <a:r>
              <a:rPr lang="en-US" altLang="zh-CN" sz="2400" b="1" dirty="0">
                <a:latin typeface="Comic Sans MS" panose="030F0702030302020204" pitchFamily="66" charset="0"/>
              </a:rPr>
              <a:t>4</a:t>
            </a:r>
            <a:r>
              <a:rPr lang="zh-CN" altLang="en-US" sz="2400" b="1" dirty="0">
                <a:latin typeface="Comic Sans MS" panose="030F0702030302020204" pitchFamily="66" charset="0"/>
              </a:rPr>
              <a:t>分钟）</a:t>
            </a:r>
            <a:r>
              <a:rPr lang="zh-CN" altLang="en-US" sz="2400" dirty="0">
                <a:latin typeface="Comic Sans MS" panose="030F0702030302020204" pitchFamily="66" charset="0"/>
              </a:rPr>
              <a:t>               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8373" name="矩形 58372"/>
          <p:cNvSpPr/>
          <p:nvPr/>
        </p:nvSpPr>
        <p:spPr>
          <a:xfrm>
            <a:off x="1619250" y="4365625"/>
            <a:ext cx="1944688" cy="108108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58375" name="对象 58374"/>
          <p:cNvGraphicFramePr/>
          <p:nvPr/>
        </p:nvGraphicFramePr>
        <p:xfrm>
          <a:off x="4500563" y="3357563"/>
          <a:ext cx="8890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88265" imgH="88265" progId="Equation.3">
                  <p:embed/>
                </p:oleObj>
              </mc:Choice>
              <mc:Fallback>
                <p:oleObj name="" r:id="rId1" imgW="88265" imgH="88265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00563" y="3357563"/>
                        <a:ext cx="88900" cy="88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文本框 58377"/>
          <p:cNvSpPr txBox="1"/>
          <p:nvPr/>
        </p:nvSpPr>
        <p:spPr>
          <a:xfrm>
            <a:off x="2124075" y="1628775"/>
            <a:ext cx="10810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面积</a:t>
            </a:r>
            <a:endParaRPr lang="zh-CN" altLang="en-US" sz="2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0" name="文本框 58379"/>
          <p:cNvSpPr txBox="1"/>
          <p:nvPr/>
        </p:nvSpPr>
        <p:spPr>
          <a:xfrm>
            <a:off x="4572000" y="1628775"/>
            <a:ext cx="12239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周长</a:t>
            </a:r>
            <a:endParaRPr lang="zh-CN" altLang="en-US" sz="2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1" name="文本框 58380"/>
          <p:cNvSpPr txBox="1"/>
          <p:nvPr/>
        </p:nvSpPr>
        <p:spPr>
          <a:xfrm>
            <a:off x="6877050" y="1628775"/>
            <a:ext cx="9350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边长</a:t>
            </a:r>
            <a:endParaRPr lang="zh-CN" altLang="en-US" sz="2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3" name="文本框 58382"/>
          <p:cNvSpPr txBox="1"/>
          <p:nvPr/>
        </p:nvSpPr>
        <p:spPr>
          <a:xfrm>
            <a:off x="3348038" y="2133600"/>
            <a:ext cx="25923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tx2"/>
                </a:solidFill>
                <a:latin typeface="Comic Sans MS" panose="030F0702030302020204" pitchFamily="66" charset="0"/>
              </a:rPr>
              <a:t>S= a</a:t>
            </a:r>
            <a:r>
              <a:rPr lang="en-US" altLang="zh-CN" sz="2000" baseline="30000">
                <a:solidFill>
                  <a:schemeClr val="tx2"/>
                </a:solidFill>
                <a:latin typeface="Comic Sans MS" panose="030F0702030302020204" pitchFamily="66" charset="0"/>
              </a:rPr>
              <a:t>2</a:t>
            </a:r>
            <a:endParaRPr lang="en-US" altLang="zh-CN" sz="2000" baseline="300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4" name="文本框 58383"/>
          <p:cNvSpPr txBox="1"/>
          <p:nvPr/>
        </p:nvSpPr>
        <p:spPr>
          <a:xfrm>
            <a:off x="6804025" y="2133600"/>
            <a:ext cx="12239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2"/>
                </a:solidFill>
                <a:latin typeface="Comic Sans MS" panose="030F0702030302020204" pitchFamily="66" charset="0"/>
              </a:rPr>
              <a:t>C=4a</a:t>
            </a:r>
            <a:endParaRPr lang="en-US" altLang="zh-CN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5" name="文本框 58384"/>
          <p:cNvSpPr txBox="1"/>
          <p:nvPr/>
        </p:nvSpPr>
        <p:spPr>
          <a:xfrm>
            <a:off x="2411413" y="2492375"/>
            <a:ext cx="23764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两个</a:t>
            </a:r>
            <a:r>
              <a:rPr lang="en-US" altLang="zh-CN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相乘</a:t>
            </a:r>
            <a:endParaRPr lang="zh-CN" altLang="en-US" sz="2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6" name="文本框 58385"/>
          <p:cNvSpPr txBox="1"/>
          <p:nvPr/>
        </p:nvSpPr>
        <p:spPr>
          <a:xfrm>
            <a:off x="2843213" y="2997200"/>
            <a:ext cx="9350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数字</a:t>
            </a:r>
            <a:endParaRPr lang="zh-CN" altLang="en-US" sz="2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7" name="文本框 58386"/>
          <p:cNvSpPr txBox="1"/>
          <p:nvPr/>
        </p:nvSpPr>
        <p:spPr>
          <a:xfrm>
            <a:off x="5435600" y="2997200"/>
            <a:ext cx="7191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字母</a:t>
            </a:r>
            <a:endParaRPr lang="zh-CN" altLang="en-US" sz="2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88" name="文本框 58387"/>
          <p:cNvSpPr txBox="1"/>
          <p:nvPr/>
        </p:nvSpPr>
        <p:spPr>
          <a:xfrm>
            <a:off x="6588125" y="4437063"/>
            <a:ext cx="14414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ab</a:t>
            </a:r>
            <a:endParaRPr lang="en-US" altLang="zh-CN" sz="20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90" name="文本框 58389"/>
          <p:cNvSpPr txBox="1"/>
          <p:nvPr/>
        </p:nvSpPr>
        <p:spPr>
          <a:xfrm>
            <a:off x="6588125" y="4941888"/>
            <a:ext cx="14398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tx2"/>
                </a:solidFill>
                <a:latin typeface="Comic Sans MS" panose="030F0702030302020204" pitchFamily="66" charset="0"/>
              </a:rPr>
              <a:t>2(a+b)</a:t>
            </a:r>
            <a:endParaRPr lang="en-US" altLang="zh-CN" sz="20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8392" name="文本框 58391"/>
          <p:cNvSpPr txBox="1"/>
          <p:nvPr/>
        </p:nvSpPr>
        <p:spPr>
          <a:xfrm>
            <a:off x="5076825" y="2565400"/>
            <a:ext cx="15113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的平方</a:t>
            </a:r>
            <a:r>
              <a:rPr lang="zh-CN" altLang="en-US" sz="20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endParaRPr lang="zh-CN" altLang="en-US" sz="2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8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8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39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39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/>
      <p:bldP spid="58380" grpId="0"/>
      <p:bldP spid="58381" grpId="0"/>
      <p:bldP spid="58383" grpId="0"/>
      <p:bldP spid="58384" grpId="0"/>
      <p:bldP spid="58385" grpId="0"/>
      <p:bldP spid="58386" grpId="0"/>
      <p:bldP spid="58387" grpId="0"/>
      <p:bldP spid="583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9396" name="文本框 59395"/>
          <p:cNvSpPr txBox="1"/>
          <p:nvPr/>
        </p:nvSpPr>
        <p:spPr>
          <a:xfrm>
            <a:off x="1331913" y="2060575"/>
            <a:ext cx="6696075" cy="308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omic Sans MS" panose="030F0702030302020204" pitchFamily="66" charset="0"/>
              </a:rPr>
              <a:t>一、简写下列格式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 err="1">
                <a:latin typeface="Comic Sans MS" panose="030F0702030302020204" pitchFamily="66" charset="0"/>
              </a:rPr>
              <a:t>x×y</a:t>
            </a:r>
            <a:r>
              <a:rPr lang="en-US" altLang="zh-CN" sz="2800" b="1">
                <a:latin typeface="Comic Sans MS" panose="030F0702030302020204" pitchFamily="66" charset="0"/>
              </a:rPr>
              <a:t>=(      )        a×7=(       )</a:t>
            </a:r>
            <a:endParaRPr lang="en-US" altLang="zh-CN" sz="28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1×a=(      )        y×3+9=(        )</a:t>
            </a:r>
            <a:endParaRPr lang="en-US" altLang="zh-CN" sz="28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 err="1">
                <a:latin typeface="Comic Sans MS" panose="030F0702030302020204" pitchFamily="66" charset="0"/>
              </a:rPr>
              <a:t>b×12=(       )      c×c</a:t>
            </a:r>
            <a:r>
              <a:rPr lang="en-US" altLang="zh-CN" sz="2800" b="1">
                <a:latin typeface="Comic Sans MS" panose="030F0702030302020204" pitchFamily="66" charset="0"/>
              </a:rPr>
              <a:t>=(       )</a:t>
            </a:r>
            <a:endParaRPr lang="en-US" altLang="zh-CN" sz="28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 err="1">
                <a:latin typeface="Comic Sans MS" panose="030F0702030302020204" pitchFamily="66" charset="0"/>
              </a:rPr>
              <a:t>c+c</a:t>
            </a:r>
            <a:r>
              <a:rPr lang="en-US" altLang="zh-CN" sz="2800" b="1">
                <a:latin typeface="Comic Sans MS" panose="030F0702030302020204" pitchFamily="66" charset="0"/>
              </a:rPr>
              <a:t>=(       )</a:t>
            </a:r>
            <a:endParaRPr lang="en-US" altLang="zh-CN" sz="2800" b="1">
              <a:latin typeface="Comic Sans MS" panose="030F0702030302020204" pitchFamily="66" charset="0"/>
            </a:endParaRPr>
          </a:p>
        </p:txBody>
      </p:sp>
      <p:sp>
        <p:nvSpPr>
          <p:cNvPr id="59397" name="文本框 59396"/>
          <p:cNvSpPr txBox="1"/>
          <p:nvPr/>
        </p:nvSpPr>
        <p:spPr>
          <a:xfrm>
            <a:off x="2700338" y="2708275"/>
            <a:ext cx="7921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xy</a:t>
            </a:r>
            <a:endParaRPr lang="en-US" altLang="zh-CN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9398" name="文本框 59397"/>
          <p:cNvSpPr txBox="1"/>
          <p:nvPr/>
        </p:nvSpPr>
        <p:spPr>
          <a:xfrm>
            <a:off x="6084888" y="2708275"/>
            <a:ext cx="86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  <a:latin typeface="Comic Sans MS" panose="030F0702030302020204" pitchFamily="66" charset="0"/>
              </a:rPr>
              <a:t>7a</a:t>
            </a:r>
            <a:endParaRPr lang="en-US" altLang="zh-CN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9400" name="文本框 59399"/>
          <p:cNvSpPr txBox="1"/>
          <p:nvPr/>
        </p:nvSpPr>
        <p:spPr>
          <a:xfrm>
            <a:off x="2700338" y="3357563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  <a:endParaRPr lang="en-US" altLang="zh-CN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9401" name="文本框 59400"/>
          <p:cNvSpPr txBox="1"/>
          <p:nvPr/>
        </p:nvSpPr>
        <p:spPr>
          <a:xfrm>
            <a:off x="6443663" y="3357563"/>
            <a:ext cx="1295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  <a:latin typeface="Comic Sans MS" panose="030F0702030302020204" pitchFamily="66" charset="0"/>
              </a:rPr>
              <a:t>3y+9</a:t>
            </a:r>
            <a:endParaRPr lang="en-US" altLang="zh-CN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9402" name="文本框 59401"/>
          <p:cNvSpPr txBox="1"/>
          <p:nvPr/>
        </p:nvSpPr>
        <p:spPr>
          <a:xfrm>
            <a:off x="2843213" y="4005263"/>
            <a:ext cx="12969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  <a:latin typeface="Comic Sans MS" panose="030F0702030302020204" pitchFamily="66" charset="0"/>
              </a:rPr>
              <a:t>12b</a:t>
            </a:r>
            <a:endParaRPr lang="en-US" altLang="zh-CN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9403" name="文本框 59402"/>
          <p:cNvSpPr txBox="1"/>
          <p:nvPr/>
        </p:nvSpPr>
        <p:spPr>
          <a:xfrm>
            <a:off x="6300788" y="4005263"/>
            <a:ext cx="107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  <a:latin typeface="Comic Sans MS" panose="030F0702030302020204" pitchFamily="66" charset="0"/>
              </a:rPr>
              <a:t>c</a:t>
            </a:r>
            <a:r>
              <a:rPr lang="en-US" altLang="zh-CN" sz="2800" baseline="30000">
                <a:solidFill>
                  <a:schemeClr val="tx2"/>
                </a:solidFill>
                <a:latin typeface="Comic Sans MS" panose="030F0702030302020204" pitchFamily="66" charset="0"/>
              </a:rPr>
              <a:t>2</a:t>
            </a:r>
            <a:endParaRPr lang="en-US" altLang="zh-CN" sz="2800" baseline="300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9404" name="文本框 59403"/>
          <p:cNvSpPr txBox="1"/>
          <p:nvPr/>
        </p:nvSpPr>
        <p:spPr>
          <a:xfrm>
            <a:off x="2555875" y="4652963"/>
            <a:ext cx="10080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  <a:latin typeface="Comic Sans MS" panose="030F0702030302020204" pitchFamily="66" charset="0"/>
              </a:rPr>
              <a:t>2c</a:t>
            </a:r>
            <a:endParaRPr lang="en-US" altLang="zh-CN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59400" grpId="0"/>
      <p:bldP spid="59401" grpId="0"/>
      <p:bldP spid="59402" grpId="0"/>
      <p:bldP spid="59403" grpId="0"/>
      <p:bldP spid="594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5541" name="文本框 65540"/>
          <p:cNvSpPr txBox="1"/>
          <p:nvPr/>
        </p:nvSpPr>
        <p:spPr>
          <a:xfrm>
            <a:off x="1258888" y="1052513"/>
            <a:ext cx="6408737" cy="4352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omic Sans MS" panose="030F0702030302020204" pitchFamily="66" charset="0"/>
              </a:rPr>
              <a:t>二、明辨是非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1</a:t>
            </a:r>
            <a:r>
              <a:rPr lang="zh-CN" altLang="en-US" sz="2400" b="1" dirty="0">
                <a:latin typeface="Comic Sans MS" panose="030F0702030302020204" pitchFamily="66" charset="0"/>
              </a:rPr>
              <a:t>、</a:t>
            </a:r>
            <a:r>
              <a:rPr lang="en-US" altLang="zh-CN" sz="2400" b="1">
                <a:latin typeface="Comic Sans MS" panose="030F0702030302020204" pitchFamily="66" charset="0"/>
              </a:rPr>
              <a:t>a</a:t>
            </a:r>
            <a:r>
              <a:rPr lang="en-US" altLang="zh-CN" sz="2400" b="1" baseline="30000">
                <a:latin typeface="Comic Sans MS" panose="030F0702030302020204" pitchFamily="66" charset="0"/>
              </a:rPr>
              <a:t>2</a:t>
            </a:r>
            <a:r>
              <a:rPr lang="zh-CN" altLang="en-US" sz="2400" b="1" dirty="0">
                <a:latin typeface="Comic Sans MS" panose="030F0702030302020204" pitchFamily="66" charset="0"/>
              </a:rPr>
              <a:t>表示两个</a:t>
            </a:r>
            <a:r>
              <a:rPr lang="en-US" altLang="zh-CN" sz="2400" b="1" dirty="0">
                <a:latin typeface="Comic Sans MS" panose="030F0702030302020204" pitchFamily="66" charset="0"/>
              </a:rPr>
              <a:t>a</a:t>
            </a:r>
            <a:r>
              <a:rPr lang="zh-CN" altLang="en-US" sz="2400" b="1" dirty="0">
                <a:latin typeface="Comic Sans MS" panose="030F0702030302020204" pitchFamily="66" charset="0"/>
              </a:rPr>
              <a:t>相加的和。（       ）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2</a:t>
            </a:r>
            <a:r>
              <a:rPr lang="zh-CN" altLang="en-US" sz="2400" b="1" dirty="0">
                <a:latin typeface="Comic Sans MS" panose="030F0702030302020204" pitchFamily="66" charset="0"/>
              </a:rPr>
              <a:t>、</a:t>
            </a:r>
            <a:r>
              <a:rPr lang="en-US" altLang="zh-CN" sz="2400" b="1">
                <a:latin typeface="Comic Sans MS" panose="030F0702030302020204" pitchFamily="66" charset="0"/>
              </a:rPr>
              <a:t>b+b+3=3b</a:t>
            </a:r>
            <a:r>
              <a:rPr lang="en-US" altLang="zh-CN" sz="2400" b="1" baseline="30000">
                <a:latin typeface="Comic Sans MS" panose="030F0702030302020204" pitchFamily="66" charset="0"/>
              </a:rPr>
              <a:t>2</a:t>
            </a:r>
            <a:r>
              <a:rPr lang="en-US" altLang="zh-CN" sz="2400" b="1">
                <a:latin typeface="Comic Sans MS" panose="030F0702030302020204" pitchFamily="66" charset="0"/>
              </a:rPr>
              <a:t>.(       )</a:t>
            </a:r>
            <a:endParaRPr lang="en-US" altLang="zh-CN" sz="24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3</a:t>
            </a:r>
            <a:r>
              <a:rPr lang="zh-CN" altLang="en-US" sz="2400" b="1" dirty="0">
                <a:latin typeface="Comic Sans MS" panose="030F0702030302020204" pitchFamily="66" charset="0"/>
              </a:rPr>
              <a:t>、</a:t>
            </a:r>
            <a:r>
              <a:rPr lang="en-US" altLang="zh-CN" sz="2400" b="1" dirty="0">
                <a:latin typeface="Comic Sans MS" panose="030F0702030302020204" pitchFamily="66" charset="0"/>
              </a:rPr>
              <a:t>8×8</a:t>
            </a:r>
            <a:r>
              <a:rPr lang="zh-CN" altLang="en-US" sz="2400" b="1" dirty="0">
                <a:latin typeface="Comic Sans MS" panose="030F0702030302020204" pitchFamily="66" charset="0"/>
              </a:rPr>
              <a:t>可以写作</a:t>
            </a:r>
            <a:r>
              <a:rPr lang="en-US" altLang="zh-CN" sz="2400" b="1" dirty="0">
                <a:latin typeface="Comic Sans MS" panose="030F0702030302020204" pitchFamily="66" charset="0"/>
              </a:rPr>
              <a:t>88.</a:t>
            </a:r>
            <a:r>
              <a:rPr lang="zh-CN" altLang="en-US" sz="2400" b="1" dirty="0">
                <a:latin typeface="Comic Sans MS" panose="030F0702030302020204" pitchFamily="66" charset="0"/>
              </a:rPr>
              <a:t>（      ）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4</a:t>
            </a:r>
            <a:r>
              <a:rPr lang="zh-CN" altLang="en-US" sz="2400" b="1" dirty="0">
                <a:latin typeface="Comic Sans MS" panose="030F0702030302020204" pitchFamily="66" charset="0"/>
              </a:rPr>
              <a:t>、</a:t>
            </a:r>
            <a:r>
              <a:rPr lang="en-US" altLang="zh-CN" sz="2400" b="1" dirty="0">
                <a:latin typeface="Comic Sans MS" panose="030F0702030302020204" pitchFamily="66" charset="0"/>
              </a:rPr>
              <a:t>6a</a:t>
            </a:r>
            <a:r>
              <a:rPr lang="zh-CN" altLang="en-US" sz="2400" b="1" dirty="0">
                <a:latin typeface="Comic Sans MS" panose="030F0702030302020204" pitchFamily="66" charset="0"/>
              </a:rPr>
              <a:t>表示</a:t>
            </a:r>
            <a:r>
              <a:rPr lang="en-US" altLang="zh-CN" sz="2400" b="1" dirty="0">
                <a:latin typeface="Comic Sans MS" panose="030F0702030302020204" pitchFamily="66" charset="0"/>
              </a:rPr>
              <a:t>6</a:t>
            </a:r>
            <a:r>
              <a:rPr lang="zh-CN" altLang="en-US" sz="2400" b="1" dirty="0">
                <a:latin typeface="Comic Sans MS" panose="030F0702030302020204" pitchFamily="66" charset="0"/>
              </a:rPr>
              <a:t>个</a:t>
            </a:r>
            <a:r>
              <a:rPr lang="en-US" altLang="zh-CN" sz="2400" b="1" dirty="0">
                <a:latin typeface="Comic Sans MS" panose="030F0702030302020204" pitchFamily="66" charset="0"/>
              </a:rPr>
              <a:t>a</a:t>
            </a:r>
            <a:r>
              <a:rPr lang="zh-CN" altLang="en-US" sz="2400" b="1" dirty="0">
                <a:latin typeface="Comic Sans MS" panose="030F0702030302020204" pitchFamily="66" charset="0"/>
              </a:rPr>
              <a:t>相乘。（      ）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5</a:t>
            </a:r>
            <a:r>
              <a:rPr lang="zh-CN" altLang="en-US" sz="2400" b="1" dirty="0">
                <a:latin typeface="Comic Sans MS" panose="030F0702030302020204" pitchFamily="66" charset="0"/>
              </a:rPr>
              <a:t>、因为</a:t>
            </a:r>
            <a:r>
              <a:rPr lang="en-US" altLang="zh-CN" sz="2400" b="1">
                <a:latin typeface="Comic Sans MS" panose="030F0702030302020204" pitchFamily="66" charset="0"/>
              </a:rPr>
              <a:t>2</a:t>
            </a:r>
            <a:r>
              <a:rPr lang="en-US" altLang="zh-CN" sz="2400" b="1" baseline="30000">
                <a:latin typeface="Comic Sans MS" panose="030F0702030302020204" pitchFamily="66" charset="0"/>
              </a:rPr>
              <a:t>2</a:t>
            </a:r>
            <a:r>
              <a:rPr lang="en-US" altLang="zh-CN" sz="2400" b="1" dirty="0">
                <a:latin typeface="Comic Sans MS" panose="030F0702030302020204" pitchFamily="66" charset="0"/>
              </a:rPr>
              <a:t>=2×2</a:t>
            </a:r>
            <a:r>
              <a:rPr lang="zh-CN" altLang="en-US" sz="2400" b="1" dirty="0">
                <a:latin typeface="Comic Sans MS" panose="030F0702030302020204" pitchFamily="66" charset="0"/>
              </a:rPr>
              <a:t>，所以</a:t>
            </a:r>
            <a:r>
              <a:rPr lang="en-US" altLang="zh-CN" sz="2400" b="1">
                <a:latin typeface="Comic Sans MS" panose="030F0702030302020204" pitchFamily="66" charset="0"/>
              </a:rPr>
              <a:t>a</a:t>
            </a:r>
            <a:r>
              <a:rPr lang="en-US" altLang="zh-CN" sz="2400" b="1" baseline="30000">
                <a:latin typeface="Comic Sans MS" panose="030F0702030302020204" pitchFamily="66" charset="0"/>
              </a:rPr>
              <a:t>2</a:t>
            </a:r>
            <a:r>
              <a:rPr lang="en-US" altLang="zh-CN" sz="2400" b="1" dirty="0">
                <a:latin typeface="Comic Sans MS" panose="030F0702030302020204" pitchFamily="66" charset="0"/>
              </a:rPr>
              <a:t>=a×2.</a:t>
            </a:r>
            <a:r>
              <a:rPr lang="zh-CN" altLang="en-US" sz="2400" b="1" dirty="0">
                <a:latin typeface="Comic Sans MS" panose="030F0702030302020204" pitchFamily="66" charset="0"/>
              </a:rPr>
              <a:t>（     ）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6</a:t>
            </a:r>
            <a:r>
              <a:rPr lang="zh-CN" altLang="en-US" sz="2400" b="1" dirty="0">
                <a:latin typeface="Comic Sans MS" panose="030F0702030302020204" pitchFamily="66" charset="0"/>
              </a:rPr>
              <a:t>、</a:t>
            </a:r>
            <a:r>
              <a:rPr lang="en-US" altLang="zh-CN" sz="2400" b="1">
                <a:latin typeface="Comic Sans MS" panose="030F0702030302020204" pitchFamily="66" charset="0"/>
              </a:rPr>
              <a:t>a</a:t>
            </a:r>
            <a:r>
              <a:rPr lang="en-US" altLang="zh-CN" sz="2400" b="1" baseline="30000">
                <a:latin typeface="Comic Sans MS" panose="030F0702030302020204" pitchFamily="66" charset="0"/>
              </a:rPr>
              <a:t>2</a:t>
            </a:r>
            <a:r>
              <a:rPr lang="zh-CN" altLang="en-US" sz="2400" b="1" dirty="0">
                <a:latin typeface="Comic Sans MS" panose="030F0702030302020204" pitchFamily="66" charset="0"/>
              </a:rPr>
              <a:t>一定大于</a:t>
            </a:r>
            <a:r>
              <a:rPr lang="en-US" altLang="zh-CN" sz="2400" b="1" dirty="0">
                <a:latin typeface="Comic Sans MS" panose="030F0702030302020204" pitchFamily="66" charset="0"/>
              </a:rPr>
              <a:t>2a.</a:t>
            </a:r>
            <a:r>
              <a:rPr lang="zh-CN" altLang="en-US" sz="2400" b="1" dirty="0">
                <a:latin typeface="Comic Sans MS" panose="030F0702030302020204" pitchFamily="66" charset="0"/>
              </a:rPr>
              <a:t>（     ）</a:t>
            </a:r>
            <a:endParaRPr lang="zh-CN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65543" name="文本框 65542"/>
          <p:cNvSpPr txBox="1"/>
          <p:nvPr/>
        </p:nvSpPr>
        <p:spPr>
          <a:xfrm>
            <a:off x="5435600" y="1628775"/>
            <a:ext cx="10810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endParaRPr lang="en-US" altLang="zh-CN" sz="28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65544" name="文本框 65543"/>
          <p:cNvSpPr txBox="1"/>
          <p:nvPr/>
        </p:nvSpPr>
        <p:spPr>
          <a:xfrm>
            <a:off x="3708400" y="2205038"/>
            <a:ext cx="7921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endParaRPr lang="en-US" altLang="zh-CN" sz="28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65545" name="文本框 65544"/>
          <p:cNvSpPr txBox="1"/>
          <p:nvPr/>
        </p:nvSpPr>
        <p:spPr>
          <a:xfrm>
            <a:off x="4643438" y="2708275"/>
            <a:ext cx="8651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endParaRPr lang="en-US" altLang="zh-CN" sz="28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65546" name="文本框 65545"/>
          <p:cNvSpPr txBox="1"/>
          <p:nvPr/>
        </p:nvSpPr>
        <p:spPr>
          <a:xfrm>
            <a:off x="4787900" y="32845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endParaRPr lang="en-US" altLang="zh-CN" sz="28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65547" name="文本框 65546"/>
          <p:cNvSpPr txBox="1"/>
          <p:nvPr/>
        </p:nvSpPr>
        <p:spPr>
          <a:xfrm>
            <a:off x="6156325" y="3789363"/>
            <a:ext cx="5048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endParaRPr lang="en-US" altLang="zh-CN" sz="28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65548" name="文本框 65547"/>
          <p:cNvSpPr txBox="1"/>
          <p:nvPr/>
        </p:nvSpPr>
        <p:spPr>
          <a:xfrm>
            <a:off x="4140200" y="4365625"/>
            <a:ext cx="8651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endParaRPr lang="en-US" altLang="zh-CN" sz="28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/>
      <p:bldP spid="65544" grpId="0"/>
      <p:bldP spid="65545" grpId="0"/>
      <p:bldP spid="65546" grpId="0"/>
      <p:bldP spid="65547" grpId="0"/>
      <p:bldP spid="65548" grpId="0"/>
    </p:bldLst>
  </p:timing>
</p:sld>
</file>

<file path=ppt/theme/theme1.xml><?xml version="1.0" encoding="utf-8"?>
<a:theme xmlns:a="http://schemas.openxmlformats.org/drawingml/2006/main" name="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1822</Words>
  <Application>WPS 演示</Application>
  <PresentationFormat>在屏幕上显示</PresentationFormat>
  <Paragraphs>181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Comic Sans MS</vt:lpstr>
      <vt:lpstr>微软雅黑</vt:lpstr>
      <vt:lpstr>Arial Unicode MS</vt:lpstr>
      <vt:lpstr>Calibri</vt:lpstr>
      <vt:lpstr>Crayons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12</cp:revision>
  <dcterms:created xsi:type="dcterms:W3CDTF">2011-10-29T02:21:12Z</dcterms:created>
  <dcterms:modified xsi:type="dcterms:W3CDTF">2017-10-20T03:25:43Z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