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87" r:id="rId4"/>
    <p:sldId id="288" r:id="rId5"/>
    <p:sldId id="289" r:id="rId6"/>
    <p:sldId id="293" r:id="rId7"/>
    <p:sldId id="267" r:id="rId8"/>
    <p:sldId id="268" r:id="rId9"/>
    <p:sldId id="292" r:id="rId10"/>
    <p:sldId id="270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FF99"/>
    <a:srgbClr val="FFFFCC"/>
    <a:srgbClr val="CCECFF"/>
    <a:srgbClr val="3C7670"/>
    <a:srgbClr val="FF99FF"/>
    <a:srgbClr val="FF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4"/>
    <p:restoredTop sz="94599"/>
  </p:normalViewPr>
  <p:slideViewPr>
    <p:cSldViewPr showGuides="1">
      <p:cViewPr>
        <p:scale>
          <a:sx n="50" d="100"/>
          <a:sy n="50" d="100"/>
        </p:scale>
        <p:origin x="-1080" y="-630"/>
      </p:cViewPr>
      <p:guideLst>
        <p:guide orient="horz" pos="1872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7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62" name="页眉占位符 4096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40963" name="日期占位符 40962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40964" name="幻灯片图像占位符 40963"/>
          <p:cNvSpPr>
            <a:spLocks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0965" name="文本占位符 40964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0966" name="页脚占位符 40965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40967" name="灯片编号占位符 40966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0114" name="任意多边形 90113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0115" name="标题 90114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 w="9525"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>
            <a:lvl1pPr lvl="0">
              <a:defRPr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0116" name="副标题 90115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90117" name="日期占位符 90116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90118" name="页脚占位符 9011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90119" name="灯片编号占位符 9011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grpSp>
        <p:nvGrpSpPr>
          <p:cNvPr id="90120" name="组合 90119"/>
          <p:cNvGrpSpPr/>
          <p:nvPr/>
        </p:nvGrpSpPr>
        <p:grpSpPr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90121" name="任意多边形 90120"/>
            <p:cNvSpPr/>
            <p:nvPr userDrawn="1"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0122" name="任意多边形 90121"/>
            <p:cNvSpPr/>
            <p:nvPr userDrawn="1"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0123" name="任意多边形 90122"/>
            <p:cNvSpPr/>
            <p:nvPr userDrawn="1"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90124" name="组合 90123"/>
            <p:cNvGrpSpPr/>
            <p:nvPr userDrawn="1"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0125" name="任意多边形 90124"/>
              <p:cNvSpPr/>
              <p:nvPr userDrawn="1"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0126" name="任意多边形 90125"/>
              <p:cNvSpPr/>
              <p:nvPr userDrawn="1"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0127" name="任意多边形 90126"/>
              <p:cNvSpPr/>
              <p:nvPr userDrawn="1"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0128" name="任意多边形 90127"/>
              <p:cNvSpPr/>
              <p:nvPr userDrawn="1"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0129" name="任意多边形 90128"/>
              <p:cNvSpPr/>
              <p:nvPr userDrawn="1"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90130" name="组合 90129"/>
          <p:cNvGrpSpPr/>
          <p:nvPr/>
        </p:nvGrpSpPr>
        <p:grpSpPr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90131" name="任意多边形 90130"/>
            <p:cNvSpPr/>
            <p:nvPr userDrawn="1"/>
          </p:nvSpPr>
          <p:spPr>
            <a:xfrm rot="7320404">
              <a:off x="4909" y="2936"/>
              <a:ext cx="629" cy="293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0132" name="任意多边形 90131"/>
            <p:cNvSpPr/>
            <p:nvPr userDrawn="1"/>
          </p:nvSpPr>
          <p:spPr>
            <a:xfrm rot="7320404">
              <a:off x="4893" y="2922"/>
              <a:ext cx="627" cy="29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0133" name="任意多边形 90132"/>
            <p:cNvSpPr/>
            <p:nvPr userDrawn="1"/>
          </p:nvSpPr>
          <p:spPr>
            <a:xfrm rot="7320404">
              <a:off x="4999" y="2912"/>
              <a:ext cx="416" cy="265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90134" name="组合 90133"/>
            <p:cNvGrpSpPr/>
            <p:nvPr userDrawn="1"/>
          </p:nvGrpSpPr>
          <p:grpSpPr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0135" name="任意多边形 90134"/>
              <p:cNvSpPr/>
              <p:nvPr userDrawn="1"/>
            </p:nvSpPr>
            <p:spPr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0136" name="任意多边形 90135"/>
              <p:cNvSpPr/>
              <p:nvPr userDrawn="1"/>
            </p:nvSpPr>
            <p:spPr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0137" name="任意多边形 90136"/>
              <p:cNvSpPr/>
              <p:nvPr userDrawn="1"/>
            </p:nvSpPr>
            <p:spPr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0138" name="任意多边形 90137"/>
              <p:cNvSpPr/>
              <p:nvPr userDrawn="1"/>
            </p:nvSpPr>
            <p:spPr>
              <a:xfrm rot="7320404">
                <a:off x="5363" y="2873"/>
                <a:ext cx="63" cy="118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0139" name="任意多边形 90138"/>
              <p:cNvSpPr/>
              <p:nvPr userDrawn="1"/>
            </p:nvSpPr>
            <p:spPr>
              <a:xfrm rot="7320404">
                <a:off x="5136" y="2999"/>
                <a:ext cx="193" cy="10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90140" name="任意多边形 90139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0141" name="任意多边形 90140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60611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138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862" y="1828800"/>
            <a:ext cx="3771138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9090" name="任意多边形 89089"/>
          <p:cNvSpPr/>
          <p:nvPr/>
        </p:nvSpPr>
        <p:spPr>
          <a:xfrm rot="-3172564">
            <a:off x="7777163" y="-14287"/>
            <a:ext cx="1162050" cy="2084387"/>
          </a:xfrm>
          <a:custGeom>
            <a:avLst/>
            <a:gdLst/>
            <a:ahLst/>
            <a:cxnLst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9091" name="标题 89090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9092" name="文本占位符 89091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89093" name="日期占位符 89092"/>
          <p:cNvSpPr>
            <a:spLocks noGrp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89094" name="页脚占位符 89093"/>
          <p:cNvSpPr>
            <a:spLocks noGrp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89095" name="灯片编号占位符 89094"/>
          <p:cNvSpPr>
            <a:spLocks noGrp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89096" name="任意多边形 89095"/>
          <p:cNvSpPr/>
          <p:nvPr/>
        </p:nvSpPr>
        <p:spPr>
          <a:xfrm rot="-3172564">
            <a:off x="7864475" y="23813"/>
            <a:ext cx="1165225" cy="2097087"/>
          </a:xfrm>
          <a:custGeom>
            <a:avLst/>
            <a:gdLst/>
            <a:ahLst/>
            <a:cxnLst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9097" name="任意多边形 89096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89098" name="组合 89097"/>
          <p:cNvGrpSpPr/>
          <p:nvPr/>
        </p:nvGrpSpPr>
        <p:grpSpPr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9099" name="任意多边形 89098"/>
            <p:cNvSpPr/>
            <p:nvPr userDrawn="1"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9100" name="任意多边形 89099"/>
            <p:cNvSpPr/>
            <p:nvPr userDrawn="1"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9101" name="任意多边形 89100"/>
            <p:cNvSpPr/>
            <p:nvPr userDrawn="1"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9102" name="任意多边形 89101"/>
            <p:cNvSpPr/>
            <p:nvPr userDrawn="1"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9103" name="任意多边形 89102"/>
            <p:cNvSpPr/>
            <p:nvPr userDrawn="1"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9104" name="任意多边形 89103"/>
            <p:cNvSpPr/>
            <p:nvPr userDrawn="1"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9105" name="任意多边形 89104"/>
            <p:cNvSpPr/>
            <p:nvPr userDrawn="1"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9106" name="任意多边形 89105"/>
            <p:cNvSpPr/>
            <p:nvPr userDrawn="1"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9107" name="任意多边形 89106"/>
            <p:cNvSpPr/>
            <p:nvPr userDrawn="1"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89108" name="组合 89107"/>
            <p:cNvGrpSpPr/>
            <p:nvPr userDrawn="1"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9109" name="组合 89108"/>
              <p:cNvGrpSpPr/>
              <p:nvPr userDrawn="1"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9110" name="任意多边形 89109"/>
                <p:cNvSpPr/>
                <p:nvPr userDrawn="1"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11" name="任意多边形 89110"/>
                <p:cNvSpPr/>
                <p:nvPr userDrawn="1"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12" name="任意多边形 89111"/>
                <p:cNvSpPr/>
                <p:nvPr userDrawn="1"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89113" name="任意多边形 89112"/>
              <p:cNvSpPr/>
              <p:nvPr userDrawn="1"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9114" name="任意多边形 89113"/>
              <p:cNvSpPr/>
              <p:nvPr userDrawn="1"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9115" name="任意多边形 89114"/>
              <p:cNvSpPr/>
              <p:nvPr userDrawn="1"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89116" name="组合 89115"/>
              <p:cNvGrpSpPr/>
              <p:nvPr userDrawn="1"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9117" name="任意多边形 89116"/>
                <p:cNvSpPr/>
                <p:nvPr userDrawn="1"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18" name="任意多边形 89117"/>
                <p:cNvSpPr/>
                <p:nvPr userDrawn="1"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19" name="任意多边形 89118"/>
                <p:cNvSpPr/>
                <p:nvPr userDrawn="1"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20" name="任意多边形 89119"/>
                <p:cNvSpPr/>
                <p:nvPr userDrawn="1"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21" name="任意多边形 89120"/>
                <p:cNvSpPr/>
                <p:nvPr userDrawn="1"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22" name="任意多边形 89121"/>
                <p:cNvSpPr/>
                <p:nvPr userDrawn="1"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23" name="任意多边形 89122"/>
                <p:cNvSpPr/>
                <p:nvPr userDrawn="1"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24" name="任意多边形 89123"/>
                <p:cNvSpPr/>
                <p:nvPr userDrawn="1"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</p:grpSp>
      <p:grpSp>
        <p:nvGrpSpPr>
          <p:cNvPr id="89125" name="组合 89124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9126" name="任意多边形 89125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9127" name="任意多边形 89126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9128" name="组合 89127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9129" name="组合 89128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9130" name="任意多边形 89129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89131" name="组合 89130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9132" name="任意多边形 89131"/>
                <p:cNvSpPr/>
                <p:nvPr userDrawn="1"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33" name="任意多边形 89132"/>
                <p:cNvSpPr/>
                <p:nvPr userDrawn="1"/>
              </p:nvSpPr>
              <p:spPr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34" name="任意多边形 89133"/>
                <p:cNvSpPr/>
                <p:nvPr userDrawn="1"/>
              </p:nvSpPr>
              <p:spPr>
                <a:xfrm rot="-3172564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35" name="任意多边形 89134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36" name="任意多边形 89135"/>
                <p:cNvSpPr/>
                <p:nvPr userDrawn="1"/>
              </p:nvSpPr>
              <p:spPr>
                <a:xfrm rot="-3172564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37" name="任意多边形 89136"/>
                <p:cNvSpPr/>
                <p:nvPr userDrawn="1"/>
              </p:nvSpPr>
              <p:spPr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38" name="任意多边形 89137"/>
                <p:cNvSpPr/>
                <p:nvPr userDrawn="1"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9139" name="任意多边形 89138"/>
                <p:cNvSpPr/>
                <p:nvPr userDrawn="1"/>
              </p:nvSpPr>
              <p:spPr>
                <a:xfrm rot="-3172564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89140" name="直接连接符 89139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9.wmf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.bin"/><Relationship Id="rId8" Type="http://schemas.openxmlformats.org/officeDocument/2006/relationships/oleObject" Target="../embeddings/oleObject12.bin"/><Relationship Id="rId7" Type="http://schemas.openxmlformats.org/officeDocument/2006/relationships/image" Target="../media/image11.wmf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9.bin"/><Relationship Id="rId27" Type="http://schemas.openxmlformats.org/officeDocument/2006/relationships/vmlDrawing" Target="../drawings/vmlDrawing3.vml"/><Relationship Id="rId26" Type="http://schemas.openxmlformats.org/officeDocument/2006/relationships/slideLayout" Target="../slideLayouts/slideLayout7.xml"/><Relationship Id="rId25" Type="http://schemas.openxmlformats.org/officeDocument/2006/relationships/audio" Target="../media/audio1.wav"/><Relationship Id="rId24" Type="http://schemas.openxmlformats.org/officeDocument/2006/relationships/image" Target="../media/image16.wmf"/><Relationship Id="rId23" Type="http://schemas.openxmlformats.org/officeDocument/2006/relationships/oleObject" Target="../embeddings/oleObject23.bin"/><Relationship Id="rId22" Type="http://schemas.openxmlformats.org/officeDocument/2006/relationships/oleObject" Target="../embeddings/oleObject22.bin"/><Relationship Id="rId21" Type="http://schemas.openxmlformats.org/officeDocument/2006/relationships/image" Target="../media/image15.wmf"/><Relationship Id="rId20" Type="http://schemas.openxmlformats.org/officeDocument/2006/relationships/oleObject" Target="../embeddings/oleObject21.bin"/><Relationship Id="rId2" Type="http://schemas.openxmlformats.org/officeDocument/2006/relationships/image" Target="../media/image2.wmf"/><Relationship Id="rId19" Type="http://schemas.openxmlformats.org/officeDocument/2006/relationships/oleObject" Target="../embeddings/oleObject20.bin"/><Relationship Id="rId18" Type="http://schemas.openxmlformats.org/officeDocument/2006/relationships/oleObject" Target="../embeddings/oleObject19.bin"/><Relationship Id="rId17" Type="http://schemas.openxmlformats.org/officeDocument/2006/relationships/image" Target="../media/image14.wmf"/><Relationship Id="rId16" Type="http://schemas.openxmlformats.org/officeDocument/2006/relationships/oleObject" Target="../embeddings/oleObject18.bin"/><Relationship Id="rId15" Type="http://schemas.openxmlformats.org/officeDocument/2006/relationships/oleObject" Target="../embeddings/oleObject17.bin"/><Relationship Id="rId14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2" Type="http://schemas.openxmlformats.org/officeDocument/2006/relationships/oleObject" Target="../embeddings/oleObject15.bin"/><Relationship Id="rId11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1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8" Type="http://schemas.openxmlformats.org/officeDocument/2006/relationships/image" Target="../media/image20.wmf"/><Relationship Id="rId7" Type="http://schemas.openxmlformats.org/officeDocument/2006/relationships/oleObject" Target="../embeddings/oleObject27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25.bin"/><Relationship Id="rId2" Type="http://schemas.openxmlformats.org/officeDocument/2006/relationships/image" Target="../media/image17.wmf"/><Relationship Id="rId13" Type="http://schemas.openxmlformats.org/officeDocument/2006/relationships/vmlDrawing" Target="../drawings/vmlDrawing4.vml"/><Relationship Id="rId12" Type="http://schemas.openxmlformats.org/officeDocument/2006/relationships/slideLayout" Target="../slideLayouts/slideLayout7.xml"/><Relationship Id="rId11" Type="http://schemas.openxmlformats.org/officeDocument/2006/relationships/audio" Target="../media/audio1.wav"/><Relationship Id="rId10" Type="http://schemas.openxmlformats.org/officeDocument/2006/relationships/image" Target="../media/image21.wmf"/><Relationship Id="rId1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70" name="图片 2069" descr="BJ_0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67" name="矩形 2066"/>
          <p:cNvSpPr/>
          <p:nvPr/>
        </p:nvSpPr>
        <p:spPr>
          <a:xfrm>
            <a:off x="684213" y="1628775"/>
            <a:ext cx="784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59"/>
              </a:avLst>
            </a:prstTxWarp>
            <a:normAutofit/>
          </a:bodyPr>
          <a:p>
            <a:pPr algn="ctr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分数除法的意义和分数除以整数</a:t>
            </a:r>
            <a:endParaRPr lang="zh-CN" altLang="en-US" sz="3600">
              <a:ln w="12700" cap="flat" cmpd="sng">
                <a:solidFill>
                  <a:srgbClr val="3333CC"/>
                </a:solidFill>
                <a:prstDash val="solid"/>
                <a:headEnd type="none" w="med" len="med"/>
                <a:tailEnd type="none" w="med" len="med"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6" name="文本框 44035"/>
          <p:cNvSpPr txBox="1"/>
          <p:nvPr/>
        </p:nvSpPr>
        <p:spPr>
          <a:xfrm>
            <a:off x="1331913" y="1052513"/>
            <a:ext cx="525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dirty="0">
                <a:latin typeface="Comic Sans MS" panose="030F0702030302020204" pitchFamily="66" charset="0"/>
              </a:rPr>
              <a:t>已知：</a:t>
            </a:r>
            <a:r>
              <a:rPr lang="en-US" altLang="zh-CN" sz="3600" dirty="0">
                <a:latin typeface="Comic Sans MS" panose="030F0702030302020204" pitchFamily="66" charset="0"/>
              </a:rPr>
              <a:t>126×45=5670</a:t>
            </a:r>
            <a:endParaRPr lang="en-US" altLang="zh-CN" sz="3600" dirty="0">
              <a:latin typeface="Comic Sans MS" panose="030F0702030302020204" pitchFamily="66" charset="0"/>
            </a:endParaRPr>
          </a:p>
        </p:txBody>
      </p:sp>
      <p:sp>
        <p:nvSpPr>
          <p:cNvPr id="44037" name="文本框 44036"/>
          <p:cNvSpPr txBox="1"/>
          <p:nvPr/>
        </p:nvSpPr>
        <p:spPr>
          <a:xfrm>
            <a:off x="2771775" y="1916113"/>
            <a:ext cx="46085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3600" dirty="0">
                <a:latin typeface="Comic Sans MS" panose="030F0702030302020204" pitchFamily="66" charset="0"/>
              </a:rPr>
              <a:t>5670÷126=45</a:t>
            </a:r>
            <a:endParaRPr lang="en-US" altLang="zh-CN" sz="3600" dirty="0">
              <a:latin typeface="Comic Sans MS" panose="030F0702030302020204" pitchFamily="66" charset="0"/>
            </a:endParaRPr>
          </a:p>
        </p:txBody>
      </p:sp>
      <p:sp>
        <p:nvSpPr>
          <p:cNvPr id="44038" name="文本框 44037"/>
          <p:cNvSpPr txBox="1"/>
          <p:nvPr/>
        </p:nvSpPr>
        <p:spPr>
          <a:xfrm>
            <a:off x="2771775" y="2636838"/>
            <a:ext cx="51847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3600" dirty="0">
                <a:latin typeface="Comic Sans MS" panose="030F0702030302020204" pitchFamily="66" charset="0"/>
              </a:rPr>
              <a:t>5670÷45=126</a:t>
            </a:r>
            <a:endParaRPr lang="en-US" altLang="zh-CN" sz="3600" dirty="0">
              <a:latin typeface="Comic Sans MS" panose="030F0702030302020204" pitchFamily="66" charset="0"/>
            </a:endParaRPr>
          </a:p>
        </p:txBody>
      </p:sp>
      <p:sp>
        <p:nvSpPr>
          <p:cNvPr id="44039" name="文本框 44038"/>
          <p:cNvSpPr txBox="1"/>
          <p:nvPr/>
        </p:nvSpPr>
        <p:spPr>
          <a:xfrm>
            <a:off x="1331913" y="3500438"/>
            <a:ext cx="7343775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b="1" dirty="0">
                <a:latin typeface="Comic Sans MS" panose="030F0702030302020204" pitchFamily="66" charset="0"/>
              </a:rPr>
              <a:t>整数除法的意义：已知两个因数的积与其中一个因数，求另一个因数是多少</a:t>
            </a:r>
            <a:endParaRPr lang="zh-CN" altLang="en-US" sz="36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  <p:bldP spid="44038" grpId="0"/>
      <p:bldP spid="440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>
                <a:gamma/>
                <a:shade val="46275"/>
                <a:invGamma/>
              </a:srgbClr>
            </a:gs>
            <a:gs pos="50000">
              <a:srgbClr val="FFCCFF"/>
            </a:gs>
            <a:gs pos="100000">
              <a:srgbClr val="FFCCFF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86020" name="文本框 86019"/>
          <p:cNvSpPr txBox="1"/>
          <p:nvPr/>
        </p:nvSpPr>
        <p:spPr>
          <a:xfrm>
            <a:off x="250825" y="908050"/>
            <a:ext cx="8569325" cy="4111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400" dirty="0">
                <a:latin typeface="Comic Sans MS" panose="030F0702030302020204" pitchFamily="66" charset="0"/>
              </a:rPr>
              <a:t>学习目标：</a:t>
            </a:r>
            <a:endParaRPr lang="zh-CN" altLang="en-US" sz="4400" dirty="0">
              <a:latin typeface="Comic Sans MS" panose="030F0702030302020204" pitchFamily="66" charset="0"/>
            </a:endParaRPr>
          </a:p>
          <a:p>
            <a:pPr>
              <a:buClrTx/>
            </a:pPr>
            <a:r>
              <a:rPr lang="en-US" altLang="zh-CN" sz="4400" dirty="0">
                <a:latin typeface="Comic Sans MS" panose="030F0702030302020204" pitchFamily="66" charset="0"/>
              </a:rPr>
              <a:t>1</a:t>
            </a:r>
            <a:r>
              <a:rPr lang="zh-CN" altLang="en-US" sz="4400" dirty="0">
                <a:latin typeface="Comic Sans MS" panose="030F0702030302020204" pitchFamily="66" charset="0"/>
              </a:rPr>
              <a:t>、理解分数除法的意义与整数除法的意义相同。</a:t>
            </a:r>
            <a:endParaRPr lang="zh-CN" altLang="en-US" sz="4400" dirty="0">
              <a:latin typeface="Comic Sans MS" panose="030F0702030302020204" pitchFamily="66" charset="0"/>
            </a:endParaRPr>
          </a:p>
          <a:p>
            <a:pPr>
              <a:buClrTx/>
            </a:pPr>
            <a:r>
              <a:rPr lang="en-US" altLang="zh-CN" sz="4400" dirty="0">
                <a:latin typeface="Comic Sans MS" panose="030F0702030302020204" pitchFamily="66" charset="0"/>
              </a:rPr>
              <a:t>2</a:t>
            </a:r>
            <a:r>
              <a:rPr lang="zh-CN" altLang="en-US" sz="4400" dirty="0">
                <a:latin typeface="Comic Sans MS" panose="030F0702030302020204" pitchFamily="66" charset="0"/>
              </a:rPr>
              <a:t>、在理解算理的基础上掌握分数除以整数的计算方法，并能正确的进行计算！</a:t>
            </a:r>
            <a:endParaRPr lang="zh-CN" altLang="en-US" sz="4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>
                <a:gamma/>
                <a:shade val="46275"/>
                <a:invGamma/>
              </a:srgbClr>
            </a:gs>
            <a:gs pos="50000">
              <a:srgbClr val="FF99FF"/>
            </a:gs>
            <a:gs pos="100000">
              <a:srgbClr val="FF99FF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91141" name="文本框 91140"/>
          <p:cNvSpPr txBox="1"/>
          <p:nvPr/>
        </p:nvSpPr>
        <p:spPr>
          <a:xfrm>
            <a:off x="827088" y="3644900"/>
            <a:ext cx="1368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3600" dirty="0">
                <a:latin typeface="Comic Sans MS" panose="030F0702030302020204" pitchFamily="66" charset="0"/>
              </a:rPr>
              <a:t>   </a:t>
            </a:r>
            <a:endParaRPr lang="en-US" altLang="zh-CN" sz="3600" dirty="0">
              <a:latin typeface="Comic Sans MS" panose="030F0702030302020204" pitchFamily="66" charset="0"/>
            </a:endParaRPr>
          </a:p>
        </p:txBody>
      </p:sp>
      <p:sp>
        <p:nvSpPr>
          <p:cNvPr id="91144" name="文本框 91143"/>
          <p:cNvSpPr txBox="1"/>
          <p:nvPr/>
        </p:nvSpPr>
        <p:spPr>
          <a:xfrm>
            <a:off x="468313" y="476250"/>
            <a:ext cx="7705725" cy="5035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3600" dirty="0">
                <a:latin typeface="Comic Sans MS" panose="030F0702030302020204" pitchFamily="66" charset="0"/>
              </a:rPr>
              <a:t>自学指导</a:t>
            </a:r>
            <a:r>
              <a:rPr lang="en-US" altLang="zh-CN" sz="3600" dirty="0">
                <a:latin typeface="Comic Sans MS" panose="030F0702030302020204" pitchFamily="66" charset="0"/>
              </a:rPr>
              <a:t>1</a:t>
            </a:r>
            <a:r>
              <a:rPr lang="zh-CN" altLang="en-US" sz="3600" dirty="0">
                <a:latin typeface="Comic Sans MS" panose="030F0702030302020204" pitchFamily="66" charset="0"/>
              </a:rPr>
              <a:t>：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buClrTx/>
            </a:pPr>
            <a:r>
              <a:rPr lang="zh-CN" altLang="en-US" sz="3600" dirty="0">
                <a:latin typeface="Comic Sans MS" panose="030F0702030302020204" pitchFamily="66" charset="0"/>
              </a:rPr>
              <a:t>认真看课本</a:t>
            </a:r>
            <a:r>
              <a:rPr lang="en-US" altLang="zh-CN" sz="3600" dirty="0">
                <a:latin typeface="Comic Sans MS" panose="030F0702030302020204" pitchFamily="66" charset="0"/>
              </a:rPr>
              <a:t>28</a:t>
            </a:r>
            <a:r>
              <a:rPr lang="zh-CN" altLang="en-US" sz="3600" dirty="0">
                <a:latin typeface="Comic Sans MS" panose="030F0702030302020204" pitchFamily="66" charset="0"/>
              </a:rPr>
              <a:t>页的内容：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buClrTx/>
            </a:pP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buClrTx/>
            </a:pPr>
            <a:r>
              <a:rPr lang="en-US" altLang="zh-CN" sz="3600" dirty="0">
                <a:latin typeface="Comic Sans MS" panose="030F0702030302020204" pitchFamily="66" charset="0"/>
              </a:rPr>
              <a:t>1</a:t>
            </a:r>
            <a:r>
              <a:rPr lang="zh-CN" altLang="en-US" sz="3600" dirty="0">
                <a:latin typeface="Comic Sans MS" panose="030F0702030302020204" pitchFamily="66" charset="0"/>
              </a:rPr>
              <a:t>、将课本上的三道整数问题，改成分数问题，写在课本上的空白处。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buClrTx/>
            </a:pP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buClrTx/>
            </a:pPr>
            <a:r>
              <a:rPr lang="en-US" altLang="zh-CN" sz="3600" dirty="0">
                <a:latin typeface="Comic Sans MS" panose="030F0702030302020204" pitchFamily="66" charset="0"/>
              </a:rPr>
              <a:t>2</a:t>
            </a:r>
            <a:r>
              <a:rPr lang="zh-CN" altLang="en-US" sz="3600" dirty="0">
                <a:latin typeface="Comic Sans MS" panose="030F0702030302020204" pitchFamily="66" charset="0"/>
              </a:rPr>
              <a:t>、比较整数题组与分数题组，由此得出：分数除法的意义与整数除法的意义（       ），都是（                    ）</a:t>
            </a:r>
            <a:endParaRPr lang="zh-CN" altLang="en-US" sz="3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98308" name="文本框 98307"/>
          <p:cNvSpPr txBox="1"/>
          <p:nvPr/>
        </p:nvSpPr>
        <p:spPr>
          <a:xfrm>
            <a:off x="395288" y="260350"/>
            <a:ext cx="8208962" cy="6162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600"/>
              </a:lnSpc>
              <a:spcBef>
                <a:spcPts val="2200"/>
              </a:spcBef>
              <a:buClrTx/>
            </a:pPr>
            <a:r>
              <a:rPr lang="zh-CN" altLang="en-US" sz="3600" dirty="0">
                <a:latin typeface="Comic Sans MS" panose="030F0702030302020204" pitchFamily="66" charset="0"/>
              </a:rPr>
              <a:t>自学指导</a:t>
            </a:r>
            <a:r>
              <a:rPr lang="en-US" altLang="zh-CN" sz="3600" dirty="0">
                <a:latin typeface="Comic Sans MS" panose="030F0702030302020204" pitchFamily="66" charset="0"/>
              </a:rPr>
              <a:t>2</a:t>
            </a:r>
            <a:r>
              <a:rPr lang="zh-CN" altLang="en-US" sz="3600" dirty="0">
                <a:latin typeface="Comic Sans MS" panose="030F0702030302020204" pitchFamily="66" charset="0"/>
              </a:rPr>
              <a:t>：认真看课本</a:t>
            </a:r>
            <a:r>
              <a:rPr lang="en-US" altLang="zh-CN" sz="3600" dirty="0">
                <a:latin typeface="Comic Sans MS" panose="030F0702030302020204" pitchFamily="66" charset="0"/>
              </a:rPr>
              <a:t>29</a:t>
            </a:r>
            <a:r>
              <a:rPr lang="zh-CN" altLang="en-US" sz="3600" dirty="0">
                <a:latin typeface="Comic Sans MS" panose="030F0702030302020204" pitchFamily="66" charset="0"/>
              </a:rPr>
              <a:t>页的内容，自己动手折一折，算一算。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lnSpc>
                <a:spcPts val="3600"/>
              </a:lnSpc>
              <a:spcBef>
                <a:spcPts val="2200"/>
              </a:spcBef>
              <a:buClrTx/>
            </a:pPr>
            <a:r>
              <a:rPr lang="en-US" altLang="zh-CN" sz="3600" dirty="0">
                <a:latin typeface="Comic Sans MS" panose="030F0702030302020204" pitchFamily="66" charset="0"/>
              </a:rPr>
              <a:t>1</a:t>
            </a:r>
            <a:r>
              <a:rPr lang="zh-CN" altLang="en-US" sz="3600" dirty="0">
                <a:latin typeface="Comic Sans MS" panose="030F0702030302020204" pitchFamily="66" charset="0"/>
              </a:rPr>
              <a:t>、拿出你准备好的纸，折出这张纸的 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lnSpc>
                <a:spcPts val="3600"/>
              </a:lnSpc>
              <a:spcBef>
                <a:spcPts val="2200"/>
              </a:spcBef>
              <a:buClrTx/>
            </a:pPr>
            <a:r>
              <a:rPr lang="zh-CN" altLang="en-US" sz="3600" dirty="0">
                <a:latin typeface="Comic Sans MS" panose="030F0702030302020204" pitchFamily="66" charset="0"/>
              </a:rPr>
              <a:t>  涂上蓝色，然后再把    平均分成</a:t>
            </a:r>
            <a:r>
              <a:rPr lang="en-US" altLang="zh-CN" sz="3600" dirty="0">
                <a:latin typeface="Comic Sans MS" panose="030F0702030302020204" pitchFamily="66" charset="0"/>
              </a:rPr>
              <a:t>2</a:t>
            </a:r>
            <a:r>
              <a:rPr lang="zh-CN" altLang="en-US" sz="3600" dirty="0">
                <a:latin typeface="Comic Sans MS" panose="030F0702030302020204" pitchFamily="66" charset="0"/>
              </a:rPr>
              <a:t>份，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lnSpc>
                <a:spcPts val="3600"/>
              </a:lnSpc>
              <a:spcBef>
                <a:spcPts val="2200"/>
              </a:spcBef>
              <a:buClrTx/>
            </a:pPr>
            <a:r>
              <a:rPr lang="zh-CN" altLang="en-US" sz="3600" dirty="0">
                <a:latin typeface="Comic Sans MS" panose="030F0702030302020204" pitchFamily="66" charset="0"/>
              </a:rPr>
              <a:t>取其中一份涂上红色，涂好后向同桌说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lnSpc>
                <a:spcPts val="3600"/>
              </a:lnSpc>
              <a:spcBef>
                <a:spcPts val="2200"/>
              </a:spcBef>
              <a:buClrTx/>
            </a:pPr>
            <a:r>
              <a:rPr lang="zh-CN" altLang="en-US" sz="3600" dirty="0">
                <a:latin typeface="Comic Sans MS" panose="030F0702030302020204" pitchFamily="66" charset="0"/>
              </a:rPr>
              <a:t>一说你 的理由。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lnSpc>
                <a:spcPts val="3600"/>
              </a:lnSpc>
              <a:spcBef>
                <a:spcPts val="2200"/>
              </a:spcBef>
              <a:buClrTx/>
            </a:pPr>
            <a:r>
              <a:rPr lang="en-US" altLang="zh-CN" sz="3600" dirty="0">
                <a:latin typeface="Comic Sans MS" panose="030F0702030302020204" pitchFamily="66" charset="0"/>
              </a:rPr>
              <a:t>2</a:t>
            </a:r>
            <a:r>
              <a:rPr lang="zh-CN" altLang="en-US" sz="3600" dirty="0">
                <a:latin typeface="Comic Sans MS" panose="030F0702030302020204" pitchFamily="66" charset="0"/>
              </a:rPr>
              <a:t>、通过折纸，我们得出：计算   </a:t>
            </a:r>
            <a:r>
              <a:rPr lang="en-US" altLang="zh-CN" sz="3600" dirty="0">
                <a:latin typeface="Comic Sans MS" panose="030F0702030302020204" pitchFamily="66" charset="0"/>
              </a:rPr>
              <a:t>÷2</a:t>
            </a:r>
            <a:r>
              <a:rPr lang="zh-CN" altLang="en-US" sz="3600" dirty="0">
                <a:latin typeface="Comic Sans MS" panose="030F0702030302020204" pitchFamily="66" charset="0"/>
              </a:rPr>
              <a:t>有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lnSpc>
                <a:spcPts val="3600"/>
              </a:lnSpc>
              <a:spcBef>
                <a:spcPts val="2200"/>
              </a:spcBef>
              <a:buClrTx/>
            </a:pPr>
            <a:r>
              <a:rPr lang="zh-CN" altLang="en-US" sz="3600" dirty="0">
                <a:latin typeface="Comic Sans MS" panose="030F0702030302020204" pitchFamily="66" charset="0"/>
              </a:rPr>
              <a:t>几种方法，分别怎样计算？在练习本上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>
              <a:lnSpc>
                <a:spcPts val="3600"/>
              </a:lnSpc>
              <a:spcBef>
                <a:spcPts val="2200"/>
              </a:spcBef>
              <a:buClrTx/>
            </a:pPr>
            <a:r>
              <a:rPr lang="zh-CN" altLang="en-US" sz="3600" dirty="0">
                <a:latin typeface="Comic Sans MS" panose="030F0702030302020204" pitchFamily="66" charset="0"/>
              </a:rPr>
              <a:t>算一算。</a:t>
            </a:r>
            <a:endParaRPr lang="zh-CN" altLang="en-US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98309" name="对象 98308"/>
          <p:cNvGraphicFramePr/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14300" imgH="215265" progId="Equation.3">
                  <p:embed/>
                </p:oleObj>
              </mc:Choice>
              <mc:Fallback>
                <p:oleObj name="" r:id="rId1" imgW="114300" imgH="215265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" name="对象 98309"/>
          <p:cNvGraphicFramePr/>
          <p:nvPr/>
        </p:nvGraphicFramePr>
        <p:xfrm>
          <a:off x="4945063" y="1916113"/>
          <a:ext cx="4191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52400" imgH="393065" progId="Equation.3">
                  <p:embed/>
                </p:oleObj>
              </mc:Choice>
              <mc:Fallback>
                <p:oleObj name="" r:id="rId3" imgW="152400" imgH="393065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45063" y="1916113"/>
                        <a:ext cx="419100" cy="1081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1" name="对象 98310"/>
          <p:cNvGraphicFramePr/>
          <p:nvPr/>
        </p:nvGraphicFramePr>
        <p:xfrm>
          <a:off x="8027988" y="1196975"/>
          <a:ext cx="36353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152400" imgH="393065" progId="Equation.3">
                  <p:embed/>
                </p:oleObj>
              </mc:Choice>
              <mc:Fallback>
                <p:oleObj name="" r:id="rId5" imgW="152400" imgH="393065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27988" y="1196975"/>
                        <a:ext cx="363537" cy="9350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2" name="对象 98311"/>
          <p:cNvGraphicFramePr/>
          <p:nvPr/>
        </p:nvGraphicFramePr>
        <p:xfrm>
          <a:off x="6816725" y="4076700"/>
          <a:ext cx="4191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7" imgW="152400" imgH="393065" progId="Equation.3">
                  <p:embed/>
                </p:oleObj>
              </mc:Choice>
              <mc:Fallback>
                <p:oleObj name="" r:id="rId7" imgW="152400" imgH="393065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16725" y="4076700"/>
                        <a:ext cx="419100" cy="1081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ndAc>
      <p:stSnd>
        <p:snd r:embed="rId8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13313" descr="0WK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4300"/>
            <a:ext cx="9525000" cy="690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文本框 13314"/>
          <p:cNvSpPr txBox="1"/>
          <p:nvPr/>
        </p:nvSpPr>
        <p:spPr>
          <a:xfrm>
            <a:off x="914400" y="990600"/>
            <a:ext cx="556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3316" name="文本框 13315"/>
          <p:cNvSpPr txBox="1"/>
          <p:nvPr/>
        </p:nvSpPr>
        <p:spPr>
          <a:xfrm>
            <a:off x="990600" y="1066800"/>
            <a:ext cx="67056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分数除以整数（</a:t>
            </a: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除外），等于分数乘这个整数的倒数。</a:t>
            </a:r>
            <a:endParaRPr lang="zh-CN" altLang="en-US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533400" y="533400"/>
            <a:ext cx="7848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</a:rPr>
              <a:t>练习：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grpSp>
        <p:nvGrpSpPr>
          <p:cNvPr id="14346" name="组合 14345"/>
          <p:cNvGrpSpPr/>
          <p:nvPr/>
        </p:nvGrpSpPr>
        <p:grpSpPr>
          <a:xfrm>
            <a:off x="1143000" y="1981200"/>
            <a:ext cx="2108200" cy="1295400"/>
            <a:chOff x="352" y="768"/>
            <a:chExt cx="1328" cy="816"/>
          </a:xfrm>
        </p:grpSpPr>
        <p:graphicFrame>
          <p:nvGraphicFramePr>
            <p:cNvPr id="14339" name="对象 14338"/>
            <p:cNvGraphicFramePr/>
            <p:nvPr/>
          </p:nvGraphicFramePr>
          <p:xfrm>
            <a:off x="352" y="768"/>
            <a:ext cx="644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2" imgW="203200" imgH="393065" progId="Equation.3">
                    <p:embed/>
                  </p:oleObj>
                </mc:Choice>
                <mc:Fallback>
                  <p:oleObj name="" r:id="rId2" imgW="203200" imgH="393065" progId="Equation.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52" y="768"/>
                          <a:ext cx="644" cy="8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0" name="文本框 14339"/>
            <p:cNvSpPr txBox="1"/>
            <p:nvPr/>
          </p:nvSpPr>
          <p:spPr>
            <a:xfrm>
              <a:off x="816" y="960"/>
              <a:ext cx="86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</a:rPr>
                <a:t>÷3</a:t>
              </a:r>
              <a:endParaRPr lang="en-US" altLang="zh-CN" sz="36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7" name="组合 14346"/>
          <p:cNvGrpSpPr/>
          <p:nvPr/>
        </p:nvGrpSpPr>
        <p:grpSpPr>
          <a:xfrm>
            <a:off x="4800600" y="1981200"/>
            <a:ext cx="2100263" cy="1285875"/>
            <a:chOff x="1845" y="768"/>
            <a:chExt cx="1323" cy="810"/>
          </a:xfrm>
        </p:grpSpPr>
        <p:graphicFrame>
          <p:nvGraphicFramePr>
            <p:cNvPr id="14341" name="对象 14340"/>
            <p:cNvGraphicFramePr/>
            <p:nvPr/>
          </p:nvGraphicFramePr>
          <p:xfrm>
            <a:off x="1845" y="768"/>
            <a:ext cx="475" cy="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4" imgW="139700" imgH="393700" progId="Equation.3">
                    <p:embed/>
                  </p:oleObj>
                </mc:Choice>
                <mc:Fallback>
                  <p:oleObj name="" r:id="rId4" imgW="139700" imgH="393700" progId="Equation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845" y="768"/>
                          <a:ext cx="475" cy="8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2" name="文本框 14341"/>
            <p:cNvSpPr txBox="1"/>
            <p:nvPr/>
          </p:nvSpPr>
          <p:spPr>
            <a:xfrm>
              <a:off x="2160" y="960"/>
              <a:ext cx="1008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000" b="1">
                  <a:latin typeface="Times New Roman" panose="02020603050405020304" pitchFamily="18" charset="0"/>
                </a:rPr>
                <a:t>÷2</a:t>
              </a:r>
              <a:endParaRPr lang="en-US" altLang="zh-CN" sz="40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8" name="组合 14347"/>
          <p:cNvGrpSpPr/>
          <p:nvPr/>
        </p:nvGrpSpPr>
        <p:grpSpPr>
          <a:xfrm>
            <a:off x="1219200" y="4495800"/>
            <a:ext cx="1752600" cy="1219200"/>
            <a:chOff x="3408" y="768"/>
            <a:chExt cx="1104" cy="768"/>
          </a:xfrm>
        </p:grpSpPr>
        <p:graphicFrame>
          <p:nvGraphicFramePr>
            <p:cNvPr id="14343" name="对象 14342"/>
            <p:cNvGraphicFramePr/>
            <p:nvPr/>
          </p:nvGraphicFramePr>
          <p:xfrm>
            <a:off x="3408" y="768"/>
            <a:ext cx="297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6" imgW="152400" imgH="393065" progId="Equation.3">
                    <p:embed/>
                  </p:oleObj>
                </mc:Choice>
                <mc:Fallback>
                  <p:oleObj name="" r:id="rId6" imgW="152400" imgH="393065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408" y="768"/>
                          <a:ext cx="297" cy="76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4" name="文本框 14343"/>
            <p:cNvSpPr txBox="1"/>
            <p:nvPr/>
          </p:nvSpPr>
          <p:spPr>
            <a:xfrm>
              <a:off x="3600" y="960"/>
              <a:ext cx="91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000">
                  <a:latin typeface="Times New Roman" panose="02020603050405020304" pitchFamily="18" charset="0"/>
                </a:rPr>
                <a:t>÷6</a:t>
              </a:r>
              <a:endParaRPr lang="en-US" altLang="zh-CN" sz="400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5" name="文本框 14344"/>
          <p:cNvSpPr txBox="1"/>
          <p:nvPr/>
        </p:nvSpPr>
        <p:spPr>
          <a:xfrm>
            <a:off x="0" y="1905000"/>
            <a:ext cx="13319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1</a:t>
            </a:r>
            <a:r>
              <a:rPr lang="zh-CN" altLang="en-US" sz="4000" b="1" dirty="0">
                <a:latin typeface="Times New Roman" panose="02020603050405020304" pitchFamily="18" charset="0"/>
              </a:rPr>
              <a:t>、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grpSp>
        <p:nvGrpSpPr>
          <p:cNvPr id="14355" name="组合 14354"/>
          <p:cNvGrpSpPr/>
          <p:nvPr/>
        </p:nvGrpSpPr>
        <p:grpSpPr>
          <a:xfrm>
            <a:off x="4743450" y="4379913"/>
            <a:ext cx="2012950" cy="1308100"/>
            <a:chOff x="2988" y="2759"/>
            <a:chExt cx="1268" cy="824"/>
          </a:xfrm>
        </p:grpSpPr>
        <p:sp>
          <p:nvSpPr>
            <p:cNvPr id="14352" name="直接连接符 14351"/>
            <p:cNvSpPr/>
            <p:nvPr/>
          </p:nvSpPr>
          <p:spPr>
            <a:xfrm>
              <a:off x="3024" y="3168"/>
              <a:ext cx="480" cy="1"/>
            </a:xfrm>
            <a:prstGeom prst="line">
              <a:avLst/>
            </a:prstGeom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3" name="矩形 14352"/>
            <p:cNvSpPr/>
            <p:nvPr/>
          </p:nvSpPr>
          <p:spPr>
            <a:xfrm>
              <a:off x="2988" y="3199"/>
              <a:ext cx="320" cy="38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r>
                <a:rPr lang="en-US" altLang="zh-CN" sz="4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zh-CN" sz="4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9</a:t>
              </a:r>
              <a:endParaRPr lang="en-US" altLang="zh-CN" sz="2400" dirty="0">
                <a:latin typeface="宋体" panose="02010600030101010101" pitchFamily="2" charset="-122"/>
              </a:endParaRPr>
            </a:p>
          </p:txBody>
        </p:sp>
        <p:sp>
          <p:nvSpPr>
            <p:cNvPr id="14354" name="矩形 14353"/>
            <p:cNvSpPr/>
            <p:nvPr/>
          </p:nvSpPr>
          <p:spPr>
            <a:xfrm>
              <a:off x="3128" y="2759"/>
              <a:ext cx="160" cy="38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r>
                <a:rPr lang="en-US" altLang="zh-CN" sz="4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4351" name="文本框 14350"/>
            <p:cNvSpPr txBox="1"/>
            <p:nvPr/>
          </p:nvSpPr>
          <p:spPr>
            <a:xfrm>
              <a:off x="3392" y="2928"/>
              <a:ext cx="86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</a:rPr>
                <a:t>÷4</a:t>
              </a:r>
              <a:endParaRPr lang="en-US" altLang="zh-CN" sz="3600" b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4232" name="文本框 94231"/>
          <p:cNvSpPr txBox="1"/>
          <p:nvPr/>
        </p:nvSpPr>
        <p:spPr>
          <a:xfrm>
            <a:off x="1547813" y="620713"/>
            <a:ext cx="6769100" cy="5400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lnSpc>
                <a:spcPts val="3800"/>
              </a:lnSpc>
              <a:buClrTx/>
            </a:pPr>
            <a:r>
              <a:rPr lang="en-US" altLang="zh-CN" sz="3600" dirty="0">
                <a:latin typeface="Comic Sans MS" panose="030F0702030302020204" pitchFamily="66" charset="0"/>
              </a:rPr>
              <a:t>2</a:t>
            </a:r>
            <a:r>
              <a:rPr lang="zh-CN" altLang="en-US" sz="3600" dirty="0">
                <a:latin typeface="Comic Sans MS" panose="030F0702030302020204" pitchFamily="66" charset="0"/>
              </a:rPr>
              <a:t>、数学诊所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</a:pP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  <a:buAutoNum type="circleNumDbPlain"/>
            </a:pPr>
            <a:r>
              <a:rPr lang="zh-CN" altLang="en-US" sz="3600" dirty="0">
                <a:latin typeface="Comic Sans MS" panose="030F0702030302020204" pitchFamily="66" charset="0"/>
              </a:rPr>
              <a:t>     </a:t>
            </a:r>
            <a:r>
              <a:rPr lang="en-US" altLang="zh-CN" sz="3600" dirty="0">
                <a:latin typeface="Comic Sans MS" panose="030F0702030302020204" pitchFamily="66" charset="0"/>
              </a:rPr>
              <a:t>÷ 3  =    × 3   =  2  </a:t>
            </a:r>
            <a:r>
              <a:rPr lang="zh-CN" altLang="en-US" sz="3600" dirty="0">
                <a:latin typeface="Comic Sans MS" panose="030F0702030302020204" pitchFamily="66" charset="0"/>
              </a:rPr>
              <a:t>（  ）  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  <a:buAutoNum type="circleNumDbPlain"/>
            </a:pP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  <a:buNone/>
            </a:pP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  <a:buNone/>
            </a:pP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  <a:buAutoNum type="circleNumDbPlain" startAt="2"/>
            </a:pPr>
            <a:r>
              <a:rPr lang="zh-CN" altLang="en-US" sz="3600" dirty="0">
                <a:latin typeface="Comic Sans MS" panose="030F0702030302020204" pitchFamily="66" charset="0"/>
              </a:rPr>
              <a:t>     </a:t>
            </a:r>
            <a:r>
              <a:rPr lang="en-US" altLang="zh-CN" sz="3600" dirty="0">
                <a:latin typeface="Comic Sans MS" panose="030F0702030302020204" pitchFamily="66" charset="0"/>
              </a:rPr>
              <a:t>× 2  =     ×     =      </a:t>
            </a:r>
            <a:r>
              <a:rPr lang="zh-CN" altLang="en-US" sz="3600" dirty="0">
                <a:latin typeface="Comic Sans MS" panose="030F0702030302020204" pitchFamily="66" charset="0"/>
              </a:rPr>
              <a:t>（  ）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 </a:t>
            </a: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  <a:buNone/>
            </a:pP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</a:pPr>
            <a:endParaRPr lang="zh-CN" altLang="en-US" sz="3600" dirty="0">
              <a:latin typeface="Comic Sans MS" panose="030F0702030302020204" pitchFamily="66" charset="0"/>
            </a:endParaRPr>
          </a:p>
          <a:p>
            <a:pPr marL="457200" indent="-457200">
              <a:lnSpc>
                <a:spcPts val="3800"/>
              </a:lnSpc>
              <a:buClrTx/>
            </a:pPr>
            <a:r>
              <a:rPr lang="en-US" altLang="zh-CN" sz="3600" dirty="0">
                <a:latin typeface="Comic Sans MS" panose="030F0702030302020204" pitchFamily="66" charset="0"/>
              </a:rPr>
              <a:t>③      ÷3  =    ×      =      </a:t>
            </a:r>
            <a:r>
              <a:rPr lang="zh-CN" altLang="en-US" sz="3600" dirty="0">
                <a:latin typeface="Comic Sans MS" panose="030F0702030302020204" pitchFamily="66" charset="0"/>
              </a:rPr>
              <a:t>（  ）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94233" name="对象 94232"/>
          <p:cNvGraphicFramePr/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114300" imgH="215265" progId="Equation.3">
                  <p:embed/>
                </p:oleObj>
              </mc:Choice>
              <mc:Fallback>
                <p:oleObj name="" r:id="rId1" imgW="114300" imgH="215265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4" name="对象 94233"/>
          <p:cNvGraphicFramePr/>
          <p:nvPr/>
        </p:nvGraphicFramePr>
        <p:xfrm>
          <a:off x="2287588" y="1125538"/>
          <a:ext cx="665162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3" imgW="152400" imgH="393065" progId="Equation.3">
                  <p:embed/>
                </p:oleObj>
              </mc:Choice>
              <mc:Fallback>
                <p:oleObj name="" r:id="rId3" imgW="152400" imgH="393065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7588" y="1125538"/>
                        <a:ext cx="665162" cy="1366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5" name="对象 94234"/>
          <p:cNvGraphicFramePr/>
          <p:nvPr/>
        </p:nvGraphicFramePr>
        <p:xfrm>
          <a:off x="4284663" y="1125538"/>
          <a:ext cx="55721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5" imgW="152400" imgH="393065" progId="Equation.3">
                  <p:embed/>
                </p:oleObj>
              </mc:Choice>
              <mc:Fallback>
                <p:oleObj name="" r:id="rId5" imgW="152400" imgH="393065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4663" y="1125538"/>
                        <a:ext cx="557212" cy="1439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7" name="对象 94236"/>
          <p:cNvGraphicFramePr/>
          <p:nvPr/>
        </p:nvGraphicFramePr>
        <p:xfrm>
          <a:off x="2339975" y="3141663"/>
          <a:ext cx="61912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6" imgW="152400" imgH="393065" progId="Equation.3">
                  <p:embed/>
                </p:oleObj>
              </mc:Choice>
              <mc:Fallback>
                <p:oleObj name="" r:id="rId6" imgW="152400" imgH="393065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9975" y="3141663"/>
                        <a:ext cx="619125" cy="1439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8" name="对象 94237"/>
          <p:cNvGraphicFramePr/>
          <p:nvPr/>
        </p:nvGraphicFramePr>
        <p:xfrm>
          <a:off x="4375150" y="3141663"/>
          <a:ext cx="61912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8" imgW="152400" imgH="393065" progId="Equation.3">
                  <p:embed/>
                </p:oleObj>
              </mc:Choice>
              <mc:Fallback>
                <p:oleObj name="" r:id="rId8" imgW="152400" imgH="393065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75150" y="3141663"/>
                        <a:ext cx="619125" cy="1439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0" name="对象 94239"/>
          <p:cNvGraphicFramePr/>
          <p:nvPr/>
        </p:nvGraphicFramePr>
        <p:xfrm>
          <a:off x="5434013" y="3392488"/>
          <a:ext cx="4191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9" imgW="114300" imgH="215265" progId="Equation.3">
                  <p:embed/>
                </p:oleObj>
              </mc:Choice>
              <mc:Fallback>
                <p:oleObj name="" r:id="rId9" imgW="114300" imgH="215265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34013" y="3392488"/>
                        <a:ext cx="419100" cy="790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1" name="对象 94240"/>
          <p:cNvGraphicFramePr/>
          <p:nvPr/>
        </p:nvGraphicFramePr>
        <p:xfrm>
          <a:off x="6219825" y="3068638"/>
          <a:ext cx="611188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0" imgW="152400" imgH="393065" progId="Equation.3">
                  <p:embed/>
                </p:oleObj>
              </mc:Choice>
              <mc:Fallback>
                <p:oleObj name="" r:id="rId10" imgW="152400" imgH="393065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19825" y="3068638"/>
                        <a:ext cx="611188" cy="1584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2" name="对象 94241"/>
          <p:cNvGraphicFramePr/>
          <p:nvPr/>
        </p:nvGraphicFramePr>
        <p:xfrm>
          <a:off x="5467350" y="3797300"/>
          <a:ext cx="2397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2" imgW="114300" imgH="215265" progId="Equation.3">
                  <p:embed/>
                </p:oleObj>
              </mc:Choice>
              <mc:Fallback>
                <p:oleObj name="" r:id="rId12" imgW="114300" imgH="215265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67350" y="3797300"/>
                        <a:ext cx="239713" cy="452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3" name="对象 94242"/>
          <p:cNvGraphicFramePr/>
          <p:nvPr/>
        </p:nvGraphicFramePr>
        <p:xfrm>
          <a:off x="5372100" y="3140075"/>
          <a:ext cx="5588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3" imgW="152400" imgH="393065" progId="Equation.3">
                  <p:embed/>
                </p:oleObj>
              </mc:Choice>
              <mc:Fallback>
                <p:oleObj name="" r:id="rId13" imgW="152400" imgH="393065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72100" y="3140075"/>
                        <a:ext cx="558800" cy="1441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4" name="对象 94243"/>
          <p:cNvGraphicFramePr/>
          <p:nvPr/>
        </p:nvGraphicFramePr>
        <p:xfrm>
          <a:off x="2487613" y="4906963"/>
          <a:ext cx="465137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15" imgW="114300" imgH="215265" progId="Equation.3">
                  <p:embed/>
                </p:oleObj>
              </mc:Choice>
              <mc:Fallback>
                <p:oleObj name="" r:id="rId15" imgW="114300" imgH="215265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87613" y="4906963"/>
                        <a:ext cx="465137" cy="7889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5" name="对象 94244"/>
          <p:cNvGraphicFramePr/>
          <p:nvPr/>
        </p:nvGraphicFramePr>
        <p:xfrm>
          <a:off x="2339975" y="5013325"/>
          <a:ext cx="557213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16" imgW="152400" imgH="393065" progId="Equation.3">
                  <p:embed/>
                </p:oleObj>
              </mc:Choice>
              <mc:Fallback>
                <p:oleObj name="" r:id="rId16" imgW="152400" imgH="393065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39975" y="5013325"/>
                        <a:ext cx="557213" cy="1439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6" name="对象 94245"/>
          <p:cNvGraphicFramePr/>
          <p:nvPr/>
        </p:nvGraphicFramePr>
        <p:xfrm>
          <a:off x="4302125" y="5013325"/>
          <a:ext cx="557213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18" imgW="152400" imgH="393065" progId="Equation.3">
                  <p:embed/>
                </p:oleObj>
              </mc:Choice>
              <mc:Fallback>
                <p:oleObj name="" r:id="rId18" imgW="152400" imgH="393065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302125" y="5013325"/>
                        <a:ext cx="557213" cy="1439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7" name="对象 94246"/>
          <p:cNvGraphicFramePr/>
          <p:nvPr/>
        </p:nvGraphicFramePr>
        <p:xfrm>
          <a:off x="5164138" y="5338763"/>
          <a:ext cx="417512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9" imgW="114300" imgH="215265" progId="Equation.3">
                  <p:embed/>
                </p:oleObj>
              </mc:Choice>
              <mc:Fallback>
                <p:oleObj name="" r:id="rId19" imgW="114300" imgH="215265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164138" y="5338763"/>
                        <a:ext cx="417512" cy="7889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8" name="对象 94247"/>
          <p:cNvGraphicFramePr/>
          <p:nvPr/>
        </p:nvGraphicFramePr>
        <p:xfrm>
          <a:off x="5153025" y="5086350"/>
          <a:ext cx="484188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20" imgW="139700" imgH="393700" progId="Equation.3">
                  <p:embed/>
                </p:oleObj>
              </mc:Choice>
              <mc:Fallback>
                <p:oleObj name="" r:id="rId20" imgW="139700" imgH="393700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153025" y="5086350"/>
                        <a:ext cx="484188" cy="1366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9" name="对象 94248"/>
          <p:cNvGraphicFramePr/>
          <p:nvPr/>
        </p:nvGraphicFramePr>
        <p:xfrm>
          <a:off x="6315075" y="5265738"/>
          <a:ext cx="4191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22" imgW="114300" imgH="215265" progId="Equation.3">
                  <p:embed/>
                </p:oleObj>
              </mc:Choice>
              <mc:Fallback>
                <p:oleObj name="" r:id="rId22" imgW="114300" imgH="215265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315075" y="5265738"/>
                        <a:ext cx="419100" cy="790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50" name="对象 94249"/>
          <p:cNvGraphicFramePr/>
          <p:nvPr/>
        </p:nvGraphicFramePr>
        <p:xfrm>
          <a:off x="6372225" y="5013325"/>
          <a:ext cx="557213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23" imgW="152400" imgH="393065" progId="Equation.3">
                  <p:embed/>
                </p:oleObj>
              </mc:Choice>
              <mc:Fallback>
                <p:oleObj name="" r:id="rId23" imgW="152400" imgH="393065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372225" y="5013325"/>
                        <a:ext cx="557213" cy="1439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ndAc>
      <p:stSnd>
        <p:snd r:embed="rId25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99FF3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6391" name="组合 16390"/>
          <p:cNvGrpSpPr/>
          <p:nvPr/>
        </p:nvGrpSpPr>
        <p:grpSpPr>
          <a:xfrm>
            <a:off x="457200" y="1295400"/>
            <a:ext cx="8077200" cy="2057400"/>
            <a:chOff x="384" y="384"/>
            <a:chExt cx="4608" cy="1296"/>
          </a:xfrm>
        </p:grpSpPr>
        <p:grpSp>
          <p:nvGrpSpPr>
            <p:cNvPr id="16392" name="组合 16391"/>
            <p:cNvGrpSpPr/>
            <p:nvPr/>
          </p:nvGrpSpPr>
          <p:grpSpPr>
            <a:xfrm>
              <a:off x="384" y="384"/>
              <a:ext cx="4608" cy="1296"/>
              <a:chOff x="384" y="384"/>
              <a:chExt cx="4608" cy="1296"/>
            </a:xfrm>
          </p:grpSpPr>
          <p:sp>
            <p:nvSpPr>
              <p:cNvPr id="16393" name="文本框 16392"/>
              <p:cNvSpPr txBox="1"/>
              <p:nvPr/>
            </p:nvSpPr>
            <p:spPr>
              <a:xfrm>
                <a:off x="384" y="384"/>
                <a:ext cx="4608" cy="10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4000" b="1" dirty="0">
                    <a:latin typeface="Times New Roman" panose="02020603050405020304" pitchFamily="18" charset="0"/>
                  </a:rPr>
                  <a:t>3</a:t>
                </a:r>
                <a:r>
                  <a:rPr lang="zh-CN" altLang="en-US" sz="4000" b="1" dirty="0">
                    <a:latin typeface="Times New Roman" panose="02020603050405020304" pitchFamily="18" charset="0"/>
                  </a:rPr>
                  <a:t>、求未知数</a:t>
                </a:r>
                <a:r>
                  <a:rPr lang="en-US" altLang="zh-CN" sz="4000" b="1">
                    <a:latin typeface="Times New Roman" panose="02020603050405020304" pitchFamily="18" charset="0"/>
                  </a:rPr>
                  <a:t>X</a:t>
                </a:r>
                <a:endParaRPr lang="en-US" altLang="zh-CN" sz="4000" b="1">
                  <a:latin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sz="4000" b="1">
                    <a:latin typeface="Times New Roman" panose="02020603050405020304" pitchFamily="18" charset="0"/>
                  </a:rPr>
                  <a:t>   ×8=</a:t>
                </a:r>
                <a:endParaRPr lang="en-US" altLang="zh-CN" sz="4000" b="1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16394" name="对象 16393"/>
              <p:cNvGraphicFramePr/>
              <p:nvPr/>
            </p:nvGraphicFramePr>
            <p:xfrm>
              <a:off x="1149" y="760"/>
              <a:ext cx="362" cy="4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9" name="" r:id="rId1" imgW="114300" imgH="215265" progId="Equation.3">
                      <p:embed/>
                    </p:oleObj>
                  </mc:Choice>
                  <mc:Fallback>
                    <p:oleObj name="" r:id="rId1" imgW="114300" imgH="215265" progId="Equation.3">
                      <p:embed/>
                      <p:pic>
                        <p:nvPicPr>
                          <p:cNvPr id="0" name="图片 3098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1149" y="760"/>
                            <a:ext cx="362" cy="44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395" name="对象 16394"/>
              <p:cNvGraphicFramePr/>
              <p:nvPr/>
            </p:nvGraphicFramePr>
            <p:xfrm>
              <a:off x="1344" y="816"/>
              <a:ext cx="483" cy="8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0" name="" r:id="rId3" imgW="152400" imgH="393065" progId="Equation.3">
                      <p:embed/>
                    </p:oleObj>
                  </mc:Choice>
                  <mc:Fallback>
                    <p:oleObj name="" r:id="rId3" imgW="152400" imgH="393065" progId="Equation.3">
                      <p:embed/>
                      <p:pic>
                        <p:nvPicPr>
                          <p:cNvPr id="0" name="图片 3099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344" y="816"/>
                            <a:ext cx="483" cy="8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396" name="文本框 16395"/>
              <p:cNvSpPr txBox="1"/>
              <p:nvPr/>
            </p:nvSpPr>
            <p:spPr>
              <a:xfrm>
                <a:off x="2448" y="1008"/>
                <a:ext cx="1968" cy="4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4000" b="1">
                    <a:latin typeface="Times New Roman" panose="02020603050405020304" pitchFamily="18" charset="0"/>
                  </a:rPr>
                  <a:t>10×  =</a:t>
                </a:r>
                <a:endParaRPr lang="en-US" altLang="zh-CN" sz="4000" b="1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16397" name="对象 16396"/>
              <p:cNvGraphicFramePr/>
              <p:nvPr/>
            </p:nvGraphicFramePr>
            <p:xfrm>
              <a:off x="3552" y="864"/>
              <a:ext cx="443" cy="8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1" name="" r:id="rId5" imgW="139700" imgH="393700" progId="Equation.3">
                      <p:embed/>
                    </p:oleObj>
                  </mc:Choice>
                  <mc:Fallback>
                    <p:oleObj name="" r:id="rId5" imgW="139700" imgH="393700" progId="Equation.3">
                      <p:embed/>
                      <p:pic>
                        <p:nvPicPr>
                          <p:cNvPr id="0" name="图片 3100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3552" y="864"/>
                            <a:ext cx="443" cy="8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6398" name="对象 16397"/>
            <p:cNvGraphicFramePr/>
            <p:nvPr/>
          </p:nvGraphicFramePr>
          <p:xfrm>
            <a:off x="432" y="1056"/>
            <a:ext cx="403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" r:id="rId7" imgW="127000" imgH="139700" progId="Equation.3">
                    <p:embed/>
                  </p:oleObj>
                </mc:Choice>
                <mc:Fallback>
                  <p:oleObj name="" r:id="rId7" imgW="127000" imgH="139700" progId="Equation.3">
                    <p:embed/>
                    <p:pic>
                      <p:nvPicPr>
                        <p:cNvPr id="0" name="图片 310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32" y="1056"/>
                          <a:ext cx="403" cy="2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9" name="对象 16398"/>
            <p:cNvGraphicFramePr/>
            <p:nvPr/>
          </p:nvGraphicFramePr>
          <p:xfrm>
            <a:off x="3024" y="1104"/>
            <a:ext cx="403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9" imgW="127000" imgH="139700" progId="Equation.3">
                    <p:embed/>
                  </p:oleObj>
                </mc:Choice>
                <mc:Fallback>
                  <p:oleObj name="" r:id="rId9" imgW="127000" imgH="139700" progId="Equation.3">
                    <p:embed/>
                    <p:pic>
                      <p:nvPicPr>
                        <p:cNvPr id="0" name="图片 3102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24" y="1104"/>
                          <a:ext cx="403" cy="2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sndAc>
      <p:stSnd>
        <p:snd r:embed="rId11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5B9"/>
      </a:accent5>
      <a:accent6>
        <a:srgbClr val="000000"/>
      </a:accent6>
      <a:hlink>
        <a:srgbClr val="00B200"/>
      </a:hlink>
      <a:folHlink>
        <a:srgbClr val="703DFF"/>
      </a:folHlink>
    </a:clrScheme>
    <a:fontScheme name="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5B9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B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272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808000"/>
        </a:lt2>
        <a:accent1>
          <a:srgbClr val="99CC00"/>
        </a:accent1>
        <a:accent2>
          <a:srgbClr val="003300"/>
        </a:accent2>
        <a:accent3>
          <a:srgbClr val="ADB9AA"/>
        </a:accent3>
        <a:accent4>
          <a:srgbClr val="DCDCDC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CECFF"/>
        </a:dk2>
        <a:lt2>
          <a:srgbClr val="808080"/>
        </a:lt2>
        <a:accent1>
          <a:srgbClr val="33CCCC"/>
        </a:accent1>
        <a:accent2>
          <a:srgbClr val="006699"/>
        </a:accent2>
        <a:accent3>
          <a:srgbClr val="AAADB9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00FF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6666FF"/>
        </a:lt2>
        <a:accent1>
          <a:srgbClr val="33CCFF"/>
        </a:accent1>
        <a:accent2>
          <a:srgbClr val="0000FF"/>
        </a:accent2>
        <a:accent3>
          <a:srgbClr val="AAAAB9"/>
        </a:accent3>
        <a:accent4>
          <a:srgbClr val="DCDCDC"/>
        </a:accent4>
        <a:accent5>
          <a:srgbClr val="ADE2FF"/>
        </a:accent5>
        <a:accent6>
          <a:srgbClr val="0000E5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80"/>
        </a:lt1>
        <a:dk2>
          <a:srgbClr val="FFFFFF"/>
        </a:dk2>
        <a:lt2>
          <a:srgbClr val="000000"/>
        </a:lt2>
        <a:accent1>
          <a:srgbClr val="CC66FF"/>
        </a:accent1>
        <a:accent2>
          <a:srgbClr val="990099"/>
        </a:accent2>
        <a:accent3>
          <a:srgbClr val="C1AAC1"/>
        </a:accent3>
        <a:accent4>
          <a:srgbClr val="DCDCDC"/>
        </a:accent4>
        <a:accent5>
          <a:srgbClr val="E2B9FF"/>
        </a:accent5>
        <a:accent6>
          <a:srgbClr val="890089"/>
        </a:accent6>
        <a:hlink>
          <a:srgbClr val="FF99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FF3300"/>
        </a:lt2>
        <a:accent1>
          <a:srgbClr val="FF7C80"/>
        </a:accent1>
        <a:accent2>
          <a:srgbClr val="990000"/>
        </a:accent2>
        <a:accent3>
          <a:srgbClr val="C1AAAA"/>
        </a:accent3>
        <a:accent4>
          <a:srgbClr val="DCDCDC"/>
        </a:accent4>
        <a:accent5>
          <a:srgbClr val="FFBFC1"/>
        </a:accent5>
        <a:accent6>
          <a:srgbClr val="890000"/>
        </a:accent6>
        <a:hlink>
          <a:srgbClr val="FF66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569</Words>
  <Application>WPS 演示</Application>
  <PresentationFormat>在屏幕上显示</PresentationFormat>
  <Paragraphs>67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28</vt:i4>
      </vt:variant>
      <vt:variant>
        <vt:lpstr>幻灯片标题</vt:lpstr>
      </vt:variant>
      <vt:variant>
        <vt:i4>9</vt:i4>
      </vt:variant>
    </vt:vector>
  </HeadingPairs>
  <TitlesOfParts>
    <vt:vector size="45" baseType="lpstr">
      <vt:lpstr>Arial</vt:lpstr>
      <vt:lpstr>宋体</vt:lpstr>
      <vt:lpstr>Wingdings</vt:lpstr>
      <vt:lpstr>Times New Roman</vt:lpstr>
      <vt:lpstr>Comic Sans MS</vt:lpstr>
      <vt:lpstr>微软雅黑</vt:lpstr>
      <vt:lpstr>Arial Unicode MS</vt:lpstr>
      <vt:lpstr>Crayons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ty</dc:creator>
  <cp:lastModifiedBy>Administrator</cp:lastModifiedBy>
  <cp:revision>63</cp:revision>
  <dcterms:created xsi:type="dcterms:W3CDTF">2004-09-15T04:38:52Z</dcterms:created>
  <dcterms:modified xsi:type="dcterms:W3CDTF">2017-10-20T03:23:45Z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