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8" r:id="rId5"/>
    <p:sldId id="259" r:id="rId6"/>
    <p:sldId id="260" r:id="rId7"/>
    <p:sldId id="261" r:id="rId8"/>
    <p:sldId id="273" r:id="rId9"/>
    <p:sldId id="263" r:id="rId10"/>
    <p:sldId id="264" r:id="rId11"/>
    <p:sldId id="265" r:id="rId12"/>
    <p:sldId id="270" r:id="rId13"/>
    <p:sldId id="271" r:id="rId14"/>
    <p:sldId id="267" r:id="rId15"/>
    <p:sldId id="274" r:id="rId16"/>
    <p:sldId id="269" r:id="rId17"/>
    <p:sldId id="26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CC"/>
    <a:srgbClr val="00FF00"/>
    <a:srgbClr val="CC00CC"/>
    <a:srgbClr val="FF00FF"/>
    <a:srgbClr val="CCFF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25851"/>
    <p:restoredTop sz="91273"/>
  </p:normalViewPr>
  <p:slideViewPr>
    <p:cSldViewPr showGuides="1">
      <p:cViewPr varScale="1">
        <p:scale>
          <a:sx n="73" d="100"/>
          <a:sy n="73" d="100"/>
        </p:scale>
        <p:origin x="-1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audio" Target="../media/audio1.wav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  <p:sndAc>
      <p:stSnd>
        <p:snd r:embed="rId15" name="chimes.wav"/>
      </p:stSnd>
    </p:sndAc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J:\&#40644;&#29790;&#33738;\&#32599;&#23494;&#27431;&#19982;&#26417;&#20029;&#21494;.mp3" TargetMode="External"/><Relationship Id="rId3" Type="http://schemas.openxmlformats.org/officeDocument/2006/relationships/audio" Target="file:///J:\&#40644;&#29790;&#33738;\&#32599;&#23494;&#27431;&#19982;&#26417;&#20029;&#21494;.mp3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0.GIF"/><Relationship Id="rId2" Type="http://schemas.openxmlformats.org/officeDocument/2006/relationships/slide" Target="slide6.xml"/><Relationship Id="rId1" Type="http://schemas.openxmlformats.org/officeDocument/2006/relationships/hyperlink" Target="file:///J:\&#40644;&#29790;&#33738;\Cai.ex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图片 2053" descr="C:\Documents and Settings\user_common\桌面\备用课件文件夹\beijingtu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447800"/>
            <a:ext cx="8431213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458200" cy="1143000"/>
          </a:xfrm>
          <a:ln/>
        </p:spPr>
        <p:txBody>
          <a:bodyPr anchor="ctr"/>
          <a:p>
            <a:pPr defTabSz="914400">
              <a:buSzPct val="100000"/>
            </a:pPr>
            <a:r>
              <a:rPr lang="zh-CN" altLang="en-US" sz="5400" b="1" kern="1200" baseline="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身 体 的 秘 密</a:t>
            </a:r>
            <a:endParaRPr lang="zh-CN" altLang="en-US" sz="5400" b="1" kern="1200" baseline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5486400" cy="1219200"/>
          </a:xfrm>
          <a:ln/>
        </p:spPr>
        <p:txBody>
          <a:bodyPr/>
          <a:p>
            <a:pPr defTabSz="914400">
              <a:buSzPct val="100000"/>
            </a:pPr>
            <a:r>
              <a:rPr lang="zh-CN" altLang="en-US" sz="4000" b="1" kern="1200" baseline="0" dirty="0">
                <a:latin typeface="Times New Roman" panose="02020603050405020304" charset="0"/>
                <a:ea typeface="宋体" panose="02010600030101010101" pitchFamily="2" charset="-122"/>
              </a:rPr>
              <a:t>钢都幼儿园</a:t>
            </a:r>
            <a:r>
              <a:rPr lang="en-US" altLang="zh-CN" sz="4000" b="1" kern="1200" baseline="0" dirty="0">
                <a:latin typeface="Times New Roman" panose="02020603050405020304" charset="0"/>
                <a:ea typeface="宋体" panose="02010600030101010101" pitchFamily="2" charset="-122"/>
              </a:rPr>
              <a:t>: </a:t>
            </a:r>
            <a:r>
              <a:rPr lang="zh-CN" altLang="en-US" sz="4000" b="1" kern="1200" baseline="0" dirty="0">
                <a:latin typeface="Times New Roman" panose="02020603050405020304" charset="0"/>
                <a:ea typeface="宋体" panose="02010600030101010101" pitchFamily="2" charset="-122"/>
              </a:rPr>
              <a:t>黄瑞菊</a:t>
            </a:r>
            <a:endParaRPr lang="zh-CN" altLang="en-US" sz="4000" b="1" kern="1200" baseline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055" name="图片 2054" descr="C:\Documents and Settings\user_common\桌面\备用课件文件夹\bir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19400"/>
            <a:ext cx="663575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罗密欧与朱丽叶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6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15364" name="内容占位符 15363"/>
          <p:cNvGraphicFramePr>
            <a:graphicFrameLocks noGrp="1"/>
          </p:cNvGraphicFramePr>
          <p:nvPr>
            <p:ph idx="1"/>
          </p:nvPr>
        </p:nvGraphicFramePr>
        <p:xfrm>
          <a:off x="3886200" y="1143000"/>
          <a:ext cx="453866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324100" imgH="2419350" progId="Paint.Picture">
                  <p:embed/>
                </p:oleObj>
              </mc:Choice>
              <mc:Fallback>
                <p:oleObj name="" r:id="rId1" imgW="2324100" imgH="24193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86200" y="1143000"/>
                        <a:ext cx="4538663" cy="472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文本框 15364"/>
          <p:cNvSpPr txBox="1"/>
          <p:nvPr/>
        </p:nvSpPr>
        <p:spPr>
          <a:xfrm>
            <a:off x="2057400" y="1295400"/>
            <a:ext cx="1098550" cy="1066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肺</a:t>
            </a:r>
            <a:endParaRPr lang="zh-CN" altLang="en-US" sz="60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304800" y="2362200"/>
            <a:ext cx="2667000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CC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位于胸腔内，左右各一个。</a:t>
            </a:r>
            <a:endParaRPr lang="zh-CN" altLang="en-US" sz="3600" b="1" dirty="0">
              <a:solidFill>
                <a:srgbClr val="CC00CC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是呼吸系统的主要器官。</a:t>
            </a:r>
            <a:endParaRPr lang="zh-CN" altLang="en-US" sz="3600" b="1">
              <a:solidFill>
                <a:schemeClr val="accent1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sp>
        <p:nvSpPr>
          <p:cNvPr id="25607" name="文本框 25606"/>
          <p:cNvSpPr txBox="1"/>
          <p:nvPr/>
        </p:nvSpPr>
        <p:spPr>
          <a:xfrm>
            <a:off x="609600" y="1143000"/>
            <a:ext cx="106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肝</a:t>
            </a:r>
            <a:endParaRPr lang="zh-CN" altLang="en-US" sz="60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152400" y="2362200"/>
            <a:ext cx="3657600" cy="326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位于腹腔的右上部。是人体最大的腺体。</a:t>
            </a:r>
            <a:endParaRPr lang="zh-CN" altLang="en-US" sz="3200" b="1" dirty="0">
              <a:solidFill>
                <a:srgbClr val="CC00CC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能分泌胆汁，促进脂肪消化，在人体的新陈代谢中起重要作用。</a:t>
            </a:r>
            <a:endParaRPr lang="zh-CN" altLang="en-US" sz="3200" b="1">
              <a:solidFill>
                <a:schemeClr val="accent1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pic>
        <p:nvPicPr>
          <p:cNvPr id="25609" name="图片 25608" descr="C:\Documents and Settings\user_common\桌面\备用课件文件夹\019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1066800"/>
            <a:ext cx="466725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xfrm>
            <a:off x="0" y="152400"/>
            <a:ext cx="41148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sp>
        <p:nvSpPr>
          <p:cNvPr id="26629" name="文本框 26628"/>
          <p:cNvSpPr txBox="1"/>
          <p:nvPr/>
        </p:nvSpPr>
        <p:spPr>
          <a:xfrm>
            <a:off x="2819400" y="1371600"/>
            <a:ext cx="1143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胃</a:t>
            </a:r>
            <a:endParaRPr lang="zh-CN" altLang="en-US" sz="60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152400" y="3581400"/>
            <a:ext cx="5181600" cy="2773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位于左上腹部，是消化道最膨大的部分，呈囊状。</a:t>
            </a:r>
            <a:endParaRPr lang="zh-CN" altLang="en-US" sz="3200" b="1" dirty="0">
              <a:solidFill>
                <a:srgbClr val="CC00CC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功能是暂时储存食物，使食物和胃液充分混合，进行初步消化。</a:t>
            </a:r>
            <a:endParaRPr lang="zh-CN" altLang="en-US" sz="3200" b="1">
              <a:solidFill>
                <a:schemeClr val="accent1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pic>
        <p:nvPicPr>
          <p:cNvPr id="26631" name="图片 26630" descr="C:\Documents and Settings\user_common\桌面\备用课件文件夹\020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2400"/>
            <a:ext cx="4267200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17411" name="内容占位符 17410"/>
          <p:cNvGraphicFramePr>
            <a:graphicFrameLocks noGrp="1"/>
          </p:cNvGraphicFramePr>
          <p:nvPr>
            <p:ph idx="1"/>
          </p:nvPr>
        </p:nvGraphicFramePr>
        <p:xfrm>
          <a:off x="5791200" y="457200"/>
          <a:ext cx="258286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647825" imgH="3743325" progId="Paint.Picture">
                  <p:embed/>
                </p:oleObj>
              </mc:Choice>
              <mc:Fallback>
                <p:oleObj name="" r:id="rId1" imgW="1647825" imgH="37433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200" y="457200"/>
                        <a:ext cx="2582863" cy="5867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文本框 17412"/>
          <p:cNvSpPr txBox="1"/>
          <p:nvPr/>
        </p:nvSpPr>
        <p:spPr>
          <a:xfrm>
            <a:off x="4495800" y="762000"/>
            <a:ext cx="733425" cy="3048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骨骼结构框架</a:t>
            </a:r>
            <a:endParaRPr lang="zh-CN" altLang="en-US" sz="36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228600" y="3733800"/>
            <a:ext cx="51054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共有</a:t>
            </a:r>
            <a:r>
              <a:rPr lang="en-US" altLang="zh-CN" sz="3200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206</a:t>
            </a:r>
            <a:r>
              <a:rPr lang="zh-CN" altLang="en-US" sz="3200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块，是人体的支架。</a:t>
            </a:r>
            <a:endParaRPr lang="zh-CN" altLang="en-US" sz="3200" dirty="0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</a:rPr>
              <a:t>使人体具有特定的形状，使内脏器官不易受到外力的损伤。</a:t>
            </a:r>
            <a:endParaRPr lang="zh-CN" altLang="en-US" sz="3200">
              <a:solidFill>
                <a:schemeClr val="accent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4114800" y="6172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29699" name="内容占位符 29698"/>
          <p:cNvGraphicFramePr>
            <a:graphicFrameLocks noGrp="1"/>
          </p:cNvGraphicFramePr>
          <p:nvPr>
            <p:ph idx="1"/>
          </p:nvPr>
        </p:nvGraphicFramePr>
        <p:xfrm>
          <a:off x="2895600" y="914400"/>
          <a:ext cx="333375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962150" imgH="3228975" progId="Paint.Picture">
                  <p:embed/>
                </p:oleObj>
              </mc:Choice>
              <mc:Fallback>
                <p:oleObj name="" r:id="rId1" imgW="1962150" imgH="322897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5600" y="914400"/>
                        <a:ext cx="3333750" cy="5410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文本框 29699"/>
          <p:cNvSpPr txBox="1"/>
          <p:nvPr/>
        </p:nvSpPr>
        <p:spPr>
          <a:xfrm>
            <a:off x="1219200" y="1447800"/>
            <a:ext cx="915988" cy="449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内脏位置总图</a:t>
            </a:r>
            <a:endParaRPr lang="zh-CN" altLang="en-US" sz="48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29701" name="直接连接符 29700"/>
          <p:cNvSpPr/>
          <p:nvPr/>
        </p:nvSpPr>
        <p:spPr>
          <a:xfrm flipV="1">
            <a:off x="4953000" y="6096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2" name="文本框 29701"/>
          <p:cNvSpPr txBox="1"/>
          <p:nvPr/>
        </p:nvSpPr>
        <p:spPr>
          <a:xfrm>
            <a:off x="6629400" y="304800"/>
            <a:ext cx="611188" cy="990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大脑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03" name="直接连接符 29702"/>
          <p:cNvSpPr/>
          <p:nvPr/>
        </p:nvSpPr>
        <p:spPr>
          <a:xfrm flipV="1">
            <a:off x="4953000" y="25908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4" name="文本框 29703"/>
          <p:cNvSpPr txBox="1"/>
          <p:nvPr/>
        </p:nvSpPr>
        <p:spPr>
          <a:xfrm>
            <a:off x="6781800" y="22098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肺</a:t>
            </a:r>
            <a:endParaRPr lang="zh-CN" altLang="en-US" sz="2800" b="1" dirty="0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05" name="直接连接符 29704"/>
          <p:cNvSpPr/>
          <p:nvPr/>
        </p:nvSpPr>
        <p:spPr>
          <a:xfrm flipH="1" flipV="1">
            <a:off x="2362200" y="3886200"/>
            <a:ext cx="15240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6" name="文本框 29705"/>
          <p:cNvSpPr txBox="1"/>
          <p:nvPr/>
        </p:nvSpPr>
        <p:spPr>
          <a:xfrm>
            <a:off x="1905000" y="35814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肝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07" name="直接连接符 29706"/>
          <p:cNvSpPr/>
          <p:nvPr/>
        </p:nvSpPr>
        <p:spPr>
          <a:xfrm flipV="1">
            <a:off x="4953000" y="49530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8" name="文本框 29707"/>
          <p:cNvSpPr txBox="1"/>
          <p:nvPr/>
        </p:nvSpPr>
        <p:spPr>
          <a:xfrm>
            <a:off x="6781800" y="45720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肠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09" name="直接连接符 29708"/>
          <p:cNvSpPr/>
          <p:nvPr/>
        </p:nvSpPr>
        <p:spPr>
          <a:xfrm flipV="1">
            <a:off x="4800600" y="3200400"/>
            <a:ext cx="2133600" cy="457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0" name="文本框 29709"/>
          <p:cNvSpPr txBox="1"/>
          <p:nvPr/>
        </p:nvSpPr>
        <p:spPr>
          <a:xfrm>
            <a:off x="6950075" y="2895600"/>
            <a:ext cx="549275" cy="762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心脏</a:t>
            </a:r>
            <a:endParaRPr lang="zh-CN" altLang="en-US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11" name="直接连接符 29710"/>
          <p:cNvSpPr/>
          <p:nvPr/>
        </p:nvSpPr>
        <p:spPr>
          <a:xfrm flipV="1">
            <a:off x="4800600" y="4114800"/>
            <a:ext cx="2209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2" name="文本框 29711"/>
          <p:cNvSpPr txBox="1"/>
          <p:nvPr/>
        </p:nvSpPr>
        <p:spPr>
          <a:xfrm>
            <a:off x="7086600" y="38862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胃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713" name="下弧形箭头 29712">
            <a:hlinkClick r:id="rId3" action="ppaction://hlinksldjump"/>
          </p:cNvPr>
          <p:cNvSpPr/>
          <p:nvPr/>
        </p:nvSpPr>
        <p:spPr>
          <a:xfrm>
            <a:off x="7162800" y="5638800"/>
            <a:ext cx="1524000" cy="685800"/>
          </a:xfrm>
          <a:prstGeom prst="curvedUpArrow">
            <a:avLst>
              <a:gd name="adj1" fmla="val 44444"/>
              <a:gd name="adj2" fmla="val 88888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random/>
    <p:sndAc>
      <p:stSnd>
        <p:snd r:embed="rId4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553200" cy="1905000"/>
          </a:xfrm>
          <a:ln/>
        </p:spPr>
        <p:txBody>
          <a:bodyPr anchor="ctr"/>
          <a:p>
            <a:r>
              <a:rPr lang="en-US" altLang="zh-CN" sz="4800" b="1" dirty="0">
                <a:solidFill>
                  <a:srgbClr val="FF00FF"/>
                </a:solidFill>
                <a:ea typeface="楷体_GB2312" panose="02010609030101010101" pitchFamily="49" charset="-122"/>
              </a:rPr>
              <a:t>CAI</a:t>
            </a:r>
            <a:r>
              <a:rPr lang="zh-CN" altLang="en-US" sz="4800" b="1" dirty="0">
                <a:solidFill>
                  <a:srgbClr val="FF00FF"/>
                </a:solidFill>
                <a:ea typeface="楷体_GB2312" panose="02010609030101010101" pitchFamily="49" charset="-122"/>
              </a:rPr>
              <a:t>教学辅助课件</a:t>
            </a:r>
            <a:endParaRPr lang="zh-CN" altLang="en-US" sz="4800" b="1" dirty="0">
              <a:solidFill>
                <a:srgbClr val="FF00FF"/>
              </a:solidFill>
              <a:ea typeface="楷体_GB2312" panose="02010609030101010101" pitchFamily="49" charset="-122"/>
            </a:endParaRPr>
          </a:p>
        </p:txBody>
      </p:sp>
      <p:sp>
        <p:nvSpPr>
          <p:cNvPr id="23559" name="动作按钮: 影片 23558">
            <a:hlinkClick r:id="rId1" action="ppaction://program"/>
          </p:cNvPr>
          <p:cNvSpPr/>
          <p:nvPr/>
        </p:nvSpPr>
        <p:spPr>
          <a:xfrm>
            <a:off x="6477000" y="6172200"/>
            <a:ext cx="1447800" cy="685800"/>
          </a:xfrm>
          <a:prstGeom prst="actionButtonMovi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3564" name="图片 23563" descr="C:\Documents and Settings\Administrator\My Documents\VCD\GIF0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172200"/>
            <a:ext cx="11430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4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ctrTitle"/>
          </p:nvPr>
        </p:nvSpPr>
        <p:spPr>
          <a:xfrm>
            <a:off x="1752600" y="1828800"/>
            <a:ext cx="4495800" cy="1143000"/>
          </a:xfrm>
          <a:ln/>
        </p:spPr>
        <p:txBody>
          <a:bodyPr anchor="ctr"/>
          <a:p>
            <a:pPr defTabSz="914400">
              <a:buSzPct val="100000"/>
            </a:pPr>
            <a:r>
              <a:rPr lang="zh-CN" altLang="en-US" sz="3600" b="1" kern="1200" baseline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说 课 结 束</a:t>
            </a:r>
            <a:r>
              <a:rPr lang="en-US" altLang="zh-CN" sz="3600" b="1" kern="1200" baseline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, </a:t>
            </a:r>
            <a:r>
              <a:rPr lang="zh-CN" altLang="en-US" sz="3600" b="1" kern="1200" baseline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谢 谢</a:t>
            </a:r>
            <a:r>
              <a:rPr lang="en-US" altLang="zh-CN" sz="3600" b="1" kern="1200" baseline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!</a:t>
            </a:r>
            <a:endParaRPr lang="en-US" altLang="zh-CN" sz="3600" b="1" kern="1200" baseline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  <a:ln/>
        </p:spPr>
        <p:txBody>
          <a:bodyPr anchor="ctr"/>
          <a:p>
            <a:r>
              <a:rPr lang="zh-CN" altLang="en-US" b="1" dirty="0">
                <a:solidFill>
                  <a:srgbClr val="FF0000"/>
                </a:solidFill>
              </a:rPr>
              <a:t>课堂结构图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7651" name="右箭头 27650">
            <a:hlinkClick r:id="rId1" action="ppaction://hlinksldjump"/>
          </p:cNvPr>
          <p:cNvSpPr/>
          <p:nvPr/>
        </p:nvSpPr>
        <p:spPr>
          <a:xfrm>
            <a:off x="6781800" y="2514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2" name="右箭头 27651">
            <a:hlinkClick r:id="rId2" action="ppaction://hlinksldjump"/>
          </p:cNvPr>
          <p:cNvSpPr/>
          <p:nvPr/>
        </p:nvSpPr>
        <p:spPr>
          <a:xfrm>
            <a:off x="6781800" y="3657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3" name="右箭头 27652">
            <a:hlinkClick r:id="rId3" action="ppaction://hlinksldjump"/>
          </p:cNvPr>
          <p:cNvSpPr/>
          <p:nvPr/>
        </p:nvSpPr>
        <p:spPr>
          <a:xfrm>
            <a:off x="6781800" y="4724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4" name="右箭头 27653">
            <a:hlinkClick r:id="rId4" action="ppaction://hlinksldjump"/>
          </p:cNvPr>
          <p:cNvSpPr/>
          <p:nvPr/>
        </p:nvSpPr>
        <p:spPr>
          <a:xfrm>
            <a:off x="6781800" y="5867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5" name="文本框 27654"/>
          <p:cNvSpPr txBox="1"/>
          <p:nvPr/>
        </p:nvSpPr>
        <p:spPr>
          <a:xfrm>
            <a:off x="533400" y="4114800"/>
            <a:ext cx="1828800" cy="466725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身体的秘密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3657600" y="2438400"/>
            <a:ext cx="1828800" cy="466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主体来源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3733800" y="3505200"/>
            <a:ext cx="1828800" cy="4667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活动目标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3657600" y="4724400"/>
            <a:ext cx="1828800" cy="457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活动准备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59" name="文本框 27658"/>
          <p:cNvSpPr txBox="1"/>
          <p:nvPr/>
        </p:nvSpPr>
        <p:spPr>
          <a:xfrm>
            <a:off x="3733800" y="6019800"/>
            <a:ext cx="2133600" cy="4667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  <a:t>活动组织形式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7660" name="直接连接符 27659"/>
          <p:cNvSpPr/>
          <p:nvPr/>
        </p:nvSpPr>
        <p:spPr>
          <a:xfrm>
            <a:off x="2590800" y="2590800"/>
            <a:ext cx="0" cy="3657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61" name="直接连接符 27660"/>
          <p:cNvSpPr/>
          <p:nvPr/>
        </p:nvSpPr>
        <p:spPr>
          <a:xfrm>
            <a:off x="2362200" y="4343400"/>
            <a:ext cx="2286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62" name="直接连接符 27661"/>
          <p:cNvSpPr/>
          <p:nvPr/>
        </p:nvSpPr>
        <p:spPr>
          <a:xfrm>
            <a:off x="2590800" y="25908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63" name="直接连接符 27662"/>
          <p:cNvSpPr/>
          <p:nvPr/>
        </p:nvSpPr>
        <p:spPr>
          <a:xfrm>
            <a:off x="2590800" y="38100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64" name="直接连接符 27663"/>
          <p:cNvSpPr/>
          <p:nvPr/>
        </p:nvSpPr>
        <p:spPr>
          <a:xfrm>
            <a:off x="2590800" y="49530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65" name="直接连接符 27664"/>
          <p:cNvSpPr/>
          <p:nvPr/>
        </p:nvSpPr>
        <p:spPr>
          <a:xfrm>
            <a:off x="2590800" y="62484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7666" name="图片 27665" descr="C:\Documents and Settings\user_common\桌面\备用课件文件夹\bab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04800"/>
            <a:ext cx="1838325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6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4" name="图片 6153" descr="C:\Documents and Settings\user_common\桌面\备用课件文件夹\t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35525"/>
            <a:ext cx="2274888" cy="202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3276600" cy="1143000"/>
          </a:xfrm>
          <a:ln/>
        </p:spPr>
        <p:txBody>
          <a:bodyPr anchor="ctr"/>
          <a:p>
            <a:pPr defTabSz="914400">
              <a:buSzPct val="100000"/>
            </a:pPr>
            <a:r>
              <a:rPr lang="zh-CN" altLang="en-US" sz="4400" b="1" kern="12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主体来源</a:t>
            </a:r>
            <a:endParaRPr lang="zh-CN" altLang="en-US" sz="4400" b="1" kern="1200" baseline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81800" cy="3581400"/>
          </a:xfrm>
          <a:ln/>
        </p:spPr>
        <p:txBody>
          <a:bodyPr/>
          <a:p>
            <a:pPr algn="l" defTabSz="914400">
              <a:buSzPct val="100000"/>
            </a:pPr>
            <a:r>
              <a:rPr lang="en-US" altLang="zh-CN" sz="3200" kern="1200" baseline="0" dirty="0"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zh-CN" altLang="en-US" sz="3200" kern="1200" baseline="0" dirty="0">
                <a:latin typeface="Times New Roman" panose="02020603050405020304" charset="0"/>
                <a:ea typeface="宋体" panose="02010600030101010101" pitchFamily="2" charset="-122"/>
              </a:rPr>
              <a:t>在一次幼儿健康查体中，大班的幼儿对医生拿着“听诊器”在自己的身体上这边听听、那边听听，就能告诉小朋友是不是健康，感到好奇，就问老师“他们在听什么”，引起了很强烈的好奇心，为了培养幼儿探索的兴趣，我就设计了这堂“身体的秘密”主题活动。</a:t>
            </a:r>
            <a:endParaRPr lang="zh-CN" altLang="en-US" sz="3200" kern="1200" baseline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151" name="下弧形箭头 6150">
            <a:hlinkClick r:id="" action="ppaction://noaction"/>
          </p:cNvPr>
          <p:cNvSpPr/>
          <p:nvPr/>
        </p:nvSpPr>
        <p:spPr>
          <a:xfrm>
            <a:off x="8077200" y="6019800"/>
            <a:ext cx="838200" cy="685800"/>
          </a:xfrm>
          <a:prstGeom prst="curvedUpArrow">
            <a:avLst>
              <a:gd name="adj1" fmla="val 24444"/>
              <a:gd name="adj2" fmla="val 48888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6153" name="图片 6152" descr="C:\Documents and Settings\user_common\桌面\备用课件文件夹\bir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04800"/>
            <a:ext cx="1273175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solidFill>
                  <a:srgbClr val="FF0000"/>
                </a:solidFill>
              </a:rPr>
              <a:t>活动目标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b="1" dirty="0"/>
              <a:t>情感目标</a:t>
            </a:r>
            <a:r>
              <a:rPr lang="zh-CN" altLang="en-US" dirty="0"/>
              <a:t>：激发、满足幼儿探索人体秘密的兴趣。</a:t>
            </a:r>
            <a:endParaRPr lang="zh-CN" altLang="en-US" dirty="0"/>
          </a:p>
          <a:p>
            <a:r>
              <a:rPr lang="zh-CN" altLang="en-US" b="1" dirty="0"/>
              <a:t>知识目标：</a:t>
            </a:r>
            <a:r>
              <a:rPr lang="zh-CN" altLang="en-US" dirty="0"/>
              <a:t>帮助幼儿初步了解人体内部主要器官的名称、大体位置及其主要功能。</a:t>
            </a:r>
            <a:endParaRPr lang="zh-CN" altLang="en-US" dirty="0"/>
          </a:p>
          <a:p>
            <a:r>
              <a:rPr lang="zh-CN" altLang="en-US" b="1" dirty="0"/>
              <a:t>能力目标：</a:t>
            </a:r>
            <a:r>
              <a:rPr lang="zh-CN" altLang="en-US" dirty="0"/>
              <a:t>引导幼儿养成良好的卫生习惯及饮食习惯。</a:t>
            </a:r>
            <a:endParaRPr lang="zh-CN" altLang="en-US"/>
          </a:p>
        </p:txBody>
      </p:sp>
      <p:sp>
        <p:nvSpPr>
          <p:cNvPr id="7172" name="下弧形箭头 7171">
            <a:hlinkClick r:id="" action="ppaction://noaction"/>
          </p:cNvPr>
          <p:cNvSpPr/>
          <p:nvPr/>
        </p:nvSpPr>
        <p:spPr>
          <a:xfrm>
            <a:off x="7924800" y="6019800"/>
            <a:ext cx="838200" cy="609600"/>
          </a:xfrm>
          <a:prstGeom prst="curvedUpArrow">
            <a:avLst>
              <a:gd name="adj1" fmla="val 27500"/>
              <a:gd name="adj2" fmla="val 55000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173" name="图片 7172" descr="C:\Documents and Settings\Administrator\My Documents\CJ31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5265738"/>
            <a:ext cx="1516063" cy="1592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C:\Documents and Settings\user_common\桌面\备用课件文件夹\bab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0200" cy="1109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solidFill>
                  <a:srgbClr val="FF0000"/>
                </a:solidFill>
              </a:rPr>
              <a:t>活动的准备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ln/>
        </p:spPr>
        <p:txBody>
          <a:bodyPr/>
          <a:p>
            <a:r>
              <a:rPr lang="en-US" altLang="zh-CN" dirty="0"/>
              <a:t>1</a:t>
            </a:r>
            <a:r>
              <a:rPr lang="zh-CN" altLang="en-US" dirty="0"/>
              <a:t>、制作课件：人体内主要器官的自述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、人体内部主要器官图片</a:t>
            </a:r>
            <a:endParaRPr lang="zh-CN" altLang="en-US"/>
          </a:p>
        </p:txBody>
      </p:sp>
      <p:sp>
        <p:nvSpPr>
          <p:cNvPr id="8196" name="下弧形箭头 8195">
            <a:hlinkClick r:id="" action="ppaction://noaction"/>
          </p:cNvPr>
          <p:cNvSpPr/>
          <p:nvPr/>
        </p:nvSpPr>
        <p:spPr>
          <a:xfrm>
            <a:off x="8077200" y="6096000"/>
            <a:ext cx="838200" cy="533400"/>
          </a:xfrm>
          <a:prstGeom prst="curvedUpArrow">
            <a:avLst>
              <a:gd name="adj1" fmla="val 31428"/>
              <a:gd name="adj2" fmla="val 62857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8198" name="图片 8197" descr="C:\Documents and Settings\Administrator\My Documents\CJ34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152400"/>
            <a:ext cx="1377950" cy="183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 descr="C:\Documents and Settings\user_common\桌面\备用课件文件夹\gir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10200"/>
            <a:ext cx="1219200" cy="99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  <a:ln/>
        </p:spPr>
        <p:txBody>
          <a:bodyPr anchor="ctr"/>
          <a:p>
            <a:r>
              <a:rPr lang="zh-CN" altLang="en-US" dirty="0">
                <a:solidFill>
                  <a:srgbClr val="FF0000"/>
                </a:solidFill>
              </a:rPr>
              <a:t>活动组织形式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8001000" cy="5791200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、组织幼儿谈话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、引导幼儿思考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3</a:t>
            </a:r>
            <a:r>
              <a:rPr lang="zh-CN" altLang="en-US" sz="2800" dirty="0"/>
              <a:t>、对于幼儿的回答给予肯定，组织幼儿观看人体主要器官的自述，对人体的秘密继续探索：（</a:t>
            </a:r>
            <a:r>
              <a:rPr lang="zh-CN" altLang="en-US" sz="2800" b="1" dirty="0">
                <a:solidFill>
                  <a:srgbClr val="FF0000"/>
                </a:solidFill>
                <a:hlinkClick r:id="" action="ppaction://noaction"/>
              </a:rPr>
              <a:t>课件部分展示</a:t>
            </a:r>
            <a:r>
              <a:rPr lang="zh-CN" altLang="en-US" sz="2800" dirty="0"/>
              <a:t>）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4</a:t>
            </a:r>
            <a:r>
              <a:rPr lang="zh-CN" altLang="en-US" sz="2800" dirty="0"/>
              <a:t>、通过演示，引导幼儿生动愉快的了解人体内部主要器官的名称、功能及在身体的大体位置，并且知道了怎样来保护它们，才能使自己身体更加健康。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5</a:t>
            </a:r>
            <a:r>
              <a:rPr lang="zh-CN" altLang="en-US" sz="2800" dirty="0"/>
              <a:t>、开展“看谁拿得快、说得对”及“送我回家”的游戏，加深幼儿对主要器官的认识及所在位置。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6</a:t>
            </a:r>
            <a:r>
              <a:rPr lang="zh-CN" altLang="en-US" sz="2800" dirty="0"/>
              <a:t>、延伸活动：食物是怎样消化的？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7</a:t>
            </a:r>
            <a:r>
              <a:rPr lang="zh-CN" altLang="en-US" sz="2800" dirty="0"/>
              <a:t>、教学评价</a:t>
            </a:r>
            <a:endParaRPr lang="zh-CN" altLang="en-US" sz="2800"/>
          </a:p>
        </p:txBody>
      </p:sp>
      <p:pic>
        <p:nvPicPr>
          <p:cNvPr id="10245" name="图片 10244" descr="C:\Documents and Settings\Administrator\My Documents\VCD\GIF031.GIF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6178550"/>
            <a:ext cx="83820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C:\Documents and Settings\Administrator\My Documents\课件文件夹\GIF-4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189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4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28675" name="内容占位符 28674"/>
          <p:cNvGraphicFramePr>
            <a:graphicFrameLocks noGrp="1"/>
          </p:cNvGraphicFramePr>
          <p:nvPr>
            <p:ph idx="1"/>
          </p:nvPr>
        </p:nvGraphicFramePr>
        <p:xfrm>
          <a:off x="2895600" y="914400"/>
          <a:ext cx="333375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962150" imgH="3228975" progId="Paint.Picture">
                  <p:embed/>
                </p:oleObj>
              </mc:Choice>
              <mc:Fallback>
                <p:oleObj name="" r:id="rId1" imgW="1962150" imgH="322897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5600" y="914400"/>
                        <a:ext cx="3333750" cy="5410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文本框 28675"/>
          <p:cNvSpPr txBox="1"/>
          <p:nvPr/>
        </p:nvSpPr>
        <p:spPr>
          <a:xfrm>
            <a:off x="1219200" y="1447800"/>
            <a:ext cx="915988" cy="449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内脏位置总图</a:t>
            </a:r>
            <a:endParaRPr lang="zh-CN" altLang="en-US" sz="48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28677" name="直接连接符 28676"/>
          <p:cNvSpPr/>
          <p:nvPr/>
        </p:nvSpPr>
        <p:spPr>
          <a:xfrm flipV="1">
            <a:off x="4953000" y="6096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8" name="文本框 28677"/>
          <p:cNvSpPr txBox="1"/>
          <p:nvPr/>
        </p:nvSpPr>
        <p:spPr>
          <a:xfrm>
            <a:off x="6629400" y="304800"/>
            <a:ext cx="611188" cy="990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大脑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9" name="直接连接符 28678"/>
          <p:cNvSpPr/>
          <p:nvPr/>
        </p:nvSpPr>
        <p:spPr>
          <a:xfrm flipV="1">
            <a:off x="4953000" y="25908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0" name="文本框 28679"/>
          <p:cNvSpPr txBox="1"/>
          <p:nvPr/>
        </p:nvSpPr>
        <p:spPr>
          <a:xfrm>
            <a:off x="6781800" y="22098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肺</a:t>
            </a:r>
            <a:endParaRPr lang="zh-CN" altLang="en-US" sz="2800" b="1" dirty="0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81" name="直接连接符 28680"/>
          <p:cNvSpPr/>
          <p:nvPr/>
        </p:nvSpPr>
        <p:spPr>
          <a:xfrm flipH="1" flipV="1">
            <a:off x="2362200" y="3886200"/>
            <a:ext cx="15240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2" name="文本框 28681"/>
          <p:cNvSpPr txBox="1"/>
          <p:nvPr/>
        </p:nvSpPr>
        <p:spPr>
          <a:xfrm>
            <a:off x="1905000" y="35814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肝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83" name="直接连接符 28682"/>
          <p:cNvSpPr/>
          <p:nvPr/>
        </p:nvSpPr>
        <p:spPr>
          <a:xfrm flipV="1">
            <a:off x="4953000" y="4953000"/>
            <a:ext cx="175260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4" name="文本框 28683"/>
          <p:cNvSpPr txBox="1"/>
          <p:nvPr/>
        </p:nvSpPr>
        <p:spPr>
          <a:xfrm>
            <a:off x="6781800" y="45720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肠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85" name="直接连接符 28684"/>
          <p:cNvSpPr/>
          <p:nvPr/>
        </p:nvSpPr>
        <p:spPr>
          <a:xfrm flipV="1">
            <a:off x="4800600" y="3200400"/>
            <a:ext cx="2133600" cy="457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7" name="文本框 28686"/>
          <p:cNvSpPr txBox="1"/>
          <p:nvPr/>
        </p:nvSpPr>
        <p:spPr>
          <a:xfrm>
            <a:off x="6950075" y="2895600"/>
            <a:ext cx="549275" cy="762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心脏</a:t>
            </a:r>
            <a:endParaRPr lang="zh-CN" altLang="en-US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88" name="直接连接符 28687"/>
          <p:cNvSpPr/>
          <p:nvPr/>
        </p:nvSpPr>
        <p:spPr>
          <a:xfrm flipV="1">
            <a:off x="4800600" y="4114800"/>
            <a:ext cx="2209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9" name="文本框 28688"/>
          <p:cNvSpPr txBox="1"/>
          <p:nvPr/>
        </p:nvSpPr>
        <p:spPr>
          <a:xfrm>
            <a:off x="7086600" y="38862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胃</a:t>
            </a:r>
            <a:endParaRPr lang="zh-CN" altLang="en-US" sz="2800" b="1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48006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13315" name="内容占位符 13314"/>
          <p:cNvGraphicFramePr>
            <a:graphicFrameLocks noGrp="1"/>
          </p:cNvGraphicFramePr>
          <p:nvPr>
            <p:ph sz="quarter" idx="1"/>
          </p:nvPr>
        </p:nvGraphicFramePr>
        <p:xfrm>
          <a:off x="4038600" y="1066800"/>
          <a:ext cx="480060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390650" imgH="1047750" progId="Paint.Picture">
                  <p:embed/>
                </p:oleObj>
              </mc:Choice>
              <mc:Fallback>
                <p:oleObj name="" r:id="rId1" imgW="1390650" imgH="10477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38600" y="1066800"/>
                        <a:ext cx="4800600" cy="39576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文本框 13321"/>
          <p:cNvSpPr txBox="1"/>
          <p:nvPr/>
        </p:nvSpPr>
        <p:spPr>
          <a:xfrm>
            <a:off x="990600" y="1066800"/>
            <a:ext cx="121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charset="0"/>
                <a:ea typeface="黑体" panose="02010600030101010101" pitchFamily="2" charset="-122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脑</a:t>
            </a:r>
            <a:endParaRPr lang="zh-CN" altLang="en-US" sz="60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304800" y="2286000"/>
            <a:ext cx="3429000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CC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位于颅腔内。</a:t>
            </a:r>
            <a:endParaRPr lang="zh-CN" altLang="en-US" sz="3600" b="1" dirty="0">
              <a:solidFill>
                <a:srgbClr val="CC00CC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指挥人体各器官的活动，是人体的最高司令部。</a:t>
            </a:r>
            <a:endParaRPr lang="zh-CN" altLang="en-US" sz="3600" b="1">
              <a:solidFill>
                <a:schemeClr val="accent1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228600" y="228600"/>
            <a:ext cx="3886200" cy="1143000"/>
          </a:xfrm>
          <a:ln/>
        </p:spPr>
        <p:txBody>
          <a:bodyPr anchor="ctr"/>
          <a:p>
            <a:r>
              <a:rPr lang="zh-CN" altLang="en-US" dirty="0"/>
              <a:t>主要器官图示</a:t>
            </a:r>
            <a:r>
              <a:rPr lang="en-US" altLang="zh-CN" dirty="0"/>
              <a:t>:</a:t>
            </a:r>
            <a:endParaRPr lang="en-US" altLang="zh-CN"/>
          </a:p>
        </p:txBody>
      </p:sp>
      <p:graphicFrame>
        <p:nvGraphicFramePr>
          <p:cNvPr id="14339" name="内容占位符 14338"/>
          <p:cNvGraphicFramePr>
            <a:graphicFrameLocks noGrp="1"/>
          </p:cNvGraphicFramePr>
          <p:nvPr>
            <p:ph idx="1"/>
          </p:nvPr>
        </p:nvGraphicFramePr>
        <p:xfrm>
          <a:off x="4419600" y="990600"/>
          <a:ext cx="38973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666875" imgH="2200275" progId="Paint.Picture">
                  <p:embed/>
                </p:oleObj>
              </mc:Choice>
              <mc:Fallback>
                <p:oleObj name="" r:id="rId1" imgW="1666875" imgH="22002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9600" y="990600"/>
                        <a:ext cx="3897313" cy="4191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文本框 14341"/>
          <p:cNvSpPr txBox="1"/>
          <p:nvPr/>
        </p:nvSpPr>
        <p:spPr>
          <a:xfrm>
            <a:off x="457200" y="2667000"/>
            <a:ext cx="4038600" cy="3509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位于胸腔的中部，偏左下方，在两肺之间。</a:t>
            </a:r>
            <a:endParaRPr lang="zh-CN" altLang="en-US" sz="2800" b="1" dirty="0">
              <a:solidFill>
                <a:srgbClr val="FF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</a:rPr>
              <a:t>心脏的形状像桃子，大小跟本人的拳头差不多。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是血液循环的动力器官，推动血液在血管里循环流动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2438400" y="1295400"/>
            <a:ext cx="1981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心脏</a:t>
            </a:r>
            <a:endParaRPr lang="zh-CN" altLang="en-US" sz="6000" b="1">
              <a:solidFill>
                <a:srgbClr val="FF0000"/>
              </a:solidFill>
              <a:latin typeface="Times New Roman" panose="0202060305040502030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random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演示</Application>
  <PresentationFormat>屏幕显示</PresentationFormat>
  <Paragraphs>120</Paragraphs>
  <Slides>16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仿宋_GB2312</vt:lpstr>
      <vt:lpstr>楷体_GB2312</vt:lpstr>
      <vt:lpstr>黑体</vt:lpstr>
      <vt:lpstr>微软雅黑</vt:lpstr>
      <vt:lpstr>Arial Unicode MS</vt:lpstr>
      <vt:lpstr>Calibri</vt:lpstr>
      <vt:lpstr>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chenfeiye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身体的秘密</dc:title>
  <dc:creator>chen</dc:creator>
  <cp:lastModifiedBy>Administrator</cp:lastModifiedBy>
  <cp:revision>49</cp:revision>
  <dcterms:created xsi:type="dcterms:W3CDTF">2005-06-14T08:14:29Z</dcterms:created>
  <dcterms:modified xsi:type="dcterms:W3CDTF">2017-10-20T02:40:21Z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